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142AD-B99E-4433-AE89-FE471162544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F9FB9-2181-4A36-9F8C-8CAF7A56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F9FB9-2181-4A36-9F8C-8CAF7A56B4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D4A6-8348-45F5-BA92-99471EEE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A27AB-AB4D-44A4-A69D-B82AE9A7C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0122-D45B-407A-9C86-7598B52F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49AA-2BD9-4C9F-AE6F-C8CB7121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291C-5722-43A7-90BC-2F8E79CD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877-8925-41ED-A8EC-AB0E4BCC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3D419-7CEA-4EAE-9928-1A1783137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219C-CDE8-492E-9039-642E3E7D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D042-E382-4CB7-80EC-AD343EB3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5113-1834-4274-BCA6-2B0E739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11C1E-BE0E-4A83-8DEB-5D18F74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60266-EECA-4B0C-AA8B-1FE05F0A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A16E-713E-414F-BADC-89E354BA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EBF9-81F6-4705-BB11-54B3D8A1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2B96-52A6-4019-912D-40F601F5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9745-7359-4BF0-9637-E716FB46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B15A-A333-4B13-B223-70344B97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4AB7-B511-400F-AD37-CAF4109C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36C6-3E84-4134-850A-35AFF0A0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C698-CEF0-40C4-9A3B-0D1466B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FE1B-733C-4F23-9E89-40EF1874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C604F-EE72-4D24-B5B2-2B46C411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90CC-A640-4E67-A412-3C0AFAC5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37EC3-8418-493C-B0FD-3BB9CFA9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59A7-2B91-4A69-A4A4-6E6099A5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2DFE-6136-44B5-B108-F1C489CC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9188-6D92-4136-81D8-EC58F41B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1D597-E8AA-4046-B0E2-3CEEC279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77425-067B-418C-A5FE-3779F388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4EC39-7B77-4ABA-8B92-68939A9B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9C09-5601-45F5-8EF3-28BA756C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6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CFE0-E553-40FF-AF04-0EDDD4D2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85B5B-6E75-4DAF-BB85-BE18F980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C8D0C-429F-45D2-A71B-0B8E68DEE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1F3DE-FB01-4464-BBE6-7747A9F29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3B9C8-11BE-4371-85A5-05C668445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8BA41-DB3B-4363-BC5B-FE6C5941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AA742-132F-485B-A707-B0961F1B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BA7B3-9BED-4726-8F5C-C5BDB83D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7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48AE-0390-4B48-91EC-972CF8FD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718D-49FB-4EB4-B8A4-6D570CDA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1CE25-7BEA-4241-BF53-7A6B2385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5CE46-0BB2-4FC5-8AA8-E7B8C465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96493-96A5-4A6E-AA8E-3718ABE0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84D3E-3583-46F0-AD94-8D2AB2B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F54F3-4AFB-4E23-920F-CD384EAE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8E52-2844-4F51-9CA8-644AE4E4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B891-A71B-43C9-B8FE-E991C0DF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83007-5F1C-4D55-96C6-3C82B60F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2789D-D4B6-4042-BE6C-4939F501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2DE1C-265D-4227-B9D1-19558BD9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843E6-934B-4FD4-8E13-9EE5FCF7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752B-F15F-41D9-93CE-E04B7EA3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6EC69-3714-4CD6-891F-B9E0C923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25983-6C44-400E-AA4B-02EBCCE06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0046B-3F9D-4950-BBB9-B091FDC6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5B988-84EB-427D-B43E-AE0B1504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8FEB-9BB0-48DC-832A-953D9E20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A3965-A29B-479F-A962-64F36FF6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125B-300D-4B9A-ADB4-617622ED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6ACE-BCA0-4999-9F97-5CBEDD6BE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E81F-CF36-4916-AE87-1092F9086D17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959B-6BF6-471B-8D7F-A6DC0C4DA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A196-B138-4CFD-A062-AF35A8FFD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36CF-9360-44FF-A656-9684A4F27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9B9A-7035-4C1D-A5F4-641539AC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F602-0D33-4E0C-82D1-A30C74F9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8324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grammar G can be formally written as a 4-tuple (V, T, S, P) where −</a:t>
            </a:r>
          </a:p>
          <a:p>
            <a:r>
              <a:rPr lang="en-US" dirty="0"/>
              <a:t>    V or VN is a set of variables or non-terminal symbols.</a:t>
            </a:r>
          </a:p>
          <a:p>
            <a:r>
              <a:rPr lang="en-US" dirty="0"/>
              <a:t>    T or ∑ is a set of Terminal symbols.</a:t>
            </a:r>
          </a:p>
          <a:p>
            <a:r>
              <a:rPr lang="en-US" dirty="0"/>
              <a:t>    S is a special variable called the Start symbol, S ∈ V</a:t>
            </a:r>
          </a:p>
          <a:p>
            <a:r>
              <a:rPr lang="en-US" dirty="0"/>
              <a:t>    P is Production rules for Terminals and Non-terminals. </a:t>
            </a:r>
          </a:p>
          <a:p>
            <a:pPr lvl="1"/>
            <a:r>
              <a:rPr lang="en-US" dirty="0"/>
              <a:t>A production rule has the form α → β, where α and β are strings on V ∪ ∑ and least one symbol of α belongs to VN.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EA80-ED41-4F88-831A-5C537B29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- 3 Grammar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F3B3-EB95-4D5F-AEBF-3B42802D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nerates regular languages.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Productions are of the form 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→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T*V | T*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Here V is Non-terminal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 is a terminal and * denotes zero or more symbols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anguages generated by these grammars can be recognized by  </a:t>
            </a:r>
            <a:r>
              <a:rPr lang="en-US" dirty="0"/>
              <a:t>finite state automaton.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e.g.                A -&gt;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Bbba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bb | b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8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CB4-4D29-416A-8F6A-90225620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G1: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B9E1-A8BE-459E-8E17-F467D1AD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G1: ({S, A, B}, {a, b}, S, {S → AB, A → a, B → b})</a:t>
            </a:r>
          </a:p>
          <a:p>
            <a:endParaRPr lang="en-US" dirty="0"/>
          </a:p>
          <a:p>
            <a:r>
              <a:rPr lang="en-US" dirty="0"/>
              <a:t>Here,</a:t>
            </a:r>
          </a:p>
          <a:p>
            <a:r>
              <a:rPr lang="en-US" dirty="0"/>
              <a:t>    S, A, and B are Non-terminal symbols;</a:t>
            </a:r>
          </a:p>
          <a:p>
            <a:r>
              <a:rPr lang="en-US" dirty="0"/>
              <a:t>    a and b are Terminal symbols</a:t>
            </a:r>
          </a:p>
          <a:p>
            <a:r>
              <a:rPr lang="en-US" dirty="0"/>
              <a:t>    S is the Start symbol, S ∈ N</a:t>
            </a:r>
          </a:p>
          <a:p>
            <a:r>
              <a:rPr lang="en-US" dirty="0"/>
              <a:t>    Productions, P : S → AB, A → a, B → 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2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CD1D-EFF2-45E4-AFA5-771794C0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G2 −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0CAC-EE67-410B-B768-D1177FDE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G2= (({S, A}, {a, b}, S,{S → </a:t>
            </a:r>
            <a:r>
              <a:rPr lang="en-US" dirty="0" err="1"/>
              <a:t>aAb</a:t>
            </a:r>
            <a:r>
              <a:rPr lang="en-US" dirty="0"/>
              <a:t>, </a:t>
            </a:r>
            <a:r>
              <a:rPr lang="en-US" dirty="0" err="1"/>
              <a:t>aA</a:t>
            </a:r>
            <a:r>
              <a:rPr lang="en-US" dirty="0"/>
              <a:t> → </a:t>
            </a:r>
            <a:r>
              <a:rPr lang="en-US" dirty="0" err="1"/>
              <a:t>aaAb</a:t>
            </a:r>
            <a:r>
              <a:rPr lang="en-US" dirty="0"/>
              <a:t>, A → </a:t>
            </a:r>
            <a:r>
              <a:rPr lang="el-GR" dirty="0"/>
              <a:t>ε } )</a:t>
            </a:r>
          </a:p>
          <a:p>
            <a:pPr marL="0" indent="0">
              <a:buNone/>
            </a:pPr>
            <a:r>
              <a:rPr lang="en-US" dirty="0"/>
              <a:t>Here,</a:t>
            </a:r>
          </a:p>
          <a:p>
            <a:r>
              <a:rPr lang="en-US" dirty="0"/>
              <a:t>    S and A are Non-terminal symbols.</a:t>
            </a:r>
          </a:p>
          <a:p>
            <a:r>
              <a:rPr lang="en-US" dirty="0"/>
              <a:t>    a and b are Terminal symbols.</a:t>
            </a:r>
          </a:p>
          <a:p>
            <a:r>
              <a:rPr lang="en-US" dirty="0"/>
              <a:t>    </a:t>
            </a:r>
            <a:r>
              <a:rPr lang="el-GR" dirty="0"/>
              <a:t>ε </a:t>
            </a:r>
            <a:r>
              <a:rPr lang="en-US" dirty="0"/>
              <a:t>is an empty string.</a:t>
            </a:r>
          </a:p>
          <a:p>
            <a:r>
              <a:rPr lang="en-US" dirty="0"/>
              <a:t>    S is the Start symbol, S ∈ N</a:t>
            </a:r>
          </a:p>
          <a:p>
            <a:r>
              <a:rPr lang="en-US" dirty="0"/>
              <a:t>    Production P : S → </a:t>
            </a:r>
            <a:r>
              <a:rPr lang="en-US" dirty="0" err="1"/>
              <a:t>aAb</a:t>
            </a:r>
            <a:r>
              <a:rPr lang="en-US" dirty="0"/>
              <a:t>, </a:t>
            </a:r>
            <a:r>
              <a:rPr lang="en-US" dirty="0" err="1"/>
              <a:t>aA</a:t>
            </a:r>
            <a:r>
              <a:rPr lang="en-US" dirty="0"/>
              <a:t> → </a:t>
            </a:r>
            <a:r>
              <a:rPr lang="en-US" dirty="0" err="1"/>
              <a:t>aaAb</a:t>
            </a:r>
            <a:r>
              <a:rPr lang="en-US" dirty="0"/>
              <a:t>, A → </a:t>
            </a:r>
            <a:r>
              <a:rPr lang="el-GR" dirty="0"/>
              <a:t>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8568-5ADB-4425-950E-FC7A4E2B6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436"/>
            <a:ext cx="9144000" cy="1307615"/>
          </a:xfrm>
        </p:spPr>
        <p:txBody>
          <a:bodyPr anchor="ctr">
            <a:noAutofit/>
          </a:bodyPr>
          <a:lstStyle/>
          <a:p>
            <a:b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Chomsky Hierarchy of Grammar and Formal Languages 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339D-5B24-43A6-8406-6DD76002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E1BB40-0729-4481-90B5-4669014B8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804625"/>
              </p:ext>
            </p:extLst>
          </p:nvPr>
        </p:nvGraphicFramePr>
        <p:xfrm>
          <a:off x="2943224" y="1974374"/>
          <a:ext cx="6305552" cy="4053840"/>
        </p:xfrm>
        <a:graphic>
          <a:graphicData uri="http://schemas.openxmlformats.org/drawingml/2006/table">
            <a:tbl>
              <a:tblPr/>
              <a:tblGrid>
                <a:gridCol w="1576388">
                  <a:extLst>
                    <a:ext uri="{9D8B030D-6E8A-4147-A177-3AD203B41FA5}">
                      <a16:colId xmlns:a16="http://schemas.microsoft.com/office/drawing/2014/main" val="3214142815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3391800401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1460677112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517926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Grammar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Grammar Accepted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Language Accepted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Automaton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91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Type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Unrestricted grammar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Recursively enumerable language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Turing Machine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50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Context-sensitive grammar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Context-sensitive language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Linear-bounded automaton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26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Context-free grammar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Context-free language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Pushdown automaton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05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 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Regular grammar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Regular language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Finite state automaton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2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3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D8FD-7E70-4B7F-9125-E20D6F45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among the grammars</a:t>
            </a:r>
          </a:p>
        </p:txBody>
      </p:sp>
      <p:pic>
        <p:nvPicPr>
          <p:cNvPr id="3074" name="Picture 2" descr="Containment of Type3, Type2, Type1, Type0">
            <a:extLst>
              <a:ext uri="{FF2B5EF4-FFF2-40B4-BE49-F238E27FC236}">
                <a16:creationId xmlns:a16="http://schemas.microsoft.com/office/drawing/2014/main" id="{68DC7199-F3BE-4D00-83DC-83A320AC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89" y="1600199"/>
            <a:ext cx="9031459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6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EA80-ED41-4F88-831A-5C537B29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- 0 Grammar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F3B3-EB95-4D5F-AEBF-3B42802D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or Phrase Structured Grammar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Recursively Enumerable Languages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Productions are of the form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 → β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where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string of terminals and non-terminals with at least one non-terminal and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cannot be null.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string of terminals and non-terminals.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e.g. 	A -&gt;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ABaC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CB -&gt; ABD</a:t>
            </a:r>
          </a:p>
        </p:txBody>
      </p:sp>
    </p:spTree>
    <p:extLst>
      <p:ext uri="{BB962C8B-B14F-4D97-AF65-F5344CB8AC3E}">
        <p14:creationId xmlns:p14="http://schemas.microsoft.com/office/powerpoint/2010/main" val="240564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EA80-ED41-4F88-831A-5C537B29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- 1 Grammar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F3B3-EB95-4D5F-AEBF-3B42802D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nerates context-sensitive languages.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called non contracting grammar.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rule S → ε is allowed if S does not appear on the right side of any rule.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Productions are of the form 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 A β → α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here A is Non-terminal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Whereas,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α, β and B are strings of terminals and Non-terminals. α and β may be empty but B must be non empty. 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e.g.               AB -&gt;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AbBba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>
              <a:buNone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-&gt;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bbA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-&gt; ab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0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EA80-ED41-4F88-831A-5C537B29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- 2 Grammar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F3B3-EB95-4D5F-AEBF-3B42802D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nerates context free languages.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Productions are of the form </a:t>
            </a:r>
            <a:r>
              <a:rPr lang="el-G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 →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Here A is Non-terminal and 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string of terminals and non-terminals.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generated by these grammars can be recognized by  pushdown automaton.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e.g.                A -&gt;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AbBba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-&gt;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b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1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605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Grammar</vt:lpstr>
      <vt:lpstr>Grammar G1:</vt:lpstr>
      <vt:lpstr>Grammar G2 −</vt:lpstr>
      <vt:lpstr>       Chomsky Hierarchy of Grammar and Formal Languages  </vt:lpstr>
      <vt:lpstr>Chomsky Hierarchy</vt:lpstr>
      <vt:lpstr>Relationship among the grammars</vt:lpstr>
      <vt:lpstr>Type - 0 Grammar</vt:lpstr>
      <vt:lpstr>Type - 1 Grammar</vt:lpstr>
      <vt:lpstr>Type - 2 Grammar</vt:lpstr>
      <vt:lpstr>Type - 3 Grammar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Chomsky Hierarchy of Grammar and Formal Languages</dc:title>
  <dc:creator>Virender</dc:creator>
  <cp:lastModifiedBy>Rohit Kumar Gupta [MU - Jaipur]</cp:lastModifiedBy>
  <cp:revision>7</cp:revision>
  <dcterms:created xsi:type="dcterms:W3CDTF">2020-08-13T07:33:47Z</dcterms:created>
  <dcterms:modified xsi:type="dcterms:W3CDTF">2022-01-20T06:34:47Z</dcterms:modified>
</cp:coreProperties>
</file>