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84" r:id="rId6"/>
    <p:sldId id="272" r:id="rId7"/>
    <p:sldId id="273" r:id="rId8"/>
    <p:sldId id="280" r:id="rId9"/>
    <p:sldId id="283" r:id="rId10"/>
    <p:sldId id="28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B67E-4AC1-44D1-8775-D65BC7310B5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5E5B-953C-4318-8E3C-25FBB3D68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0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3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7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83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4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18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9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7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0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50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9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2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1895" y="1122363"/>
            <a:ext cx="10475494" cy="2182311"/>
          </a:xfrm>
        </p:spPr>
        <p:txBody>
          <a:bodyPr>
            <a:noAutofit/>
          </a:bodyPr>
          <a:lstStyle/>
          <a:p>
            <a:r>
              <a:rPr lang="ru-RU" sz="4000" dirty="0"/>
              <a:t>Метод генерации признаковых описаний,</a:t>
            </a:r>
            <a:br>
              <a:rPr lang="ru-RU" sz="4000" dirty="0"/>
            </a:br>
            <a:r>
              <a:rPr lang="ru-RU" sz="4000" dirty="0"/>
              <a:t>основанный на расстояниях до эталонов, в</a:t>
            </a:r>
            <a:br>
              <a:rPr lang="ru-RU" sz="4000" dirty="0"/>
            </a:br>
            <a:r>
              <a:rPr lang="ru-RU" sz="4000" dirty="0"/>
              <a:t>биомедицинских исследованиях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1895" y="3683669"/>
            <a:ext cx="10475494" cy="1655762"/>
          </a:xfrm>
        </p:spPr>
        <p:txBody>
          <a:bodyPr>
            <a:noAutofit/>
          </a:bodyPr>
          <a:lstStyle/>
          <a:p>
            <a:pPr algn="r"/>
            <a:r>
              <a:rPr lang="ru-RU" sz="1200" dirty="0"/>
              <a:t>Сенько Олег </a:t>
            </a:r>
            <a:r>
              <a:rPr lang="ru-RU" sz="1200" dirty="0" smtClean="0"/>
              <a:t>Валентинович,</a:t>
            </a:r>
          </a:p>
          <a:p>
            <a:pPr algn="r"/>
            <a:r>
              <a:rPr lang="ru-RU" sz="1200" dirty="0" smtClean="0"/>
              <a:t>Салманов </a:t>
            </a:r>
            <a:r>
              <a:rPr lang="ru-RU" sz="1200" dirty="0" err="1"/>
              <a:t>Махир</a:t>
            </a:r>
            <a:r>
              <a:rPr lang="ru-RU" sz="1200" dirty="0"/>
              <a:t> </a:t>
            </a:r>
            <a:r>
              <a:rPr lang="ru-RU" sz="1200" dirty="0" err="1"/>
              <a:t>Юсиф</a:t>
            </a:r>
            <a:r>
              <a:rPr lang="ru-RU" sz="1200" dirty="0"/>
              <a:t> </a:t>
            </a:r>
            <a:r>
              <a:rPr lang="ru-RU" sz="1200" dirty="0" err="1" smtClean="0"/>
              <a:t>оглы</a:t>
            </a:r>
            <a:r>
              <a:rPr lang="ru-RU" sz="1200" dirty="0" smtClean="0"/>
              <a:t>,</a:t>
            </a:r>
          </a:p>
          <a:p>
            <a:pPr algn="r"/>
            <a:r>
              <a:rPr lang="ru-RU" sz="1200" dirty="0" smtClean="0"/>
              <a:t>Брусов Олег Сергеевич,</a:t>
            </a:r>
          </a:p>
          <a:p>
            <a:pPr algn="r"/>
            <a:r>
              <a:rPr lang="ru-RU" sz="1200" dirty="0" smtClean="0"/>
              <a:t>Матвеев </a:t>
            </a:r>
            <a:r>
              <a:rPr lang="ru-RU" sz="1200" dirty="0"/>
              <a:t>Иван </a:t>
            </a:r>
            <a:r>
              <a:rPr lang="ru-RU" sz="1200" dirty="0" smtClean="0"/>
              <a:t>Алексеевич,</a:t>
            </a:r>
          </a:p>
          <a:p>
            <a:pPr algn="r"/>
            <a:r>
              <a:rPr lang="ru-RU" sz="1200" dirty="0" smtClean="0"/>
              <a:t>Кузнецова </a:t>
            </a:r>
            <a:r>
              <a:rPr lang="ru-RU" sz="1200" dirty="0"/>
              <a:t>Анна Викторовна</a:t>
            </a:r>
          </a:p>
        </p:txBody>
      </p:sp>
    </p:spTree>
    <p:extLst>
      <p:ext uri="{BB962C8B-B14F-4D97-AF65-F5344CB8AC3E}">
        <p14:creationId xmlns:p14="http://schemas.microsoft.com/office/powerpoint/2010/main" val="21766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Проведённые исследования выявили существование выраженной внутренней структуры в данных, генерируемых с использованием расстояний до эталонных объектов. </a:t>
            </a:r>
          </a:p>
          <a:p>
            <a:pPr marL="0" indent="0">
              <a:buNone/>
            </a:pPr>
            <a:r>
              <a:rPr lang="ru-RU" dirty="0" smtClean="0"/>
              <a:t>Внутренняя структура при этом характеризует также  различиями между группой пациентов с шизофренией и контрольной группой.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790700"/>
            <a:ext cx="8915399" cy="226278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7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7950" y="427038"/>
            <a:ext cx="9144000" cy="1439862"/>
          </a:xfrm>
        </p:spPr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7950" y="2906713"/>
            <a:ext cx="9144000" cy="2398712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Введение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Описание метода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Результаты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Заключение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7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Существующие методы машинного обучения во многом основываются на принципе компактности, предполагающие близкое расположение описаний объектов со сходными значениями целевой переменной. </a:t>
            </a:r>
          </a:p>
          <a:p>
            <a:pPr marL="0" indent="0">
              <a:buNone/>
            </a:pPr>
            <a:r>
              <a:rPr lang="ru-RU" dirty="0" smtClean="0"/>
              <a:t>Среди различных способов реализации принципа компактности может быть выделен подход, основанный на использовании метрик, заданных на множестве признаковых описаний.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2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 генерации признаковых </a:t>
            </a:r>
            <a:r>
              <a:rPr lang="ru-RU" dirty="0" smtClean="0"/>
              <a:t>описаний, основанный </a:t>
            </a:r>
            <a:r>
              <a:rPr lang="ru-RU" dirty="0"/>
              <a:t>на расстояниях до </a:t>
            </a:r>
            <a:r>
              <a:rPr lang="ru-RU" dirty="0" smtClean="0"/>
              <a:t>эталонов, был использован для решения задачи диагностики шизофрении по характеру </a:t>
            </a:r>
            <a:r>
              <a:rPr lang="ru-RU" dirty="0" err="1" smtClean="0"/>
              <a:t>тромбодинамики</a:t>
            </a:r>
            <a:r>
              <a:rPr lang="ru-RU" dirty="0" smtClean="0"/>
              <a:t>, то есть по динамике образования спонтанных фибриновых сгустков. </a:t>
            </a:r>
          </a:p>
          <a:p>
            <a:pPr marL="0" indent="0">
              <a:buNone/>
            </a:pPr>
            <a:r>
              <a:rPr lang="ru-RU" dirty="0" smtClean="0"/>
              <a:t>Необходимость использования рассматриваемой технологии при решении именно этой задачи связана с тем, что диагностику предполагается производить по  кривым, показывающей временную зависимость интенсивности отражённого света на фибриновых сгустках.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819400"/>
            <a:ext cx="6219825" cy="3457575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592925" y="12645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Метод </a:t>
            </a:r>
            <a:r>
              <a:rPr lang="en-US" dirty="0" smtClean="0"/>
              <a:t>k – </a:t>
            </a:r>
            <a:r>
              <a:rPr lang="ru-RU" dirty="0" smtClean="0"/>
              <a:t>ближайших соседе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7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рамках подхода, основанного на расстояниях до </a:t>
            </a:r>
            <a:r>
              <a:rPr lang="ru-RU" dirty="0" smtClean="0"/>
              <a:t>эталонов, исследовалась  </a:t>
            </a:r>
            <a:r>
              <a:rPr lang="ru-RU" dirty="0"/>
              <a:t>эффективность использования трёх метрик: </a:t>
            </a:r>
            <a:r>
              <a:rPr lang="ru-RU" dirty="0" smtClean="0"/>
              <a:t>евклидовой </a:t>
            </a:r>
            <a:r>
              <a:rPr lang="ru-RU" dirty="0"/>
              <a:t>метрики, косинусной метрики и метрики </a:t>
            </a:r>
            <a:r>
              <a:rPr lang="ru-RU" dirty="0" err="1"/>
              <a:t>Минковского</a:t>
            </a:r>
            <a:r>
              <a:rPr lang="ru-RU" dirty="0"/>
              <a:t> (p=1). Использовались два способа отбора эталонных объектов:</a:t>
            </a:r>
          </a:p>
          <a:p>
            <a:pPr marL="285750" indent="-285750"/>
            <a:r>
              <a:rPr lang="ru-RU" dirty="0"/>
              <a:t>отбирались опорные вектора из всех объектов на основе метода SVC (</a:t>
            </a:r>
            <a:r>
              <a:rPr lang="ru-RU" dirty="0" err="1"/>
              <a:t>Support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 </a:t>
            </a:r>
            <a:r>
              <a:rPr lang="ru-RU" dirty="0" err="1"/>
              <a:t>Classifier</a:t>
            </a:r>
            <a:r>
              <a:rPr lang="ru-RU" dirty="0"/>
              <a:t>);</a:t>
            </a:r>
          </a:p>
          <a:p>
            <a:pPr marL="285750" indent="-285750"/>
            <a:r>
              <a:rPr lang="ru-RU" dirty="0"/>
              <a:t>в качестве эталонов использовались все объекты обучающей выборки.</a:t>
            </a:r>
          </a:p>
        </p:txBody>
      </p:sp>
    </p:spTree>
    <p:extLst>
      <p:ext uri="{BB962C8B-B14F-4D97-AF65-F5344CB8AC3E}">
        <p14:creationId xmlns:p14="http://schemas.microsoft.com/office/powerpoint/2010/main" val="40962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с тестированием на каждом шаге на одном объекте (</a:t>
            </a:r>
            <a:r>
              <a:rPr lang="ru-RU" dirty="0" err="1" smtClean="0"/>
              <a:t>Leave</a:t>
            </a:r>
            <a:r>
              <a:rPr lang="ru-RU" dirty="0" smtClean="0"/>
              <a:t> </a:t>
            </a:r>
            <a:r>
              <a:rPr lang="ru-RU" dirty="0" err="1" smtClean="0"/>
              <a:t>One</a:t>
            </a:r>
            <a:r>
              <a:rPr lang="ru-RU" dirty="0" smtClean="0"/>
              <a:t> </a:t>
            </a:r>
            <a:r>
              <a:rPr lang="ru-RU" dirty="0" err="1" smtClean="0"/>
              <a:t>Out</a:t>
            </a:r>
            <a:r>
              <a:rPr lang="ru-RU" dirty="0" smtClean="0"/>
              <a:t>) был использован для сравнения эффективности логистической регрессии (ЛР), случайного решающего леса (СРЛ) и градиентного </a:t>
            </a:r>
            <a:r>
              <a:rPr lang="ru-RU" dirty="0" err="1" smtClean="0"/>
              <a:t>бустинга</a:t>
            </a:r>
            <a:r>
              <a:rPr lang="ru-RU" dirty="0" smtClean="0"/>
              <a:t> (ГБ) над решающими деревьями. </a:t>
            </a:r>
          </a:p>
          <a:p>
            <a:pPr marL="0" indent="0">
              <a:buNone/>
            </a:pPr>
            <a:r>
              <a:rPr lang="ru-RU" dirty="0" smtClean="0"/>
              <a:t>Оценка доверительного интервала результата классификации ROC AUC на основе </a:t>
            </a:r>
            <a:r>
              <a:rPr lang="ru-RU" dirty="0" err="1" smtClean="0"/>
              <a:t>бутстрапа</a:t>
            </a:r>
            <a:r>
              <a:rPr lang="ru-RU" dirty="0" smtClean="0"/>
              <a:t> показала, что полученные результаты стабильны.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4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670050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Значения ROC AUC для показавшей наилучшие результаты метрики </a:t>
            </a:r>
            <a:r>
              <a:rPr lang="ru-RU" dirty="0" err="1" smtClean="0"/>
              <a:t>Минковского</a:t>
            </a:r>
            <a:r>
              <a:rPr lang="ru-RU" dirty="0" smtClean="0"/>
              <a:t> (p=1) представлены в таблице. В качестве эталонов использовались все объекты обучающей выборки и объекты, отобранные методом </a:t>
            </a:r>
            <a:r>
              <a:rPr lang="en-US" dirty="0" smtClean="0"/>
              <a:t>SVC: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2407"/>
              </p:ext>
            </p:extLst>
          </p:nvPr>
        </p:nvGraphicFramePr>
        <p:xfrm>
          <a:off x="2592925" y="3630612"/>
          <a:ext cx="8760875" cy="271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75">
                  <a:extLst>
                    <a:ext uri="{9D8B030D-6E8A-4147-A177-3AD203B41FA5}">
                      <a16:colId xmlns:a16="http://schemas.microsoft.com/office/drawing/2014/main" val="3124675821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1849890118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1685567743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1449656103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4268853836"/>
                    </a:ext>
                  </a:extLst>
                </a:gridCol>
              </a:tblGrid>
              <a:tr h="432694">
                <a:tc gridSpan="2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baseline="0" dirty="0" smtClean="0">
                          <a:latin typeface="F25"/>
                        </a:rPr>
                        <a:t>ЛР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baseline="0" dirty="0" smtClean="0">
                          <a:latin typeface="F25"/>
                        </a:rPr>
                        <a:t>СЛ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baseline="0" dirty="0" smtClean="0">
                          <a:latin typeface="F25"/>
                        </a:rPr>
                        <a:t>ГБ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040671"/>
                  </a:ext>
                </a:extLst>
              </a:tr>
              <a:tr h="3854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 отбором объектов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0.778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0.706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786196"/>
                  </a:ext>
                </a:extLst>
              </a:tr>
              <a:tr h="385482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Доверительный интервал </a:t>
                      </a:r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 smtClean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0.611, 0.847]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0.659, 0.878]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[0.566, 0.832]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473299"/>
                  </a:ext>
                </a:extLst>
              </a:tr>
              <a:tr h="4326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Без отбора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0.778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79708"/>
                  </a:ext>
                </a:extLst>
              </a:tr>
              <a:tr h="432694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Доверительный интервал </a:t>
                      </a:r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0.597, 0.841]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0.652, 0.88]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0.652, 0.862]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795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77036"/>
            <a:ext cx="3962743" cy="2956816"/>
          </a:xfrm>
        </p:spPr>
      </p:pic>
      <p:sp>
        <p:nvSpPr>
          <p:cNvPr id="8" name="TextBox 7"/>
          <p:cNvSpPr txBox="1"/>
          <p:nvPr/>
        </p:nvSpPr>
        <p:spPr>
          <a:xfrm>
            <a:off x="2589212" y="1533525"/>
            <a:ext cx="801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итоге точнее всех предсказал результат метод на основе случайного леса. Ниже показаны </a:t>
            </a:r>
            <a:r>
              <a:rPr lang="en-US" dirty="0" smtClean="0"/>
              <a:t>ROC </a:t>
            </a:r>
            <a:r>
              <a:rPr lang="ru-RU" dirty="0" smtClean="0"/>
              <a:t>кривые для данной модели.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55" y="2977036"/>
            <a:ext cx="4052296" cy="2865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9212" y="2299619"/>
            <a:ext cx="39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использованием метода </a:t>
            </a:r>
            <a:r>
              <a:rPr lang="en-US" dirty="0" smtClean="0"/>
              <a:t>SVC </a:t>
            </a:r>
            <a:r>
              <a:rPr lang="ru-RU" dirty="0" smtClean="0"/>
              <a:t>для отбора эталонов: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51955" y="2299618"/>
            <a:ext cx="405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использования метода </a:t>
            </a:r>
            <a:r>
              <a:rPr lang="en-US" dirty="0" smtClean="0"/>
              <a:t>SVC </a:t>
            </a:r>
            <a:r>
              <a:rPr lang="ru-RU" dirty="0" smtClean="0"/>
              <a:t>для отбора эталонов: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8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1106</TotalTime>
  <Words>432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F25</vt:lpstr>
      <vt:lpstr>Wingdings 3</vt:lpstr>
      <vt:lpstr>Легкий дым</vt:lpstr>
      <vt:lpstr>Метод генерации признаковых описаний, основанный на расстояниях до эталонов, в биомедицинских исследованиях</vt:lpstr>
      <vt:lpstr>Оглавление</vt:lpstr>
      <vt:lpstr>Введение</vt:lpstr>
      <vt:lpstr>Введение</vt:lpstr>
      <vt:lpstr>Введение</vt:lpstr>
      <vt:lpstr>Описание метода</vt:lpstr>
      <vt:lpstr>Описание метода</vt:lpstr>
      <vt:lpstr>Результаты</vt:lpstr>
      <vt:lpstr>Результаты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Certified Windows</dc:creator>
  <cp:lastModifiedBy>Certified Windows</cp:lastModifiedBy>
  <cp:revision>20</cp:revision>
  <dcterms:created xsi:type="dcterms:W3CDTF">2020-11-29T11:56:53Z</dcterms:created>
  <dcterms:modified xsi:type="dcterms:W3CDTF">2020-12-09T02:36:40Z</dcterms:modified>
</cp:coreProperties>
</file>