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70" r:id="rId4"/>
    <p:sldId id="284" r:id="rId5"/>
    <p:sldId id="271" r:id="rId6"/>
    <p:sldId id="287" r:id="rId7"/>
    <p:sldId id="272" r:id="rId8"/>
    <p:sldId id="286" r:id="rId9"/>
    <p:sldId id="285" r:id="rId10"/>
    <p:sldId id="289" r:id="rId11"/>
    <p:sldId id="288" r:id="rId12"/>
    <p:sldId id="273" r:id="rId13"/>
    <p:sldId id="280" r:id="rId14"/>
    <p:sldId id="283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B67E-4AC1-44D1-8775-D65BC7310B54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5E5B-953C-4318-8E3C-25FBB3D68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0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835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4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18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9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7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0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5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9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2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7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B057-E76F-49EC-8ABE-A194055A52A5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5ED9FC-B5CC-4298-9677-FB70B3FBC9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895" y="1122363"/>
            <a:ext cx="10475494" cy="2182311"/>
          </a:xfrm>
        </p:spPr>
        <p:txBody>
          <a:bodyPr>
            <a:noAutofit/>
          </a:bodyPr>
          <a:lstStyle/>
          <a:p>
            <a:r>
              <a:rPr lang="ru-RU" sz="4000" dirty="0"/>
              <a:t>Метод генерации признаковых описаний,</a:t>
            </a:r>
            <a:br>
              <a:rPr lang="ru-RU" sz="4000" dirty="0"/>
            </a:br>
            <a:r>
              <a:rPr lang="ru-RU" sz="4000" dirty="0"/>
              <a:t>основанный на расстояниях до эталонов, в</a:t>
            </a:r>
            <a:br>
              <a:rPr lang="ru-RU" sz="4000" dirty="0"/>
            </a:br>
            <a:r>
              <a:rPr lang="ru-RU" sz="4000" dirty="0"/>
              <a:t>биомедицинских исследованиях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1895" y="3683669"/>
            <a:ext cx="10475494" cy="1655762"/>
          </a:xfrm>
        </p:spPr>
        <p:txBody>
          <a:bodyPr>
            <a:noAutofit/>
          </a:bodyPr>
          <a:lstStyle/>
          <a:p>
            <a:pPr algn="r"/>
            <a:r>
              <a:rPr lang="ru-RU" sz="1200" dirty="0"/>
              <a:t>Сенько Олег </a:t>
            </a:r>
            <a:r>
              <a:rPr lang="ru-RU" sz="1200" dirty="0" smtClean="0"/>
              <a:t>Валентинович,</a:t>
            </a:r>
          </a:p>
          <a:p>
            <a:pPr algn="r"/>
            <a:r>
              <a:rPr lang="ru-RU" sz="1200" dirty="0" smtClean="0"/>
              <a:t>Салманов </a:t>
            </a:r>
            <a:r>
              <a:rPr lang="ru-RU" sz="1200" dirty="0" err="1"/>
              <a:t>Махир</a:t>
            </a:r>
            <a:r>
              <a:rPr lang="ru-RU" sz="1200" dirty="0"/>
              <a:t> </a:t>
            </a:r>
            <a:r>
              <a:rPr lang="ru-RU" sz="1200" dirty="0" err="1"/>
              <a:t>Юсиф</a:t>
            </a:r>
            <a:r>
              <a:rPr lang="ru-RU" sz="1200" dirty="0"/>
              <a:t> </a:t>
            </a:r>
            <a:r>
              <a:rPr lang="ru-RU" sz="1200" dirty="0" err="1" smtClean="0"/>
              <a:t>оглы</a:t>
            </a:r>
            <a:r>
              <a:rPr lang="ru-RU" sz="1200" dirty="0" smtClean="0"/>
              <a:t>,</a:t>
            </a:r>
          </a:p>
          <a:p>
            <a:pPr algn="r"/>
            <a:r>
              <a:rPr lang="ru-RU" sz="1200" dirty="0" smtClean="0"/>
              <a:t>Брусов Олег Сергеевич,</a:t>
            </a:r>
          </a:p>
          <a:p>
            <a:pPr algn="r"/>
            <a:r>
              <a:rPr lang="ru-RU" sz="1200" dirty="0" smtClean="0"/>
              <a:t>Матвеев </a:t>
            </a:r>
            <a:r>
              <a:rPr lang="ru-RU" sz="1200" dirty="0"/>
              <a:t>Иван </a:t>
            </a:r>
            <a:r>
              <a:rPr lang="ru-RU" sz="1200" dirty="0" smtClean="0"/>
              <a:t>Алексеевич,</a:t>
            </a:r>
          </a:p>
          <a:p>
            <a:pPr algn="r"/>
            <a:r>
              <a:rPr lang="ru-RU" sz="1200" dirty="0" smtClean="0"/>
              <a:t>Кузнецова </a:t>
            </a:r>
            <a:r>
              <a:rPr lang="ru-RU" sz="1200" dirty="0"/>
              <a:t>Анна Викторовна</a:t>
            </a:r>
          </a:p>
        </p:txBody>
      </p:sp>
    </p:spTree>
    <p:extLst>
      <p:ext uri="{BB962C8B-B14F-4D97-AF65-F5344CB8AC3E}">
        <p14:creationId xmlns:p14="http://schemas.microsoft.com/office/powerpoint/2010/main" val="2176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Видно, что расстояния от  профилей для всех случаев  из контрольной группы ( o) и подгруппы случаев  с шизофренией (x ) из анализируемой базы данных до указанных профилей  H  и S связаны приблизительно линейной обратно пропорциональной зависимостью.   Для подгруппы случаев с шизофренией расстояния до профилей H  и S связаны приблизительно линейной прямо пропорциональной зависимостью. Данная подгруппа расположена в правом верхнем квадранте.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Профили пациентов под номерами </a:t>
            </a:r>
            <a:r>
              <a:rPr lang="en-US" dirty="0" smtClean="0"/>
              <a:t>6 </a:t>
            </a:r>
            <a:r>
              <a:rPr lang="ru-RU" dirty="0" smtClean="0"/>
              <a:t>и 60: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5856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 кросс-</a:t>
            </a:r>
            <a:r>
              <a:rPr lang="ru-RU" dirty="0" err="1" smtClean="0"/>
              <a:t>валидации</a:t>
            </a:r>
            <a:r>
              <a:rPr lang="ru-RU" dirty="0" smtClean="0"/>
              <a:t> с тестированием на каждом шаге на одном объекте (</a:t>
            </a:r>
            <a:r>
              <a:rPr lang="ru-RU" dirty="0" err="1" smtClean="0"/>
              <a:t>Leave</a:t>
            </a:r>
            <a:r>
              <a:rPr lang="ru-RU" dirty="0" smtClean="0"/>
              <a:t> </a:t>
            </a:r>
            <a:r>
              <a:rPr lang="ru-RU" dirty="0" err="1" smtClean="0"/>
              <a:t>One</a:t>
            </a:r>
            <a:r>
              <a:rPr lang="ru-RU" dirty="0" smtClean="0"/>
              <a:t> </a:t>
            </a:r>
            <a:r>
              <a:rPr lang="ru-RU" dirty="0" err="1" smtClean="0"/>
              <a:t>Out</a:t>
            </a:r>
            <a:r>
              <a:rPr lang="ru-RU" dirty="0" smtClean="0"/>
              <a:t>) был использован для сравнения эффективности логистической регрессии (ЛР), случайного решающего леса (СРЛ) и градиентного </a:t>
            </a:r>
            <a:r>
              <a:rPr lang="ru-RU" dirty="0" err="1" smtClean="0"/>
              <a:t>бустинга</a:t>
            </a:r>
            <a:r>
              <a:rPr lang="ru-RU" dirty="0" smtClean="0"/>
              <a:t> (ГБ) над решающими деревьями. </a:t>
            </a:r>
          </a:p>
          <a:p>
            <a:pPr marL="0" indent="0">
              <a:buNone/>
            </a:pPr>
            <a:r>
              <a:rPr lang="ru-RU" dirty="0" smtClean="0"/>
              <a:t>Оценка доверительного интервала результата классификации ROC AUC на основе </a:t>
            </a:r>
            <a:r>
              <a:rPr lang="ru-RU" dirty="0" err="1" smtClean="0"/>
              <a:t>бутстрапа</a:t>
            </a:r>
            <a:r>
              <a:rPr lang="ru-RU" dirty="0" smtClean="0"/>
              <a:t> показала, что полученные результаты стабильны.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4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4" y="1825625"/>
            <a:ext cx="8760875" cy="1670050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Значения ROC AUC для показавшей наилучшие результаты метрики </a:t>
            </a:r>
            <a:r>
              <a:rPr lang="ru-RU" dirty="0" err="1" smtClean="0"/>
              <a:t>Минковского</a:t>
            </a:r>
            <a:r>
              <a:rPr lang="ru-RU" dirty="0" smtClean="0"/>
              <a:t> (p=1) представлены в таблице. В качестве эталонов использовались все объекты обучающей выборки и объекты, отобранные методом </a:t>
            </a:r>
            <a:r>
              <a:rPr lang="en-US" dirty="0" smtClean="0"/>
              <a:t>SVC: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2407"/>
              </p:ext>
            </p:extLst>
          </p:nvPr>
        </p:nvGraphicFramePr>
        <p:xfrm>
          <a:off x="2592925" y="3630612"/>
          <a:ext cx="8760875" cy="271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75">
                  <a:extLst>
                    <a:ext uri="{9D8B030D-6E8A-4147-A177-3AD203B41FA5}">
                      <a16:colId xmlns:a16="http://schemas.microsoft.com/office/drawing/2014/main" val="3124675821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849890118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685567743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1449656103"/>
                    </a:ext>
                  </a:extLst>
                </a:gridCol>
                <a:gridCol w="1752175">
                  <a:extLst>
                    <a:ext uri="{9D8B030D-6E8A-4147-A177-3AD203B41FA5}">
                      <a16:colId xmlns:a16="http://schemas.microsoft.com/office/drawing/2014/main" val="4268853836"/>
                    </a:ext>
                  </a:extLst>
                </a:gridCol>
              </a:tblGrid>
              <a:tr h="432694">
                <a:tc gridSpan="2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ЛР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СЛ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baseline="0" dirty="0" smtClean="0">
                          <a:latin typeface="F25"/>
                        </a:rPr>
                        <a:t>ГБ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040671"/>
                  </a:ext>
                </a:extLst>
              </a:tr>
              <a:tr h="3854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 отбором объектов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0.737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0.778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86196"/>
                  </a:ext>
                </a:extLst>
              </a:tr>
              <a:tr h="385482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Доверительный интервал </a:t>
                      </a:r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 smtClean="0"/>
                    </a:p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0.611, 0.847]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0.659, 0.878]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[0.566, 0.832]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473299"/>
                  </a:ext>
                </a:extLst>
              </a:tr>
              <a:tr h="4326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Без отбора</a:t>
                      </a:r>
                      <a:endParaRPr lang="ru-RU" sz="1600" dirty="0" smtClean="0"/>
                    </a:p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0.778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79708"/>
                  </a:ext>
                </a:extLst>
              </a:tr>
              <a:tr h="432694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Доверительный интервал </a:t>
                      </a:r>
                      <a:r>
                        <a:rPr lang="en-US" sz="1200" dirty="0" smtClean="0"/>
                        <a:t>ROC</a:t>
                      </a:r>
                      <a:r>
                        <a:rPr lang="en-US" sz="1200" baseline="0" dirty="0" smtClean="0"/>
                        <a:t> AUC score</a:t>
                      </a:r>
                      <a:endParaRPr lang="ru-RU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0.597, 0.841]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0.652, 0.88]</a:t>
                      </a:r>
                      <a:endParaRPr lang="ru-RU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0.652, 0.862]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95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77036"/>
            <a:ext cx="3962743" cy="2956816"/>
          </a:xfrm>
        </p:spPr>
      </p:pic>
      <p:sp>
        <p:nvSpPr>
          <p:cNvPr id="8" name="TextBox 7"/>
          <p:cNvSpPr txBox="1"/>
          <p:nvPr/>
        </p:nvSpPr>
        <p:spPr>
          <a:xfrm>
            <a:off x="2589212" y="1533525"/>
            <a:ext cx="8015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итоге точнее всех предсказал результат метод на основе случайного леса. Ниже показаны </a:t>
            </a:r>
            <a:r>
              <a:rPr lang="en-US" dirty="0" smtClean="0"/>
              <a:t>ROC </a:t>
            </a:r>
            <a:r>
              <a:rPr lang="ru-RU" dirty="0" smtClean="0"/>
              <a:t>кривые для данной модели.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55" y="2977036"/>
            <a:ext cx="4052296" cy="2865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9212" y="2299619"/>
            <a:ext cx="39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использованием метода </a:t>
            </a:r>
            <a:r>
              <a:rPr lang="en-US" dirty="0" smtClean="0"/>
              <a:t>SVC </a:t>
            </a:r>
            <a:r>
              <a:rPr lang="ru-RU" dirty="0" smtClean="0"/>
              <a:t>для отбора эталонов: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955" y="2299618"/>
            <a:ext cx="405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использования метода </a:t>
            </a:r>
            <a:r>
              <a:rPr lang="en-US" dirty="0" smtClean="0"/>
              <a:t>SVC </a:t>
            </a:r>
            <a:r>
              <a:rPr lang="ru-RU" dirty="0" smtClean="0"/>
              <a:t>для отбора эталонов: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Проведённые исследования выявили существование выраженной внутренней структуры в данных, генерируемых с использованием расстояний до эталонных объектов. </a:t>
            </a:r>
          </a:p>
          <a:p>
            <a:pPr marL="0" indent="0">
              <a:buNone/>
            </a:pPr>
            <a:r>
              <a:rPr lang="ru-RU" dirty="0" smtClean="0"/>
              <a:t>Внутренняя структура при этом характеризует также  различиями между группой пациентов с шизофренией и контрольной группой.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790700"/>
            <a:ext cx="8915399" cy="226278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7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7950" y="427038"/>
            <a:ext cx="9144000" cy="1439862"/>
          </a:xfrm>
        </p:spPr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47950" y="2906713"/>
            <a:ext cx="9144000" cy="2398712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Введение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Описание метода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Результаты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3200" dirty="0" smtClean="0"/>
              <a:t>Заключение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75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Существующие методы машинного обучения во многом основываются на принципе компактности, предполагающие близкое расположение описаний объектов со сходными значениями целевой переменной. </a:t>
            </a:r>
          </a:p>
          <a:p>
            <a:pPr marL="0" indent="0">
              <a:buNone/>
            </a:pPr>
            <a:r>
              <a:rPr lang="ru-RU" dirty="0" smtClean="0"/>
              <a:t>Среди различных способов реализации принципа компактности может быть выделен подход, основанный на использовании метрик, заданных на множестве признаковых описаний.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2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89212" y="1464527"/>
            <a:ext cx="412191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Метод </a:t>
            </a:r>
            <a:r>
              <a:rPr lang="en-US" sz="2400" dirty="0" smtClean="0"/>
              <a:t>k – </a:t>
            </a:r>
            <a:r>
              <a:rPr lang="ru-RU" sz="2400" dirty="0" smtClean="0"/>
              <a:t>ближайших </a:t>
            </a:r>
            <a:r>
              <a:rPr lang="ru-RU" sz="2400" dirty="0" smtClean="0"/>
              <a:t>соседей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046912" y="1464526"/>
            <a:ext cx="412191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Метод </a:t>
            </a:r>
            <a:r>
              <a:rPr lang="ru-RU" sz="2400" dirty="0" smtClean="0"/>
              <a:t>опорных векторов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17" y="2945389"/>
            <a:ext cx="2857500" cy="2524125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45388"/>
            <a:ext cx="462991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генерации признаковых </a:t>
            </a:r>
            <a:r>
              <a:rPr lang="ru-RU" dirty="0" smtClean="0"/>
              <a:t>описаний, основанный </a:t>
            </a:r>
            <a:r>
              <a:rPr lang="ru-RU" dirty="0"/>
              <a:t>на расстояниях до </a:t>
            </a:r>
            <a:r>
              <a:rPr lang="ru-RU" dirty="0" smtClean="0"/>
              <a:t>эталонов, был использован для решения задачи диагностики шизофрении по характеру тромбодинамики, то есть по динамике образования спонтанных фибриновых сгустков. </a:t>
            </a:r>
          </a:p>
          <a:p>
            <a:pPr marL="0" indent="0">
              <a:buNone/>
            </a:pPr>
            <a:r>
              <a:rPr lang="ru-RU" dirty="0" smtClean="0"/>
              <a:t>Необходимость использования рассматриваемой технологии при решении именно этой задачи связана с тем, что диагностику предполагается производить по  кривым, показывающей временную зависимость интенсивности отражённого света на фибриновых сгустках.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8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Примеры профиля пациентов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7460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рамках подхода, основанного на расстояниях до </a:t>
            </a:r>
            <a:r>
              <a:rPr lang="ru-RU" dirty="0" smtClean="0"/>
              <a:t>эталонов, исследовалась  </a:t>
            </a:r>
            <a:r>
              <a:rPr lang="ru-RU" dirty="0"/>
              <a:t>эффективность использования трёх метрик: </a:t>
            </a:r>
            <a:r>
              <a:rPr lang="ru-RU" dirty="0" smtClean="0"/>
              <a:t>евклидовой </a:t>
            </a:r>
            <a:r>
              <a:rPr lang="ru-RU" dirty="0"/>
              <a:t>метрики, косинусной метрики и метрики </a:t>
            </a:r>
            <a:r>
              <a:rPr lang="ru-RU" dirty="0" err="1"/>
              <a:t>Минковского</a:t>
            </a:r>
            <a:r>
              <a:rPr lang="ru-RU" dirty="0"/>
              <a:t> (p=1). Использовались два способа отбора эталонных объектов:</a:t>
            </a:r>
          </a:p>
          <a:p>
            <a:pPr marL="285750" indent="-285750"/>
            <a:r>
              <a:rPr lang="ru-RU" dirty="0"/>
              <a:t>отбирались опорные вектора из всех объектов на основе метода SVC (</a:t>
            </a:r>
            <a:r>
              <a:rPr lang="ru-RU" dirty="0" err="1"/>
              <a:t>Support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 </a:t>
            </a:r>
            <a:r>
              <a:rPr lang="ru-RU" dirty="0" err="1"/>
              <a:t>Classifier</a:t>
            </a:r>
            <a:r>
              <a:rPr lang="ru-RU" dirty="0"/>
              <a:t>);</a:t>
            </a:r>
          </a:p>
          <a:p>
            <a:pPr marL="285750" indent="-285750"/>
            <a:r>
              <a:rPr lang="ru-RU" dirty="0"/>
              <a:t>в качестве эталонов использовались все объекты обучающей выборки.</a:t>
            </a:r>
          </a:p>
        </p:txBody>
      </p:sp>
    </p:spTree>
    <p:extLst>
      <p:ext uri="{BB962C8B-B14F-4D97-AF65-F5344CB8AC3E}">
        <p14:creationId xmlns:p14="http://schemas.microsoft.com/office/powerpoint/2010/main" val="40962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обеспечения наглядности </a:t>
            </a:r>
            <a:r>
              <a:rPr lang="ru-RU" dirty="0" smtClean="0"/>
              <a:t>результатов </a:t>
            </a:r>
            <a:r>
              <a:rPr lang="ru-RU" dirty="0"/>
              <a:t>и возможности их интерпретации наряду с </a:t>
            </a:r>
            <a:r>
              <a:rPr lang="ru-RU" dirty="0" smtClean="0"/>
              <a:t>многофакторными </a:t>
            </a:r>
            <a:r>
              <a:rPr lang="ru-RU" dirty="0"/>
              <a:t>методами распознавания использовался также метод </a:t>
            </a:r>
            <a:r>
              <a:rPr lang="ru-RU" dirty="0" smtClean="0"/>
              <a:t>интеллектуального </a:t>
            </a:r>
            <a:r>
              <a:rPr lang="ru-RU" dirty="0"/>
              <a:t>анализа данных, основанный на оптимальных </a:t>
            </a:r>
            <a:r>
              <a:rPr lang="ru-RU" dirty="0" smtClean="0"/>
              <a:t>достоверных </a:t>
            </a:r>
            <a:r>
              <a:rPr lang="ru-RU" dirty="0"/>
              <a:t>разбиениях признакового пространства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Видно, что расстояния от  профилей для всех случаев  из контрольной группы ( o) и подгруппы случаев  с шизофренией (x ) из анализируемой базы данных до указанных профилей  H  и S связаны приблизительно линейной обратно пропорциональной зависимостью.   Для подгруппы случаев с шизофренией расстояния до профилей H  и S связаны приблизительно линейной прямо пропорциональной зависимостью. Данная подгруппа расположена в правом верхнем квадранте.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3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метода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3" y="2133599"/>
            <a:ext cx="4806198" cy="37776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4800" y="2133598"/>
            <a:ext cx="3579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оси  X отложено расстояние до временного профиля интенсивности рассеяния света на фибриновых сгустках в крови очищенной от тромбоцитов, соответствующего случаю с шизофренией (профиль S). По оси Y расстояние до аналогичного профиля, соответствующего случаю из контрольной группы (профиль H).</a:t>
            </a:r>
          </a:p>
        </p:txBody>
      </p:sp>
    </p:spTree>
    <p:extLst>
      <p:ext uri="{BB962C8B-B14F-4D97-AF65-F5344CB8AC3E}">
        <p14:creationId xmlns:p14="http://schemas.microsoft.com/office/powerpoint/2010/main" val="19841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1718</TotalTime>
  <Words>658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F25</vt:lpstr>
      <vt:lpstr>Wingdings 3</vt:lpstr>
      <vt:lpstr>Легкий дым</vt:lpstr>
      <vt:lpstr>Метод генерации признаковых описаний, основанный на расстояниях до эталонов, в биомедицинских исследованиях</vt:lpstr>
      <vt:lpstr>Оглавление</vt:lpstr>
      <vt:lpstr>Введение</vt:lpstr>
      <vt:lpstr>Введение</vt:lpstr>
      <vt:lpstr>Введение</vt:lpstr>
      <vt:lpstr>Введение</vt:lpstr>
      <vt:lpstr>Описание метода</vt:lpstr>
      <vt:lpstr>Описание метода</vt:lpstr>
      <vt:lpstr>Описание метода</vt:lpstr>
      <vt:lpstr>Описание метода</vt:lpstr>
      <vt:lpstr>Введение</vt:lpstr>
      <vt:lpstr>Описание метода</vt:lpstr>
      <vt:lpstr>Результаты</vt:lpstr>
      <vt:lpstr>Результаты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Certified Windows</dc:creator>
  <cp:lastModifiedBy>Certified Windows</cp:lastModifiedBy>
  <cp:revision>27</cp:revision>
  <dcterms:created xsi:type="dcterms:W3CDTF">2020-11-29T11:56:53Z</dcterms:created>
  <dcterms:modified xsi:type="dcterms:W3CDTF">2020-12-10T05:46:57Z</dcterms:modified>
</cp:coreProperties>
</file>