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5760" cy="1048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5760" cy="1048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560" cy="6638400"/>
            <a:chOff x="0" y="228600"/>
            <a:chExt cx="285156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612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560" cy="6853680"/>
            <a:chOff x="27360" y="-720"/>
            <a:chExt cx="235656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1012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76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262626"/>
                </a:solidFill>
                <a:latin typeface="Century Gothic"/>
              </a:rPr>
              <a:t>Образец заголовка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224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2D9C09C-54AE-4767-8DC9-5C2546DE2506}" type="datetime">
              <a:rPr b="0" lang="ru-RU" sz="900" spc="-1" strike="noStrike">
                <a:solidFill>
                  <a:srgbClr val="8b8b8b"/>
                </a:solidFill>
                <a:latin typeface="Century Gothic"/>
              </a:rPr>
              <a:t>23.3.21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204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92A973-9DCF-4209-8AFE-7E6389BAA322}" type="slidenum">
              <a:rPr b="0" lang="ru-RU" sz="2000" spc="-1" strike="noStrike">
                <a:solidFill>
                  <a:srgbClr val="feffff"/>
                </a:solidFill>
                <a:latin typeface="Century Gothic"/>
              </a:rPr>
              <a:t>&lt;номер&gt;</a:t>
            </a:fld>
            <a:endParaRPr b="0" lang="ru-RU" sz="2000" spc="-1" strike="noStrike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Третий уровень структуры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Четвёртый уровень структуры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560" cy="6638400"/>
            <a:chOff x="0" y="228600"/>
            <a:chExt cx="285156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612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560" cy="6853680"/>
            <a:chOff x="27360" y="-720"/>
            <a:chExt cx="235656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1012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2160" cy="1280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Образец </a:t>
            </a: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заголовка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760" cy="37771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ru-RU" sz="1600" spc="-1" strike="noStrike">
                <a:solidFill>
                  <a:srgbClr val="404040"/>
                </a:solidFill>
                <a:latin typeface="Century Gothic"/>
              </a:rPr>
              <a:t>Второй уровень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ru-RU" sz="1400" spc="-1" strike="noStrike">
                <a:solidFill>
                  <a:srgbClr val="404040"/>
                </a:solidFill>
                <a:latin typeface="Century Gothic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ru-RU" sz="1200" spc="-1" strike="noStrike">
                <a:solidFill>
                  <a:srgbClr val="404040"/>
                </a:solidFill>
                <a:latin typeface="Century Gothic"/>
              </a:rPr>
              <a:t>Четвертый уровень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ru-RU" sz="1200" spc="-1" strike="noStrike">
                <a:solidFill>
                  <a:srgbClr val="404040"/>
                </a:solidFill>
                <a:latin typeface="Century Gothic"/>
              </a:rPr>
              <a:t>Пятый уровень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224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229965-8D78-4DFD-8C79-6AF31E0424D2}" type="datetime">
              <a:rPr b="0" lang="ru-RU" sz="900" spc="-1" strike="noStrike">
                <a:solidFill>
                  <a:srgbClr val="8b8b8b"/>
                </a:solidFill>
                <a:latin typeface="Century Gothic"/>
              </a:rPr>
              <a:t>23.3.21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204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F10C90-CB2B-482C-B625-E7284DEE26C8}" type="slidenum">
              <a:rPr b="0" lang="ru-RU" sz="2000" spc="-1" strike="noStrike">
                <a:solidFill>
                  <a:srgbClr val="feffff"/>
                </a:solidFill>
                <a:latin typeface="Century Gothic"/>
              </a:rPr>
              <a:t>&lt;номер&gt;</a:t>
            </a:fld>
            <a:endParaRPr b="0" lang="ru-RU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21800" y="1122480"/>
            <a:ext cx="10476360" cy="2181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Метод </a:t>
            </a: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генерации </a:t>
            </a: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признаковы</a:t>
            </a: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х описаний,</a:t>
            </a:r>
            <a:br/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основанный </a:t>
            </a: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на </a:t>
            </a: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расстояния</a:t>
            </a: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х до </a:t>
            </a: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эталонов, в</a:t>
            </a:r>
            <a:br/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биомедицин</a:t>
            </a: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ских </a:t>
            </a: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исследован</a:t>
            </a:r>
            <a:r>
              <a:rPr b="0" lang="ru-RU" sz="4000" spc="-1" strike="noStrike">
                <a:solidFill>
                  <a:srgbClr val="262626"/>
                </a:solidFill>
                <a:latin typeface="Century Gothic"/>
              </a:rPr>
              <a:t>иях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21800" y="3683520"/>
            <a:ext cx="1047636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200" spc="-1" strike="noStrike">
                <a:solidFill>
                  <a:srgbClr val="595959"/>
                </a:solidFill>
                <a:latin typeface="Century Gothic"/>
              </a:rPr>
              <a:t>Сенько Олег Валентинович,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200" spc="-1" strike="noStrike">
                <a:solidFill>
                  <a:srgbClr val="595959"/>
                </a:solidFill>
                <a:latin typeface="Century Gothic"/>
              </a:rPr>
              <a:t>Салманов Махир Юсиф оглы,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200" spc="-1" strike="noStrike">
                <a:solidFill>
                  <a:srgbClr val="595959"/>
                </a:solidFill>
                <a:latin typeface="Century Gothic"/>
              </a:rPr>
              <a:t>Брусов Олег Сергеевич,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200" spc="-1" strike="noStrike">
                <a:solidFill>
                  <a:srgbClr val="595959"/>
                </a:solidFill>
                <a:latin typeface="Century Gothic"/>
              </a:rPr>
              <a:t>Матвеев Иван Алексеевич,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200" spc="-1" strike="noStrike">
                <a:solidFill>
                  <a:srgbClr val="595959"/>
                </a:solidFill>
                <a:latin typeface="Century Gothic"/>
              </a:rPr>
              <a:t>Кузнецова Анна Викторовна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Описание метода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589120" y="2133720"/>
            <a:ext cx="891576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Видно, что расстояния от  профилей для всех случаев  из контрольной группы ( o) и подгруппы случаев  с шизофренией (x ) из анализируемой базы данных до указанных профилей  H  и S связаны приблизительно линейной обратно пропорциональной зависимостью.   Для подгруппы случаев с шизофренией расстояния до профилей H  и S связаны приблизительно линейной прямо пропорциональной зависимостью. Данная подгруппа расположена в правом верхнем квадранте.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Введение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589120" y="1905120"/>
            <a:ext cx="891576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Профили пациентов под номерами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6 </a:t>
            </a: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и 60: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65" name="Рисунок 4" descr=""/>
          <p:cNvPicPr/>
          <p:nvPr/>
        </p:nvPicPr>
        <p:blipFill>
          <a:blip r:embed="rId1"/>
          <a:stretch/>
        </p:blipFill>
        <p:spPr>
          <a:xfrm>
            <a:off x="2589120" y="2658600"/>
            <a:ext cx="5487480" cy="365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Описание метода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589120" y="2133720"/>
            <a:ext cx="891576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Метод кросс-валидации с тестированием на каждом шаге на одном объекте (Leave One Out) был использован для сравнения эффективности логистической регрессии (ЛР), случайного решающего леса (СРЛ) и градиентного бустинга (ГБ) над решающими деревьями.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Оценка доверительного интервала результата классификации ROC AUC на основе бутстрапа показала, что полученные результаты стабильны.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Результаты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593080" y="1825560"/>
            <a:ext cx="8761320" cy="166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Значения ROC AUC для показавшей наилучшие результаты метрики Минковского (p=1) представлены в таблице. В качестве эталонов использовались все объекты обучающей выборки и объекты, отобранные методом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SVC: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graphicFrame>
        <p:nvGraphicFramePr>
          <p:cNvPr id="170" name="Table 3"/>
          <p:cNvGraphicFramePr/>
          <p:nvPr/>
        </p:nvGraphicFramePr>
        <p:xfrm>
          <a:off x="2593080" y="3630600"/>
          <a:ext cx="8761320" cy="2068560"/>
        </p:xfrm>
        <a:graphic>
          <a:graphicData uri="http://schemas.openxmlformats.org/drawingml/2006/table">
            <a:tbl>
              <a:tblPr/>
              <a:tblGrid>
                <a:gridCol w="1752120"/>
                <a:gridCol w="1752120"/>
                <a:gridCol w="1752120"/>
                <a:gridCol w="1752120"/>
                <a:gridCol w="1752840"/>
              </a:tblGrid>
              <a:tr h="326520"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ffffff"/>
                          </a:solidFill>
                          <a:latin typeface="F25"/>
                        </a:rPr>
                        <a:t>ЛР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ffffff"/>
                          </a:solidFill>
                          <a:latin typeface="F25"/>
                        </a:rPr>
                        <a:t>СЛ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ffffff"/>
                          </a:solidFill>
                          <a:latin typeface="F25"/>
                        </a:rPr>
                        <a:t>ГБ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3010"/>
                    </a:solidFill>
                  </a:tcPr>
                </a:tc>
              </a:tr>
              <a:tr h="32652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С отбором объектов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ROC AUC score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0.737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0.778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0.706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8060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Доверительный интервал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ROC AUC score</a:t>
                      </a:r>
                      <a:endParaRPr b="0" lang="ru-RU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[0.611, 0.847]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[0.659, 0.878]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[0.566, 0.832]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2652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Без отбора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ROC AUC score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0.723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0.778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0.762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dcc"/>
                    </a:solidFill>
                  </a:tcPr>
                </a:tc>
              </a:tr>
              <a:tr h="6274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Доверительный интервал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ROC AUC score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[0.597, 0.841]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[0.652, 0.88]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[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0.652, 0.862]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Результаты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2" name="Объект 8" descr=""/>
          <p:cNvPicPr/>
          <p:nvPr/>
        </p:nvPicPr>
        <p:blipFill>
          <a:blip r:embed="rId1"/>
          <a:stretch/>
        </p:blipFill>
        <p:spPr>
          <a:xfrm>
            <a:off x="2589120" y="2977200"/>
            <a:ext cx="3962880" cy="295632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2589120" y="1533600"/>
            <a:ext cx="8015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В итоге точнее всех предсказал результат метод на основе случайного леса. Ниже показаны 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ROC </a:t>
            </a:r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кривые для данной модели.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74" name="Рисунок 9" descr=""/>
          <p:cNvPicPr/>
          <p:nvPr/>
        </p:nvPicPr>
        <p:blipFill>
          <a:blip r:embed="rId2"/>
          <a:stretch/>
        </p:blipFill>
        <p:spPr>
          <a:xfrm>
            <a:off x="6552360" y="2977200"/>
            <a:ext cx="4052160" cy="286560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2589120" y="2299680"/>
            <a:ext cx="3962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С использованием метода 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SVC </a:t>
            </a:r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для отбора эталонов: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552360" y="2299680"/>
            <a:ext cx="4052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Без использования метода 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SVC </a:t>
            </a:r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для отбора эталонов: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Заключение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2589120" y="2133720"/>
            <a:ext cx="891576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Проведённые исследования выявили существование выраженной внутренней структуры в данных, генерируемых с использованием расстояний до эталонных объектов.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Внутренняя структура при этом характеризует также  различиями между группой пациентов с шизофренией и контрольной группой.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589120" y="1790640"/>
            <a:ext cx="8915760" cy="2262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262626"/>
                </a:solidFill>
                <a:latin typeface="Century Gothic"/>
              </a:rPr>
              <a:t>Спасибо за внимание!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647800" y="426960"/>
            <a:ext cx="9144360" cy="1439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262626"/>
                </a:solidFill>
                <a:latin typeface="Century Gothic"/>
              </a:rPr>
              <a:t>Оглавле</a:t>
            </a:r>
            <a:r>
              <a:rPr b="0" lang="ru-RU" sz="5400" spc="-1" strike="noStrike">
                <a:solidFill>
                  <a:srgbClr val="262626"/>
                </a:solidFill>
                <a:latin typeface="Century Gothic"/>
              </a:rPr>
              <a:t>ние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647800" y="2906640"/>
            <a:ext cx="9144360" cy="239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ru-RU" sz="3200" spc="-1" strike="noStrike">
                <a:solidFill>
                  <a:srgbClr val="595959"/>
                </a:solidFill>
                <a:latin typeface="Century Gothic"/>
              </a:rPr>
              <a:t>Введение</a:t>
            </a:r>
            <a:endParaRPr b="0" lang="ru-RU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ru-RU" sz="3200" spc="-1" strike="noStrike">
                <a:solidFill>
                  <a:srgbClr val="595959"/>
                </a:solidFill>
                <a:latin typeface="Century Gothic"/>
              </a:rPr>
              <a:t>Описание </a:t>
            </a:r>
            <a:r>
              <a:rPr b="0" lang="ru-RU" sz="3200" spc="-1" strike="noStrike">
                <a:solidFill>
                  <a:srgbClr val="595959"/>
                </a:solidFill>
                <a:latin typeface="Century Gothic"/>
              </a:rPr>
              <a:t>метода</a:t>
            </a:r>
            <a:endParaRPr b="0" lang="ru-RU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ru-RU" sz="3200" spc="-1" strike="noStrike">
                <a:solidFill>
                  <a:srgbClr val="595959"/>
                </a:solidFill>
                <a:latin typeface="Century Gothic"/>
              </a:rPr>
              <a:t>Результаты</a:t>
            </a:r>
            <a:endParaRPr b="0" lang="ru-RU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ru-RU" sz="3200" spc="-1" strike="noStrike">
                <a:solidFill>
                  <a:srgbClr val="595959"/>
                </a:solidFill>
                <a:latin typeface="Century Gothic"/>
              </a:rPr>
              <a:t>Заключение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Введение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589120" y="2133720"/>
            <a:ext cx="8915760" cy="377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Существующие методы машинного обучения во многом основываются на принципе компактности, предполагающие близкое расположение описаний объектов со сходными значениями целевой переменной.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Среди различных способов реализации принципа компактности может быть выделен подход, основанный на использовании метрик, заданных на множестве признаковых описаний.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Введение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589120" y="1464480"/>
            <a:ext cx="4122000" cy="12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62626"/>
                </a:solidFill>
                <a:latin typeface="Century Gothic"/>
              </a:rPr>
              <a:t>Метод </a:t>
            </a:r>
            <a:r>
              <a:rPr b="0" lang="en-US" sz="2400" spc="-1" strike="noStrike">
                <a:solidFill>
                  <a:srgbClr val="262626"/>
                </a:solidFill>
                <a:latin typeface="Century Gothic"/>
              </a:rPr>
              <a:t>k – </a:t>
            </a:r>
            <a:r>
              <a:rPr b="0" lang="ru-RU" sz="2400" spc="-1" strike="noStrike">
                <a:solidFill>
                  <a:srgbClr val="262626"/>
                </a:solidFill>
                <a:latin typeface="Century Gothic"/>
              </a:rPr>
              <a:t>ближайших соседей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7047360" y="1464480"/>
            <a:ext cx="4122000" cy="12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62626"/>
                </a:solidFill>
                <a:latin typeface="Century Gothic"/>
              </a:rPr>
              <a:t>Метод опорных векторов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7" name="Объект 3" descr=""/>
          <p:cNvPicPr/>
          <p:nvPr/>
        </p:nvPicPr>
        <p:blipFill>
          <a:blip r:embed="rId1"/>
          <a:stretch/>
        </p:blipFill>
        <p:spPr>
          <a:xfrm>
            <a:off x="7679520" y="2945520"/>
            <a:ext cx="2857680" cy="2523600"/>
          </a:xfrm>
          <a:prstGeom prst="rect">
            <a:avLst/>
          </a:prstGeom>
          <a:ln>
            <a:noFill/>
          </a:ln>
        </p:spPr>
      </p:pic>
      <p:pic>
        <p:nvPicPr>
          <p:cNvPr id="148" name="Рисунок 7" descr=""/>
          <p:cNvPicPr/>
          <p:nvPr/>
        </p:nvPicPr>
        <p:blipFill>
          <a:blip r:embed="rId2"/>
          <a:stretch/>
        </p:blipFill>
        <p:spPr>
          <a:xfrm>
            <a:off x="2589120" y="2945520"/>
            <a:ext cx="4629960" cy="252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Введение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2589120" y="2133720"/>
            <a:ext cx="891576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Метод генерации признаковых описаний, основанный на расстояниях до эталонов, был использован для решения задачи диагностики шизофрении по характеру тромбодинамики, то есть по динамике образования спонтанных фибриновых сгустков.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Необходимость использования рассматриваемой технологии при решении именно этой задачи связана с тем, что диагностику предполагается производить по  кривым, показывающей временную зависимость интенсивности отражённого света на фибриновых сгустках.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Введение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589120" y="1905120"/>
            <a:ext cx="891576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Примеры профиля пациентов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53" name="Рисунок 6" descr=""/>
          <p:cNvPicPr/>
          <p:nvPr/>
        </p:nvPicPr>
        <p:blipFill>
          <a:blip r:embed="rId1"/>
          <a:stretch/>
        </p:blipFill>
        <p:spPr>
          <a:xfrm>
            <a:off x="2589120" y="2674440"/>
            <a:ext cx="5487480" cy="365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Описание </a:t>
            </a: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метода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589120" y="2133720"/>
            <a:ext cx="891576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В рамках подхода, основанного на расстояниях до эталонов, исследовалась  эффективность использования трёх метрик: евклидовой метрики, косинусной метрики и метрики Минковского (p=1). Использовались два способа отбора эталонных объектов: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отбирались опорные вектора из всех объектов на основе метода SVC (Support Vector Classifier);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в качестве эталонов использовались все объекты обучающей выборки.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Описание </a:t>
            </a: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метода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589120" y="2133720"/>
            <a:ext cx="891576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Для обеспечения наглядности результатов и возможности их интерпретации наряду с многофакторными методами распознавания использовался также метод интеллектуального анализа данных, основанный на оптимальных достоверных разбиениях признакового пространства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04040"/>
                </a:solidFill>
                <a:latin typeface="Century Gothic"/>
              </a:rPr>
              <a:t>Видно, что расстояния от  профилей для всех случаев  из контрольной группы ( o) и подгруппы случаев  с шизофренией (x ) из анализируемой базы данных до указанных профилей  H  и S связаны приблизительно линейной обратно пропорциональной зависимостью.   Для подгруппы случаев с шизофренией расстояния до профилей H  и S связаны приблизительно линейной прямо пропорциональной зависимостью. Данная подгруппа расположена в правом верхнем квадранте.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593080" y="624240"/>
            <a:ext cx="891216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Описание </a:t>
            </a:r>
            <a:r>
              <a:rPr b="0" lang="ru-RU" sz="3600" spc="-1" strike="noStrike">
                <a:solidFill>
                  <a:srgbClr val="262626"/>
                </a:solidFill>
                <a:latin typeface="Century Gothic"/>
              </a:rPr>
              <a:t>метода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59" name="Рисунок 6" descr=""/>
          <p:cNvPicPr/>
          <p:nvPr/>
        </p:nvPicPr>
        <p:blipFill>
          <a:blip r:embed="rId1"/>
          <a:stretch/>
        </p:blipFill>
        <p:spPr>
          <a:xfrm>
            <a:off x="2589120" y="2133720"/>
            <a:ext cx="4806360" cy="37771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7925040" y="2133720"/>
            <a:ext cx="357984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По оси  X отложено расстояние до временного профиля интенсивности рассеяния света на фибриновых сгустках в крови очищенной от тромбоцитов, соответствующего случаю с шизофренией (профиль S). По оси Y расстояние до аналогичного профиля, соответствующего случаю из контрольной группы (профиль H).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1725</TotalTime>
  <Application>LibreOffice/6.4.6.2$Linux_X86_64 LibreOffice_project/40$Build-2</Application>
  <Words>658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2020-11-29T11:56:53Z</dcterms:created>
  <dc:creator>Certified Windows</dc:creator>
  <dc:description/>
  <dc:language>ru-RU</dc:language>
  <cp:lastModifiedBy/>
  <dcterms:modified xsi:type="dcterms:W3CDTF">2021-03-23T04:32:56Z</dcterms:modified>
  <cp:revision>28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