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7" r:id="rId2"/>
    <p:sldId id="258" r:id="rId3"/>
    <p:sldId id="263" r:id="rId4"/>
    <p:sldId id="262" r:id="rId5"/>
    <p:sldId id="264"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8324CD-E296-41E3-B7CA-E7FC399D6570}" v="131" dt="2024-05-05T18:00:24.944"/>
    <p1510:client id="{6FE3E6FF-358A-4664-B2B0-597E75BEC37D}" v="19" dt="2024-05-06T06:16:53.193"/>
    <p1510:client id="{9BD70FFB-DB5C-476E-ADEE-AA0B661414AB}" v="800" dt="2024-05-05T17:35:38.656"/>
    <p1510:client id="{D347035A-77CF-4EB2-AC8F-869459FADB44}" v="5" dt="2024-05-05T17:40:11.359"/>
    <p1510:client id="{DA95400F-F674-4E78-B71B-8688919E141A}" v="270" dt="2024-05-05T21:38:43.793"/>
    <p1510:client id="{FF43370F-C4CA-4116-B311-AFAC38687DB5}" v="39" dt="2024-05-05T21:44:09.1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388533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74821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85037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43343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0462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5968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19428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8023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74771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85771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11980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25992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75484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79630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588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1918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418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5/5/2024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39550302"/>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ahirShah2005/Sleep_inducer.git"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drive.google.com/file/d/1Xkv4qRhnyq5TKcDPeNeY9yJg9C-Ydu3R/view?usp=sharing"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0" name="Rectangle 39">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3" name="Freeform: Shape 12">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TextBox 41">
            <a:extLst>
              <a:ext uri="{FF2B5EF4-FFF2-40B4-BE49-F238E27FC236}">
                <a16:creationId xmlns:a16="http://schemas.microsoft.com/office/drawing/2014/main" id="{56E1474F-BA13-B40A-4F7F-265E533C4BCF}"/>
              </a:ext>
            </a:extLst>
          </p:cNvPr>
          <p:cNvSpPr txBox="1"/>
          <p:nvPr/>
        </p:nvSpPr>
        <p:spPr>
          <a:xfrm>
            <a:off x="685803" y="339605"/>
            <a:ext cx="8305798" cy="545159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457200">
              <a:lnSpc>
                <a:spcPct val="90000"/>
              </a:lnSpc>
              <a:spcAft>
                <a:spcPts val="1000"/>
              </a:spcAft>
              <a:buClr>
                <a:schemeClr val="tx1"/>
              </a:buClr>
              <a:buSzPct val="100000"/>
            </a:pPr>
            <a:r>
              <a:rPr lang="en-US" sz="3600" b="1" dirty="0">
                <a:solidFill>
                  <a:schemeClr val="tx1">
                    <a:lumMod val="85000"/>
                    <a:lumOff val="15000"/>
                  </a:schemeClr>
                </a:solidFill>
                <a:cs typeface="Calibri"/>
              </a:rPr>
              <a:t>Capstone</a:t>
            </a:r>
          </a:p>
          <a:p>
            <a:pPr defTabSz="457200">
              <a:lnSpc>
                <a:spcPct val="90000"/>
              </a:lnSpc>
              <a:spcAft>
                <a:spcPts val="1000"/>
              </a:spcAft>
              <a:buClr>
                <a:schemeClr val="tx1"/>
              </a:buClr>
              <a:buSzPct val="100000"/>
            </a:pPr>
            <a:r>
              <a:rPr lang="en-US" sz="3200" b="1" dirty="0">
                <a:solidFill>
                  <a:schemeClr val="tx1">
                    <a:lumMod val="85000"/>
                    <a:lumOff val="15000"/>
                  </a:schemeClr>
                </a:solidFill>
              </a:rPr>
              <a:t>Data Forces</a:t>
            </a:r>
            <a:endParaRPr lang="en-US" sz="3200" b="1" dirty="0">
              <a:solidFill>
                <a:schemeClr val="tx1">
                  <a:lumMod val="85000"/>
                  <a:lumOff val="15000"/>
                </a:schemeClr>
              </a:solidFill>
              <a:cs typeface="Calibri"/>
            </a:endParaRPr>
          </a:p>
          <a:p>
            <a:pPr defTabSz="457200">
              <a:lnSpc>
                <a:spcPct val="90000"/>
              </a:lnSpc>
              <a:spcAft>
                <a:spcPts val="1000"/>
              </a:spcAft>
            </a:pPr>
            <a:r>
              <a:rPr lang="en-US" sz="3200" b="1" dirty="0">
                <a:solidFill>
                  <a:schemeClr val="tx1">
                    <a:lumMod val="85000"/>
                    <a:lumOff val="15000"/>
                  </a:schemeClr>
                </a:solidFill>
              </a:rPr>
              <a:t>P-7 Sleep Inducer</a:t>
            </a:r>
            <a:endParaRPr lang="en-US" sz="3200" b="1" dirty="0">
              <a:solidFill>
                <a:schemeClr val="tx1">
                  <a:lumMod val="85000"/>
                  <a:lumOff val="15000"/>
                </a:schemeClr>
              </a:solidFill>
              <a:cs typeface="Calibri"/>
            </a:endParaRPr>
          </a:p>
          <a:p>
            <a:pPr defTabSz="457200">
              <a:lnSpc>
                <a:spcPct val="90000"/>
              </a:lnSpc>
              <a:spcAft>
                <a:spcPts val="1000"/>
              </a:spcAft>
              <a:buClr>
                <a:schemeClr val="tx1"/>
              </a:buClr>
              <a:buSzPct val="100000"/>
            </a:pPr>
            <a:r>
              <a:rPr lang="en-US" sz="2400" b="1" dirty="0">
                <a:solidFill>
                  <a:schemeClr val="tx1">
                    <a:lumMod val="85000"/>
                    <a:lumOff val="15000"/>
                  </a:schemeClr>
                </a:solidFill>
              </a:rPr>
              <a:t>     Team members</a:t>
            </a:r>
            <a:endParaRPr lang="en-US" sz="2400" b="1" dirty="0">
              <a:solidFill>
                <a:schemeClr val="tx1">
                  <a:lumMod val="85000"/>
                  <a:lumOff val="15000"/>
                </a:schemeClr>
              </a:solidFill>
              <a:cs typeface="Calibri"/>
            </a:endParaRPr>
          </a:p>
          <a:p>
            <a:pPr defTabSz="457200">
              <a:lnSpc>
                <a:spcPct val="90000"/>
              </a:lnSpc>
              <a:spcAft>
                <a:spcPts val="1000"/>
              </a:spcAft>
              <a:buClr>
                <a:schemeClr val="tx1"/>
              </a:buClr>
              <a:buSzPct val="100000"/>
              <a:buFont typeface="Arial"/>
              <a:buChar char="•"/>
            </a:pPr>
            <a:endParaRPr lang="en-US">
              <a:solidFill>
                <a:schemeClr val="tx1">
                  <a:lumMod val="85000"/>
                  <a:lumOff val="15000"/>
                </a:schemeClr>
              </a:solidFill>
            </a:endParaRPr>
          </a:p>
          <a:p>
            <a:pPr marL="342900" indent="-342900" defTabSz="457200">
              <a:lnSpc>
                <a:spcPct val="90000"/>
              </a:lnSpc>
              <a:spcAft>
                <a:spcPts val="1000"/>
              </a:spcAft>
              <a:buClr>
                <a:schemeClr val="tx1"/>
              </a:buClr>
              <a:buSzPct val="100000"/>
              <a:buFont typeface="Arial"/>
              <a:buChar char="•"/>
            </a:pPr>
            <a:r>
              <a:rPr lang="en-US" dirty="0">
                <a:solidFill>
                  <a:schemeClr val="tx1">
                    <a:lumMod val="85000"/>
                    <a:lumOff val="15000"/>
                  </a:schemeClr>
                </a:solidFill>
              </a:rPr>
              <a:t>Neel Gamit-202301469</a:t>
            </a:r>
            <a:endParaRPr lang="en-US" dirty="0">
              <a:solidFill>
                <a:schemeClr val="tx1">
                  <a:lumMod val="85000"/>
                  <a:lumOff val="15000"/>
                </a:schemeClr>
              </a:solidFill>
              <a:cs typeface="Calibri"/>
            </a:endParaRPr>
          </a:p>
          <a:p>
            <a:pPr marL="342900" indent="-342900" defTabSz="457200">
              <a:lnSpc>
                <a:spcPct val="90000"/>
              </a:lnSpc>
              <a:spcAft>
                <a:spcPts val="1000"/>
              </a:spcAft>
              <a:buClr>
                <a:schemeClr val="tx1"/>
              </a:buClr>
              <a:buSzPct val="100000"/>
              <a:buFont typeface="Arial"/>
              <a:buChar char="•"/>
            </a:pPr>
            <a:r>
              <a:rPr lang="en-US" dirty="0">
                <a:solidFill>
                  <a:schemeClr val="tx1">
                    <a:lumMod val="85000"/>
                    <a:lumOff val="15000"/>
                  </a:schemeClr>
                </a:solidFill>
              </a:rPr>
              <a:t>Vishal Joliya-202301199</a:t>
            </a:r>
            <a:endParaRPr lang="en-US" dirty="0">
              <a:solidFill>
                <a:schemeClr val="tx1">
                  <a:lumMod val="85000"/>
                  <a:lumOff val="15000"/>
                </a:schemeClr>
              </a:solidFill>
              <a:cs typeface="Calibri"/>
            </a:endParaRPr>
          </a:p>
          <a:p>
            <a:pPr marL="342900" indent="-342900" defTabSz="457200">
              <a:lnSpc>
                <a:spcPct val="90000"/>
              </a:lnSpc>
              <a:spcAft>
                <a:spcPts val="1000"/>
              </a:spcAft>
              <a:buClr>
                <a:schemeClr val="tx1"/>
              </a:buClr>
              <a:buSzPct val="100000"/>
              <a:buFont typeface="Arial"/>
              <a:buChar char="•"/>
            </a:pPr>
            <a:r>
              <a:rPr lang="en-US" dirty="0">
                <a:solidFill>
                  <a:schemeClr val="tx1">
                    <a:lumMod val="85000"/>
                    <a:lumOff val="15000"/>
                  </a:schemeClr>
                </a:solidFill>
              </a:rPr>
              <a:t>Farzan Bhalara-202301248</a:t>
            </a:r>
            <a:endParaRPr lang="en-US" dirty="0">
              <a:solidFill>
                <a:schemeClr val="tx1">
                  <a:lumMod val="85000"/>
                  <a:lumOff val="15000"/>
                </a:schemeClr>
              </a:solidFill>
              <a:cs typeface="Calibri"/>
            </a:endParaRPr>
          </a:p>
          <a:p>
            <a:pPr marL="342900" indent="-342900" defTabSz="457200">
              <a:lnSpc>
                <a:spcPct val="90000"/>
              </a:lnSpc>
              <a:spcAft>
                <a:spcPts val="1000"/>
              </a:spcAft>
              <a:buClr>
                <a:schemeClr val="tx1"/>
              </a:buClr>
              <a:buSzPct val="100000"/>
              <a:buFont typeface="Arial"/>
              <a:buChar char="•"/>
            </a:pPr>
            <a:r>
              <a:rPr lang="en-US" dirty="0">
                <a:solidFill>
                  <a:schemeClr val="tx1">
                    <a:lumMod val="85000"/>
                    <a:lumOff val="15000"/>
                  </a:schemeClr>
                </a:solidFill>
              </a:rPr>
              <a:t>Udita Chatwani-202304011</a:t>
            </a:r>
            <a:endParaRPr lang="en-US" dirty="0">
              <a:solidFill>
                <a:schemeClr val="tx1">
                  <a:lumMod val="85000"/>
                  <a:lumOff val="15000"/>
                </a:schemeClr>
              </a:solidFill>
              <a:cs typeface="Calibri"/>
            </a:endParaRPr>
          </a:p>
          <a:p>
            <a:pPr marL="342900" indent="-342900" defTabSz="457200">
              <a:lnSpc>
                <a:spcPct val="90000"/>
              </a:lnSpc>
              <a:spcAft>
                <a:spcPts val="1000"/>
              </a:spcAft>
              <a:buClr>
                <a:schemeClr val="tx1"/>
              </a:buClr>
              <a:buSzPct val="100000"/>
              <a:buFont typeface="Arial"/>
              <a:buChar char="•"/>
            </a:pPr>
            <a:r>
              <a:rPr lang="en-US" dirty="0">
                <a:solidFill>
                  <a:schemeClr val="tx1">
                    <a:lumMod val="85000"/>
                    <a:lumOff val="15000"/>
                  </a:schemeClr>
                </a:solidFill>
              </a:rPr>
              <a:t>Mahir Shah-202304026</a:t>
            </a:r>
            <a:endParaRPr lang="en-US" dirty="0">
              <a:solidFill>
                <a:schemeClr val="tx1">
                  <a:lumMod val="85000"/>
                  <a:lumOff val="15000"/>
                </a:schemeClr>
              </a:solidFill>
              <a:cs typeface="Calibri"/>
            </a:endParaRPr>
          </a:p>
          <a:p>
            <a:pPr marL="342900" indent="-342900" defTabSz="457200">
              <a:lnSpc>
                <a:spcPct val="90000"/>
              </a:lnSpc>
              <a:spcAft>
                <a:spcPts val="1000"/>
              </a:spcAft>
              <a:buClr>
                <a:srgbClr val="000000"/>
              </a:buClr>
              <a:buSzPct val="100000"/>
              <a:buFont typeface="Arial"/>
              <a:buChar char="•"/>
            </a:pPr>
            <a:r>
              <a:rPr lang="en-US" dirty="0">
                <a:solidFill>
                  <a:schemeClr val="tx1">
                    <a:lumMod val="85000"/>
                    <a:lumOff val="15000"/>
                  </a:schemeClr>
                </a:solidFill>
                <a:ea typeface="+mn-lt"/>
                <a:cs typeface="+mn-lt"/>
                <a:hlinkClick r:id="rId3"/>
              </a:rPr>
              <a:t>https://github.com/MahirShah2005/Sleep_inducer.git</a:t>
            </a:r>
            <a:endParaRPr lang="en-US" dirty="0">
              <a:solidFill>
                <a:schemeClr val="tx1">
                  <a:lumMod val="85000"/>
                  <a:lumOff val="15000"/>
                </a:schemeClr>
              </a:solidFill>
              <a:cs typeface="Calibri"/>
            </a:endParaRPr>
          </a:p>
          <a:p>
            <a:pPr marL="342900" indent="-342900" defTabSz="457200">
              <a:lnSpc>
                <a:spcPct val="90000"/>
              </a:lnSpc>
              <a:spcAft>
                <a:spcPts val="1000"/>
              </a:spcAft>
              <a:buClr>
                <a:srgbClr val="000000"/>
              </a:buClr>
              <a:buSzPct val="100000"/>
              <a:buFont typeface="Arial"/>
              <a:buChar char="•"/>
            </a:pPr>
            <a:endParaRPr lang="en-US" dirty="0">
              <a:solidFill>
                <a:schemeClr val="tx1">
                  <a:lumMod val="85000"/>
                  <a:lumOff val="15000"/>
                </a:schemeClr>
              </a:solidFill>
              <a:cs typeface="Calibri"/>
            </a:endParaRPr>
          </a:p>
          <a:p>
            <a:pPr defTabSz="457200">
              <a:lnSpc>
                <a:spcPct val="90000"/>
              </a:lnSpc>
              <a:spcAft>
                <a:spcPts val="1000"/>
              </a:spcAft>
              <a:buClr>
                <a:schemeClr val="tx1"/>
              </a:buClr>
              <a:buSzPct val="100000"/>
              <a:buFont typeface="Arial"/>
              <a:buChar char="•"/>
            </a:pPr>
            <a:endParaRPr lang="en-US" b="1">
              <a:solidFill>
                <a:schemeClr val="tx1">
                  <a:lumMod val="85000"/>
                  <a:lumOff val="15000"/>
                </a:schemeClr>
              </a:solidFill>
              <a:cs typeface="Calibri" panose="020F0502020204030204"/>
            </a:endParaRPr>
          </a:p>
        </p:txBody>
      </p:sp>
    </p:spTree>
    <p:extLst>
      <p:ext uri="{BB962C8B-B14F-4D97-AF65-F5344CB8AC3E}">
        <p14:creationId xmlns:p14="http://schemas.microsoft.com/office/powerpoint/2010/main" val="245864253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a:extLst>
              <a:ext uri="{FF2B5EF4-FFF2-40B4-BE49-F238E27FC236}">
                <a16:creationId xmlns:a16="http://schemas.microsoft.com/office/drawing/2014/main" id="{433A2ACF-A7F9-AF83-90BF-03ABF1444A37}"/>
              </a:ext>
            </a:extLst>
          </p:cNvPr>
          <p:cNvSpPr txBox="1"/>
          <p:nvPr/>
        </p:nvSpPr>
        <p:spPr>
          <a:xfrm>
            <a:off x="685801" y="1083129"/>
            <a:ext cx="10244957" cy="539852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algn="ctr" defTabSz="457200">
              <a:lnSpc>
                <a:spcPct val="90000"/>
              </a:lnSpc>
              <a:spcAft>
                <a:spcPts val="1000"/>
              </a:spcAft>
              <a:buClr>
                <a:schemeClr val="tx1"/>
              </a:buClr>
              <a:buSzPct val="100000"/>
            </a:pPr>
            <a:r>
              <a:rPr lang="en-US" sz="3600" b="1" dirty="0"/>
              <a:t>Problem statement</a:t>
            </a:r>
            <a:endParaRPr lang="en-US" sz="3600" b="1">
              <a:cs typeface="Calibri"/>
            </a:endParaRPr>
          </a:p>
          <a:p>
            <a:pPr defTabSz="457200">
              <a:lnSpc>
                <a:spcPct val="90000"/>
              </a:lnSpc>
              <a:spcAft>
                <a:spcPts val="1000"/>
              </a:spcAft>
              <a:buClr>
                <a:schemeClr val="tx1"/>
              </a:buClr>
              <a:buSzPct val="100000"/>
              <a:buFont typeface="Arial"/>
              <a:buChar char="•"/>
            </a:pPr>
            <a:endParaRPr lang="en-US" sz="1500"/>
          </a:p>
          <a:p>
            <a:pPr defTabSz="457200">
              <a:lnSpc>
                <a:spcPct val="90000"/>
              </a:lnSpc>
              <a:spcAft>
                <a:spcPts val="1000"/>
              </a:spcAft>
              <a:buClr>
                <a:schemeClr val="tx1"/>
              </a:buClr>
              <a:buSzPct val="100000"/>
              <a:buFont typeface="Arial"/>
              <a:buChar char="•"/>
            </a:pPr>
            <a:endParaRPr lang="en-US" sz="1500"/>
          </a:p>
          <a:p>
            <a:pPr marL="342900" indent="-342900" defTabSz="457200">
              <a:lnSpc>
                <a:spcPct val="90000"/>
              </a:lnSpc>
              <a:spcAft>
                <a:spcPts val="1000"/>
              </a:spcAft>
              <a:buClr>
                <a:schemeClr val="tx1"/>
              </a:buClr>
              <a:buSzPct val="100000"/>
              <a:buFont typeface="Arial"/>
              <a:buChar char="•"/>
            </a:pPr>
            <a:r>
              <a:rPr lang="en-US" sz="2400" dirty="0"/>
              <a:t>You are to build a Sleep Inducer.</a:t>
            </a:r>
            <a:endParaRPr lang="en-US" sz="2400" dirty="0">
              <a:cs typeface="Calibri"/>
            </a:endParaRPr>
          </a:p>
          <a:p>
            <a:pPr marL="342900" indent="-342900" defTabSz="457200">
              <a:lnSpc>
                <a:spcPct val="90000"/>
              </a:lnSpc>
              <a:spcAft>
                <a:spcPts val="1000"/>
              </a:spcAft>
              <a:buClr>
                <a:schemeClr val="tx1"/>
              </a:buClr>
              <a:buSzPct val="100000"/>
              <a:buFont typeface="Arial"/>
              <a:buChar char="•"/>
            </a:pPr>
            <a:endParaRPr lang="en-US" sz="2400" dirty="0">
              <a:cs typeface="Calibri"/>
            </a:endParaRPr>
          </a:p>
          <a:p>
            <a:pPr marL="342900" indent="-342900" defTabSz="457200">
              <a:lnSpc>
                <a:spcPct val="90000"/>
              </a:lnSpc>
              <a:spcAft>
                <a:spcPts val="1000"/>
              </a:spcAft>
              <a:buClr>
                <a:schemeClr val="tx1"/>
              </a:buClr>
              <a:buSzPct val="100000"/>
              <a:buFont typeface="Arial"/>
              <a:buChar char="•"/>
            </a:pPr>
            <a:r>
              <a:rPr lang="en-US" sz="2400" dirty="0"/>
              <a:t>Our </a:t>
            </a:r>
            <a:r>
              <a:rPr lang="en-US" sz="2400" dirty="0" err="1"/>
              <a:t>c++</a:t>
            </a:r>
            <a:r>
              <a:rPr lang="en-US" sz="2400" dirty="0"/>
              <a:t> code is designed to simulate a scenario where inmates are assigned to dorms  and each of them are subject to a music channel having songs.</a:t>
            </a:r>
            <a:endParaRPr lang="en-US" sz="2400" dirty="0">
              <a:cs typeface="Calibri"/>
            </a:endParaRPr>
          </a:p>
          <a:p>
            <a:pPr marL="342900" indent="-342900" defTabSz="457200">
              <a:lnSpc>
                <a:spcPct val="90000"/>
              </a:lnSpc>
              <a:spcAft>
                <a:spcPts val="1000"/>
              </a:spcAft>
              <a:buClr>
                <a:schemeClr val="tx1"/>
              </a:buClr>
              <a:buSzPct val="100000"/>
              <a:buFont typeface="Arial"/>
              <a:buChar char="•"/>
            </a:pPr>
            <a:endParaRPr lang="en-US" sz="2400" dirty="0">
              <a:cs typeface="Calibri"/>
            </a:endParaRPr>
          </a:p>
          <a:p>
            <a:pPr marL="342900" indent="-342900" defTabSz="457200">
              <a:lnSpc>
                <a:spcPct val="90000"/>
              </a:lnSpc>
              <a:spcAft>
                <a:spcPts val="1000"/>
              </a:spcAft>
              <a:buClr>
                <a:schemeClr val="tx1"/>
              </a:buClr>
              <a:buSzPct val="100000"/>
              <a:buFont typeface="Arial"/>
              <a:buChar char="•"/>
            </a:pPr>
            <a:r>
              <a:rPr lang="en-US" sz="2400" dirty="0"/>
              <a:t>Each of the inmates have their sleeping time and duration to fall asleep. Each of them are provided with </a:t>
            </a:r>
            <a:r>
              <a:rPr lang="en-US" sz="2400" dirty="0" err="1"/>
              <a:t>earpord</a:t>
            </a:r>
            <a:r>
              <a:rPr lang="en-US" sz="2400" dirty="0"/>
              <a:t> which will play music at their respective sleeping time until they fall asleep.</a:t>
            </a:r>
            <a:endParaRPr lang="en-US" sz="2400" dirty="0">
              <a:cs typeface="Calibri"/>
            </a:endParaRPr>
          </a:p>
          <a:p>
            <a:pPr defTabSz="457200">
              <a:lnSpc>
                <a:spcPct val="90000"/>
              </a:lnSpc>
              <a:spcAft>
                <a:spcPts val="1000"/>
              </a:spcAft>
              <a:buClr>
                <a:schemeClr val="tx1"/>
              </a:buClr>
              <a:buSzPct val="100000"/>
            </a:pPr>
            <a:r>
              <a:rPr lang="en-US" sz="2400" dirty="0"/>
              <a:t>   </a:t>
            </a:r>
            <a:endParaRPr lang="en-US" sz="2400" dirty="0">
              <a:cs typeface="Calibri"/>
            </a:endParaRPr>
          </a:p>
          <a:p>
            <a:pPr defTabSz="457200">
              <a:lnSpc>
                <a:spcPct val="90000"/>
              </a:lnSpc>
              <a:spcAft>
                <a:spcPts val="1000"/>
              </a:spcAft>
              <a:buClr>
                <a:schemeClr val="tx1"/>
              </a:buClr>
              <a:buSzPct val="100000"/>
            </a:pPr>
            <a:r>
              <a:rPr lang="en-US" sz="2400" dirty="0"/>
              <a:t>    </a:t>
            </a:r>
            <a:r>
              <a:rPr lang="en-US" sz="2400" dirty="0">
                <a:hlinkClick r:id="rId2"/>
              </a:rPr>
              <a:t>https://drive.google.com/file/d/1Xkv4qRhnyq5TKcDPeNeY9yJg9C-Ydu3R/view?usp=sharing</a:t>
            </a:r>
            <a:endParaRPr lang="en-US" sz="2400" dirty="0"/>
          </a:p>
          <a:p>
            <a:pPr defTabSz="457200">
              <a:lnSpc>
                <a:spcPct val="90000"/>
              </a:lnSpc>
              <a:spcAft>
                <a:spcPts val="1000"/>
              </a:spcAft>
            </a:pPr>
            <a:endParaRPr lang="en-US" sz="2400" dirty="0">
              <a:cs typeface="Calibri"/>
            </a:endParaRPr>
          </a:p>
        </p:txBody>
      </p:sp>
    </p:spTree>
    <p:extLst>
      <p:ext uri="{BB962C8B-B14F-4D97-AF65-F5344CB8AC3E}">
        <p14:creationId xmlns:p14="http://schemas.microsoft.com/office/powerpoint/2010/main" val="1801157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6" name="TextBox 45">
            <a:extLst>
              <a:ext uri="{FF2B5EF4-FFF2-40B4-BE49-F238E27FC236}">
                <a16:creationId xmlns:a16="http://schemas.microsoft.com/office/drawing/2014/main" id="{39CDE5D9-A2B9-7558-0F74-B0EC4EC912C7}"/>
              </a:ext>
            </a:extLst>
          </p:cNvPr>
          <p:cNvSpPr txBox="1"/>
          <p:nvPr/>
        </p:nvSpPr>
        <p:spPr>
          <a:xfrm>
            <a:off x="260959" y="326198"/>
            <a:ext cx="11286472"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cs typeface="Calibri" panose="020F0502020204030204"/>
              </a:rPr>
              <a:t>Data Structures chosen</a:t>
            </a:r>
          </a:p>
          <a:p>
            <a:pPr marL="571500" indent="-571500">
              <a:buFont typeface="Wingdings"/>
              <a:buChar char="Ø"/>
            </a:pPr>
            <a:r>
              <a:rPr lang="en-US" sz="2800" b="1" dirty="0">
                <a:cs typeface="Calibri" panose="020F0502020204030204"/>
              </a:rPr>
              <a:t>Vectors</a:t>
            </a:r>
          </a:p>
          <a:p>
            <a:pPr marL="571500" indent="-571500">
              <a:buFont typeface="Wingdings"/>
              <a:buChar char="Ø"/>
            </a:pPr>
            <a:endParaRPr lang="en-US" sz="2800" b="1" dirty="0">
              <a:ea typeface="+mn-lt"/>
              <a:cs typeface="+mn-lt"/>
            </a:endParaRPr>
          </a:p>
          <a:p>
            <a:pPr marL="571500" indent="-571500">
              <a:buFont typeface="Arial"/>
              <a:buChar char="•"/>
            </a:pPr>
            <a:r>
              <a:rPr lang="en-US" sz="2400" dirty="0">
                <a:ea typeface="+mn-lt"/>
                <a:cs typeface="+mn-lt"/>
              </a:rPr>
              <a:t>Vectors are used to store lists of objects (inmates and dorms) because they provide dynamic resizing, efficient access to elements, and support for various operations such as adding, removing, and accessing elements by index.</a:t>
            </a:r>
            <a:endParaRPr lang="en-US" sz="2400" b="1" dirty="0">
              <a:cs typeface="Calibri" panose="020F0502020204030204"/>
            </a:endParaRPr>
          </a:p>
          <a:p>
            <a:pPr marL="571500" indent="-571500">
              <a:buFont typeface="Arial"/>
              <a:buChar char="•"/>
            </a:pPr>
            <a:endParaRPr lang="en-US" sz="2400" dirty="0">
              <a:cs typeface="Calibri" panose="020F0502020204030204"/>
            </a:endParaRPr>
          </a:p>
          <a:p>
            <a:pPr marL="571500" indent="-571500">
              <a:buFont typeface="Wingdings"/>
              <a:buChar char="Ø"/>
            </a:pPr>
            <a:r>
              <a:rPr lang="en-US" sz="2800" b="1" dirty="0">
                <a:cs typeface="Calibri" panose="020F0502020204030204"/>
              </a:rPr>
              <a:t>Queues</a:t>
            </a:r>
          </a:p>
          <a:p>
            <a:pPr marL="571500" indent="-571500">
              <a:buFont typeface="Wingdings"/>
              <a:buChar char="Ø"/>
            </a:pPr>
            <a:endParaRPr lang="en-US" sz="2800" b="1" dirty="0">
              <a:ea typeface="+mn-lt"/>
              <a:cs typeface="+mn-lt"/>
            </a:endParaRPr>
          </a:p>
          <a:p>
            <a:pPr marL="571500" indent="-571500">
              <a:buFont typeface="Arial"/>
              <a:buChar char="•"/>
            </a:pPr>
            <a:r>
              <a:rPr lang="en-US" sz="2400" dirty="0">
                <a:ea typeface="+mn-lt"/>
                <a:cs typeface="+mn-lt"/>
              </a:rPr>
              <a:t>Queues are used to represent the playlist of sleep-inducing music for each dorm because they ensure that songs are played in the order they were added (FIFO). This is desirable for playing music in a continuous sequence without interruptions or out-of-order playback.</a:t>
            </a:r>
            <a:endParaRPr lang="en-US" sz="2400" b="1" dirty="0">
              <a:cs typeface="Calibri" panose="020F0502020204030204"/>
            </a:endParaRPr>
          </a:p>
          <a:p>
            <a:pPr marL="571500" indent="-571500">
              <a:buFont typeface="Wingdings"/>
              <a:buChar char="Ø"/>
            </a:pPr>
            <a:endParaRPr lang="en-US" sz="2400" b="1" dirty="0">
              <a:cs typeface="Calibri" panose="020F0502020204030204"/>
            </a:endParaRPr>
          </a:p>
        </p:txBody>
      </p:sp>
    </p:spTree>
    <p:extLst>
      <p:ext uri="{BB962C8B-B14F-4D97-AF65-F5344CB8AC3E}">
        <p14:creationId xmlns:p14="http://schemas.microsoft.com/office/powerpoint/2010/main" val="1636224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925F6E-701A-D02A-A974-EB57BFB4F357}"/>
              </a:ext>
            </a:extLst>
          </p:cNvPr>
          <p:cNvSpPr txBox="1"/>
          <p:nvPr/>
        </p:nvSpPr>
        <p:spPr>
          <a:xfrm>
            <a:off x="408289" y="407933"/>
            <a:ext cx="10244031" cy="615178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800" b="1"/>
          </a:p>
          <a:p>
            <a:pPr indent="-228600" algn="ctr">
              <a:lnSpc>
                <a:spcPct val="90000"/>
              </a:lnSpc>
              <a:spcAft>
                <a:spcPts val="600"/>
              </a:spcAft>
              <a:buFont typeface="Arial" panose="020B0604020202020204" pitchFamily="34" charset="0"/>
              <a:buChar char="•"/>
            </a:pPr>
            <a:r>
              <a:rPr lang="en-US" sz="800" b="1" dirty="0"/>
              <a:t>    </a:t>
            </a:r>
            <a:r>
              <a:rPr lang="en-US" sz="3600" b="1" dirty="0"/>
              <a:t>Time complexity</a:t>
            </a:r>
            <a:endParaRPr lang="en-US" sz="3600" b="1" dirty="0">
              <a:cs typeface="Calibri"/>
            </a:endParaRPr>
          </a:p>
          <a:p>
            <a:pPr indent="-228600">
              <a:lnSpc>
                <a:spcPct val="90000"/>
              </a:lnSpc>
              <a:spcAft>
                <a:spcPts val="600"/>
              </a:spcAft>
              <a:buFont typeface="Arial" panose="020B0604020202020204" pitchFamily="34" charset="0"/>
              <a:buChar char="•"/>
            </a:pPr>
            <a:endParaRPr lang="en-US" sz="800" b="1"/>
          </a:p>
          <a:p>
            <a:pPr marL="571500" indent="-228600">
              <a:lnSpc>
                <a:spcPct val="90000"/>
              </a:lnSpc>
              <a:spcAft>
                <a:spcPts val="600"/>
              </a:spcAft>
              <a:buFont typeface="Arial" panose="020B0604020202020204" pitchFamily="34" charset="0"/>
              <a:buChar char="•"/>
            </a:pPr>
            <a:endParaRPr lang="en-US" sz="800"/>
          </a:p>
          <a:p>
            <a:pPr marL="571500" indent="-228600">
              <a:lnSpc>
                <a:spcPct val="90000"/>
              </a:lnSpc>
              <a:spcAft>
                <a:spcPts val="600"/>
              </a:spcAft>
              <a:buFont typeface="Arial" panose="020B0604020202020204" pitchFamily="34" charset="0"/>
              <a:buChar char="•"/>
            </a:pPr>
            <a:endParaRPr lang="en-US" sz="800"/>
          </a:p>
          <a:p>
            <a:pPr marL="571500" indent="-228600">
              <a:lnSpc>
                <a:spcPct val="90000"/>
              </a:lnSpc>
              <a:spcAft>
                <a:spcPts val="600"/>
              </a:spcAft>
              <a:buFont typeface="Arial" panose="020B0604020202020204" pitchFamily="34" charset="0"/>
              <a:buChar char="•"/>
            </a:pPr>
            <a:endParaRPr lang="en-US" sz="800"/>
          </a:p>
          <a:p>
            <a:pPr marL="571500" indent="-228600">
              <a:lnSpc>
                <a:spcPct val="90000"/>
              </a:lnSpc>
              <a:spcAft>
                <a:spcPts val="600"/>
              </a:spcAft>
              <a:buFont typeface="Arial" panose="020B0604020202020204" pitchFamily="34" charset="0"/>
              <a:buChar char="•"/>
            </a:pPr>
            <a:r>
              <a:rPr lang="en-US" sz="2400" dirty="0"/>
              <a:t>Reading Input Data: The time complexity of reading input data from a text file is ( O(n) ), where ( n ) is the number of lines in the input file.</a:t>
            </a:r>
            <a:endParaRPr lang="en-US" sz="2400" b="1">
              <a:cs typeface="Calibri"/>
            </a:endParaRPr>
          </a:p>
          <a:p>
            <a:pPr marL="571500" indent="-228600">
              <a:lnSpc>
                <a:spcPct val="90000"/>
              </a:lnSpc>
              <a:spcAft>
                <a:spcPts val="600"/>
              </a:spcAft>
              <a:buFont typeface="Arial" panose="020B0604020202020204" pitchFamily="34" charset="0"/>
              <a:buChar char="•"/>
            </a:pPr>
            <a:endParaRPr lang="en-US" sz="2400" dirty="0">
              <a:cs typeface="Calibri"/>
            </a:endParaRPr>
          </a:p>
          <a:p>
            <a:pPr marL="571500" indent="-228600">
              <a:lnSpc>
                <a:spcPct val="90000"/>
              </a:lnSpc>
              <a:spcAft>
                <a:spcPts val="600"/>
              </a:spcAft>
              <a:buFont typeface="Arial" panose="020B0604020202020204" pitchFamily="34" charset="0"/>
              <a:buChar char="•"/>
            </a:pPr>
            <a:r>
              <a:rPr lang="en-US" sz="2400" dirty="0"/>
              <a:t>Assigning Inmates to Dorms: The time complexity of assigning inmates to dormitories depends on the number of inmates (( m )) and the number of dormitories (( k )). It is ( O(m + k) ).</a:t>
            </a:r>
            <a:endParaRPr lang="en-US" sz="2400">
              <a:cs typeface="Calibri"/>
            </a:endParaRPr>
          </a:p>
          <a:p>
            <a:pPr marL="571500" indent="-228600">
              <a:lnSpc>
                <a:spcPct val="90000"/>
              </a:lnSpc>
              <a:spcAft>
                <a:spcPts val="600"/>
              </a:spcAft>
              <a:buFont typeface="Arial" panose="020B0604020202020204" pitchFamily="34" charset="0"/>
              <a:buChar char="•"/>
            </a:pPr>
            <a:endParaRPr lang="en-US" sz="2400" dirty="0">
              <a:cs typeface="Calibri"/>
            </a:endParaRPr>
          </a:p>
          <a:p>
            <a:pPr marL="571500" indent="-228600">
              <a:lnSpc>
                <a:spcPct val="90000"/>
              </a:lnSpc>
              <a:spcAft>
                <a:spcPts val="600"/>
              </a:spcAft>
              <a:buFont typeface="Arial" panose="020B0604020202020204" pitchFamily="34" charset="0"/>
              <a:buChar char="•"/>
            </a:pPr>
            <a:r>
              <a:rPr lang="en-US" sz="2400" dirty="0"/>
              <a:t>Playing Sleep-Inducing Music: The time complexity of playing sleep-inducing music in dormitories depends on the number of inmates (( m )) and the number of music channels (( c )) available in each dormitory. It is ( O(m x c) ).</a:t>
            </a:r>
            <a:endParaRPr lang="en-US" sz="2400">
              <a:cs typeface="Calibri"/>
            </a:endParaRPr>
          </a:p>
          <a:p>
            <a:pPr marL="571500" indent="-228600">
              <a:lnSpc>
                <a:spcPct val="90000"/>
              </a:lnSpc>
              <a:spcAft>
                <a:spcPts val="600"/>
              </a:spcAft>
              <a:buFont typeface="Arial" panose="020B0604020202020204" pitchFamily="34" charset="0"/>
              <a:buChar char="•"/>
            </a:pPr>
            <a:endParaRPr lang="en-US" sz="2400" dirty="0">
              <a:cs typeface="Calibri"/>
            </a:endParaRPr>
          </a:p>
          <a:p>
            <a:pPr marL="571500" indent="-228600">
              <a:lnSpc>
                <a:spcPct val="90000"/>
              </a:lnSpc>
              <a:spcAft>
                <a:spcPts val="600"/>
              </a:spcAft>
              <a:buFont typeface="Arial" panose="020B0604020202020204" pitchFamily="34" charset="0"/>
              <a:buChar char="•"/>
            </a:pPr>
            <a:endParaRPr lang="en-US" sz="2400" b="1" dirty="0">
              <a:cs typeface="Calibri"/>
            </a:endParaRPr>
          </a:p>
        </p:txBody>
      </p:sp>
    </p:spTree>
    <p:extLst>
      <p:ext uri="{BB962C8B-B14F-4D97-AF65-F5344CB8AC3E}">
        <p14:creationId xmlns:p14="http://schemas.microsoft.com/office/powerpoint/2010/main" val="2689557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FDC8FB-22CC-B86A-9E9D-36E459D8D8CC}"/>
              </a:ext>
            </a:extLst>
          </p:cNvPr>
          <p:cNvSpPr txBox="1"/>
          <p:nvPr/>
        </p:nvSpPr>
        <p:spPr>
          <a:xfrm>
            <a:off x="972361" y="766545"/>
            <a:ext cx="9488440" cy="532691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20000"/>
          </a:bodyPr>
          <a:lstStyle/>
          <a:p>
            <a:pPr algn="ctr">
              <a:lnSpc>
                <a:spcPct val="90000"/>
              </a:lnSpc>
              <a:spcAft>
                <a:spcPts val="600"/>
              </a:spcAft>
            </a:pPr>
            <a:r>
              <a:rPr lang="en-US" sz="3600" dirty="0"/>
              <a:t>Space complexity </a:t>
            </a:r>
            <a:endParaRPr lang="en-US" sz="3600" dirty="0">
              <a:cs typeface="Calibri"/>
            </a:endParaRPr>
          </a:p>
          <a:p>
            <a:pPr algn="ctr">
              <a:lnSpc>
                <a:spcPct val="90000"/>
              </a:lnSpc>
              <a:spcAft>
                <a:spcPts val="600"/>
              </a:spcAft>
            </a:pPr>
            <a:endParaRPr lang="en-US" sz="3600" dirty="0">
              <a:cs typeface="Calibri"/>
            </a:endParaRPr>
          </a:p>
          <a:p>
            <a:pPr indent="-228600">
              <a:lnSpc>
                <a:spcPct val="90000"/>
              </a:lnSpc>
              <a:spcAft>
                <a:spcPts val="600"/>
              </a:spcAft>
              <a:buFont typeface="Wingdings"/>
              <a:buChar char="Ø"/>
            </a:pPr>
            <a:endParaRPr lang="en-US" sz="1500" b="1"/>
          </a:p>
          <a:p>
            <a:pPr marL="114300">
              <a:lnSpc>
                <a:spcPct val="90000"/>
              </a:lnSpc>
              <a:spcAft>
                <a:spcPts val="600"/>
              </a:spcAft>
            </a:pPr>
            <a:r>
              <a:rPr lang="en-US" sz="2800" b="1" dirty="0"/>
              <a:t>  Inmates and Dormitories Data: </a:t>
            </a:r>
            <a:endParaRPr lang="en-US" sz="2800" b="1" dirty="0">
              <a:cs typeface="Calibri"/>
            </a:endParaRPr>
          </a:p>
          <a:p>
            <a:pPr indent="-228600">
              <a:lnSpc>
                <a:spcPct val="90000"/>
              </a:lnSpc>
              <a:spcAft>
                <a:spcPts val="600"/>
              </a:spcAft>
              <a:buFont typeface="Wingdings"/>
              <a:buChar char="Ø"/>
            </a:pPr>
            <a:r>
              <a:rPr lang="en-US" sz="2400" dirty="0"/>
              <a:t>The space complexity for storing the inmates and dormitories data depends on the number of inmates and dormitories, respectively. Let (N) be the number of inmates and ( M ) be the number of dormitories. Therefore, the space complexity for storing inmates and dormitories data is ( O(N + M) ).</a:t>
            </a:r>
            <a:endParaRPr lang="en-US" sz="2400" dirty="0">
              <a:cs typeface="Calibri"/>
            </a:endParaRPr>
          </a:p>
          <a:p>
            <a:pPr>
              <a:lnSpc>
                <a:spcPct val="90000"/>
              </a:lnSpc>
              <a:spcAft>
                <a:spcPts val="600"/>
              </a:spcAft>
            </a:pPr>
            <a:endParaRPr lang="en-US" sz="2800" b="1" dirty="0"/>
          </a:p>
          <a:p>
            <a:pPr>
              <a:lnSpc>
                <a:spcPct val="90000"/>
              </a:lnSpc>
              <a:spcAft>
                <a:spcPts val="600"/>
              </a:spcAft>
            </a:pPr>
            <a:r>
              <a:rPr lang="en-US" sz="2800" b="1" dirty="0"/>
              <a:t>    Active Music Channels: </a:t>
            </a:r>
            <a:endParaRPr lang="en-US" sz="2800" b="1" dirty="0">
              <a:cs typeface="Calibri"/>
            </a:endParaRPr>
          </a:p>
          <a:p>
            <a:pPr indent="-228600">
              <a:lnSpc>
                <a:spcPct val="90000"/>
              </a:lnSpc>
              <a:spcAft>
                <a:spcPts val="600"/>
              </a:spcAft>
              <a:buFont typeface="Wingdings"/>
              <a:buChar char="Ø"/>
            </a:pPr>
            <a:r>
              <a:rPr lang="en-US" sz="2400" dirty="0"/>
              <a:t>The space complexity for storing active music channels depends on the number of unique music channels being played simultaneously across all dormitories.</a:t>
            </a:r>
            <a:endParaRPr lang="en-US" sz="2400" dirty="0">
              <a:cs typeface="Calibri"/>
            </a:endParaRPr>
          </a:p>
          <a:p>
            <a:pPr indent="-228600">
              <a:lnSpc>
                <a:spcPct val="90000"/>
              </a:lnSpc>
              <a:spcAft>
                <a:spcPts val="600"/>
              </a:spcAft>
              <a:buFont typeface="Wingdings"/>
              <a:buChar char="Ø"/>
            </a:pPr>
            <a:endParaRPr lang="en-US" sz="2400" dirty="0">
              <a:cs typeface="Calibri"/>
            </a:endParaRPr>
          </a:p>
          <a:p>
            <a:pPr indent="-228600">
              <a:lnSpc>
                <a:spcPct val="90000"/>
              </a:lnSpc>
              <a:spcAft>
                <a:spcPts val="600"/>
              </a:spcAft>
              <a:buFont typeface="Wingdings"/>
              <a:buChar char="Ø"/>
            </a:pPr>
            <a:r>
              <a:rPr lang="en-US" sz="2400" dirty="0"/>
              <a:t>In the worst case, all music channels in all dormitories could be active simultaneously. Let ( c ) be the maximum number of music channels in a dormitory. Therefore, the space complexity for storing active music channels is ( O(c) ).</a:t>
            </a:r>
            <a:endParaRPr lang="en-US" sz="2400" dirty="0">
              <a:cs typeface="Calibri"/>
            </a:endParaRPr>
          </a:p>
          <a:p>
            <a:pPr indent="-228600">
              <a:lnSpc>
                <a:spcPct val="90000"/>
              </a:lnSpc>
              <a:spcAft>
                <a:spcPts val="600"/>
              </a:spcAft>
              <a:buFont typeface="Wingdings"/>
              <a:buChar char="Ø"/>
            </a:pPr>
            <a:endParaRPr lang="en-US" sz="2400" dirty="0">
              <a:cs typeface="Calibri"/>
            </a:endParaRPr>
          </a:p>
          <a:p>
            <a:pPr indent="-228600">
              <a:lnSpc>
                <a:spcPct val="90000"/>
              </a:lnSpc>
              <a:spcAft>
                <a:spcPts val="600"/>
              </a:spcAft>
              <a:buFont typeface="Wingdings"/>
              <a:buChar char="Ø"/>
            </a:pPr>
            <a:endParaRPr lang="en-US" sz="1500">
              <a:cs typeface="Calibri" panose="020F0502020204030204"/>
            </a:endParaRPr>
          </a:p>
          <a:p>
            <a:pPr indent="-228600">
              <a:lnSpc>
                <a:spcPct val="90000"/>
              </a:lnSpc>
              <a:spcAft>
                <a:spcPts val="600"/>
              </a:spcAft>
              <a:buFont typeface="Wingdings"/>
              <a:buChar char="Ø"/>
            </a:pPr>
            <a:endParaRPr lang="en-US" sz="1500" b="1">
              <a:cs typeface="Calibri" panose="020F0502020204030204"/>
            </a:endParaRPr>
          </a:p>
        </p:txBody>
      </p:sp>
    </p:spTree>
    <p:extLst>
      <p:ext uri="{BB962C8B-B14F-4D97-AF65-F5344CB8AC3E}">
        <p14:creationId xmlns:p14="http://schemas.microsoft.com/office/powerpoint/2010/main" val="1456820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 name="Rectangle 19">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diagram of a computer program&#10;&#10;Description automatically generated">
            <a:extLst>
              <a:ext uri="{FF2B5EF4-FFF2-40B4-BE49-F238E27FC236}">
                <a16:creationId xmlns:a16="http://schemas.microsoft.com/office/drawing/2014/main" id="{B5B013E8-C314-C6F2-6668-E36389161915}"/>
              </a:ext>
            </a:extLst>
          </p:cNvPr>
          <p:cNvPicPr>
            <a:picLocks noChangeAspect="1"/>
          </p:cNvPicPr>
          <p:nvPr/>
        </p:nvPicPr>
        <p:blipFill>
          <a:blip r:embed="rId3"/>
          <a:stretch>
            <a:fillRect/>
          </a:stretch>
        </p:blipFill>
        <p:spPr>
          <a:xfrm>
            <a:off x="795569" y="1228866"/>
            <a:ext cx="10586507" cy="4393400"/>
          </a:xfrm>
          <a:prstGeom prst="rect">
            <a:avLst/>
          </a:prstGeom>
        </p:spPr>
      </p:pic>
    </p:spTree>
    <p:extLst>
      <p:ext uri="{BB962C8B-B14F-4D97-AF65-F5344CB8AC3E}">
        <p14:creationId xmlns:p14="http://schemas.microsoft.com/office/powerpoint/2010/main" val="264081871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Rectangle 6">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bed&#10;&#10;Description automatically generated">
            <a:extLst>
              <a:ext uri="{FF2B5EF4-FFF2-40B4-BE49-F238E27FC236}">
                <a16:creationId xmlns:a16="http://schemas.microsoft.com/office/drawing/2014/main" id="{D51A3FFE-DAA6-656C-03B9-4D9807094547}"/>
              </a:ext>
            </a:extLst>
          </p:cNvPr>
          <p:cNvPicPr>
            <a:picLocks noChangeAspect="1"/>
          </p:cNvPicPr>
          <p:nvPr/>
        </p:nvPicPr>
        <p:blipFill rotWithShape="1">
          <a:blip r:embed="rId3"/>
          <a:srcRect l="7842" r="8159" b="1"/>
          <a:stretch/>
        </p:blipFill>
        <p:spPr>
          <a:xfrm>
            <a:off x="837709" y="800007"/>
            <a:ext cx="10502226" cy="5251118"/>
          </a:xfrm>
          <a:prstGeom prst="rect">
            <a:avLst/>
          </a:prstGeom>
        </p:spPr>
      </p:pic>
    </p:spTree>
    <p:extLst>
      <p:ext uri="{BB962C8B-B14F-4D97-AF65-F5344CB8AC3E}">
        <p14:creationId xmlns:p14="http://schemas.microsoft.com/office/powerpoint/2010/main" val="25287264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flowchart&#10;&#10;Description automatically generated">
            <a:extLst>
              <a:ext uri="{FF2B5EF4-FFF2-40B4-BE49-F238E27FC236}">
                <a16:creationId xmlns:a16="http://schemas.microsoft.com/office/drawing/2014/main" id="{7E698F9B-871D-E303-FD62-C0741C077EA2}"/>
              </a:ext>
            </a:extLst>
          </p:cNvPr>
          <p:cNvPicPr>
            <a:picLocks noChangeAspect="1"/>
          </p:cNvPicPr>
          <p:nvPr/>
        </p:nvPicPr>
        <p:blipFill rotWithShape="1">
          <a:blip r:embed="rId3"/>
          <a:srcRect t="8257"/>
          <a:stretch/>
        </p:blipFill>
        <p:spPr>
          <a:xfrm>
            <a:off x="837699" y="800007"/>
            <a:ext cx="10502247" cy="5251118"/>
          </a:xfrm>
          <a:prstGeom prst="rect">
            <a:avLst/>
          </a:prstGeom>
        </p:spPr>
      </p:pic>
    </p:spTree>
    <p:extLst>
      <p:ext uri="{BB962C8B-B14F-4D97-AF65-F5344CB8AC3E}">
        <p14:creationId xmlns:p14="http://schemas.microsoft.com/office/powerpoint/2010/main" val="359968715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221</cp:revision>
  <dcterms:created xsi:type="dcterms:W3CDTF">2024-05-05T15:13:19Z</dcterms:created>
  <dcterms:modified xsi:type="dcterms:W3CDTF">2024-05-06T06:32:30Z</dcterms:modified>
</cp:coreProperties>
</file>