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6fb4614b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76fb4614b1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6fb4614b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6fb4614b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6fb4614b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6fb4614b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6fb4614b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6fb4614b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6fb4614b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fb4614b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6fb4614b1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76fb4614b1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6fb4614b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76fb4614b1_0_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6fb4614b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6fb4614b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6fb4614b1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76fb4614b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6fb4614b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6fb4614b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t>
            </a:r>
            <a:r>
              <a:rPr lang="en"/>
              <a:t>a theorem that Euler used to show that it is in fact impossible to walk through the town and traverse all the bridges only once.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6fb4614b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6fb4614b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6fb4614b1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6fb4614b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6fb4614b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6fb4614b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6fb4614b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6fb4614b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6fb4614b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6fb4614b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6fb4614b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6fb4614b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 name="Google Shape;61;p14"/>
          <p:cNvSpPr/>
          <p:nvPr/>
        </p:nvSpPr>
        <p:spPr>
          <a:xfrm>
            <a:off x="1" y="4750737"/>
            <a:ext cx="9144000" cy="501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2" name="Google Shape;62;p14"/>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4"/>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64" name="Google Shape;64;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1" name="Google Shape;71;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 name="Google Shape;76;p1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 name="Google Shape;77;p16"/>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6"/>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79" name="Google Shape;79;p1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6"/>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7"/>
          <p:cNvSpPr txBox="1"/>
          <p:nvPr>
            <p:ph idx="1" type="body"/>
          </p:nvPr>
        </p:nvSpPr>
        <p:spPr>
          <a:xfrm>
            <a:off x="822960" y="1384300"/>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6" name="Google Shape;86;p17"/>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7" name="Google Shape;87;p1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8"/>
          <p:cNvSpPr txBox="1"/>
          <p:nvPr>
            <p:ph idx="1" type="body"/>
          </p:nvPr>
        </p:nvSpPr>
        <p:spPr>
          <a:xfrm>
            <a:off x="82296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3" name="Google Shape;93;p18"/>
          <p:cNvSpPr txBox="1"/>
          <p:nvPr>
            <p:ph idx="2" type="body"/>
          </p:nvPr>
        </p:nvSpPr>
        <p:spPr>
          <a:xfrm>
            <a:off x="822960" y="1936751"/>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4" name="Google Shape;94;p18"/>
          <p:cNvSpPr txBox="1"/>
          <p:nvPr>
            <p:ph idx="3" type="body"/>
          </p:nvPr>
        </p:nvSpPr>
        <p:spPr>
          <a:xfrm>
            <a:off x="466344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5" name="Google Shape;95;p18"/>
          <p:cNvSpPr txBox="1"/>
          <p:nvPr>
            <p:ph idx="4" type="body"/>
          </p:nvPr>
        </p:nvSpPr>
        <p:spPr>
          <a:xfrm>
            <a:off x="4663440" y="1936750"/>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6" name="Google Shape;96;p1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1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1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1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1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4" name="Shape 104"/>
        <p:cNvGrpSpPr/>
        <p:nvPr/>
      </p:nvGrpSpPr>
      <p:grpSpPr>
        <a:xfrm>
          <a:off x="0" y="0"/>
          <a:ext cx="0" cy="0"/>
          <a:chOff x="0" y="0"/>
          <a:chExt cx="0" cy="0"/>
        </a:xfrm>
      </p:grpSpPr>
      <p:sp>
        <p:nvSpPr>
          <p:cNvPr id="105" name="Google Shape;105;p2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6" name="Google Shape;106;p2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7" name="Google Shape;107;p2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rgbClr val="FFFFFF"/>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2" name="Google Shape;112;p21"/>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1"/>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1"/>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solidFill>
                  <a:schemeClr val="dk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22"/>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22"/>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2"/>
          <p:cNvSpPr/>
          <p:nvPr>
            <p:ph idx="2" type="pic"/>
          </p:nvPr>
        </p:nvSpPr>
        <p:spPr>
          <a:xfrm>
            <a:off x="11" y="0"/>
            <a:ext cx="9144000" cy="3686400"/>
          </a:xfrm>
          <a:prstGeom prst="rect">
            <a:avLst/>
          </a:prstGeom>
          <a:solidFill>
            <a:srgbClr val="BECAD4"/>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24" name="Google Shape;124;p22"/>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Autofit/>
          </a:bodyPr>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2" name="Google Shape;132;p2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2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6" name="Google Shape;136;p2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p24"/>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8" name="Google Shape;138;p24"/>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0" name="Google Shape;140;p2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2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1" name="Shape 151"/>
        <p:cNvGrpSpPr/>
        <p:nvPr/>
      </p:nvGrpSpPr>
      <p:grpSpPr>
        <a:xfrm>
          <a:off x="0" y="0"/>
          <a:ext cx="0" cy="0"/>
          <a:chOff x="0" y="0"/>
          <a:chExt cx="0" cy="0"/>
        </a:xfrm>
      </p:grpSpPr>
      <p:sp>
        <p:nvSpPr>
          <p:cNvPr id="152" name="Google Shape;152;p2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26"/>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54" name="Google Shape;154;p2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7" name="Shape 157"/>
        <p:cNvGrpSpPr/>
        <p:nvPr/>
      </p:nvGrpSpPr>
      <p:grpSpPr>
        <a:xfrm>
          <a:off x="0" y="0"/>
          <a:ext cx="0" cy="0"/>
          <a:chOff x="0" y="0"/>
          <a:chExt cx="0" cy="0"/>
        </a:xfrm>
      </p:grpSpPr>
      <p:sp>
        <p:nvSpPr>
          <p:cNvPr id="158" name="Google Shape;158;p27"/>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27"/>
          <p:cNvSpPr/>
          <p:nvPr/>
        </p:nvSpPr>
        <p:spPr>
          <a:xfrm>
            <a:off x="1" y="4750737"/>
            <a:ext cx="9144000" cy="50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27"/>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27"/>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162" name="Google Shape;162;p2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2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2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5" name="Google Shape;165;p27"/>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166" name="Shape 166"/>
        <p:cNvGrpSpPr/>
        <p:nvPr/>
      </p:nvGrpSpPr>
      <p:grpSpPr>
        <a:xfrm>
          <a:off x="0" y="0"/>
          <a:ext cx="0" cy="0"/>
          <a:chOff x="0" y="0"/>
          <a:chExt cx="0" cy="0"/>
        </a:xfrm>
      </p:grpSpPr>
      <p:sp>
        <p:nvSpPr>
          <p:cNvPr id="167" name="Google Shape;167;p28"/>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28"/>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8"/>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0" name="Google Shape;170;p28"/>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171" name="Google Shape;171;p2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2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2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4" name="Google Shape;174;p28"/>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5" name="Shape 175"/>
        <p:cNvGrpSpPr/>
        <p:nvPr/>
      </p:nvGrpSpPr>
      <p:grpSpPr>
        <a:xfrm>
          <a:off x="0" y="0"/>
          <a:ext cx="0" cy="0"/>
          <a:chOff x="0" y="0"/>
          <a:chExt cx="0" cy="0"/>
        </a:xfrm>
      </p:grpSpPr>
      <p:sp>
        <p:nvSpPr>
          <p:cNvPr id="176" name="Google Shape;176;p2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29"/>
          <p:cNvSpPr txBox="1"/>
          <p:nvPr>
            <p:ph idx="1" type="body"/>
          </p:nvPr>
        </p:nvSpPr>
        <p:spPr>
          <a:xfrm>
            <a:off x="822960" y="1384300"/>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78" name="Google Shape;178;p29"/>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79" name="Google Shape;179;p2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1" name="Google Shape;181;p2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82" name="Shape 182"/>
        <p:cNvGrpSpPr/>
        <p:nvPr/>
      </p:nvGrpSpPr>
      <p:grpSpPr>
        <a:xfrm>
          <a:off x="0" y="0"/>
          <a:ext cx="0" cy="0"/>
          <a:chOff x="0" y="0"/>
          <a:chExt cx="0" cy="0"/>
        </a:xfrm>
      </p:grpSpPr>
      <p:sp>
        <p:nvSpPr>
          <p:cNvPr id="183" name="Google Shape;183;p3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4" name="Google Shape;184;p30"/>
          <p:cNvSpPr txBox="1"/>
          <p:nvPr>
            <p:ph idx="1" type="body"/>
          </p:nvPr>
        </p:nvSpPr>
        <p:spPr>
          <a:xfrm>
            <a:off x="82296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85" name="Google Shape;185;p30"/>
          <p:cNvSpPr txBox="1"/>
          <p:nvPr>
            <p:ph idx="2" type="body"/>
          </p:nvPr>
        </p:nvSpPr>
        <p:spPr>
          <a:xfrm>
            <a:off x="822960" y="1936751"/>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86" name="Google Shape;186;p30"/>
          <p:cNvSpPr txBox="1"/>
          <p:nvPr>
            <p:ph idx="3" type="body"/>
          </p:nvPr>
        </p:nvSpPr>
        <p:spPr>
          <a:xfrm>
            <a:off x="466344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87" name="Google Shape;187;p30"/>
          <p:cNvSpPr txBox="1"/>
          <p:nvPr>
            <p:ph idx="4" type="body"/>
          </p:nvPr>
        </p:nvSpPr>
        <p:spPr>
          <a:xfrm>
            <a:off x="4663440" y="1936750"/>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88" name="Google Shape;188;p3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9" name="Google Shape;189;p3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3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1" name="Shape 191"/>
        <p:cNvGrpSpPr/>
        <p:nvPr/>
      </p:nvGrpSpPr>
      <p:grpSpPr>
        <a:xfrm>
          <a:off x="0" y="0"/>
          <a:ext cx="0" cy="0"/>
          <a:chOff x="0" y="0"/>
          <a:chExt cx="0" cy="0"/>
        </a:xfrm>
      </p:grpSpPr>
      <p:sp>
        <p:nvSpPr>
          <p:cNvPr id="192" name="Google Shape;192;p3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3" name="Google Shape;193;p3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4" name="Google Shape;194;p3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3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96" name="Shape 196"/>
        <p:cNvGrpSpPr/>
        <p:nvPr/>
      </p:nvGrpSpPr>
      <p:grpSpPr>
        <a:xfrm>
          <a:off x="0" y="0"/>
          <a:ext cx="0" cy="0"/>
          <a:chOff x="0" y="0"/>
          <a:chExt cx="0" cy="0"/>
        </a:xfrm>
      </p:grpSpPr>
      <p:sp>
        <p:nvSpPr>
          <p:cNvPr id="197" name="Google Shape;197;p3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8" name="Google Shape;198;p3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3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0" name="Google Shape;200;p3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1" name="Google Shape;201;p3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202" name="Shape 202"/>
        <p:cNvGrpSpPr/>
        <p:nvPr/>
      </p:nvGrpSpPr>
      <p:grpSpPr>
        <a:xfrm>
          <a:off x="0" y="0"/>
          <a:ext cx="0" cy="0"/>
          <a:chOff x="0" y="0"/>
          <a:chExt cx="0" cy="0"/>
        </a:xfrm>
      </p:grpSpPr>
      <p:sp>
        <p:nvSpPr>
          <p:cNvPr id="203" name="Google Shape;203;p33"/>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33"/>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33"/>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6" name="Google Shape;206;p33"/>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07" name="Google Shape;207;p33"/>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208" name="Google Shape;208;p33"/>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9" name="Google Shape;209;p33"/>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0" name="Google Shape;210;p3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chemeClr val="dk2"/>
                </a:solidFill>
                <a:latin typeface="Calibri"/>
                <a:ea typeface="Calibri"/>
                <a:cs typeface="Calibri"/>
                <a:sym typeface="Calibri"/>
              </a:defRPr>
            </a:lvl1pPr>
            <a:lvl2pPr indent="0" lvl="1" marL="0" rtl="0" algn="r">
              <a:spcBef>
                <a:spcPts val="0"/>
              </a:spcBef>
              <a:buNone/>
              <a:defRPr b="0" i="0" sz="800" u="none" cap="none" strike="noStrike">
                <a:solidFill>
                  <a:schemeClr val="dk2"/>
                </a:solidFill>
                <a:latin typeface="Calibri"/>
                <a:ea typeface="Calibri"/>
                <a:cs typeface="Calibri"/>
                <a:sym typeface="Calibri"/>
              </a:defRPr>
            </a:lvl2pPr>
            <a:lvl3pPr indent="0" lvl="2" marL="0" rtl="0" algn="r">
              <a:spcBef>
                <a:spcPts val="0"/>
              </a:spcBef>
              <a:buNone/>
              <a:defRPr b="0" i="0" sz="800" u="none" cap="none" strike="noStrike">
                <a:solidFill>
                  <a:schemeClr val="dk2"/>
                </a:solidFill>
                <a:latin typeface="Calibri"/>
                <a:ea typeface="Calibri"/>
                <a:cs typeface="Calibri"/>
                <a:sym typeface="Calibri"/>
              </a:defRPr>
            </a:lvl3pPr>
            <a:lvl4pPr indent="0" lvl="3" marL="0" rtl="0" algn="r">
              <a:spcBef>
                <a:spcPts val="0"/>
              </a:spcBef>
              <a:buNone/>
              <a:defRPr b="0" i="0" sz="800" u="none" cap="none" strike="noStrike">
                <a:solidFill>
                  <a:schemeClr val="dk2"/>
                </a:solidFill>
                <a:latin typeface="Calibri"/>
                <a:ea typeface="Calibri"/>
                <a:cs typeface="Calibri"/>
                <a:sym typeface="Calibri"/>
              </a:defRPr>
            </a:lvl4pPr>
            <a:lvl5pPr indent="0" lvl="4" marL="0" rtl="0" algn="r">
              <a:spcBef>
                <a:spcPts val="0"/>
              </a:spcBef>
              <a:buNone/>
              <a:defRPr b="0" i="0" sz="800" u="none" cap="none" strike="noStrike">
                <a:solidFill>
                  <a:schemeClr val="dk2"/>
                </a:solidFill>
                <a:latin typeface="Calibri"/>
                <a:ea typeface="Calibri"/>
                <a:cs typeface="Calibri"/>
                <a:sym typeface="Calibri"/>
              </a:defRPr>
            </a:lvl5pPr>
            <a:lvl6pPr indent="0" lvl="5" marL="0" rtl="0" algn="r">
              <a:spcBef>
                <a:spcPts val="0"/>
              </a:spcBef>
              <a:buNone/>
              <a:defRPr b="0" i="0" sz="800" u="none" cap="none" strike="noStrike">
                <a:solidFill>
                  <a:schemeClr val="dk2"/>
                </a:solidFill>
                <a:latin typeface="Calibri"/>
                <a:ea typeface="Calibri"/>
                <a:cs typeface="Calibri"/>
                <a:sym typeface="Calibri"/>
              </a:defRPr>
            </a:lvl6pPr>
            <a:lvl7pPr indent="0" lvl="6" marL="0" rtl="0" algn="r">
              <a:spcBef>
                <a:spcPts val="0"/>
              </a:spcBef>
              <a:buNone/>
              <a:defRPr b="0" i="0" sz="800" u="none" cap="none" strike="noStrike">
                <a:solidFill>
                  <a:schemeClr val="dk2"/>
                </a:solidFill>
                <a:latin typeface="Calibri"/>
                <a:ea typeface="Calibri"/>
                <a:cs typeface="Calibri"/>
                <a:sym typeface="Calibri"/>
              </a:defRPr>
            </a:lvl7pPr>
            <a:lvl8pPr indent="0" lvl="7" marL="0" rtl="0" algn="r">
              <a:spcBef>
                <a:spcPts val="0"/>
              </a:spcBef>
              <a:buNone/>
              <a:defRPr b="0" i="0" sz="800" u="none" cap="none" strike="noStrike">
                <a:solidFill>
                  <a:schemeClr val="dk2"/>
                </a:solidFill>
                <a:latin typeface="Calibri"/>
                <a:ea typeface="Calibri"/>
                <a:cs typeface="Calibri"/>
                <a:sym typeface="Calibri"/>
              </a:defRPr>
            </a:lvl8pPr>
            <a:lvl9pPr indent="0" lvl="8" marL="0" rt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211" name="Shape 211"/>
        <p:cNvGrpSpPr/>
        <p:nvPr/>
      </p:nvGrpSpPr>
      <p:grpSpPr>
        <a:xfrm>
          <a:off x="0" y="0"/>
          <a:ext cx="0" cy="0"/>
          <a:chOff x="0" y="0"/>
          <a:chExt cx="0" cy="0"/>
        </a:xfrm>
      </p:grpSpPr>
      <p:sp>
        <p:nvSpPr>
          <p:cNvPr id="212" name="Google Shape;212;p34"/>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34"/>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4" name="Google Shape;214;p34"/>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5" name="Google Shape;215;p34"/>
          <p:cNvSpPr/>
          <p:nvPr>
            <p:ph idx="2" type="pic"/>
          </p:nvPr>
        </p:nvSpPr>
        <p:spPr>
          <a:xfrm>
            <a:off x="11" y="0"/>
            <a:ext cx="9144000" cy="3686400"/>
          </a:xfrm>
          <a:prstGeom prst="rect">
            <a:avLst/>
          </a:prstGeom>
          <a:solidFill>
            <a:srgbClr val="BECAD4"/>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216" name="Google Shape;216;p34"/>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Autofit/>
          </a:bodyPr>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217" name="Google Shape;217;p3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8" name="Google Shape;218;p3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9" name="Google Shape;219;p3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0" name="Shape 220"/>
        <p:cNvGrpSpPr/>
        <p:nvPr/>
      </p:nvGrpSpPr>
      <p:grpSpPr>
        <a:xfrm>
          <a:off x="0" y="0"/>
          <a:ext cx="0" cy="0"/>
          <a:chOff x="0" y="0"/>
          <a:chExt cx="0" cy="0"/>
        </a:xfrm>
      </p:grpSpPr>
      <p:sp>
        <p:nvSpPr>
          <p:cNvPr id="221" name="Google Shape;221;p3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2" name="Google Shape;222;p35"/>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23" name="Google Shape;223;p3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4" name="Google Shape;224;p3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5" name="Google Shape;225;p3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6" name="Shape 226"/>
        <p:cNvGrpSpPr/>
        <p:nvPr/>
      </p:nvGrpSpPr>
      <p:grpSpPr>
        <a:xfrm>
          <a:off x="0" y="0"/>
          <a:ext cx="0" cy="0"/>
          <a:chOff x="0" y="0"/>
          <a:chExt cx="0" cy="0"/>
        </a:xfrm>
      </p:grpSpPr>
      <p:sp>
        <p:nvSpPr>
          <p:cNvPr id="227" name="Google Shape;227;p3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8" name="Google Shape;228;p3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36"/>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0" name="Google Shape;230;p36"/>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231" name="Google Shape;231;p3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2" name="Google Shape;232;p3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3" name="Google Shape;233;p3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 name="Google Shape;52;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25"/>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25"/>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6" name="Google Shape;146;p25"/>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47" name="Google Shape;147;p2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8" name="Google Shape;148;p2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9" name="Google Shape;149;p2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50" name="Google Shape;150;p25"/>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ctrTitle"/>
          </p:nvPr>
        </p:nvSpPr>
        <p:spPr>
          <a:xfrm>
            <a:off x="617220" y="1112711"/>
            <a:ext cx="5658000" cy="2005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262626"/>
              </a:buClr>
              <a:buSzPts val="6000"/>
              <a:buFont typeface="Calibri"/>
              <a:buNone/>
            </a:pPr>
            <a:r>
              <a:rPr lang="en"/>
              <a:t>Graphs (cont.)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General Properties of </a:t>
            </a:r>
            <a:r>
              <a:rPr lang="en"/>
              <a:t>Spanning Trees</a:t>
            </a:r>
            <a:endParaRPr/>
          </a:p>
        </p:txBody>
      </p:sp>
      <p:sp>
        <p:nvSpPr>
          <p:cNvPr id="298" name="Google Shape;298;p46"/>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A connected graph G can have more than one spanning tree.</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All possible spanning trees of graph G, have the same number of edges and vertices.</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The spanning tree does not have any cycle (loops).</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Removing one edge from the spanning tree will make the graph disconnected, i.e. the spanning tree is minimally connected.</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Adding one edge to the spanning tree will create a circuit or loop, i.e. the spanning tree is maximally acyclic.</a:t>
            </a:r>
            <a:endParaRPr sz="1900">
              <a:solidFill>
                <a:schemeClr val="dk1"/>
              </a:solidFill>
              <a:latin typeface="Georgia"/>
              <a:ea typeface="Georgia"/>
              <a:cs typeface="Georgia"/>
              <a:sym typeface="Georgia"/>
            </a:endParaRPr>
          </a:p>
          <a:p>
            <a:pPr indent="0" lvl="0" marL="0" rtl="0" algn="l">
              <a:spcBef>
                <a:spcPts val="1200"/>
              </a:spcBef>
              <a:spcAft>
                <a:spcPts val="0"/>
              </a:spcAft>
              <a:buNone/>
            </a:pPr>
            <a:r>
              <a:t/>
            </a:r>
            <a:endParaRPr sz="19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300"/>
              <a:t>Mathematical Properties of </a:t>
            </a:r>
            <a:r>
              <a:rPr lang="en" sz="3300"/>
              <a:t>Spanning Trees</a:t>
            </a:r>
            <a:endParaRPr sz="3300"/>
          </a:p>
        </p:txBody>
      </p:sp>
      <p:sp>
        <p:nvSpPr>
          <p:cNvPr id="304" name="Google Shape;304;p4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Spanning tree has n-1 edges, where n is the number of nodes (vertices).</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From a complete graph, by removing maximum e - n + 1 edges, we can construct a spanning tree.</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A complete graph can have maximum nn-2 number of spanning trees.</a:t>
            </a:r>
            <a:endParaRPr sz="1900">
              <a:solidFill>
                <a:schemeClr val="dk1"/>
              </a:solidFill>
              <a:latin typeface="Georgia"/>
              <a:ea typeface="Georgia"/>
              <a:cs typeface="Georgia"/>
              <a:sym typeface="Georgia"/>
            </a:endParaRPr>
          </a:p>
          <a:p>
            <a:pPr indent="0" lvl="0" marL="25400" marR="25400" rtl="0" algn="just">
              <a:lnSpc>
                <a:spcPct val="115000"/>
              </a:lnSpc>
              <a:spcBef>
                <a:spcPts val="1200"/>
              </a:spcBef>
              <a:spcAft>
                <a:spcPts val="0"/>
              </a:spcAft>
              <a:buClr>
                <a:schemeClr val="dk1"/>
              </a:buClr>
              <a:buSzPts val="1100"/>
              <a:buFont typeface="Arial"/>
              <a:buNone/>
            </a:pPr>
            <a:r>
              <a:rPr lang="en" sz="1900">
                <a:solidFill>
                  <a:schemeClr val="dk1"/>
                </a:solidFill>
                <a:latin typeface="Georgia"/>
                <a:ea typeface="Georgia"/>
                <a:cs typeface="Georgia"/>
                <a:sym typeface="Georgia"/>
              </a:rPr>
              <a:t>Thus, we can conclude that spanning trees are a subset of connected Graph G and disconnected graphs do not have spanning tree.</a:t>
            </a:r>
            <a:endParaRPr sz="1900">
              <a:solidFill>
                <a:schemeClr val="dk1"/>
              </a:solidFill>
              <a:latin typeface="Georgia"/>
              <a:ea typeface="Georgia"/>
              <a:cs typeface="Georgia"/>
              <a:sym typeface="Georgia"/>
            </a:endParaRPr>
          </a:p>
          <a:p>
            <a:pPr indent="0" lvl="0" marL="0" rtl="0" algn="l">
              <a:spcBef>
                <a:spcPts val="900"/>
              </a:spcBef>
              <a:spcAft>
                <a:spcPts val="0"/>
              </a:spcAft>
              <a:buNone/>
            </a:pPr>
            <a:r>
              <a:t/>
            </a:r>
            <a:endParaRPr sz="19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Applications of </a:t>
            </a:r>
            <a:r>
              <a:rPr lang="en"/>
              <a:t>Spanning Trees</a:t>
            </a:r>
            <a:endParaRPr/>
          </a:p>
        </p:txBody>
      </p:sp>
      <p:sp>
        <p:nvSpPr>
          <p:cNvPr id="310" name="Google Shape;310;p4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25400" marR="25400" rtl="0" algn="just">
              <a:lnSpc>
                <a:spcPct val="115000"/>
              </a:lnSpc>
              <a:spcBef>
                <a:spcPts val="600"/>
              </a:spcBef>
              <a:spcAft>
                <a:spcPts val="0"/>
              </a:spcAft>
              <a:buClr>
                <a:schemeClr val="dk1"/>
              </a:buClr>
              <a:buSzPts val="1100"/>
              <a:buFont typeface="Arial"/>
              <a:buNone/>
            </a:pPr>
            <a:r>
              <a:rPr lang="en" sz="1900">
                <a:solidFill>
                  <a:schemeClr val="dk1"/>
                </a:solidFill>
                <a:latin typeface="Georgia"/>
                <a:ea typeface="Georgia"/>
                <a:cs typeface="Georgia"/>
                <a:sym typeface="Georgia"/>
              </a:rPr>
              <a:t>Spanning tree is basically used to find a minimum path to connect all nodes in a graph. Common application of spanning trees are −</a:t>
            </a:r>
            <a:endParaRPr sz="1900">
              <a:solidFill>
                <a:schemeClr val="dk1"/>
              </a:solidFill>
              <a:latin typeface="Georgia"/>
              <a:ea typeface="Georgia"/>
              <a:cs typeface="Georgia"/>
              <a:sym typeface="Georgia"/>
            </a:endParaRPr>
          </a:p>
          <a:p>
            <a:pPr indent="-349250" lvl="0" marL="457200" rtl="0" algn="l">
              <a:lnSpc>
                <a:spcPct val="115000"/>
              </a:lnSpc>
              <a:spcBef>
                <a:spcPts val="70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Civil Network Planning</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Computer Network Routing Protocol</a:t>
            </a:r>
            <a:endParaRPr sz="1900">
              <a:solidFill>
                <a:schemeClr val="dk1"/>
              </a:solidFill>
              <a:latin typeface="Georgia"/>
              <a:ea typeface="Georgia"/>
              <a:cs typeface="Georgia"/>
              <a:sym typeface="Georgia"/>
            </a:endParaRPr>
          </a:p>
          <a:p>
            <a:pPr indent="-349250" lvl="0" marL="457200" rtl="0" algn="l">
              <a:lnSpc>
                <a:spcPct val="115000"/>
              </a:lnSpc>
              <a:spcBef>
                <a:spcPts val="0"/>
              </a:spcBef>
              <a:spcAft>
                <a:spcPts val="0"/>
              </a:spcAft>
              <a:buClr>
                <a:schemeClr val="dk1"/>
              </a:buClr>
              <a:buSzPts val="1900"/>
              <a:buFont typeface="Georgia"/>
              <a:buChar char="●"/>
            </a:pPr>
            <a:r>
              <a:rPr lang="en" sz="1900">
                <a:solidFill>
                  <a:schemeClr val="dk1"/>
                </a:solidFill>
                <a:latin typeface="Georgia"/>
                <a:ea typeface="Georgia"/>
                <a:cs typeface="Georgia"/>
                <a:sym typeface="Georgia"/>
              </a:rPr>
              <a:t>Cluster Analysis</a:t>
            </a:r>
            <a:endParaRPr sz="1900">
              <a:solidFill>
                <a:schemeClr val="dk1"/>
              </a:solidFill>
              <a:latin typeface="Georgia"/>
              <a:ea typeface="Georgia"/>
              <a:cs typeface="Georgia"/>
              <a:sym typeface="Georgia"/>
            </a:endParaRPr>
          </a:p>
          <a:p>
            <a:pPr indent="0" lvl="0" marL="25400" marR="25400" rtl="0" algn="just">
              <a:lnSpc>
                <a:spcPct val="115000"/>
              </a:lnSpc>
              <a:spcBef>
                <a:spcPts val="1200"/>
              </a:spcBef>
              <a:spcAft>
                <a:spcPts val="0"/>
              </a:spcAft>
              <a:buClr>
                <a:schemeClr val="dk1"/>
              </a:buClr>
              <a:buSzPts val="1100"/>
              <a:buFont typeface="Arial"/>
              <a:buNone/>
            </a:pPr>
            <a:r>
              <a:rPr lang="en" sz="1900">
                <a:solidFill>
                  <a:schemeClr val="dk1"/>
                </a:solidFill>
                <a:latin typeface="Georgia"/>
                <a:ea typeface="Georgia"/>
                <a:cs typeface="Georgia"/>
                <a:sym typeface="Georgia"/>
              </a:rPr>
              <a:t>Consider, city network as a huge graph and now plans to deploy telephone lines in such a way that in minimum lines we can connect to all city nodes. This is where the spanning tree comes into picture.</a:t>
            </a:r>
            <a:endParaRPr sz="1900">
              <a:solidFill>
                <a:schemeClr val="dk1"/>
              </a:solidFill>
              <a:latin typeface="Georgia"/>
              <a:ea typeface="Georgia"/>
              <a:cs typeface="Georgia"/>
              <a:sym typeface="Georgia"/>
            </a:endParaRPr>
          </a:p>
          <a:p>
            <a:pPr indent="0" lvl="0" marL="0" rtl="0" algn="l">
              <a:spcBef>
                <a:spcPts val="900"/>
              </a:spcBef>
              <a:spcAft>
                <a:spcPts val="0"/>
              </a:spcAft>
              <a:buNone/>
            </a:pPr>
            <a:r>
              <a:t/>
            </a:r>
            <a:endParaRPr sz="19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Minimum Spanning Tree (MST)</a:t>
            </a:r>
            <a:endParaRPr/>
          </a:p>
        </p:txBody>
      </p:sp>
      <p:sp>
        <p:nvSpPr>
          <p:cNvPr id="316" name="Google Shape;316;p49"/>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solidFill>
                  <a:schemeClr val="dk1"/>
                </a:solidFill>
                <a:highlight>
                  <a:srgbClr val="FFFFFF"/>
                </a:highlight>
                <a:latin typeface="Georgia"/>
                <a:ea typeface="Georgia"/>
                <a:cs typeface="Georgia"/>
                <a:sym typeface="Georgia"/>
              </a:rPr>
              <a:t>In a weighted graph, a minimum spanning tree is a spanning tree that has minimum weight than all other spanning trees of the same graph. In real-world situations, this weight can be measured as distance, congestion, traffic load or any arbitrary value denoted to the edges.</a:t>
            </a:r>
            <a:endParaRPr sz="19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
              <a:t>Problem : Number of connected components in undirected graph</a:t>
            </a:r>
            <a:endParaRPr/>
          </a:p>
        </p:txBody>
      </p:sp>
      <p:sp>
        <p:nvSpPr>
          <p:cNvPr id="322" name="Google Shape;322;p50"/>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95250" lvl="0" marL="63500" rtl="0" algn="l">
              <a:lnSpc>
                <a:spcPct val="90000"/>
              </a:lnSpc>
              <a:spcBef>
                <a:spcPts val="0"/>
              </a:spcBef>
              <a:spcAft>
                <a:spcPts val="0"/>
              </a:spcAft>
              <a:buSzPts val="1500"/>
              <a:buChar char=" "/>
            </a:pPr>
            <a:r>
              <a:rPr lang="en"/>
              <a:t>Given n nodes labeled from 0 to n - 1 and a list of undirected edges (each edge is a pair of nodes), write a function to find the number of connected components in an undirected graph.</a:t>
            </a:r>
            <a:endParaRPr/>
          </a:p>
          <a:p>
            <a:pPr indent="-95250" lvl="0" marL="63500" rtl="0" algn="l">
              <a:lnSpc>
                <a:spcPct val="90000"/>
              </a:lnSpc>
              <a:spcBef>
                <a:spcPts val="1100"/>
              </a:spcBef>
              <a:spcAft>
                <a:spcPts val="0"/>
              </a:spcAft>
              <a:buSzPts val="1500"/>
              <a:buChar char=" "/>
            </a:pPr>
            <a:r>
              <a:rPr lang="en"/>
              <a:t>Example : Given n = 5 and edges = [[0, 1], [1, 2], [3, 4]]</a:t>
            </a:r>
            <a:endParaRPr/>
          </a:p>
          <a:p>
            <a:pPr indent="-95250" lvl="0" marL="63500" rtl="0" algn="l">
              <a:lnSpc>
                <a:spcPct val="90000"/>
              </a:lnSpc>
              <a:spcBef>
                <a:spcPts val="1100"/>
              </a:spcBef>
              <a:spcAft>
                <a:spcPts val="0"/>
              </a:spcAft>
              <a:buSzPts val="1500"/>
              <a:buChar char=" "/>
            </a:pPr>
            <a:r>
              <a:rPr lang="en"/>
              <a:t>Ans : 2</a:t>
            </a:r>
            <a:endParaRPr/>
          </a:p>
          <a:p>
            <a:pPr indent="0" lvl="0" marL="63500" rtl="0" algn="l">
              <a:lnSpc>
                <a:spcPct val="90000"/>
              </a:lnSpc>
              <a:spcBef>
                <a:spcPts val="1100"/>
              </a:spcBef>
              <a:spcAft>
                <a:spcPts val="0"/>
              </a:spcAft>
              <a:buSzPts val="1500"/>
              <a:buNone/>
            </a:pPr>
            <a:r>
              <a:t/>
            </a:r>
            <a:endParaRPr/>
          </a:p>
        </p:txBody>
      </p:sp>
      <p:pic>
        <p:nvPicPr>
          <p:cNvPr id="323" name="Google Shape;323;p50"/>
          <p:cNvPicPr preferRelativeResize="0"/>
          <p:nvPr/>
        </p:nvPicPr>
        <p:blipFill rotWithShape="1">
          <a:blip r:embed="rId3">
            <a:alphaModFix/>
          </a:blip>
          <a:srcRect b="0" l="0" r="0" t="0"/>
          <a:stretch/>
        </p:blipFill>
        <p:spPr>
          <a:xfrm>
            <a:off x="3844037" y="2795076"/>
            <a:ext cx="2014105" cy="1285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
              <a:t>Implementation</a:t>
            </a:r>
            <a:endParaRPr/>
          </a:p>
        </p:txBody>
      </p:sp>
      <p:sp>
        <p:nvSpPr>
          <p:cNvPr id="329" name="Google Shape;329;p5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95250" lvl="0" marL="63500" rtl="0" algn="l">
              <a:lnSpc>
                <a:spcPct val="90000"/>
              </a:lnSpc>
              <a:spcBef>
                <a:spcPts val="0"/>
              </a:spcBef>
              <a:spcAft>
                <a:spcPts val="0"/>
              </a:spcAft>
              <a:buSzPts val="1500"/>
              <a:buChar char=" "/>
            </a:pPr>
            <a:r>
              <a:rPr lang="en"/>
              <a:t>Example : Given n = 5 and </a:t>
            </a:r>
            <a:endParaRPr/>
          </a:p>
          <a:p>
            <a:pPr indent="-95250" lvl="0" marL="63500" rtl="0" algn="l">
              <a:lnSpc>
                <a:spcPct val="90000"/>
              </a:lnSpc>
              <a:spcBef>
                <a:spcPts val="1100"/>
              </a:spcBef>
              <a:spcAft>
                <a:spcPts val="0"/>
              </a:spcAft>
              <a:buSzPts val="1500"/>
              <a:buChar char=" "/>
            </a:pPr>
            <a:r>
              <a:rPr lang="en"/>
              <a:t>edges = [[0, 1], [1, 2], [3, 4]]</a:t>
            </a:r>
            <a:endParaRPr/>
          </a:p>
        </p:txBody>
      </p:sp>
      <p:grpSp>
        <p:nvGrpSpPr>
          <p:cNvPr id="330" name="Google Shape;330;p51"/>
          <p:cNvGrpSpPr/>
          <p:nvPr/>
        </p:nvGrpSpPr>
        <p:grpSpPr>
          <a:xfrm>
            <a:off x="3243790" y="1309475"/>
            <a:ext cx="5900859" cy="3439992"/>
            <a:chOff x="1310925" y="2264479"/>
            <a:chExt cx="8410575" cy="4791075"/>
          </a:xfrm>
        </p:grpSpPr>
        <p:pic>
          <p:nvPicPr>
            <p:cNvPr id="331" name="Google Shape;331;p51"/>
            <p:cNvPicPr preferRelativeResize="0"/>
            <p:nvPr/>
          </p:nvPicPr>
          <p:blipFill rotWithShape="1">
            <a:blip r:embed="rId3">
              <a:alphaModFix/>
            </a:blip>
            <a:srcRect b="0" l="0" r="0" t="0"/>
            <a:stretch/>
          </p:blipFill>
          <p:spPr>
            <a:xfrm>
              <a:off x="1310925" y="2264479"/>
              <a:ext cx="8410575" cy="1447800"/>
            </a:xfrm>
            <a:prstGeom prst="rect">
              <a:avLst/>
            </a:prstGeom>
            <a:noFill/>
            <a:ln>
              <a:noFill/>
            </a:ln>
          </p:spPr>
        </p:pic>
        <p:pic>
          <p:nvPicPr>
            <p:cNvPr id="332" name="Google Shape;332;p51"/>
            <p:cNvPicPr preferRelativeResize="0"/>
            <p:nvPr/>
          </p:nvPicPr>
          <p:blipFill rotWithShape="1">
            <a:blip r:embed="rId4">
              <a:alphaModFix/>
            </a:blip>
            <a:srcRect b="0" l="0" r="0" t="0"/>
            <a:stretch/>
          </p:blipFill>
          <p:spPr>
            <a:xfrm>
              <a:off x="1310925" y="3712279"/>
              <a:ext cx="5153025" cy="334327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Dijkstra’s Algorithm</a:t>
            </a:r>
            <a:endParaRPr/>
          </a:p>
        </p:txBody>
      </p:sp>
      <p:sp>
        <p:nvSpPr>
          <p:cNvPr id="338" name="Google Shape;338;p5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solidFill>
                  <a:schemeClr val="dk1"/>
                </a:solidFill>
                <a:highlight>
                  <a:srgbClr val="FFFFFF"/>
                </a:highlight>
                <a:latin typeface="Georgia"/>
                <a:ea typeface="Georgia"/>
                <a:cs typeface="Georgia"/>
                <a:sym typeface="Georgia"/>
              </a:rPr>
              <a:t>Given a graph and a source vertex in the graph, find shortest paths from source to all vertices in the given graph.</a:t>
            </a:r>
            <a:endParaRPr sz="19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SzPts val="1400"/>
              <a:buNone/>
            </a:pPr>
            <a:r>
              <a:rPr lang="en"/>
              <a:t>Connected and Disconnected Graphs</a:t>
            </a:r>
            <a:endParaRPr/>
          </a:p>
        </p:txBody>
      </p:sp>
      <p:sp>
        <p:nvSpPr>
          <p:cNvPr id="244" name="Google Shape;244;p38"/>
          <p:cNvSpPr txBox="1"/>
          <p:nvPr>
            <p:ph idx="1" type="body"/>
          </p:nvPr>
        </p:nvSpPr>
        <p:spPr>
          <a:xfrm>
            <a:off x="822950" y="4239725"/>
            <a:ext cx="7543800" cy="485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900"/>
              </a:spcBef>
              <a:spcAft>
                <a:spcPts val="200"/>
              </a:spcAft>
              <a:buSzPts val="1400"/>
              <a:buNone/>
            </a:pPr>
            <a:r>
              <a:rPr b="1" lang="en"/>
              <a:t> 	       Connected Graph								Disconnected Graph</a:t>
            </a:r>
            <a:endParaRPr b="1"/>
          </a:p>
        </p:txBody>
      </p:sp>
      <p:pic>
        <p:nvPicPr>
          <p:cNvPr id="245" name="Google Shape;245;p38"/>
          <p:cNvPicPr preferRelativeResize="0"/>
          <p:nvPr/>
        </p:nvPicPr>
        <p:blipFill rotWithShape="1">
          <a:blip r:embed="rId3">
            <a:alphaModFix/>
          </a:blip>
          <a:srcRect b="12922" l="0" r="0" t="0"/>
          <a:stretch/>
        </p:blipFill>
        <p:spPr>
          <a:xfrm>
            <a:off x="942975" y="1462098"/>
            <a:ext cx="3295650" cy="2596175"/>
          </a:xfrm>
          <a:prstGeom prst="rect">
            <a:avLst/>
          </a:prstGeom>
          <a:noFill/>
          <a:ln>
            <a:noFill/>
          </a:ln>
        </p:spPr>
      </p:pic>
      <p:pic>
        <p:nvPicPr>
          <p:cNvPr id="246" name="Google Shape;246;p38"/>
          <p:cNvPicPr preferRelativeResize="0"/>
          <p:nvPr/>
        </p:nvPicPr>
        <p:blipFill rotWithShape="1">
          <a:blip r:embed="rId4">
            <a:alphaModFix/>
          </a:blip>
          <a:srcRect b="9370" l="0" r="0" t="-9370"/>
          <a:stretch/>
        </p:blipFill>
        <p:spPr>
          <a:xfrm>
            <a:off x="4749451" y="1222325"/>
            <a:ext cx="4065947" cy="301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Kö</a:t>
            </a:r>
            <a:r>
              <a:rPr lang="en"/>
              <a:t>nigsberg problem</a:t>
            </a:r>
            <a:endParaRPr/>
          </a:p>
        </p:txBody>
      </p:sp>
      <p:sp>
        <p:nvSpPr>
          <p:cNvPr id="252" name="Google Shape;252;p39"/>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t>The town of </a:t>
            </a:r>
            <a:r>
              <a:rPr lang="en" sz="1900"/>
              <a:t>Königsberg</a:t>
            </a:r>
            <a:r>
              <a:rPr lang="en" sz="1900"/>
              <a:t> consists of two islands and seven bridges. Is it possible, by beginning anywhere and ending anywhere, to walk through the town by crossing all seven bridges but not crossing any bridge twice?</a:t>
            </a:r>
            <a:endParaRPr sz="1900"/>
          </a:p>
        </p:txBody>
      </p:sp>
      <p:pic>
        <p:nvPicPr>
          <p:cNvPr id="253" name="Google Shape;253;p39"/>
          <p:cNvPicPr preferRelativeResize="0"/>
          <p:nvPr/>
        </p:nvPicPr>
        <p:blipFill>
          <a:blip r:embed="rId3">
            <a:alphaModFix/>
          </a:blip>
          <a:stretch>
            <a:fillRect/>
          </a:stretch>
        </p:blipFill>
        <p:spPr>
          <a:xfrm>
            <a:off x="2839800" y="2412950"/>
            <a:ext cx="2876550" cy="226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Terminology</a:t>
            </a:r>
            <a:endParaRPr/>
          </a:p>
        </p:txBody>
      </p:sp>
      <p:sp>
        <p:nvSpPr>
          <p:cNvPr id="259" name="Google Shape;259;p40"/>
          <p:cNvSpPr txBox="1"/>
          <p:nvPr>
            <p:ph idx="1" type="body"/>
          </p:nvPr>
        </p:nvSpPr>
        <p:spPr>
          <a:xfrm>
            <a:off x="822960" y="12319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b="1" lang="en" sz="1900"/>
              <a:t>Eulerian trail</a:t>
            </a:r>
            <a:r>
              <a:rPr lang="en" sz="1900"/>
              <a:t>: An Eulerian trail is a trail that visits every edge of the graph once and only once. It can end on a vertex different from the one on which it began. A graph of this kind is said to be traversable. </a:t>
            </a:r>
            <a:endParaRPr sz="1900"/>
          </a:p>
          <a:p>
            <a:pPr indent="0" lvl="0" marL="0" rtl="0" algn="l">
              <a:spcBef>
                <a:spcPts val="900"/>
              </a:spcBef>
              <a:spcAft>
                <a:spcPts val="0"/>
              </a:spcAft>
              <a:buNone/>
            </a:pPr>
            <a:r>
              <a:rPr b="1" lang="en" sz="1900"/>
              <a:t>Eulerian Circuit</a:t>
            </a:r>
            <a:r>
              <a:rPr lang="en" sz="1900"/>
              <a:t>: An Eulerian circuit is an Eulerian trail that is a circuit. That is, it begins and ends on the same vertex.</a:t>
            </a:r>
            <a:endParaRPr sz="1900"/>
          </a:p>
          <a:p>
            <a:pPr indent="0" lvl="0" marL="0" rtl="0" algn="l">
              <a:spcBef>
                <a:spcPts val="900"/>
              </a:spcBef>
              <a:spcAft>
                <a:spcPts val="0"/>
              </a:spcAft>
              <a:buNone/>
            </a:pPr>
            <a:r>
              <a:rPr b="1" lang="en" sz="1900"/>
              <a:t>Eulerian Graph</a:t>
            </a:r>
            <a:r>
              <a:rPr lang="en" sz="1900"/>
              <a:t>: A graph is called Eulerian when it contains an Eulerian circuit.</a:t>
            </a:r>
            <a:endParaRPr sz="1900"/>
          </a:p>
          <a:p>
            <a:pPr indent="0" lvl="0" marL="0" rtl="0" algn="l">
              <a:spcBef>
                <a:spcPts val="900"/>
              </a:spcBef>
              <a:spcAft>
                <a:spcPts val="0"/>
              </a:spcAft>
              <a:buNone/>
            </a:pPr>
            <a:r>
              <a:t/>
            </a:r>
            <a:endParaRPr/>
          </a:p>
          <a:p>
            <a:pPr indent="0" lvl="0" marL="0" rtl="0" algn="l">
              <a:lnSpc>
                <a:spcPct val="70000"/>
              </a:lnSpc>
              <a:spcBef>
                <a:spcPts val="900"/>
              </a:spcBef>
              <a:spcAft>
                <a:spcPts val="0"/>
              </a:spcAft>
              <a:buNone/>
            </a:pPr>
            <a:r>
              <a:rPr lang="en"/>
              <a:t>The actual graph is on the left with a possible </a:t>
            </a:r>
            <a:endParaRPr/>
          </a:p>
          <a:p>
            <a:pPr indent="0" lvl="0" marL="0" rtl="0" algn="l">
              <a:lnSpc>
                <a:spcPct val="70000"/>
              </a:lnSpc>
              <a:spcBef>
                <a:spcPts val="900"/>
              </a:spcBef>
              <a:spcAft>
                <a:spcPts val="0"/>
              </a:spcAft>
              <a:buNone/>
            </a:pPr>
            <a:r>
              <a:rPr lang="en"/>
              <a:t>solution trail on the right - starting bottom </a:t>
            </a:r>
            <a:endParaRPr/>
          </a:p>
          <a:p>
            <a:pPr indent="0" lvl="0" marL="0" rtl="0" algn="l">
              <a:lnSpc>
                <a:spcPct val="70000"/>
              </a:lnSpc>
              <a:spcBef>
                <a:spcPts val="900"/>
              </a:spcBef>
              <a:spcAft>
                <a:spcPts val="0"/>
              </a:spcAft>
              <a:buNone/>
            </a:pPr>
            <a:r>
              <a:rPr lang="en"/>
              <a:t>left corner.</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rPr lang="en"/>
              <a:t>				</a:t>
            </a:r>
            <a:endParaRPr/>
          </a:p>
        </p:txBody>
      </p:sp>
      <p:pic>
        <p:nvPicPr>
          <p:cNvPr id="260" name="Google Shape;260;p40"/>
          <p:cNvPicPr preferRelativeResize="0"/>
          <p:nvPr/>
        </p:nvPicPr>
        <p:blipFill>
          <a:blip r:embed="rId3">
            <a:alphaModFix/>
          </a:blip>
          <a:stretch>
            <a:fillRect/>
          </a:stretch>
        </p:blipFill>
        <p:spPr>
          <a:xfrm>
            <a:off x="4740200" y="3251700"/>
            <a:ext cx="3714750" cy="14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Theorem</a:t>
            </a:r>
            <a:endParaRPr/>
          </a:p>
        </p:txBody>
      </p:sp>
      <p:sp>
        <p:nvSpPr>
          <p:cNvPr id="266" name="Google Shape;266;p41"/>
          <p:cNvSpPr txBox="1"/>
          <p:nvPr>
            <p:ph idx="1" type="body"/>
          </p:nvPr>
        </p:nvSpPr>
        <p:spPr>
          <a:xfrm>
            <a:off x="822960" y="12319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t>An Eulerian trail exists in a connected graph if and only if there are either no odd vertices or two odd vertices.</a:t>
            </a:r>
            <a:endParaRPr sz="1900"/>
          </a:p>
          <a:p>
            <a:pPr indent="0" lvl="0" marL="0" rtl="0" algn="l">
              <a:spcBef>
                <a:spcPts val="900"/>
              </a:spcBef>
              <a:spcAft>
                <a:spcPts val="0"/>
              </a:spcAft>
              <a:buNone/>
            </a:pPr>
            <a:r>
              <a:rPr lang="en" sz="1300"/>
              <a:t>NOTE: A vertex is odd if its degree is odd and even if its degree is even.</a:t>
            </a:r>
            <a:endParaRPr sz="1300"/>
          </a:p>
          <a:p>
            <a:pPr indent="0" lvl="0" marL="0" rtl="0" algn="l">
              <a:spcBef>
                <a:spcPts val="900"/>
              </a:spcBef>
              <a:spcAft>
                <a:spcPts val="0"/>
              </a:spcAft>
              <a:buNone/>
            </a:pPr>
            <a:r>
              <a:rPr lang="en" sz="1900"/>
              <a:t>For the case of no odd vertices, the path can begin at any vertex and will end there; for the case of two odd vertices, the path must begin at one odd vertex and end at the other. Any finite connected graph with two odd vertices is traversable. A traversable trail may begin at either odd vertex and will end at the other odd vertex. </a:t>
            </a:r>
            <a:endParaRPr sz="1900"/>
          </a:p>
          <a:p>
            <a:pPr indent="0" lvl="0" marL="0" rtl="0" algn="l">
              <a:lnSpc>
                <a:spcPct val="60000"/>
              </a:lnSpc>
              <a:spcBef>
                <a:spcPts val="900"/>
              </a:spcBef>
              <a:spcAft>
                <a:spcPts val="0"/>
              </a:spcAft>
              <a:buNone/>
            </a:pPr>
            <a:r>
              <a:t/>
            </a:r>
            <a:endParaRPr sz="1900"/>
          </a:p>
          <a:p>
            <a:pPr indent="0" lvl="0" marL="0" rtl="0" algn="l">
              <a:spcBef>
                <a:spcPts val="900"/>
              </a:spcBef>
              <a:spcAft>
                <a:spcPts val="0"/>
              </a:spcAft>
              <a:buNone/>
            </a:pPr>
            <a:r>
              <a:rPr lang="en" sz="1800"/>
              <a:t>From this we can see that it is not possible to solve the bridges of </a:t>
            </a:r>
            <a:r>
              <a:rPr lang="en" sz="1800"/>
              <a:t>Königsberg</a:t>
            </a:r>
            <a:r>
              <a:rPr lang="en" sz="1800"/>
              <a:t> problem because there exists within the graph more than 2 vertices of odd degree.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Terminology</a:t>
            </a:r>
            <a:endParaRPr/>
          </a:p>
        </p:txBody>
      </p:sp>
      <p:sp>
        <p:nvSpPr>
          <p:cNvPr id="272" name="Google Shape;272;p4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b="1" lang="en" sz="1900"/>
              <a:t>Hamiltonian Circuit</a:t>
            </a:r>
            <a:r>
              <a:rPr lang="en" sz="1900"/>
              <a:t>: A Hamiltonian circuit in a graph is a closed path that visits every vertex in the graph exactly once. (Such a closed loop must be a cycle.) </a:t>
            </a:r>
            <a:endParaRPr sz="1900"/>
          </a:p>
          <a:p>
            <a:pPr indent="0" lvl="0" marL="0" rtl="0" algn="l">
              <a:spcBef>
                <a:spcPts val="900"/>
              </a:spcBef>
              <a:spcAft>
                <a:spcPts val="0"/>
              </a:spcAft>
              <a:buNone/>
            </a:pPr>
            <a:r>
              <a:rPr lang="en" sz="1900"/>
              <a:t>A Hamiltonian circuit ends up at the vertex from where it started. </a:t>
            </a:r>
            <a:endParaRPr sz="1900"/>
          </a:p>
          <a:p>
            <a:pPr indent="0" lvl="0" marL="0" rtl="0" algn="l">
              <a:spcBef>
                <a:spcPts val="900"/>
              </a:spcBef>
              <a:spcAft>
                <a:spcPts val="0"/>
              </a:spcAft>
              <a:buNone/>
            </a:pPr>
            <a:r>
              <a:rPr lang="en" sz="1900"/>
              <a:t>This type of problem is often referred to as the traveling salesman or postman problem.</a:t>
            </a:r>
            <a:endParaRPr sz="1900"/>
          </a:p>
          <a:p>
            <a:pPr indent="0" lvl="0" marL="0" rtl="0" algn="l">
              <a:spcBef>
                <a:spcPts val="900"/>
              </a:spcBef>
              <a:spcAft>
                <a:spcPts val="0"/>
              </a:spcAft>
              <a:buNone/>
            </a:pPr>
            <a:r>
              <a:rPr b="1" lang="en" sz="1900"/>
              <a:t>Hamiltonian Graph</a:t>
            </a:r>
            <a:r>
              <a:rPr lang="en" sz="1900"/>
              <a:t>: If a graph has a Hamiltonian circuit, then the graph is called a Hamiltonian graph.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Eulerian &amp; Hamiltonian Circuits</a:t>
            </a:r>
            <a:endParaRPr/>
          </a:p>
        </p:txBody>
      </p:sp>
      <p:sp>
        <p:nvSpPr>
          <p:cNvPr id="278" name="Google Shape;278;p43"/>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t>An Eulerian circuit traverses every edge in a graph exactly once, but may repeat vertices, while a Hamiltonian circuit visits each vertex in a graph exactly once but may repeat edges.</a:t>
            </a:r>
            <a:endParaRPr sz="1900"/>
          </a:p>
          <a:p>
            <a:pPr indent="0" lvl="0" marL="0" rtl="0" algn="l">
              <a:spcBef>
                <a:spcPts val="900"/>
              </a:spcBef>
              <a:spcAft>
                <a:spcPts val="0"/>
              </a:spcAft>
              <a:buNone/>
            </a:pPr>
            <a:r>
              <a:t/>
            </a:r>
            <a:endParaRPr sz="1900"/>
          </a:p>
          <a:p>
            <a:pPr indent="0" lvl="0" marL="0" rtl="0" algn="l">
              <a:spcBef>
                <a:spcPts val="900"/>
              </a:spcBef>
              <a:spcAft>
                <a:spcPts val="0"/>
              </a:spcAft>
              <a:buNone/>
            </a:pPr>
            <a:r>
              <a:t/>
            </a:r>
            <a:endParaRPr sz="1900"/>
          </a:p>
          <a:p>
            <a:pPr indent="0" lvl="0" marL="0" rtl="0" algn="l">
              <a:spcBef>
                <a:spcPts val="900"/>
              </a:spcBef>
              <a:spcAft>
                <a:spcPts val="0"/>
              </a:spcAft>
              <a:buNone/>
            </a:pPr>
            <a:r>
              <a:t/>
            </a:r>
            <a:endParaRPr sz="1900"/>
          </a:p>
          <a:p>
            <a:pPr indent="0" lvl="0" marL="0" rtl="0" algn="l">
              <a:spcBef>
                <a:spcPts val="900"/>
              </a:spcBef>
              <a:spcAft>
                <a:spcPts val="0"/>
              </a:spcAft>
              <a:buNone/>
            </a:pPr>
            <a:r>
              <a:t/>
            </a:r>
            <a:endParaRPr sz="1900"/>
          </a:p>
          <a:p>
            <a:pPr indent="0" lvl="0" marL="0" rtl="0" algn="l">
              <a:lnSpc>
                <a:spcPct val="70000"/>
              </a:lnSpc>
              <a:spcBef>
                <a:spcPts val="900"/>
              </a:spcBef>
              <a:spcAft>
                <a:spcPts val="0"/>
              </a:spcAft>
              <a:buNone/>
            </a:pPr>
            <a:r>
              <a:t/>
            </a:r>
            <a:endParaRPr sz="1900"/>
          </a:p>
          <a:p>
            <a:pPr indent="0" lvl="0" marL="0" rtl="0" algn="l">
              <a:lnSpc>
                <a:spcPct val="70000"/>
              </a:lnSpc>
              <a:spcBef>
                <a:spcPts val="900"/>
              </a:spcBef>
              <a:spcAft>
                <a:spcPts val="0"/>
              </a:spcAft>
              <a:buNone/>
            </a:pPr>
            <a:r>
              <a:rPr lang="en" sz="1900"/>
              <a:t>On the left, the graph is Hamiltonian and non-Eulerian, and </a:t>
            </a:r>
            <a:endParaRPr sz="1900"/>
          </a:p>
          <a:p>
            <a:pPr indent="0" lvl="0" marL="0" rtl="0" algn="l">
              <a:lnSpc>
                <a:spcPct val="70000"/>
              </a:lnSpc>
              <a:spcBef>
                <a:spcPts val="900"/>
              </a:spcBef>
              <a:spcAft>
                <a:spcPts val="0"/>
              </a:spcAft>
              <a:buNone/>
            </a:pPr>
            <a:r>
              <a:rPr lang="en" sz="1900"/>
              <a:t>on the right, the graph is Eulerian and non-Hamiltonian. </a:t>
            </a:r>
            <a:endParaRPr sz="1900"/>
          </a:p>
        </p:txBody>
      </p:sp>
      <p:pic>
        <p:nvPicPr>
          <p:cNvPr id="279" name="Google Shape;279;p43"/>
          <p:cNvPicPr preferRelativeResize="0"/>
          <p:nvPr/>
        </p:nvPicPr>
        <p:blipFill>
          <a:blip r:embed="rId3">
            <a:alphaModFix/>
          </a:blip>
          <a:stretch>
            <a:fillRect/>
          </a:stretch>
        </p:blipFill>
        <p:spPr>
          <a:xfrm>
            <a:off x="1031050" y="2385200"/>
            <a:ext cx="5554450" cy="172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Spanning Trees</a:t>
            </a:r>
            <a:endParaRPr/>
          </a:p>
        </p:txBody>
      </p:sp>
      <p:sp>
        <p:nvSpPr>
          <p:cNvPr id="285" name="Google Shape;285;p44"/>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25400" marR="25400" rtl="0" algn="just">
              <a:lnSpc>
                <a:spcPct val="115000"/>
              </a:lnSpc>
              <a:spcBef>
                <a:spcPts val="600"/>
              </a:spcBef>
              <a:spcAft>
                <a:spcPts val="0"/>
              </a:spcAft>
              <a:buNone/>
            </a:pPr>
            <a:r>
              <a:rPr lang="en" sz="1900"/>
              <a:t>A spanning tree is a subset of Graph G, which has all the vertices covered with minimum possible number of edges. Hence, a spanning tree does not have cycles and it cannot be disconnected..</a:t>
            </a:r>
            <a:endParaRPr sz="1900"/>
          </a:p>
          <a:p>
            <a:pPr indent="0" lvl="0" marL="25400" marR="25400" rtl="0" algn="just">
              <a:lnSpc>
                <a:spcPct val="115000"/>
              </a:lnSpc>
              <a:spcBef>
                <a:spcPts val="700"/>
              </a:spcBef>
              <a:spcAft>
                <a:spcPts val="0"/>
              </a:spcAft>
              <a:buClr>
                <a:schemeClr val="dk1"/>
              </a:buClr>
              <a:buSzPts val="1100"/>
              <a:buFont typeface="Arial"/>
              <a:buNone/>
            </a:pPr>
            <a:r>
              <a:t/>
            </a:r>
            <a:endParaRPr sz="1900"/>
          </a:p>
          <a:p>
            <a:pPr indent="0" lvl="0" marL="25400" marR="25400" rtl="0" algn="just">
              <a:lnSpc>
                <a:spcPct val="115000"/>
              </a:lnSpc>
              <a:spcBef>
                <a:spcPts val="700"/>
              </a:spcBef>
              <a:spcAft>
                <a:spcPts val="0"/>
              </a:spcAft>
              <a:buClr>
                <a:schemeClr val="dk1"/>
              </a:buClr>
              <a:buSzPts val="1100"/>
              <a:buFont typeface="Arial"/>
              <a:buNone/>
            </a:pPr>
            <a:r>
              <a:rPr lang="en" sz="1900"/>
              <a:t>By this definition, we can draw a conclusion that every connected and undirected Graph G has at least one spanning tree. A disconnected graph does not have any spanning tree, as it cannot be spanned to all its vertices.</a:t>
            </a:r>
            <a:endParaRPr sz="1900"/>
          </a:p>
          <a:p>
            <a:pPr indent="0" lvl="0" marL="0" rtl="0" algn="l">
              <a:spcBef>
                <a:spcPts val="9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Spanning Trees</a:t>
            </a:r>
            <a:endParaRPr/>
          </a:p>
        </p:txBody>
      </p:sp>
      <p:sp>
        <p:nvSpPr>
          <p:cNvPr id="291" name="Google Shape;291;p45"/>
          <p:cNvSpPr txBox="1"/>
          <p:nvPr>
            <p:ph idx="1" type="body"/>
          </p:nvPr>
        </p:nvSpPr>
        <p:spPr>
          <a:xfrm>
            <a:off x="822956" y="1231900"/>
            <a:ext cx="2815500" cy="3017400"/>
          </a:xfrm>
          <a:prstGeom prst="rect">
            <a:avLst/>
          </a:prstGeom>
        </p:spPr>
        <p:txBody>
          <a:bodyPr anchorCtr="0" anchor="t" bIns="34275" lIns="0" spcFirstLastPara="1" rIns="0" wrap="square" tIns="34275">
            <a:noAutofit/>
          </a:bodyPr>
          <a:lstStyle/>
          <a:p>
            <a:pPr indent="0" lvl="0" marL="0" rtl="0" algn="l">
              <a:lnSpc>
                <a:spcPct val="100000"/>
              </a:lnSpc>
              <a:spcBef>
                <a:spcPts val="900"/>
              </a:spcBef>
              <a:spcAft>
                <a:spcPts val="0"/>
              </a:spcAft>
              <a:buNone/>
            </a:pPr>
            <a:r>
              <a:rPr lang="en" sz="1900">
                <a:solidFill>
                  <a:schemeClr val="dk1"/>
                </a:solidFill>
                <a:highlight>
                  <a:srgbClr val="FFFFFF"/>
                </a:highlight>
                <a:latin typeface="Georgia"/>
                <a:ea typeface="Georgia"/>
                <a:cs typeface="Georgia"/>
                <a:sym typeface="Georgia"/>
              </a:rPr>
              <a:t>A complete undirected graph can have maximum n</a:t>
            </a:r>
            <a:r>
              <a:rPr baseline="30000" lang="en" sz="1900">
                <a:solidFill>
                  <a:schemeClr val="dk1"/>
                </a:solidFill>
                <a:highlight>
                  <a:srgbClr val="FFFFFF"/>
                </a:highlight>
                <a:latin typeface="Georgia"/>
                <a:ea typeface="Georgia"/>
                <a:cs typeface="Georgia"/>
                <a:sym typeface="Georgia"/>
              </a:rPr>
              <a:t>n-2</a:t>
            </a:r>
            <a:r>
              <a:rPr lang="en" sz="1900">
                <a:solidFill>
                  <a:schemeClr val="dk1"/>
                </a:solidFill>
                <a:highlight>
                  <a:srgbClr val="FFFFFF"/>
                </a:highlight>
                <a:latin typeface="Georgia"/>
                <a:ea typeface="Georgia"/>
                <a:cs typeface="Georgia"/>
                <a:sym typeface="Georgia"/>
              </a:rPr>
              <a:t> number of spanning trees, where n is the number of nodes. </a:t>
            </a:r>
            <a:endParaRPr sz="1900">
              <a:solidFill>
                <a:schemeClr val="dk1"/>
              </a:solidFill>
              <a:highlight>
                <a:srgbClr val="FFFFFF"/>
              </a:highlight>
              <a:latin typeface="Georgia"/>
              <a:ea typeface="Georgia"/>
              <a:cs typeface="Georgia"/>
              <a:sym typeface="Georgia"/>
            </a:endParaRPr>
          </a:p>
          <a:p>
            <a:pPr indent="0" lvl="0" marL="0" rtl="0" algn="l">
              <a:spcBef>
                <a:spcPts val="900"/>
              </a:spcBef>
              <a:spcAft>
                <a:spcPts val="0"/>
              </a:spcAft>
              <a:buNone/>
            </a:pPr>
            <a:r>
              <a:t/>
            </a:r>
            <a:endParaRPr sz="1900">
              <a:solidFill>
                <a:schemeClr val="dk1"/>
              </a:solidFill>
              <a:highlight>
                <a:srgbClr val="FFFFFF"/>
              </a:highlight>
              <a:latin typeface="Georgia"/>
              <a:ea typeface="Georgia"/>
              <a:cs typeface="Georgia"/>
              <a:sym typeface="Georgia"/>
            </a:endParaRPr>
          </a:p>
          <a:p>
            <a:pPr indent="0" lvl="0" marL="0" rtl="0" algn="l">
              <a:spcBef>
                <a:spcPts val="900"/>
              </a:spcBef>
              <a:spcAft>
                <a:spcPts val="0"/>
              </a:spcAft>
              <a:buNone/>
            </a:pPr>
            <a:r>
              <a:t/>
            </a:r>
            <a:endParaRPr sz="1900">
              <a:solidFill>
                <a:schemeClr val="dk1"/>
              </a:solidFill>
              <a:highlight>
                <a:srgbClr val="FFFFFF"/>
              </a:highlight>
              <a:latin typeface="Georgia"/>
              <a:ea typeface="Georgia"/>
              <a:cs typeface="Georgia"/>
              <a:sym typeface="Georgia"/>
            </a:endParaRPr>
          </a:p>
          <a:p>
            <a:pPr indent="0" lvl="0" marL="0" rtl="0" algn="l">
              <a:spcBef>
                <a:spcPts val="900"/>
              </a:spcBef>
              <a:spcAft>
                <a:spcPts val="0"/>
              </a:spcAft>
              <a:buNone/>
            </a:pPr>
            <a:r>
              <a:rPr lang="en" sz="1900">
                <a:solidFill>
                  <a:schemeClr val="dk1"/>
                </a:solidFill>
                <a:highlight>
                  <a:srgbClr val="FFFFFF"/>
                </a:highlight>
                <a:latin typeface="Georgia"/>
                <a:ea typeface="Georgia"/>
                <a:cs typeface="Georgia"/>
                <a:sym typeface="Georgia"/>
              </a:rPr>
              <a:t>In the above addressed example, n is 3, hence 3</a:t>
            </a:r>
            <a:r>
              <a:rPr baseline="30000" lang="en" sz="1900">
                <a:solidFill>
                  <a:schemeClr val="dk1"/>
                </a:solidFill>
                <a:highlight>
                  <a:srgbClr val="FFFFFF"/>
                </a:highlight>
                <a:latin typeface="Georgia"/>
                <a:ea typeface="Georgia"/>
                <a:cs typeface="Georgia"/>
                <a:sym typeface="Georgia"/>
              </a:rPr>
              <a:t>3−2</a:t>
            </a:r>
            <a:r>
              <a:rPr lang="en" sz="1900">
                <a:solidFill>
                  <a:schemeClr val="dk1"/>
                </a:solidFill>
                <a:highlight>
                  <a:srgbClr val="FFFFFF"/>
                </a:highlight>
                <a:latin typeface="Georgia"/>
                <a:ea typeface="Georgia"/>
                <a:cs typeface="Georgia"/>
                <a:sym typeface="Georgia"/>
              </a:rPr>
              <a:t> = 3 spanning trees are possible.</a:t>
            </a:r>
            <a:endParaRPr sz="1900">
              <a:latin typeface="Georgia"/>
              <a:ea typeface="Georgia"/>
              <a:cs typeface="Georgia"/>
              <a:sym typeface="Georgia"/>
            </a:endParaRPr>
          </a:p>
        </p:txBody>
      </p:sp>
      <p:pic>
        <p:nvPicPr>
          <p:cNvPr id="292" name="Google Shape;292;p45"/>
          <p:cNvPicPr preferRelativeResize="0"/>
          <p:nvPr/>
        </p:nvPicPr>
        <p:blipFill>
          <a:blip r:embed="rId3">
            <a:alphaModFix/>
          </a:blip>
          <a:stretch>
            <a:fillRect/>
          </a:stretch>
        </p:blipFill>
        <p:spPr>
          <a:xfrm>
            <a:off x="3867150" y="1371600"/>
            <a:ext cx="4762500"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