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4e32ff60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74e32ff60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4e32ff60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74e32ff60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4e32ff60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74e32ff60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4e32ff60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74e32ff60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4e32ff60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74e32ff60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4e32ff600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74e32ff60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4e32ff600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74e32ff600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4e32ff600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74e32ff60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Hint: using Inorder traversal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1" y="4750737"/>
            <a:ext cx="9144000" cy="5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>
                <a:solidFill>
                  <a:srgbClr val="262626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825038" y="334171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4" name="Google Shape;64;p1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2" name="Google Shape;82;p16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822960" y="1384300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663440" y="1384301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822960" y="1384539"/>
            <a:ext cx="37032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822960" y="1936751"/>
            <a:ext cx="3703200" cy="24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3" type="body"/>
          </p:nvPr>
        </p:nvSpPr>
        <p:spPr>
          <a:xfrm>
            <a:off x="4663440" y="1384539"/>
            <a:ext cx="37032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5" name="Google Shape;95;p18"/>
          <p:cNvSpPr txBox="1"/>
          <p:nvPr>
            <p:ph idx="4" type="body"/>
          </p:nvPr>
        </p:nvSpPr>
        <p:spPr>
          <a:xfrm>
            <a:off x="4663440" y="1936750"/>
            <a:ext cx="3703200" cy="24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0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0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12" y="0"/>
            <a:ext cx="30381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1"/>
          <p:cNvSpPr/>
          <p:nvPr/>
        </p:nvSpPr>
        <p:spPr>
          <a:xfrm>
            <a:off x="3030053" y="0"/>
            <a:ext cx="48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1"/>
          <p:cNvSpPr txBox="1"/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600450" y="548640"/>
            <a:ext cx="48693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2" type="body"/>
          </p:nvPr>
        </p:nvSpPr>
        <p:spPr>
          <a:xfrm>
            <a:off x="342900" y="2194560"/>
            <a:ext cx="2400300" cy="2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16" name="Google Shape;116;p21"/>
          <p:cNvSpPr txBox="1"/>
          <p:nvPr>
            <p:ph idx="10" type="dt"/>
          </p:nvPr>
        </p:nvSpPr>
        <p:spPr>
          <a:xfrm>
            <a:off x="349134" y="4844839"/>
            <a:ext cx="196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1" type="ftr"/>
          </p:nvPr>
        </p:nvSpPr>
        <p:spPr>
          <a:xfrm>
            <a:off x="3600450" y="4844839"/>
            <a:ext cx="3486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/>
          <p:nvPr/>
        </p:nvSpPr>
        <p:spPr>
          <a:xfrm>
            <a:off x="0" y="3714750"/>
            <a:ext cx="9141600" cy="142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2"/>
          <p:cNvSpPr/>
          <p:nvPr/>
        </p:nvSpPr>
        <p:spPr>
          <a:xfrm>
            <a:off x="11" y="368630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2"/>
          <p:cNvSpPr txBox="1"/>
          <p:nvPr>
            <p:ph type="title"/>
          </p:nvPr>
        </p:nvSpPr>
        <p:spPr>
          <a:xfrm>
            <a:off x="822960" y="3806190"/>
            <a:ext cx="75852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2"/>
          <p:cNvSpPr/>
          <p:nvPr>
            <p:ph idx="2" type="pic"/>
          </p:nvPr>
        </p:nvSpPr>
        <p:spPr>
          <a:xfrm>
            <a:off x="11" y="0"/>
            <a:ext cx="9144000" cy="3686400"/>
          </a:xfrm>
          <a:prstGeom prst="rect">
            <a:avLst/>
          </a:prstGeom>
          <a:solidFill>
            <a:srgbClr val="BECAD4"/>
          </a:solidFill>
          <a:ln>
            <a:noFill/>
          </a:ln>
        </p:spPr>
        <p:txBody>
          <a:bodyPr anchorCtr="0" anchor="t" bIns="34275" lIns="342900" spcFirstLastPara="1" rIns="0" wrap="square" tIns="3429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822960" y="4430268"/>
            <a:ext cx="75849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25" name="Google Shape;125;p22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 rot="5400000">
            <a:off x="3086160" y="-878900"/>
            <a:ext cx="30174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4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4"/>
          <p:cNvSpPr txBox="1"/>
          <p:nvPr>
            <p:ph type="title"/>
          </p:nvPr>
        </p:nvSpPr>
        <p:spPr>
          <a:xfrm rot="5400000">
            <a:off x="5369550" y="1483427"/>
            <a:ext cx="4320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 rot="5400000">
            <a:off x="1368975" y="-431173"/>
            <a:ext cx="4320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895149" y="1303384"/>
            <a:ext cx="74751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Solution 1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Node{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data;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Node* left;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Node* right;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IsBinarySearchTree(Node* root){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//return True if BST, false otherwise</a:t>
            </a:r>
            <a:endParaRPr sz="14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SzPts val="14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Solution 1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822950" y="1257925"/>
            <a:ext cx="7543800" cy="3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IsSubtreeLesser(Node* root, </a:t>
            </a:r>
            <a:r>
              <a:rPr lang="en" sz="14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value);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IsSubtreeGreater(Node* root, </a:t>
            </a:r>
            <a:r>
              <a:rPr lang="en" sz="14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value);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IsBinarySearchTree(Node* root){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(root == NULL) </a:t>
            </a:r>
            <a:r>
              <a:rPr lang="en" sz="14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return true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(IsSubtreeLesser(root-&gt;left, root-&gt;data)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&amp;&amp; IsSubtreeGreater(root-&gt;right, root-&gt;data)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&amp;&amp; IsBinarySearchTree(root-&gt;left)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&amp;&amp; IsBinarySearchTree(root-&gt;right))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   return true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4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   return false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200"/>
              </a:spcAft>
              <a:buSzPts val="14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Solution 1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IsSubtreeLesser(Node* root, </a:t>
            </a:r>
            <a:r>
              <a:rPr lang="en" sz="14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value){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(root == NULL) </a:t>
            </a:r>
            <a:r>
              <a:rPr lang="en" sz="14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return true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(root-&gt;data &lt;= value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	&amp;&amp; IsSubtreeLesser(root-&gt;left, value)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	&amp;&amp; IsSubtreeLesser(root-&gt;right, value))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4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return true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4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		return false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SzPts val="14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Solution 1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IsSubtreeGreater(Node* root, </a:t>
            </a:r>
            <a:r>
              <a:rPr lang="en" sz="14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value){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(root == NULL) </a:t>
            </a:r>
            <a:r>
              <a:rPr lang="en" sz="14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return true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(root-&gt;data &gt; value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	&amp;&amp; IsSubtreeGreater(root-&gt;left, value)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	&amp;&amp; IsSubtreeGreater(root-&gt;right, value))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4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return true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4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		return false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SzPts val="14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822953" y="1384300"/>
            <a:ext cx="54735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1900"/>
              <a:t>The IsSubtreeLesser() and IsSubtreeGreater() are very expensive as for each node we are looking at all nodes in its subtree.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1900"/>
              <a:t>To overcome this,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1900"/>
              <a:t>We can introduce a permissible range in which the data in the node must be in that range.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SzPts val="1400"/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Solution 2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822960" y="130305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IsBSTHelper(Node* root, </a:t>
            </a:r>
            <a:r>
              <a:rPr lang="en" sz="14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minValue, </a:t>
            </a:r>
            <a:r>
              <a:rPr lang="en" sz="14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maxValue){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(root == NULL) </a:t>
            </a:r>
            <a:r>
              <a:rPr lang="en" sz="14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return true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(root-&gt;data &gt; minValue &amp;&amp; root-&gt;data &lt; maxValue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	&amp;&amp; IsBSTHelper(root-&gt;left, minValue, root-&gt;data)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	&amp;&amp; IsBSTHelper(root-&gt;right, root-&gt;data, maxValue))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4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return true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4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		return false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bool IsBinarySearchTree(Node* root){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return IsBSTHelper(root, INT_MIN, INT_MAX);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200"/>
              </a:spcAft>
              <a:buSzPts val="14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Comparison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/>
              <a:t>Solution 1: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/>
              <a:t>	Time Complexity = O(n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/>
              <a:t>Solution 2: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/>
              <a:t>	Time Complexity = O(n)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SzPts val="1400"/>
              <a:buNone/>
            </a:pPr>
            <a:r>
              <a:t/>
            </a:r>
            <a:endParaRPr b="1"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300"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800"/>
              <a:t>Is there any other possible solution to this problem ?</a:t>
            </a:r>
            <a:endParaRPr sz="5500"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SzPts val="1400"/>
              <a:buNone/>
            </a:pPr>
            <a:r>
              <a:t/>
            </a:r>
            <a:endParaRPr b="1"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