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57" r:id="rId3"/>
    <p:sldId id="258" r:id="rId4"/>
    <p:sldId id="263" r:id="rId5"/>
    <p:sldId id="259" r:id="rId6"/>
    <p:sldId id="260" r:id="rId7"/>
    <p:sldId id="261" r:id="rId8"/>
    <p:sldId id="264" r:id="rId9"/>
    <p:sldId id="300" r:id="rId10"/>
    <p:sldId id="271" r:id="rId11"/>
    <p:sldId id="301" r:id="rId12"/>
    <p:sldId id="265" r:id="rId13"/>
    <p:sldId id="266" r:id="rId14"/>
    <p:sldId id="267" r:id="rId15"/>
    <p:sldId id="272" r:id="rId16"/>
    <p:sldId id="273" r:id="rId17"/>
    <p:sldId id="277" r:id="rId18"/>
    <p:sldId id="282" r:id="rId19"/>
    <p:sldId id="283" r:id="rId20"/>
    <p:sldId id="292" r:id="rId21"/>
    <p:sldId id="284" r:id="rId22"/>
    <p:sldId id="279" r:id="rId23"/>
    <p:sldId id="285" r:id="rId24"/>
    <p:sldId id="286" r:id="rId25"/>
    <p:sldId id="280" r:id="rId26"/>
    <p:sldId id="287" r:id="rId27"/>
    <p:sldId id="288" r:id="rId28"/>
    <p:sldId id="299" r:id="rId29"/>
    <p:sldId id="295" r:id="rId30"/>
    <p:sldId id="296" r:id="rId31"/>
    <p:sldId id="297" r:id="rId32"/>
    <p:sldId id="281"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0AD2B3-3D65-480E-9715-9256D59A18F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09E85-4CC7-423D-828B-1C9918121B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5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AD2B3-3D65-480E-9715-9256D59A18F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301803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AD2B3-3D65-480E-9715-9256D59A18F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429418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AD2B3-3D65-480E-9715-9256D59A18F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178166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AD2B3-3D65-480E-9715-9256D59A18FA}"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09E85-4CC7-423D-828B-1C9918121B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91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0AD2B3-3D65-480E-9715-9256D59A18FA}"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257040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0AD2B3-3D65-480E-9715-9256D59A18FA}"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159626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0AD2B3-3D65-480E-9715-9256D59A18FA}"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50429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0AD2B3-3D65-480E-9715-9256D59A18FA}" type="datetimeFigureOut">
              <a:rPr lang="en-US" smtClean="0"/>
              <a:t>4/29/2020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308967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0AD2B3-3D65-480E-9715-9256D59A18FA}" type="datetimeFigureOut">
              <a:rPr lang="en-US" smtClean="0"/>
              <a:t>4/29/2020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609E85-4CC7-423D-828B-1C9918121B7C}" type="slidenum">
              <a:rPr lang="en-US" smtClean="0"/>
              <a:t>‹#›</a:t>
            </a:fld>
            <a:endParaRPr lang="en-US"/>
          </a:p>
        </p:txBody>
      </p:sp>
    </p:spTree>
    <p:extLst>
      <p:ext uri="{BB962C8B-B14F-4D97-AF65-F5344CB8AC3E}">
        <p14:creationId xmlns:p14="http://schemas.microsoft.com/office/powerpoint/2010/main" val="78608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AD2B3-3D65-480E-9715-9256D59A18FA}"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09E85-4CC7-423D-828B-1C9918121B7C}" type="slidenum">
              <a:rPr lang="en-US" smtClean="0"/>
              <a:t>‹#›</a:t>
            </a:fld>
            <a:endParaRPr lang="en-US"/>
          </a:p>
        </p:txBody>
      </p:sp>
    </p:spTree>
    <p:extLst>
      <p:ext uri="{BB962C8B-B14F-4D97-AF65-F5344CB8AC3E}">
        <p14:creationId xmlns:p14="http://schemas.microsoft.com/office/powerpoint/2010/main" val="26701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0AD2B3-3D65-480E-9715-9256D59A18FA}" type="datetimeFigureOut">
              <a:rPr lang="en-US" smtClean="0"/>
              <a:t>4/29/2020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609E85-4CC7-423D-828B-1C9918121B7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67966"/>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1836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Pattern 1: </a:t>
            </a:r>
            <a:br>
              <a:rPr lang="en-US" sz="4400" dirty="0" smtClean="0"/>
            </a:br>
            <a:r>
              <a:rPr lang="en-US" sz="4400" dirty="0" smtClean="0"/>
              <a:t>Minimum </a:t>
            </a:r>
            <a:r>
              <a:rPr lang="en-US" sz="4400" dirty="0"/>
              <a:t>(Maximum) Path to Reach a Target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on DP: </a:t>
            </a:r>
          </a:p>
        </p:txBody>
      </p:sp>
      <p:sp>
        <p:nvSpPr>
          <p:cNvPr id="3" name="Content Placeholder 2"/>
          <p:cNvSpPr>
            <a:spLocks noGrp="1"/>
          </p:cNvSpPr>
          <p:nvPr>
            <p:ph idx="1"/>
          </p:nvPr>
        </p:nvSpPr>
        <p:spPr/>
        <p:txBody>
          <a:bodyPr>
            <a:normAutofit fontScale="92500" lnSpcReduction="10000"/>
          </a:bodyPr>
          <a:lstStyle/>
          <a:p>
            <a:r>
              <a:rPr lang="en-US" dirty="0"/>
              <a:t>Problem Statement: </a:t>
            </a:r>
            <a:br>
              <a:rPr lang="en-US" dirty="0"/>
            </a:br>
            <a:r>
              <a:rPr lang="en-US" dirty="0"/>
              <a:t/>
            </a:r>
            <a:br>
              <a:rPr lang="en-US" dirty="0"/>
            </a:br>
            <a:r>
              <a:rPr lang="en-US" dirty="0"/>
              <a:t>On a staircase, the </a:t>
            </a:r>
            <a:r>
              <a:rPr lang="en-US" dirty="0" err="1"/>
              <a:t>i-th</a:t>
            </a:r>
            <a:r>
              <a:rPr lang="en-US" dirty="0"/>
              <a:t> step has some non-negative cost cost[</a:t>
            </a:r>
            <a:r>
              <a:rPr lang="en-US" dirty="0" err="1"/>
              <a:t>i</a:t>
            </a:r>
            <a:r>
              <a:rPr lang="en-US" dirty="0"/>
              <a:t>] assigned (0 indexed). </a:t>
            </a:r>
          </a:p>
          <a:p>
            <a:r>
              <a:rPr lang="en-US" dirty="0"/>
              <a:t>Once you pay the cost, you can either climb one or two steps. </a:t>
            </a:r>
          </a:p>
          <a:p>
            <a:r>
              <a:rPr lang="en-US" dirty="0"/>
              <a:t>You need to find minimum cost to reach the top of the floor, and you can either start from the step with index 0, or the step with index 1.</a:t>
            </a:r>
          </a:p>
          <a:p>
            <a:endParaRPr lang="en-US" dirty="0"/>
          </a:p>
          <a:p>
            <a:r>
              <a:rPr lang="en-US" dirty="0"/>
              <a:t>Example 1: </a:t>
            </a:r>
            <a:br>
              <a:rPr lang="en-US" dirty="0"/>
            </a:br>
            <a:r>
              <a:rPr lang="en-US" dirty="0"/>
              <a:t>Input: cost = [10, 15, 20]</a:t>
            </a:r>
            <a:br>
              <a:rPr lang="en-US" dirty="0"/>
            </a:br>
            <a:r>
              <a:rPr lang="en-US" dirty="0"/>
              <a:t>Output: 15</a:t>
            </a:r>
            <a:br>
              <a:rPr lang="en-US" dirty="0"/>
            </a:br>
            <a:r>
              <a:rPr lang="en-US" dirty="0"/>
              <a:t>Explanation: Cheapest is start on cost[1], pay that cost and go to the top.</a:t>
            </a:r>
          </a:p>
          <a:p>
            <a:r>
              <a:rPr lang="en-US" dirty="0"/>
              <a:t>Example 2:</a:t>
            </a:r>
            <a:br>
              <a:rPr lang="en-US" dirty="0"/>
            </a:br>
            <a:r>
              <a:rPr lang="en-US" dirty="0"/>
              <a:t>Input: cost = [1,11,16,3]    		f(n) = min(f(n-1),f(n-2)) + cost[n]</a:t>
            </a:r>
          </a:p>
          <a:p>
            <a:endParaRPr lang="en-US" dirty="0"/>
          </a:p>
        </p:txBody>
      </p:sp>
    </p:spTree>
    <p:extLst>
      <p:ext uri="{BB962C8B-B14F-4D97-AF65-F5344CB8AC3E}">
        <p14:creationId xmlns:p14="http://schemas.microsoft.com/office/powerpoint/2010/main" val="1717255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Solution</a:t>
            </a:r>
            <a:endParaRPr lang="en-US" dirty="0"/>
          </a:p>
        </p:txBody>
      </p:sp>
      <p:sp>
        <p:nvSpPr>
          <p:cNvPr id="3" name="Content Placeholder 2"/>
          <p:cNvSpPr>
            <a:spLocks noGrp="1"/>
          </p:cNvSpPr>
          <p:nvPr>
            <p:ph idx="1"/>
          </p:nvPr>
        </p:nvSpPr>
        <p:spPr/>
        <p:txBody>
          <a:bodyPr/>
          <a:lstStyle/>
          <a:p>
            <a:r>
              <a:rPr lang="en-US" dirty="0"/>
              <a:t>Step 1 - Identify a recurrence relation between </a:t>
            </a:r>
            <a:r>
              <a:rPr lang="en-US" dirty="0" err="1"/>
              <a:t>subproblems</a:t>
            </a:r>
            <a:r>
              <a:rPr lang="en-US" dirty="0"/>
              <a:t>. In this problem,</a:t>
            </a:r>
          </a:p>
          <a:p>
            <a:r>
              <a:rPr lang="en-US" b="1" dirty="0"/>
              <a:t>Recurrence Relation:</a:t>
            </a:r>
          </a:p>
          <a:p>
            <a:r>
              <a:rPr lang="en-US" dirty="0" err="1"/>
              <a:t>mincost</a:t>
            </a:r>
            <a:r>
              <a:rPr lang="en-US" dirty="0"/>
              <a:t>(</a:t>
            </a:r>
            <a:r>
              <a:rPr lang="en-US" dirty="0" err="1"/>
              <a:t>i</a:t>
            </a:r>
            <a:r>
              <a:rPr lang="en-US" dirty="0"/>
              <a:t>) = cost[</a:t>
            </a:r>
            <a:r>
              <a:rPr lang="en-US" dirty="0" err="1"/>
              <a:t>i</a:t>
            </a:r>
            <a:r>
              <a:rPr lang="en-US" dirty="0"/>
              <a:t>]+min(</a:t>
            </a:r>
            <a:r>
              <a:rPr lang="en-US" dirty="0" err="1"/>
              <a:t>mincost</a:t>
            </a:r>
            <a:r>
              <a:rPr lang="en-US" dirty="0"/>
              <a:t>(i-1), </a:t>
            </a:r>
            <a:r>
              <a:rPr lang="en-US" dirty="0" err="1"/>
              <a:t>mincost</a:t>
            </a:r>
            <a:r>
              <a:rPr lang="en-US" dirty="0"/>
              <a:t>(i-2))</a:t>
            </a:r>
          </a:p>
          <a:p>
            <a:r>
              <a:rPr lang="en-US" b="1" dirty="0"/>
              <a:t>Base cases:</a:t>
            </a:r>
          </a:p>
          <a:p>
            <a:r>
              <a:rPr lang="en-US" dirty="0" err="1"/>
              <a:t>mincost</a:t>
            </a:r>
            <a:r>
              <a:rPr lang="en-US" dirty="0"/>
              <a:t>(0) = cost[0]</a:t>
            </a:r>
          </a:p>
          <a:p>
            <a:r>
              <a:rPr lang="en-US" dirty="0" err="1"/>
              <a:t>mincost</a:t>
            </a:r>
            <a:r>
              <a:rPr lang="en-US" dirty="0"/>
              <a:t>(1) = cost[1</a:t>
            </a:r>
            <a:r>
              <a:rPr lang="en-US" dirty="0" smtClean="0"/>
              <a:t>]</a:t>
            </a:r>
          </a:p>
          <a:p>
            <a:endParaRPr lang="en-US" dirty="0"/>
          </a:p>
          <a:p>
            <a:r>
              <a:rPr lang="en-US" dirty="0" smtClean="0"/>
              <a:t>Cost = {1,11,5,3}</a:t>
            </a:r>
          </a:p>
          <a:p>
            <a:endParaRPr lang="en-US" dirty="0" smtClean="0"/>
          </a:p>
          <a:p>
            <a:endParaRPr lang="en-US" dirty="0"/>
          </a:p>
        </p:txBody>
      </p:sp>
    </p:spTree>
    <p:extLst>
      <p:ext uri="{BB962C8B-B14F-4D97-AF65-F5344CB8AC3E}">
        <p14:creationId xmlns:p14="http://schemas.microsoft.com/office/powerpoint/2010/main" val="189571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Recursion</a:t>
            </a:r>
            <a:endParaRPr lang="en-US" dirty="0"/>
          </a:p>
        </p:txBody>
      </p:sp>
      <p:pic>
        <p:nvPicPr>
          <p:cNvPr id="4" name="Content Placeholder 3"/>
          <p:cNvPicPr>
            <a:picLocks noGrp="1" noChangeAspect="1"/>
          </p:cNvPicPr>
          <p:nvPr>
            <p:ph idx="1"/>
          </p:nvPr>
        </p:nvPicPr>
        <p:blipFill>
          <a:blip r:embed="rId2"/>
          <a:stretch>
            <a:fillRect/>
          </a:stretch>
        </p:blipFill>
        <p:spPr>
          <a:xfrm>
            <a:off x="1328015" y="2564994"/>
            <a:ext cx="6373464" cy="2397252"/>
          </a:xfrm>
          <a:prstGeom prst="rect">
            <a:avLst/>
          </a:prstGeom>
        </p:spPr>
      </p:pic>
      <p:sp>
        <p:nvSpPr>
          <p:cNvPr id="5" name="TextBox 4"/>
          <p:cNvSpPr txBox="1"/>
          <p:nvPr/>
        </p:nvSpPr>
        <p:spPr>
          <a:xfrm>
            <a:off x="1182737" y="1845892"/>
            <a:ext cx="5583388" cy="400110"/>
          </a:xfrm>
          <a:prstGeom prst="rect">
            <a:avLst/>
          </a:prstGeom>
          <a:noFill/>
        </p:spPr>
        <p:txBody>
          <a:bodyPr wrap="none" rtlCol="0">
            <a:spAutoFit/>
          </a:bodyPr>
          <a:lstStyle/>
          <a:p>
            <a:r>
              <a:rPr lang="en-US" sz="2000" dirty="0"/>
              <a:t>Step 2 - Covert the recurrence relation to recursion</a:t>
            </a:r>
          </a:p>
        </p:txBody>
      </p:sp>
    </p:spTree>
    <p:extLst>
      <p:ext uri="{BB962C8B-B14F-4D97-AF65-F5344CB8AC3E}">
        <p14:creationId xmlns:p14="http://schemas.microsoft.com/office/powerpoint/2010/main" val="377515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Top down DP</a:t>
            </a:r>
            <a:endParaRPr lang="en-US" dirty="0"/>
          </a:p>
        </p:txBody>
      </p:sp>
      <p:sp>
        <p:nvSpPr>
          <p:cNvPr id="3" name="Content Placeholder 2"/>
          <p:cNvSpPr>
            <a:spLocks noGrp="1"/>
          </p:cNvSpPr>
          <p:nvPr>
            <p:ph idx="1"/>
          </p:nvPr>
        </p:nvSpPr>
        <p:spPr/>
        <p:txBody>
          <a:bodyPr/>
          <a:lstStyle/>
          <a:p>
            <a:r>
              <a:rPr lang="en-US" dirty="0" smtClean="0"/>
              <a:t>Step 3: </a:t>
            </a:r>
            <a:r>
              <a:rPr lang="en-US" dirty="0"/>
              <a:t>Optimization 1 - Top Down DP - Add </a:t>
            </a:r>
            <a:r>
              <a:rPr lang="en-US" dirty="0" err="1"/>
              <a:t>memoization</a:t>
            </a:r>
            <a:r>
              <a:rPr lang="en-US" dirty="0"/>
              <a:t> to </a:t>
            </a:r>
            <a:r>
              <a:rPr lang="en-US" dirty="0" smtClean="0"/>
              <a:t>recursion</a:t>
            </a:r>
            <a:endParaRPr lang="en-US" dirty="0"/>
          </a:p>
        </p:txBody>
      </p:sp>
      <p:pic>
        <p:nvPicPr>
          <p:cNvPr id="4" name="Picture 3"/>
          <p:cNvPicPr>
            <a:picLocks noChangeAspect="1"/>
          </p:cNvPicPr>
          <p:nvPr/>
        </p:nvPicPr>
        <p:blipFill>
          <a:blip r:embed="rId2"/>
          <a:stretch>
            <a:fillRect/>
          </a:stretch>
        </p:blipFill>
        <p:spPr>
          <a:xfrm>
            <a:off x="1234014" y="2387944"/>
            <a:ext cx="7353110" cy="2938939"/>
          </a:xfrm>
          <a:prstGeom prst="rect">
            <a:avLst/>
          </a:prstGeom>
        </p:spPr>
      </p:pic>
      <p:sp>
        <p:nvSpPr>
          <p:cNvPr id="6" name="TextBox 5"/>
          <p:cNvSpPr txBox="1"/>
          <p:nvPr/>
        </p:nvSpPr>
        <p:spPr>
          <a:xfrm>
            <a:off x="7742490" y="2387944"/>
            <a:ext cx="3486684" cy="1200329"/>
          </a:xfrm>
          <a:prstGeom prst="rect">
            <a:avLst/>
          </a:prstGeom>
          <a:noFill/>
        </p:spPr>
        <p:txBody>
          <a:bodyPr wrap="square" rtlCol="0">
            <a:spAutoFit/>
          </a:bodyPr>
          <a:lstStyle/>
          <a:p>
            <a:r>
              <a:rPr lang="en-US" dirty="0" smtClean="0"/>
              <a:t>For(</a:t>
            </a:r>
            <a:r>
              <a:rPr lang="en-US" dirty="0" err="1" smtClean="0"/>
              <a:t>i</a:t>
            </a:r>
            <a:r>
              <a:rPr lang="en-US" dirty="0" smtClean="0"/>
              <a:t>=0;i&lt;</a:t>
            </a:r>
            <a:r>
              <a:rPr lang="en-US" dirty="0" err="1" smtClean="0"/>
              <a:t>n;i</a:t>
            </a:r>
            <a:r>
              <a:rPr lang="en-US" dirty="0" smtClean="0"/>
              <a:t>++)</a:t>
            </a:r>
          </a:p>
          <a:p>
            <a:r>
              <a:rPr lang="en-US" dirty="0" smtClean="0"/>
              <a:t>{</a:t>
            </a:r>
          </a:p>
          <a:p>
            <a:r>
              <a:rPr lang="en-US" dirty="0" err="1"/>
              <a:t>d</a:t>
            </a:r>
            <a:r>
              <a:rPr lang="en-US" dirty="0" err="1" smtClean="0"/>
              <a:t>p</a:t>
            </a:r>
            <a:r>
              <a:rPr lang="en-US" dirty="0" smtClean="0"/>
              <a:t>[</a:t>
            </a:r>
            <a:r>
              <a:rPr lang="en-US" dirty="0" err="1" smtClean="0"/>
              <a:t>i</a:t>
            </a:r>
            <a:r>
              <a:rPr lang="en-US" dirty="0" smtClean="0"/>
              <a:t>]=cost[</a:t>
            </a:r>
            <a:r>
              <a:rPr lang="en-US" dirty="0" err="1" smtClean="0"/>
              <a:t>i</a:t>
            </a:r>
            <a:r>
              <a:rPr lang="en-US" dirty="0" smtClean="0"/>
              <a:t>]+min(</a:t>
            </a:r>
            <a:r>
              <a:rPr lang="en-US" dirty="0" err="1" smtClean="0"/>
              <a:t>dp</a:t>
            </a:r>
            <a:r>
              <a:rPr lang="en-US" dirty="0" smtClean="0"/>
              <a:t>[i-1],</a:t>
            </a:r>
            <a:r>
              <a:rPr lang="en-US" dirty="0" err="1" smtClean="0"/>
              <a:t>dp</a:t>
            </a:r>
            <a:r>
              <a:rPr lang="en-US" dirty="0" smtClean="0"/>
              <a:t>[i-2])</a:t>
            </a:r>
            <a:endParaRPr lang="en-US" dirty="0"/>
          </a:p>
          <a:p>
            <a:r>
              <a:rPr lang="en-US" dirty="0" smtClean="0"/>
              <a:t>}</a:t>
            </a:r>
            <a:endParaRPr lang="en-US" dirty="0"/>
          </a:p>
        </p:txBody>
      </p:sp>
    </p:spTree>
    <p:extLst>
      <p:ext uri="{BB962C8B-B14F-4D97-AF65-F5344CB8AC3E}">
        <p14:creationId xmlns:p14="http://schemas.microsoft.com/office/powerpoint/2010/main" val="3464650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 Bottom Up DP</a:t>
            </a:r>
            <a:endParaRPr lang="en-US" dirty="0"/>
          </a:p>
        </p:txBody>
      </p:sp>
      <p:sp>
        <p:nvSpPr>
          <p:cNvPr id="3" name="Content Placeholder 2"/>
          <p:cNvSpPr>
            <a:spLocks noGrp="1"/>
          </p:cNvSpPr>
          <p:nvPr>
            <p:ph idx="1"/>
          </p:nvPr>
        </p:nvSpPr>
        <p:spPr/>
        <p:txBody>
          <a:bodyPr/>
          <a:lstStyle/>
          <a:p>
            <a:r>
              <a:rPr lang="en-US" dirty="0"/>
              <a:t>Step 4 - Optimization 2 -Bottom Up DP - Convert recursion to iteration</a:t>
            </a:r>
          </a:p>
        </p:txBody>
      </p:sp>
      <p:pic>
        <p:nvPicPr>
          <p:cNvPr id="4" name="Picture 3"/>
          <p:cNvPicPr>
            <a:picLocks noChangeAspect="1"/>
          </p:cNvPicPr>
          <p:nvPr/>
        </p:nvPicPr>
        <p:blipFill>
          <a:blip r:embed="rId2"/>
          <a:stretch>
            <a:fillRect/>
          </a:stretch>
        </p:blipFill>
        <p:spPr>
          <a:xfrm>
            <a:off x="2113331" y="2478005"/>
            <a:ext cx="6580918" cy="2431828"/>
          </a:xfrm>
          <a:prstGeom prst="rect">
            <a:avLst/>
          </a:prstGeom>
        </p:spPr>
      </p:pic>
    </p:spTree>
    <p:extLst>
      <p:ext uri="{BB962C8B-B14F-4D97-AF65-F5344CB8AC3E}">
        <p14:creationId xmlns:p14="http://schemas.microsoft.com/office/powerpoint/2010/main" val="766018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Space Optimization</a:t>
            </a:r>
            <a:endParaRPr lang="en-US" dirty="0"/>
          </a:p>
        </p:txBody>
      </p:sp>
      <p:sp>
        <p:nvSpPr>
          <p:cNvPr id="3" name="Content Placeholder 2"/>
          <p:cNvSpPr>
            <a:spLocks noGrp="1"/>
          </p:cNvSpPr>
          <p:nvPr>
            <p:ph idx="1"/>
          </p:nvPr>
        </p:nvSpPr>
        <p:spPr/>
        <p:txBody>
          <a:bodyPr/>
          <a:lstStyle/>
          <a:p>
            <a:r>
              <a:rPr lang="en-US" dirty="0"/>
              <a:t>Step 5 - Optimization 3 - Fine Tuning - Reduce O(n) space to O(1).</a:t>
            </a:r>
          </a:p>
        </p:txBody>
      </p:sp>
      <p:pic>
        <p:nvPicPr>
          <p:cNvPr id="4" name="Picture 3"/>
          <p:cNvPicPr>
            <a:picLocks noChangeAspect="1"/>
          </p:cNvPicPr>
          <p:nvPr/>
        </p:nvPicPr>
        <p:blipFill>
          <a:blip r:embed="rId2"/>
          <a:stretch>
            <a:fillRect/>
          </a:stretch>
        </p:blipFill>
        <p:spPr>
          <a:xfrm>
            <a:off x="2740425" y="2323403"/>
            <a:ext cx="5907844" cy="3068022"/>
          </a:xfrm>
          <a:prstGeom prst="rect">
            <a:avLst/>
          </a:prstGeom>
        </p:spPr>
      </p:pic>
      <p:sp>
        <p:nvSpPr>
          <p:cNvPr id="5" name="TextBox 4"/>
          <p:cNvSpPr txBox="1"/>
          <p:nvPr/>
        </p:nvSpPr>
        <p:spPr>
          <a:xfrm>
            <a:off x="8750893" y="2841751"/>
            <a:ext cx="3212739" cy="2585323"/>
          </a:xfrm>
          <a:prstGeom prst="rect">
            <a:avLst/>
          </a:prstGeom>
          <a:noFill/>
        </p:spPr>
        <p:txBody>
          <a:bodyPr wrap="none" rtlCol="0">
            <a:spAutoFit/>
          </a:bodyPr>
          <a:lstStyle/>
          <a:p>
            <a:r>
              <a:rPr lang="en-US" dirty="0" smtClean="0"/>
              <a:t>Cost [1,11,16,3]</a:t>
            </a:r>
          </a:p>
          <a:p>
            <a:endParaRPr lang="en-US" dirty="0"/>
          </a:p>
          <a:p>
            <a:r>
              <a:rPr lang="en-US" dirty="0" smtClean="0"/>
              <a:t>First = 1;</a:t>
            </a:r>
          </a:p>
          <a:p>
            <a:r>
              <a:rPr lang="en-US" dirty="0" smtClean="0"/>
              <a:t>Second = 11;</a:t>
            </a:r>
          </a:p>
          <a:p>
            <a:endParaRPr lang="en-US" dirty="0" smtClean="0"/>
          </a:p>
          <a:p>
            <a:r>
              <a:rPr lang="en-US" dirty="0" err="1" smtClean="0"/>
              <a:t>i</a:t>
            </a:r>
            <a:r>
              <a:rPr lang="en-US" dirty="0" smtClean="0"/>
              <a:t>=2</a:t>
            </a:r>
            <a:endParaRPr lang="en-US" dirty="0"/>
          </a:p>
          <a:p>
            <a:r>
              <a:rPr lang="en-US" dirty="0" err="1" smtClean="0"/>
              <a:t>Curr</a:t>
            </a:r>
            <a:r>
              <a:rPr lang="en-US" dirty="0" smtClean="0"/>
              <a:t> = 16 + min(1,11) = 16+1=17</a:t>
            </a:r>
          </a:p>
          <a:p>
            <a:r>
              <a:rPr lang="en-US" dirty="0" smtClean="0"/>
              <a:t>First = 11</a:t>
            </a:r>
          </a:p>
          <a:p>
            <a:r>
              <a:rPr lang="en-US" dirty="0" smtClean="0"/>
              <a:t>Second = 17</a:t>
            </a:r>
            <a:endParaRPr lang="en-US" dirty="0"/>
          </a:p>
        </p:txBody>
      </p:sp>
    </p:spTree>
    <p:extLst>
      <p:ext uri="{BB962C8B-B14F-4D97-AF65-F5344CB8AC3E}">
        <p14:creationId xmlns:p14="http://schemas.microsoft.com/office/powerpoint/2010/main" val="739294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Pattern 2: </a:t>
            </a:r>
            <a:br>
              <a:rPr lang="en-US" sz="4400" dirty="0" smtClean="0"/>
            </a:br>
            <a:r>
              <a:rPr lang="en-US" sz="4400" dirty="0"/>
              <a:t>Distinct </a:t>
            </a:r>
            <a:r>
              <a:rPr lang="en-US" sz="4400" dirty="0" smtClean="0"/>
              <a:t>Ways</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572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Ways to Climb Stairs</a:t>
            </a:r>
            <a:endParaRPr lang="en-US" dirty="0"/>
          </a:p>
        </p:txBody>
      </p:sp>
      <p:sp>
        <p:nvSpPr>
          <p:cNvPr id="3" name="Content Placeholder 2"/>
          <p:cNvSpPr>
            <a:spLocks noGrp="1"/>
          </p:cNvSpPr>
          <p:nvPr>
            <p:ph idx="1"/>
          </p:nvPr>
        </p:nvSpPr>
        <p:spPr/>
        <p:txBody>
          <a:bodyPr/>
          <a:lstStyle/>
          <a:p>
            <a:r>
              <a:rPr lang="en-US" dirty="0" smtClean="0"/>
              <a:t>Problem Statement: </a:t>
            </a:r>
            <a:br>
              <a:rPr lang="en-US" dirty="0" smtClean="0"/>
            </a:br>
            <a:r>
              <a:rPr lang="en-US" dirty="0" smtClean="0"/>
              <a:t>You </a:t>
            </a:r>
            <a:r>
              <a:rPr lang="en-US" dirty="0"/>
              <a:t>are climbing a stair case. It takes </a:t>
            </a:r>
            <a:r>
              <a:rPr lang="en-US" i="1" dirty="0"/>
              <a:t>n</a:t>
            </a:r>
            <a:r>
              <a:rPr lang="en-US" dirty="0"/>
              <a:t> steps to reach to the top.</a:t>
            </a:r>
          </a:p>
          <a:p>
            <a:r>
              <a:rPr lang="en-US" dirty="0"/>
              <a:t>Each time you can either climb 1 or 2 steps. In how many distinct ways can you climb to the top</a:t>
            </a:r>
            <a:r>
              <a:rPr lang="en-US" dirty="0" smtClean="0"/>
              <a:t>?</a:t>
            </a:r>
            <a:endParaRPr lang="en-US" dirty="0"/>
          </a:p>
        </p:txBody>
      </p:sp>
      <p:pic>
        <p:nvPicPr>
          <p:cNvPr id="1026" name="Picture 2" descr="How many distinct ways to climb stairs in 1 or 2 steps at a tim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862" y="3433733"/>
            <a:ext cx="6526138" cy="20441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0555" y="3110511"/>
            <a:ext cx="5050565" cy="3139321"/>
          </a:xfrm>
          <a:prstGeom prst="rect">
            <a:avLst/>
          </a:prstGeom>
          <a:noFill/>
        </p:spPr>
        <p:txBody>
          <a:bodyPr wrap="square" rtlCol="0">
            <a:spAutoFit/>
          </a:bodyPr>
          <a:lstStyle/>
          <a:p>
            <a:r>
              <a:rPr lang="en-US" dirty="0" smtClean="0"/>
              <a:t>Ways[n] = ways[n-1]+ways[n-2];</a:t>
            </a:r>
          </a:p>
          <a:p>
            <a:endParaRPr lang="en-US" dirty="0" smtClean="0"/>
          </a:p>
          <a:p>
            <a:r>
              <a:rPr lang="en-US" dirty="0" err="1" smtClean="0"/>
              <a:t>Int</a:t>
            </a:r>
            <a:r>
              <a:rPr lang="en-US" dirty="0" smtClean="0"/>
              <a:t> </a:t>
            </a:r>
            <a:r>
              <a:rPr lang="en-US" dirty="0" err="1" smtClean="0"/>
              <a:t>climbStairs</a:t>
            </a:r>
            <a:r>
              <a:rPr lang="en-US" dirty="0" smtClean="0"/>
              <a:t>(</a:t>
            </a:r>
            <a:r>
              <a:rPr lang="en-US" dirty="0" err="1" smtClean="0"/>
              <a:t>int</a:t>
            </a:r>
            <a:r>
              <a:rPr lang="en-US" dirty="0" smtClean="0"/>
              <a:t> n)</a:t>
            </a:r>
          </a:p>
          <a:p>
            <a:r>
              <a:rPr lang="en-US" dirty="0" smtClean="0"/>
              <a:t>{</a:t>
            </a:r>
          </a:p>
          <a:p>
            <a:r>
              <a:rPr lang="en-US" dirty="0"/>
              <a:t>	</a:t>
            </a:r>
            <a:r>
              <a:rPr lang="en-US" dirty="0" smtClean="0"/>
              <a:t>if(n&lt;=0)</a:t>
            </a:r>
          </a:p>
          <a:p>
            <a:r>
              <a:rPr lang="en-US" dirty="0"/>
              <a:t>	</a:t>
            </a:r>
            <a:r>
              <a:rPr lang="en-US" dirty="0" smtClean="0"/>
              <a:t>	return 1;</a:t>
            </a:r>
          </a:p>
          <a:p>
            <a:r>
              <a:rPr lang="en-US" dirty="0"/>
              <a:t>	</a:t>
            </a:r>
            <a:r>
              <a:rPr lang="en-US" dirty="0" smtClean="0"/>
              <a:t>if(n==1)</a:t>
            </a:r>
          </a:p>
          <a:p>
            <a:r>
              <a:rPr lang="en-US" dirty="0"/>
              <a:t>	</a:t>
            </a:r>
            <a:r>
              <a:rPr lang="en-US" dirty="0" smtClean="0"/>
              <a:t>	return 1;</a:t>
            </a:r>
          </a:p>
          <a:p>
            <a:r>
              <a:rPr lang="en-US" dirty="0"/>
              <a:t>	</a:t>
            </a:r>
            <a:r>
              <a:rPr lang="en-US" dirty="0" smtClean="0"/>
              <a:t>return </a:t>
            </a:r>
            <a:r>
              <a:rPr lang="en-US" dirty="0" err="1" smtClean="0"/>
              <a:t>climbStairs</a:t>
            </a:r>
            <a:r>
              <a:rPr lang="en-US" dirty="0" smtClean="0"/>
              <a:t>(n-1)+</a:t>
            </a:r>
            <a:r>
              <a:rPr lang="en-US" dirty="0" err="1" smtClean="0"/>
              <a:t>climbStairs</a:t>
            </a:r>
            <a:r>
              <a:rPr lang="en-US" dirty="0" smtClean="0"/>
              <a:t>(n-2);</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2303419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 Recursion</a:t>
            </a:r>
            <a:endParaRPr lang="en-US" dirty="0"/>
          </a:p>
        </p:txBody>
      </p:sp>
      <p:pic>
        <p:nvPicPr>
          <p:cNvPr id="4" name="Picture 3"/>
          <p:cNvPicPr>
            <a:picLocks noChangeAspect="1"/>
          </p:cNvPicPr>
          <p:nvPr/>
        </p:nvPicPr>
        <p:blipFill>
          <a:blip r:embed="rId2"/>
          <a:stretch>
            <a:fillRect/>
          </a:stretch>
        </p:blipFill>
        <p:spPr>
          <a:xfrm>
            <a:off x="901068" y="1737360"/>
            <a:ext cx="5993130" cy="2957549"/>
          </a:xfrm>
          <a:prstGeom prst="rect">
            <a:avLst/>
          </a:prstGeom>
        </p:spPr>
      </p:pic>
      <p:pic>
        <p:nvPicPr>
          <p:cNvPr id="4098" name="Picture 2" descr="Climbing_Stai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4198" y="1737360"/>
            <a:ext cx="5480736" cy="3082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7280" y="5048015"/>
            <a:ext cx="6769033" cy="646331"/>
          </a:xfrm>
          <a:prstGeom prst="rect">
            <a:avLst/>
          </a:prstGeom>
          <a:noFill/>
        </p:spPr>
        <p:txBody>
          <a:bodyPr wrap="none" rtlCol="0">
            <a:spAutoFit/>
          </a:bodyPr>
          <a:lstStyle/>
          <a:p>
            <a:r>
              <a:rPr lang="en-US" dirty="0" smtClean="0"/>
              <a:t>Time complexity : O(2^n)</a:t>
            </a:r>
          </a:p>
          <a:p>
            <a:r>
              <a:rPr lang="en-US" dirty="0" smtClean="0"/>
              <a:t>Space complexity </a:t>
            </a:r>
            <a:r>
              <a:rPr lang="en-US" dirty="0"/>
              <a:t>: </a:t>
            </a:r>
            <a:r>
              <a:rPr lang="en-US" i="1" dirty="0" smtClean="0"/>
              <a:t>O</a:t>
            </a:r>
            <a:r>
              <a:rPr lang="en-US" dirty="0" smtClean="0"/>
              <a:t>(</a:t>
            </a:r>
            <a:r>
              <a:rPr lang="en-US" i="1" dirty="0" smtClean="0"/>
              <a:t>n</a:t>
            </a:r>
            <a:r>
              <a:rPr lang="en-US" dirty="0"/>
              <a:t>). The depth of the recursion tree can go </a:t>
            </a:r>
            <a:r>
              <a:rPr lang="en-US" dirty="0" err="1"/>
              <a:t>upto</a:t>
            </a:r>
            <a:r>
              <a:rPr lang="en-US" dirty="0"/>
              <a:t> </a:t>
            </a:r>
            <a:r>
              <a:rPr lang="en-US" i="1" dirty="0" smtClean="0"/>
              <a:t>n</a:t>
            </a:r>
            <a:r>
              <a:rPr lang="en-US" dirty="0"/>
              <a:t>.</a:t>
            </a:r>
          </a:p>
        </p:txBody>
      </p:sp>
      <p:sp>
        <p:nvSpPr>
          <p:cNvPr id="3" name="TextBox 2"/>
          <p:cNvSpPr txBox="1"/>
          <p:nvPr/>
        </p:nvSpPr>
        <p:spPr>
          <a:xfrm>
            <a:off x="8255238" y="4355517"/>
            <a:ext cx="2476960" cy="2031325"/>
          </a:xfrm>
          <a:prstGeom prst="rect">
            <a:avLst/>
          </a:prstGeom>
          <a:noFill/>
        </p:spPr>
        <p:txBody>
          <a:bodyPr wrap="none" rtlCol="0">
            <a:spAutoFit/>
          </a:bodyPr>
          <a:lstStyle/>
          <a:p>
            <a:r>
              <a:rPr lang="en-US" dirty="0" smtClean="0"/>
              <a:t>N=5</a:t>
            </a:r>
          </a:p>
          <a:p>
            <a:r>
              <a:rPr lang="en-US" dirty="0" err="1" smtClean="0"/>
              <a:t>i</a:t>
            </a:r>
            <a:r>
              <a:rPr lang="en-US" dirty="0" smtClean="0"/>
              <a:t>=0 -&gt; fun(1,5)+fun(2,5)</a:t>
            </a:r>
          </a:p>
          <a:p>
            <a:r>
              <a:rPr lang="en-US" dirty="0" err="1" smtClean="0"/>
              <a:t>i</a:t>
            </a:r>
            <a:r>
              <a:rPr lang="en-US" dirty="0" smtClean="0"/>
              <a:t>=1 -&gt; fun(2,5) + fun(3,5)</a:t>
            </a:r>
          </a:p>
          <a:p>
            <a:r>
              <a:rPr lang="en-US" dirty="0" err="1" smtClean="0"/>
              <a:t>i</a:t>
            </a:r>
            <a:r>
              <a:rPr lang="en-US" dirty="0" smtClean="0"/>
              <a:t>=2 -&gt; fun(3,5) + fun(4,5)</a:t>
            </a:r>
          </a:p>
          <a:p>
            <a:r>
              <a:rPr lang="en-US" dirty="0" err="1" smtClean="0"/>
              <a:t>i</a:t>
            </a:r>
            <a:r>
              <a:rPr lang="en-US" dirty="0" smtClean="0"/>
              <a:t>=3 -&gt; fun(4,5) + fun(5,5)</a:t>
            </a:r>
          </a:p>
          <a:p>
            <a:r>
              <a:rPr lang="en-US" dirty="0" err="1" smtClean="0"/>
              <a:t>i</a:t>
            </a:r>
            <a:r>
              <a:rPr lang="en-US" dirty="0" smtClean="0"/>
              <a:t>=4 -&gt; fun(5,5) + fun(6,5)</a:t>
            </a:r>
          </a:p>
          <a:p>
            <a:r>
              <a:rPr lang="en-US" dirty="0" err="1" smtClean="0"/>
              <a:t>i</a:t>
            </a:r>
            <a:r>
              <a:rPr lang="en-US" dirty="0" smtClean="0"/>
              <a:t>=5 -&gt; 1</a:t>
            </a:r>
            <a:endParaRPr lang="en-US" dirty="0"/>
          </a:p>
        </p:txBody>
      </p:sp>
    </p:spTree>
    <p:extLst>
      <p:ext uri="{BB962C8B-B14F-4D97-AF65-F5344CB8AC3E}">
        <p14:creationId xmlns:p14="http://schemas.microsoft.com/office/powerpoint/2010/main" val="6789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 Dynamic programming is a methodology that often yield polynomial time algorithms; it solves problems by combining the results of solved overlapping </a:t>
            </a:r>
            <a:r>
              <a:rPr lang="en-US" dirty="0" err="1"/>
              <a:t>subproblems</a:t>
            </a:r>
            <a:r>
              <a:rPr lang="en-US" dirty="0"/>
              <a:t>.</a:t>
            </a:r>
          </a:p>
          <a:p>
            <a:endParaRPr lang="en-US" dirty="0"/>
          </a:p>
          <a:p>
            <a:r>
              <a:rPr lang="en-US" dirty="0"/>
              <a:t>To understand what overlapping </a:t>
            </a:r>
            <a:r>
              <a:rPr lang="en-US" dirty="0" err="1"/>
              <a:t>subproblems</a:t>
            </a:r>
            <a:r>
              <a:rPr lang="en-US" dirty="0"/>
              <a:t> are, let’s start with the maybe most popular example when it comes to dynamic programming — calculate Fibonacci numbers.</a:t>
            </a:r>
          </a:p>
        </p:txBody>
      </p:sp>
    </p:spTree>
    <p:extLst>
      <p:ext uri="{BB962C8B-B14F-4D97-AF65-F5344CB8AC3E}">
        <p14:creationId xmlns:p14="http://schemas.microsoft.com/office/powerpoint/2010/main" val="2153048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1068" y="1737360"/>
            <a:ext cx="5993130" cy="2957549"/>
          </a:xfrm>
          <a:prstGeom prst="rect">
            <a:avLst/>
          </a:prstGeom>
        </p:spPr>
      </p:pic>
      <p:sp>
        <p:nvSpPr>
          <p:cNvPr id="5" name="TextBox 4"/>
          <p:cNvSpPr txBox="1"/>
          <p:nvPr/>
        </p:nvSpPr>
        <p:spPr>
          <a:xfrm>
            <a:off x="6699904" y="1845734"/>
            <a:ext cx="4870051" cy="3139321"/>
          </a:xfrm>
          <a:prstGeom prst="rect">
            <a:avLst/>
          </a:prstGeom>
          <a:noFill/>
        </p:spPr>
        <p:txBody>
          <a:bodyPr wrap="none" rtlCol="0">
            <a:spAutoFit/>
          </a:bodyPr>
          <a:lstStyle/>
          <a:p>
            <a:r>
              <a:rPr lang="en-US" dirty="0" smtClean="0"/>
              <a:t>Ways[n] = ways[n-1]+ways[n-2];</a:t>
            </a:r>
          </a:p>
          <a:p>
            <a:endParaRPr lang="en-US" dirty="0" smtClean="0"/>
          </a:p>
          <a:p>
            <a:r>
              <a:rPr lang="en-US" dirty="0" err="1" smtClean="0"/>
              <a:t>Int</a:t>
            </a:r>
            <a:r>
              <a:rPr lang="en-US" dirty="0" smtClean="0"/>
              <a:t> </a:t>
            </a:r>
            <a:r>
              <a:rPr lang="en-US" dirty="0" err="1" smtClean="0"/>
              <a:t>climbStairs</a:t>
            </a:r>
            <a:r>
              <a:rPr lang="en-US" dirty="0" smtClean="0"/>
              <a:t>(</a:t>
            </a:r>
            <a:r>
              <a:rPr lang="en-US" dirty="0" err="1" smtClean="0"/>
              <a:t>int</a:t>
            </a:r>
            <a:r>
              <a:rPr lang="en-US" dirty="0" smtClean="0"/>
              <a:t> n)</a:t>
            </a:r>
          </a:p>
          <a:p>
            <a:r>
              <a:rPr lang="en-US" dirty="0" smtClean="0"/>
              <a:t>{</a:t>
            </a:r>
          </a:p>
          <a:p>
            <a:r>
              <a:rPr lang="en-US" dirty="0"/>
              <a:t>	</a:t>
            </a:r>
            <a:r>
              <a:rPr lang="en-US" dirty="0" smtClean="0"/>
              <a:t>if(n&lt;=0)</a:t>
            </a:r>
          </a:p>
          <a:p>
            <a:r>
              <a:rPr lang="en-US" dirty="0"/>
              <a:t>	</a:t>
            </a:r>
            <a:r>
              <a:rPr lang="en-US" dirty="0" smtClean="0"/>
              <a:t>	return 0;</a:t>
            </a:r>
          </a:p>
          <a:p>
            <a:r>
              <a:rPr lang="en-US" dirty="0"/>
              <a:t>	</a:t>
            </a:r>
            <a:r>
              <a:rPr lang="en-US" dirty="0" smtClean="0"/>
              <a:t>if(n==1)</a:t>
            </a:r>
          </a:p>
          <a:p>
            <a:r>
              <a:rPr lang="en-US" dirty="0"/>
              <a:t>	</a:t>
            </a:r>
            <a:r>
              <a:rPr lang="en-US" dirty="0" smtClean="0"/>
              <a:t>	return 1;</a:t>
            </a:r>
          </a:p>
          <a:p>
            <a:r>
              <a:rPr lang="en-US" dirty="0"/>
              <a:t>	</a:t>
            </a:r>
            <a:r>
              <a:rPr lang="en-US" dirty="0" smtClean="0"/>
              <a:t>return </a:t>
            </a:r>
            <a:r>
              <a:rPr lang="en-US" dirty="0" err="1" smtClean="0"/>
              <a:t>climbStairs</a:t>
            </a:r>
            <a:r>
              <a:rPr lang="en-US" dirty="0" smtClean="0"/>
              <a:t>(n-1)+</a:t>
            </a:r>
            <a:r>
              <a:rPr lang="en-US" dirty="0" err="1" smtClean="0"/>
              <a:t>climbStairs</a:t>
            </a:r>
            <a:r>
              <a:rPr lang="en-US" dirty="0" smtClean="0"/>
              <a:t>(n-2);</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383688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DP Approach</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275493" y="1963802"/>
            <a:ext cx="4725353" cy="2627757"/>
          </a:xfrm>
          <a:prstGeom prst="rect">
            <a:avLst/>
          </a:prstGeom>
        </p:spPr>
      </p:pic>
      <p:sp>
        <p:nvSpPr>
          <p:cNvPr id="5" name="TextBox 4"/>
          <p:cNvSpPr txBox="1"/>
          <p:nvPr/>
        </p:nvSpPr>
        <p:spPr>
          <a:xfrm>
            <a:off x="3275493" y="4709627"/>
            <a:ext cx="4850623" cy="923330"/>
          </a:xfrm>
          <a:prstGeom prst="rect">
            <a:avLst/>
          </a:prstGeom>
          <a:noFill/>
        </p:spPr>
        <p:txBody>
          <a:bodyPr wrap="none" rtlCol="0">
            <a:spAutoFit/>
          </a:bodyPr>
          <a:lstStyle/>
          <a:p>
            <a:r>
              <a:rPr lang="en-US" dirty="0" smtClean="0"/>
              <a:t>Time complexity : O(n). Single loop </a:t>
            </a:r>
            <a:r>
              <a:rPr lang="en-US" dirty="0" err="1" smtClean="0"/>
              <a:t>upto</a:t>
            </a:r>
            <a:r>
              <a:rPr lang="en-US" dirty="0" smtClean="0"/>
              <a:t> n.</a:t>
            </a:r>
          </a:p>
          <a:p>
            <a:endParaRPr lang="en-US" dirty="0" smtClean="0"/>
          </a:p>
          <a:p>
            <a:r>
              <a:rPr lang="en-US" dirty="0" smtClean="0"/>
              <a:t>Space complexity : O(n). </a:t>
            </a:r>
            <a:r>
              <a:rPr lang="en-US" dirty="0" err="1" smtClean="0"/>
              <a:t>dp</a:t>
            </a:r>
            <a:r>
              <a:rPr lang="en-US" dirty="0" smtClean="0"/>
              <a:t> array of size n is used.</a:t>
            </a:r>
            <a:endParaRPr lang="en-US" dirty="0"/>
          </a:p>
        </p:txBody>
      </p:sp>
    </p:spTree>
    <p:extLst>
      <p:ext uri="{BB962C8B-B14F-4D97-AF65-F5344CB8AC3E}">
        <p14:creationId xmlns:p14="http://schemas.microsoft.com/office/powerpoint/2010/main" val="107381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Pattern 3: </a:t>
            </a:r>
            <a:br>
              <a:rPr lang="en-US" sz="4400" dirty="0" smtClean="0"/>
            </a:br>
            <a:r>
              <a:rPr lang="en-US" sz="4400" dirty="0"/>
              <a:t>Merging Intervals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108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Unique BST</a:t>
            </a:r>
            <a:endParaRPr lang="en-US" dirty="0"/>
          </a:p>
        </p:txBody>
      </p:sp>
      <p:sp>
        <p:nvSpPr>
          <p:cNvPr id="3" name="Content Placeholder 2"/>
          <p:cNvSpPr>
            <a:spLocks noGrp="1"/>
          </p:cNvSpPr>
          <p:nvPr>
            <p:ph idx="1"/>
          </p:nvPr>
        </p:nvSpPr>
        <p:spPr/>
        <p:txBody>
          <a:bodyPr>
            <a:normAutofit/>
          </a:bodyPr>
          <a:lstStyle/>
          <a:p>
            <a:r>
              <a:rPr lang="en-US" dirty="0" smtClean="0"/>
              <a:t>Problem Statement: </a:t>
            </a:r>
          </a:p>
          <a:p>
            <a:r>
              <a:rPr lang="en-US" dirty="0" smtClean="0"/>
              <a:t>Given</a:t>
            </a:r>
            <a:r>
              <a:rPr lang="en-US" dirty="0"/>
              <a:t> </a:t>
            </a:r>
            <a:r>
              <a:rPr lang="en-US" i="1" dirty="0"/>
              <a:t>n</a:t>
            </a:r>
            <a:r>
              <a:rPr lang="en-US" dirty="0"/>
              <a:t>, how many structurally unique </a:t>
            </a:r>
            <a:r>
              <a:rPr lang="en-US" b="1" dirty="0"/>
              <a:t>BST's</a:t>
            </a:r>
            <a:r>
              <a:rPr lang="en-US" dirty="0"/>
              <a:t> (binary search trees) that store values 1 ... </a:t>
            </a:r>
            <a:r>
              <a:rPr lang="en-US" i="1" dirty="0"/>
              <a:t>n</a:t>
            </a:r>
            <a:r>
              <a:rPr lang="en-US" dirty="0" smtClean="0"/>
              <a:t>?</a:t>
            </a:r>
            <a:endParaRPr lang="en-US" dirty="0"/>
          </a:p>
          <a:p>
            <a:r>
              <a:rPr lang="en-US" dirty="0" smtClean="0"/>
              <a:t>Example:</a:t>
            </a:r>
            <a:br>
              <a:rPr lang="en-US" dirty="0" smtClean="0"/>
            </a:br>
            <a:endParaRPr lang="en-US" dirty="0"/>
          </a:p>
        </p:txBody>
      </p:sp>
      <p:pic>
        <p:nvPicPr>
          <p:cNvPr id="4" name="Picture 3"/>
          <p:cNvPicPr>
            <a:picLocks noChangeAspect="1"/>
          </p:cNvPicPr>
          <p:nvPr/>
        </p:nvPicPr>
        <p:blipFill>
          <a:blip r:embed="rId2"/>
          <a:stretch>
            <a:fillRect/>
          </a:stretch>
        </p:blipFill>
        <p:spPr>
          <a:xfrm>
            <a:off x="1097280" y="3085833"/>
            <a:ext cx="4800600" cy="2686050"/>
          </a:xfrm>
          <a:prstGeom prst="rect">
            <a:avLst/>
          </a:prstGeom>
        </p:spPr>
      </p:pic>
      <p:sp>
        <p:nvSpPr>
          <p:cNvPr id="5" name="TextBox 4"/>
          <p:cNvSpPr txBox="1"/>
          <p:nvPr/>
        </p:nvSpPr>
        <p:spPr>
          <a:xfrm>
            <a:off x="8349241" y="3307222"/>
            <a:ext cx="3071675" cy="2031325"/>
          </a:xfrm>
          <a:prstGeom prst="rect">
            <a:avLst/>
          </a:prstGeom>
          <a:noFill/>
        </p:spPr>
        <p:txBody>
          <a:bodyPr wrap="none" rtlCol="0">
            <a:spAutoFit/>
          </a:bodyPr>
          <a:lstStyle/>
          <a:p>
            <a:r>
              <a:rPr lang="en-US" dirty="0" smtClean="0"/>
              <a:t>	3</a:t>
            </a:r>
          </a:p>
          <a:p>
            <a:r>
              <a:rPr lang="en-US" dirty="0" smtClean="0"/>
              <a:t>          2		4</a:t>
            </a:r>
          </a:p>
          <a:p>
            <a:r>
              <a:rPr lang="en-US" dirty="0" smtClean="0"/>
              <a:t>1			5</a:t>
            </a:r>
          </a:p>
          <a:p>
            <a:endParaRPr lang="en-US" dirty="0"/>
          </a:p>
          <a:p>
            <a:r>
              <a:rPr lang="en-US" dirty="0" smtClean="0"/>
              <a:t>	3</a:t>
            </a:r>
          </a:p>
          <a:p>
            <a:r>
              <a:rPr lang="en-US" dirty="0" smtClean="0"/>
              <a:t>       2		4</a:t>
            </a:r>
          </a:p>
          <a:p>
            <a:r>
              <a:rPr lang="en-US" dirty="0"/>
              <a:t>	1</a:t>
            </a:r>
            <a:endParaRPr lang="en-US" dirty="0" smtClean="0"/>
          </a:p>
        </p:txBody>
      </p:sp>
    </p:spTree>
    <p:extLst>
      <p:ext uri="{BB962C8B-B14F-4D97-AF65-F5344CB8AC3E}">
        <p14:creationId xmlns:p14="http://schemas.microsoft.com/office/powerpoint/2010/main" val="463230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 DP Approach</a:t>
            </a:r>
            <a:endParaRPr lang="en-US" dirty="0"/>
          </a:p>
        </p:txBody>
      </p:sp>
      <p:pic>
        <p:nvPicPr>
          <p:cNvPr id="4" name="Content Placeholder 3"/>
          <p:cNvPicPr>
            <a:picLocks noGrp="1" noChangeAspect="1"/>
          </p:cNvPicPr>
          <p:nvPr>
            <p:ph idx="1"/>
          </p:nvPr>
        </p:nvPicPr>
        <p:blipFill>
          <a:blip r:embed="rId2"/>
          <a:stretch>
            <a:fillRect/>
          </a:stretch>
        </p:blipFill>
        <p:spPr>
          <a:xfrm>
            <a:off x="1384419" y="1969980"/>
            <a:ext cx="5213721" cy="2566548"/>
          </a:xfrm>
          <a:prstGeom prst="rect">
            <a:avLst/>
          </a:prstGeom>
        </p:spPr>
      </p:pic>
      <p:sp>
        <p:nvSpPr>
          <p:cNvPr id="5" name="TextBox 4"/>
          <p:cNvSpPr txBox="1"/>
          <p:nvPr/>
        </p:nvSpPr>
        <p:spPr>
          <a:xfrm>
            <a:off x="2093720" y="5076202"/>
            <a:ext cx="4850623" cy="1477328"/>
          </a:xfrm>
          <a:prstGeom prst="rect">
            <a:avLst/>
          </a:prstGeom>
          <a:noFill/>
        </p:spPr>
        <p:txBody>
          <a:bodyPr wrap="none" rtlCol="0">
            <a:spAutoFit/>
          </a:bodyPr>
          <a:lstStyle/>
          <a:p>
            <a:r>
              <a:rPr lang="en-US" dirty="0" err="1" smtClean="0"/>
              <a:t>Dp</a:t>
            </a:r>
            <a:r>
              <a:rPr lang="en-US" dirty="0" smtClean="0"/>
              <a:t> [1,1,2, 5]</a:t>
            </a:r>
          </a:p>
          <a:p>
            <a:endParaRPr lang="en-US" dirty="0"/>
          </a:p>
          <a:p>
            <a:r>
              <a:rPr lang="en-US" dirty="0" smtClean="0"/>
              <a:t>Time </a:t>
            </a:r>
            <a:r>
              <a:rPr lang="en-US" dirty="0" smtClean="0"/>
              <a:t>complexity : O(n^2). </a:t>
            </a:r>
          </a:p>
          <a:p>
            <a:r>
              <a:rPr lang="en-US" dirty="0" smtClean="0"/>
              <a:t>Space complexity : O(n). </a:t>
            </a:r>
            <a:r>
              <a:rPr lang="en-US" dirty="0" err="1" smtClean="0"/>
              <a:t>dp</a:t>
            </a:r>
            <a:r>
              <a:rPr lang="en-US" dirty="0" smtClean="0"/>
              <a:t> array of size n is used.</a:t>
            </a:r>
          </a:p>
          <a:p>
            <a:endParaRPr lang="en-US" dirty="0"/>
          </a:p>
        </p:txBody>
      </p:sp>
    </p:spTree>
    <p:extLst>
      <p:ext uri="{BB962C8B-B14F-4D97-AF65-F5344CB8AC3E}">
        <p14:creationId xmlns:p14="http://schemas.microsoft.com/office/powerpoint/2010/main" val="429236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Pattern 4: </a:t>
            </a:r>
            <a:br>
              <a:rPr lang="en-US" sz="4400" dirty="0" smtClean="0"/>
            </a:br>
            <a:r>
              <a:rPr lang="en-US" sz="4400" dirty="0"/>
              <a:t>DP on Strings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4530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Longest Common Subsequence</a:t>
            </a:r>
            <a:endParaRPr lang="en-US" dirty="0"/>
          </a:p>
        </p:txBody>
      </p:sp>
      <p:sp>
        <p:nvSpPr>
          <p:cNvPr id="3" name="Content Placeholder 2"/>
          <p:cNvSpPr>
            <a:spLocks noGrp="1"/>
          </p:cNvSpPr>
          <p:nvPr>
            <p:ph idx="1"/>
          </p:nvPr>
        </p:nvSpPr>
        <p:spPr/>
        <p:txBody>
          <a:bodyPr>
            <a:normAutofit/>
          </a:bodyPr>
          <a:lstStyle/>
          <a:p>
            <a:r>
              <a:rPr lang="en-US" b="1" dirty="0" smtClean="0"/>
              <a:t>Problem Statement: </a:t>
            </a:r>
          </a:p>
          <a:p>
            <a:r>
              <a:rPr lang="en-US" dirty="0" smtClean="0"/>
              <a:t>Given </a:t>
            </a:r>
            <a:r>
              <a:rPr lang="en-US" dirty="0"/>
              <a:t>two strings text1 and text2, return the length of their longest common subsequence.</a:t>
            </a:r>
          </a:p>
          <a:p>
            <a:r>
              <a:rPr lang="en-US" dirty="0" smtClean="0"/>
              <a:t>A </a:t>
            </a:r>
            <a:r>
              <a:rPr lang="en-US" dirty="0"/>
              <a:t>subsequence of a string is a new string generated from the original string with some characters(can be none) deleted without changing the relative order of the remaining characters. (</a:t>
            </a:r>
            <a:r>
              <a:rPr lang="en-US" dirty="0" err="1"/>
              <a:t>eg</a:t>
            </a:r>
            <a:r>
              <a:rPr lang="en-US" dirty="0"/>
              <a:t>, "ace" is a subsequence of "</a:t>
            </a:r>
            <a:r>
              <a:rPr lang="en-US" dirty="0" err="1"/>
              <a:t>abcde</a:t>
            </a:r>
            <a:r>
              <a:rPr lang="en-US" dirty="0"/>
              <a:t>" while "</a:t>
            </a:r>
            <a:r>
              <a:rPr lang="en-US" dirty="0" err="1"/>
              <a:t>aec</a:t>
            </a:r>
            <a:r>
              <a:rPr lang="en-US" dirty="0"/>
              <a:t>" is not). </a:t>
            </a:r>
            <a:endParaRPr lang="en-US" dirty="0" smtClean="0"/>
          </a:p>
          <a:p>
            <a:r>
              <a:rPr lang="en-US" dirty="0" smtClean="0"/>
              <a:t>A </a:t>
            </a:r>
            <a:r>
              <a:rPr lang="en-US" dirty="0"/>
              <a:t>common subsequence of two strings is a subsequence that is common to both strings.</a:t>
            </a:r>
          </a:p>
          <a:p>
            <a:r>
              <a:rPr lang="en-US" dirty="0" smtClean="0"/>
              <a:t>If </a:t>
            </a:r>
            <a:r>
              <a:rPr lang="en-US" dirty="0"/>
              <a:t>there is no common subsequence, return 0.</a:t>
            </a:r>
          </a:p>
        </p:txBody>
      </p:sp>
    </p:spTree>
    <p:extLst>
      <p:ext uri="{BB962C8B-B14F-4D97-AF65-F5344CB8AC3E}">
        <p14:creationId xmlns:p14="http://schemas.microsoft.com/office/powerpoint/2010/main" val="181262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 LCS </a:t>
            </a:r>
            <a:r>
              <a:rPr lang="en-US" dirty="0" err="1"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097280" y="1863354"/>
            <a:ext cx="5930498" cy="4022725"/>
          </a:xfrm>
          <a:prstGeom prst="rect">
            <a:avLst/>
          </a:prstGeom>
        </p:spPr>
      </p:pic>
    </p:spTree>
    <p:extLst>
      <p:ext uri="{BB962C8B-B14F-4D97-AF65-F5344CB8AC3E}">
        <p14:creationId xmlns:p14="http://schemas.microsoft.com/office/powerpoint/2010/main" val="358540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Solution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Dynamic Programming - Longest Common Subsequence | Algorit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603" y="1929918"/>
            <a:ext cx="4242637" cy="34410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13406" y="2392822"/>
            <a:ext cx="772969" cy="2585323"/>
          </a:xfrm>
          <a:prstGeom prst="rect">
            <a:avLst/>
          </a:prstGeom>
          <a:noFill/>
        </p:spPr>
        <p:txBody>
          <a:bodyPr wrap="none" rtlCol="0">
            <a:spAutoFit/>
          </a:bodyPr>
          <a:lstStyle/>
          <a:p>
            <a:r>
              <a:rPr lang="en-US" dirty="0" smtClean="0"/>
              <a:t>S1 = {}</a:t>
            </a:r>
          </a:p>
          <a:p>
            <a:r>
              <a:rPr lang="en-US" dirty="0" smtClean="0"/>
              <a:t>S2 {A}</a:t>
            </a:r>
          </a:p>
          <a:p>
            <a:endParaRPr lang="en-US" dirty="0"/>
          </a:p>
          <a:p>
            <a:r>
              <a:rPr lang="en-US" dirty="0" smtClean="0"/>
              <a:t>------</a:t>
            </a:r>
          </a:p>
          <a:p>
            <a:r>
              <a:rPr lang="en-US" dirty="0" smtClean="0"/>
              <a:t>S1 {A}</a:t>
            </a:r>
          </a:p>
          <a:p>
            <a:r>
              <a:rPr lang="en-US" dirty="0" smtClean="0"/>
              <a:t>S2 {}</a:t>
            </a:r>
          </a:p>
          <a:p>
            <a:r>
              <a:rPr lang="en-US" dirty="0" smtClean="0"/>
              <a:t>----</a:t>
            </a:r>
          </a:p>
          <a:p>
            <a:r>
              <a:rPr lang="en-US" dirty="0" smtClean="0"/>
              <a:t>S1 {A}</a:t>
            </a:r>
          </a:p>
          <a:p>
            <a:r>
              <a:rPr lang="en-US" dirty="0" smtClean="0"/>
              <a:t>S2 {A}</a:t>
            </a:r>
            <a:endParaRPr lang="en-US" dirty="0"/>
          </a:p>
        </p:txBody>
      </p:sp>
    </p:spTree>
    <p:extLst>
      <p:ext uri="{BB962C8B-B14F-4D97-AF65-F5344CB8AC3E}">
        <p14:creationId xmlns:p14="http://schemas.microsoft.com/office/powerpoint/2010/main" val="34784993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 Recursive Solution</a:t>
            </a:r>
            <a:endParaRPr lang="en-US" dirty="0"/>
          </a:p>
        </p:txBody>
      </p:sp>
      <p:pic>
        <p:nvPicPr>
          <p:cNvPr id="4" name="Content Placeholder 3"/>
          <p:cNvPicPr>
            <a:picLocks noGrp="1" noChangeAspect="1"/>
          </p:cNvPicPr>
          <p:nvPr>
            <p:ph idx="1"/>
          </p:nvPr>
        </p:nvPicPr>
        <p:blipFill>
          <a:blip r:embed="rId2"/>
          <a:stretch>
            <a:fillRect/>
          </a:stretch>
        </p:blipFill>
        <p:spPr>
          <a:xfrm>
            <a:off x="1106805" y="1891558"/>
            <a:ext cx="5610189" cy="2427179"/>
          </a:xfrm>
          <a:prstGeom prst="rect">
            <a:avLst/>
          </a:prstGeom>
        </p:spPr>
      </p:pic>
      <p:sp>
        <p:nvSpPr>
          <p:cNvPr id="5" name="TextBox 4"/>
          <p:cNvSpPr txBox="1"/>
          <p:nvPr/>
        </p:nvSpPr>
        <p:spPr>
          <a:xfrm>
            <a:off x="1247686" y="4751462"/>
            <a:ext cx="5836854" cy="1477328"/>
          </a:xfrm>
          <a:prstGeom prst="rect">
            <a:avLst/>
          </a:prstGeom>
          <a:noFill/>
        </p:spPr>
        <p:txBody>
          <a:bodyPr wrap="none" rtlCol="0">
            <a:spAutoFit/>
          </a:bodyPr>
          <a:lstStyle/>
          <a:p>
            <a:r>
              <a:rPr lang="en-US" dirty="0" smtClean="0"/>
              <a:t>Example : </a:t>
            </a:r>
            <a:br>
              <a:rPr lang="en-US" dirty="0" smtClean="0"/>
            </a:br>
            <a:r>
              <a:rPr lang="en-US" dirty="0" smtClean="0"/>
              <a:t>X = 		A	B	C	D	E</a:t>
            </a:r>
          </a:p>
          <a:p>
            <a:r>
              <a:rPr lang="en-US" dirty="0" smtClean="0"/>
              <a:t>Y = 		A	C	E	</a:t>
            </a:r>
          </a:p>
          <a:p>
            <a:endParaRPr lang="en-US" dirty="0" smtClean="0"/>
          </a:p>
          <a:p>
            <a:r>
              <a:rPr lang="en-US" dirty="0" smtClean="0"/>
              <a:t>Answer : 3 </a:t>
            </a:r>
            <a:r>
              <a:rPr lang="en-US" dirty="0" err="1" smtClean="0"/>
              <a:t>ie</a:t>
            </a:r>
            <a:r>
              <a:rPr lang="en-US" dirty="0" smtClean="0"/>
              <a:t> ace</a:t>
            </a:r>
            <a:endParaRPr lang="en-US" dirty="0"/>
          </a:p>
        </p:txBody>
      </p:sp>
    </p:spTree>
    <p:extLst>
      <p:ext uri="{BB962C8B-B14F-4D97-AF65-F5344CB8AC3E}">
        <p14:creationId xmlns:p14="http://schemas.microsoft.com/office/powerpoint/2010/main" val="331228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1400" dirty="0"/>
              <a:t>Fibonacci numbers are number that following </a:t>
            </a:r>
            <a:r>
              <a:rPr lang="en-US" sz="1400" dirty="0" err="1"/>
              <a:t>fibonacci</a:t>
            </a:r>
            <a:r>
              <a:rPr lang="en-US" sz="1400" dirty="0"/>
              <a:t> sequence, starting form the basic cases F(1) = 1(some references mention F(1) as 0), F(2) = 1. F(n) = F(n-1) + F(n-2) for n larger than 2</a:t>
            </a:r>
            <a:r>
              <a:rPr lang="en-US" sz="1400" dirty="0" smtClean="0"/>
              <a:t>.</a:t>
            </a:r>
          </a:p>
          <a:p>
            <a:pPr marL="0" indent="0">
              <a:buNone/>
            </a:pPr>
            <a:r>
              <a:rPr lang="en-US" sz="1400" dirty="0"/>
              <a:t> </a:t>
            </a:r>
            <a:r>
              <a:rPr lang="en-US" sz="1400" dirty="0" smtClean="0"/>
              <a:t>To </a:t>
            </a:r>
            <a:r>
              <a:rPr lang="en-US" sz="1400" dirty="0"/>
              <a:t>calculate F(n) for a giving n:</a:t>
            </a:r>
          </a:p>
          <a:p>
            <a:r>
              <a:rPr lang="en-US" sz="1400" b="1" dirty="0"/>
              <a:t>What’re the </a:t>
            </a:r>
            <a:r>
              <a:rPr lang="en-US" sz="1400" b="1" dirty="0" err="1" smtClean="0"/>
              <a:t>subproblems</a:t>
            </a:r>
            <a:r>
              <a:rPr lang="en-US" sz="1400" b="1" dirty="0" smtClean="0"/>
              <a:t>?</a:t>
            </a:r>
            <a:r>
              <a:rPr lang="en-US" sz="1400" dirty="0" smtClean="0"/>
              <a:t/>
            </a:r>
            <a:br>
              <a:rPr lang="en-US" sz="1400" dirty="0" smtClean="0"/>
            </a:br>
            <a:r>
              <a:rPr lang="en-US" sz="1400" dirty="0" smtClean="0"/>
              <a:t>Solving </a:t>
            </a:r>
            <a:r>
              <a:rPr lang="en-US" sz="1400" dirty="0"/>
              <a:t>the F(</a:t>
            </a:r>
            <a:r>
              <a:rPr lang="en-US" sz="1400" dirty="0" err="1"/>
              <a:t>i</a:t>
            </a:r>
            <a:r>
              <a:rPr lang="en-US" sz="1400" dirty="0"/>
              <a:t>) for positive number </a:t>
            </a:r>
            <a:r>
              <a:rPr lang="en-US" sz="1400" dirty="0" err="1"/>
              <a:t>i</a:t>
            </a:r>
            <a:r>
              <a:rPr lang="en-US" sz="1400" dirty="0"/>
              <a:t> smaller than n, F(6) for example, solves </a:t>
            </a:r>
            <a:r>
              <a:rPr lang="en-US" sz="1400" dirty="0" err="1"/>
              <a:t>subproblems</a:t>
            </a:r>
            <a:r>
              <a:rPr lang="en-US" sz="1400" dirty="0"/>
              <a:t> as the </a:t>
            </a:r>
            <a:r>
              <a:rPr lang="en-US" sz="1400" dirty="0" smtClean="0"/>
              <a:t>diagram.</a:t>
            </a:r>
            <a:endParaRPr lang="en-US" sz="1400" dirty="0"/>
          </a:p>
          <a:p>
            <a:pPr marL="0" indent="0">
              <a:buNone/>
            </a:pPr>
            <a:r>
              <a:rPr lang="en-US" sz="1400" dirty="0" smtClean="0"/>
              <a:t>  </a:t>
            </a:r>
            <a:r>
              <a:rPr lang="en-US" sz="1400" b="1" dirty="0" smtClean="0"/>
              <a:t>What’re </a:t>
            </a:r>
            <a:r>
              <a:rPr lang="en-US" sz="1400" b="1" dirty="0"/>
              <a:t>the overlapping </a:t>
            </a:r>
            <a:r>
              <a:rPr lang="en-US" sz="1400" b="1" dirty="0" err="1" smtClean="0"/>
              <a:t>subproblems</a:t>
            </a:r>
            <a:r>
              <a:rPr lang="en-US" sz="1400" b="1" dirty="0" smtClean="0"/>
              <a:t>?</a:t>
            </a:r>
            <a:br>
              <a:rPr lang="en-US" sz="1400" b="1" dirty="0" smtClean="0"/>
            </a:br>
            <a:r>
              <a:rPr lang="en-US" sz="1400" dirty="0" smtClean="0"/>
              <a:t>  From </a:t>
            </a:r>
            <a:r>
              <a:rPr lang="en-US" sz="1400" dirty="0"/>
              <a:t>the </a:t>
            </a:r>
            <a:r>
              <a:rPr lang="en-US" sz="1400" dirty="0" smtClean="0"/>
              <a:t>diagram, </a:t>
            </a:r>
            <a:r>
              <a:rPr lang="en-US" sz="1400" dirty="0"/>
              <a:t>there are some </a:t>
            </a:r>
            <a:r>
              <a:rPr lang="en-US" sz="1400" dirty="0" err="1"/>
              <a:t>subproblems</a:t>
            </a:r>
            <a:r>
              <a:rPr lang="en-US" sz="1400" dirty="0"/>
              <a:t> being calculated multiple times. By caching the results, we make solving the </a:t>
            </a:r>
            <a:r>
              <a:rPr lang="en-US" sz="1400" dirty="0" smtClean="0"/>
              <a:t>same  </a:t>
            </a:r>
            <a:r>
              <a:rPr lang="en-US" sz="1400" dirty="0" err="1" smtClean="0"/>
              <a:t>subproblem</a:t>
            </a:r>
            <a:r>
              <a:rPr lang="en-US" sz="1400" dirty="0" smtClean="0"/>
              <a:t> </a:t>
            </a:r>
            <a:r>
              <a:rPr lang="en-US" sz="1400" dirty="0"/>
              <a:t>the second time effortless.</a:t>
            </a:r>
          </a:p>
        </p:txBody>
      </p:sp>
      <p:pic>
        <p:nvPicPr>
          <p:cNvPr id="1026" name="Picture 2" descr="https://miro.medium.com/max/2593/1*8gHPIbL050Lq8hpz7_o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2254" y="4059811"/>
            <a:ext cx="4299232" cy="211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03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a:t>
            </a:r>
            <a:r>
              <a:rPr lang="en-US" dirty="0" err="1" smtClean="0"/>
              <a:t>Memoization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6324600" cy="2847975"/>
          </a:xfrm>
          <a:prstGeom prst="rect">
            <a:avLst/>
          </a:prstGeom>
        </p:spPr>
      </p:pic>
    </p:spTree>
    <p:extLst>
      <p:ext uri="{BB962C8B-B14F-4D97-AF65-F5344CB8AC3E}">
        <p14:creationId xmlns:p14="http://schemas.microsoft.com/office/powerpoint/2010/main" val="1456502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 Tabulation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5229225" cy="3171825"/>
          </a:xfrm>
          <a:prstGeom prst="rect">
            <a:avLst/>
          </a:prstGeom>
        </p:spPr>
      </p:pic>
      <p:pic>
        <p:nvPicPr>
          <p:cNvPr id="5" name="Picture 2" descr="Example of filling the LCS matrix score.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173" y="1845734"/>
            <a:ext cx="4154656" cy="279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5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Pattern 5: </a:t>
            </a:r>
            <a:br>
              <a:rPr lang="en-US" sz="4400" dirty="0" smtClean="0"/>
            </a:br>
            <a:r>
              <a:rPr lang="en-US" sz="4400" dirty="0"/>
              <a:t>Decision </a:t>
            </a:r>
            <a:r>
              <a:rPr lang="en-US" sz="4400" dirty="0" smtClean="0"/>
              <a:t>Making</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317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 Max Sum Non-Contiguous</a:t>
            </a:r>
            <a:endParaRPr lang="en-US" dirty="0"/>
          </a:p>
        </p:txBody>
      </p:sp>
      <p:sp>
        <p:nvSpPr>
          <p:cNvPr id="5" name="Content Placeholder 4"/>
          <p:cNvSpPr>
            <a:spLocks noGrp="1"/>
          </p:cNvSpPr>
          <p:nvPr>
            <p:ph idx="1"/>
          </p:nvPr>
        </p:nvSpPr>
        <p:spPr/>
        <p:txBody>
          <a:bodyPr/>
          <a:lstStyle/>
          <a:p>
            <a:r>
              <a:rPr lang="en-US" dirty="0" smtClean="0"/>
              <a:t>Problem Statement: </a:t>
            </a:r>
          </a:p>
          <a:p>
            <a:pPr marL="0" indent="0">
              <a:buNone/>
            </a:pPr>
            <a:r>
              <a:rPr lang="en-US" dirty="0"/>
              <a:t> </a:t>
            </a:r>
            <a:r>
              <a:rPr lang="en-US" dirty="0" smtClean="0"/>
              <a:t>Given </a:t>
            </a:r>
            <a:r>
              <a:rPr lang="en-US" dirty="0"/>
              <a:t>an array of positive numbers, find the maximum sum of a subsequence with the constraint that no 2 </a:t>
            </a:r>
            <a:r>
              <a:rPr lang="en-US" dirty="0" smtClean="0"/>
              <a:t>numbers </a:t>
            </a:r>
            <a:r>
              <a:rPr lang="en-US" dirty="0"/>
              <a:t>in the sequence should be adjacent in the array</a:t>
            </a:r>
            <a:r>
              <a:rPr lang="en-US" dirty="0" smtClean="0"/>
              <a:t>.</a:t>
            </a:r>
          </a:p>
          <a:p>
            <a:pPr marL="0" indent="0">
              <a:buNone/>
            </a:pPr>
            <a:r>
              <a:rPr lang="en-US" dirty="0" smtClean="0"/>
              <a:t>Example:</a:t>
            </a:r>
            <a:endParaRPr lang="en-US" dirty="0"/>
          </a:p>
        </p:txBody>
      </p:sp>
      <p:pic>
        <p:nvPicPr>
          <p:cNvPr id="6" name="Picture 5"/>
          <p:cNvPicPr>
            <a:picLocks noChangeAspect="1"/>
          </p:cNvPicPr>
          <p:nvPr/>
        </p:nvPicPr>
        <p:blipFill>
          <a:blip r:embed="rId2"/>
          <a:stretch>
            <a:fillRect/>
          </a:stretch>
        </p:blipFill>
        <p:spPr>
          <a:xfrm>
            <a:off x="1097280" y="3410261"/>
            <a:ext cx="5143500" cy="2276475"/>
          </a:xfrm>
          <a:prstGeom prst="rect">
            <a:avLst/>
          </a:prstGeom>
        </p:spPr>
      </p:pic>
    </p:spTree>
    <p:extLst>
      <p:ext uri="{BB962C8B-B14F-4D97-AF65-F5344CB8AC3E}">
        <p14:creationId xmlns:p14="http://schemas.microsoft.com/office/powerpoint/2010/main" val="3420230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 DP Approach</a:t>
            </a:r>
            <a:endParaRPr lang="en-US" dirty="0"/>
          </a:p>
        </p:txBody>
      </p:sp>
      <p:sp>
        <p:nvSpPr>
          <p:cNvPr id="3" name="Content Placeholder 2"/>
          <p:cNvSpPr>
            <a:spLocks noGrp="1"/>
          </p:cNvSpPr>
          <p:nvPr>
            <p:ph idx="1"/>
          </p:nvPr>
        </p:nvSpPr>
        <p:spPr/>
        <p:txBody>
          <a:bodyPr/>
          <a:lstStyle/>
          <a:p>
            <a:r>
              <a:rPr lang="en-US" dirty="0" smtClean="0"/>
              <a:t>memo</a:t>
            </a:r>
            <a:endParaRPr lang="en-US" dirty="0"/>
          </a:p>
        </p:txBody>
      </p:sp>
      <p:pic>
        <p:nvPicPr>
          <p:cNvPr id="4" name="Picture 3"/>
          <p:cNvPicPr>
            <a:picLocks noChangeAspect="1"/>
          </p:cNvPicPr>
          <p:nvPr/>
        </p:nvPicPr>
        <p:blipFill>
          <a:blip r:embed="rId2"/>
          <a:stretch>
            <a:fillRect/>
          </a:stretch>
        </p:blipFill>
        <p:spPr>
          <a:xfrm>
            <a:off x="1097280" y="1845734"/>
            <a:ext cx="5438766" cy="2586266"/>
          </a:xfrm>
          <a:prstGeom prst="rect">
            <a:avLst/>
          </a:prstGeom>
        </p:spPr>
      </p:pic>
      <p:pic>
        <p:nvPicPr>
          <p:cNvPr id="5" name="Picture 4"/>
          <p:cNvPicPr>
            <a:picLocks noChangeAspect="1"/>
          </p:cNvPicPr>
          <p:nvPr/>
        </p:nvPicPr>
        <p:blipFill>
          <a:blip r:embed="rId3"/>
          <a:stretch>
            <a:fillRect/>
          </a:stretch>
        </p:blipFill>
        <p:spPr>
          <a:xfrm>
            <a:off x="1668471" y="4267118"/>
            <a:ext cx="3864387" cy="1710350"/>
          </a:xfrm>
          <a:prstGeom prst="rect">
            <a:avLst/>
          </a:prstGeom>
        </p:spPr>
      </p:pic>
      <p:sp>
        <p:nvSpPr>
          <p:cNvPr id="6" name="TextBox 5"/>
          <p:cNvSpPr txBox="1"/>
          <p:nvPr/>
        </p:nvSpPr>
        <p:spPr>
          <a:xfrm>
            <a:off x="6760543" y="4082452"/>
            <a:ext cx="1758815" cy="1200329"/>
          </a:xfrm>
          <a:prstGeom prst="rect">
            <a:avLst/>
          </a:prstGeom>
          <a:noFill/>
        </p:spPr>
        <p:txBody>
          <a:bodyPr wrap="none" rtlCol="0">
            <a:spAutoFit/>
          </a:bodyPr>
          <a:lstStyle/>
          <a:p>
            <a:r>
              <a:rPr lang="en-US" dirty="0" smtClean="0"/>
              <a:t>Memo[0] = 0</a:t>
            </a:r>
          </a:p>
          <a:p>
            <a:r>
              <a:rPr lang="en-US" dirty="0" smtClean="0"/>
              <a:t>Memo[1]=3</a:t>
            </a:r>
          </a:p>
          <a:p>
            <a:r>
              <a:rPr lang="en-US" dirty="0" smtClean="0"/>
              <a:t>Memo[2]=5</a:t>
            </a:r>
          </a:p>
          <a:p>
            <a:r>
              <a:rPr lang="en-US" dirty="0" smtClean="0"/>
              <a:t>Memo[3]=3+3=6</a:t>
            </a:r>
            <a:endParaRPr lang="en-US" dirty="0"/>
          </a:p>
        </p:txBody>
      </p:sp>
    </p:spTree>
    <p:extLst>
      <p:ext uri="{BB962C8B-B14F-4D97-AF65-F5344CB8AC3E}">
        <p14:creationId xmlns:p14="http://schemas.microsoft.com/office/powerpoint/2010/main" val="271639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Another property of Dynamic Programming is : Optimal Substructure property</a:t>
            </a:r>
          </a:p>
          <a:p>
            <a:r>
              <a:rPr lang="en-US" dirty="0"/>
              <a:t>A given problem has Optimal Substructure Property, if the optimal solution of the given problem can </a:t>
            </a:r>
            <a:r>
              <a:rPr lang="en-US" dirty="0" smtClean="0"/>
              <a:t>be </a:t>
            </a:r>
            <a:r>
              <a:rPr lang="en-US" dirty="0"/>
              <a:t>obtained using optimal solutions of its sub-problems</a:t>
            </a:r>
            <a:r>
              <a:rPr lang="en-US" dirty="0" smtClean="0"/>
              <a:t>.</a:t>
            </a:r>
          </a:p>
          <a:p>
            <a:endParaRPr lang="en-US" dirty="0"/>
          </a:p>
          <a:p>
            <a:r>
              <a:rPr lang="en-US" dirty="0" smtClean="0"/>
              <a:t>We’ll see the practical implementation of this property in upcoming optimization DP problems.</a:t>
            </a:r>
            <a:endParaRPr lang="en-US" dirty="0"/>
          </a:p>
        </p:txBody>
      </p:sp>
    </p:spTree>
    <p:extLst>
      <p:ext uri="{BB962C8B-B14F-4D97-AF65-F5344CB8AC3E}">
        <p14:creationId xmlns:p14="http://schemas.microsoft.com/office/powerpoint/2010/main" val="141068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There are following two different ways to store the values so that these values can be reused:</a:t>
            </a:r>
            <a:br>
              <a:rPr lang="en-US" dirty="0"/>
            </a:br>
            <a:endParaRPr lang="en-US" dirty="0" smtClean="0"/>
          </a:p>
          <a:p>
            <a:r>
              <a:rPr lang="en-US" b="1" dirty="0" err="1" smtClean="0"/>
              <a:t>Memoization</a:t>
            </a:r>
            <a:r>
              <a:rPr lang="en-US" b="1" dirty="0" smtClean="0"/>
              <a:t> (Top-down approach)</a:t>
            </a:r>
            <a:r>
              <a:rPr lang="en-US" dirty="0" smtClean="0"/>
              <a:t>: start with the original problem(F(n) in this case), and recursively solving smaller and smaller cases(F(</a:t>
            </a:r>
            <a:r>
              <a:rPr lang="en-US" dirty="0" err="1" smtClean="0"/>
              <a:t>i</a:t>
            </a:r>
            <a:r>
              <a:rPr lang="en-US" dirty="0" smtClean="0"/>
              <a:t>)) until we have all the ingredient to the original problem.</a:t>
            </a:r>
            <a:br>
              <a:rPr lang="en-US" dirty="0" smtClean="0"/>
            </a:br>
            <a:r>
              <a:rPr lang="en-US" dirty="0" smtClean="0"/>
              <a:t/>
            </a:r>
            <a:br>
              <a:rPr lang="en-US" dirty="0" smtClean="0"/>
            </a:br>
            <a:r>
              <a:rPr lang="en-US" b="1" dirty="0" smtClean="0"/>
              <a:t>Tabulation (Bottom-up approach)</a:t>
            </a:r>
            <a:r>
              <a:rPr lang="en-US" dirty="0" smtClean="0"/>
              <a:t>: start with the basic cases(F(1) and F(2) in this case), and solving larger and larger cases.</a:t>
            </a:r>
          </a:p>
        </p:txBody>
      </p:sp>
    </p:spTree>
    <p:extLst>
      <p:ext uri="{BB962C8B-B14F-4D97-AF65-F5344CB8AC3E}">
        <p14:creationId xmlns:p14="http://schemas.microsoft.com/office/powerpoint/2010/main" val="113979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Memoization</a:t>
            </a:r>
            <a:endParaRPr lang="en-US" dirty="0"/>
          </a:p>
        </p:txBody>
      </p:sp>
      <p:sp>
        <p:nvSpPr>
          <p:cNvPr id="3" name="Content Placeholder 2"/>
          <p:cNvSpPr>
            <a:spLocks noGrp="1"/>
          </p:cNvSpPr>
          <p:nvPr>
            <p:ph idx="1"/>
          </p:nvPr>
        </p:nvSpPr>
        <p:spPr/>
        <p:txBody>
          <a:bodyPr>
            <a:normAutofit/>
          </a:bodyPr>
          <a:lstStyle/>
          <a:p>
            <a:r>
              <a:rPr lang="en-US" sz="1600" dirty="0"/>
              <a:t>The </a:t>
            </a:r>
            <a:r>
              <a:rPr lang="en-US" sz="1600" dirty="0" err="1"/>
              <a:t>memoized</a:t>
            </a:r>
            <a:r>
              <a:rPr lang="en-US" sz="1600" dirty="0"/>
              <a:t> program for a problem is similar to the recursive </a:t>
            </a:r>
            <a:br>
              <a:rPr lang="en-US" sz="1600" dirty="0"/>
            </a:br>
            <a:r>
              <a:rPr lang="en-US" sz="1600" dirty="0" smtClean="0"/>
              <a:t>version </a:t>
            </a:r>
            <a:r>
              <a:rPr lang="en-US" sz="1600" dirty="0"/>
              <a:t>with a small modification that it looks into a lookup table </a:t>
            </a:r>
            <a:r>
              <a:rPr lang="en-US" sz="1600" dirty="0" smtClean="0"/>
              <a:t/>
            </a:r>
            <a:br>
              <a:rPr lang="en-US" sz="1600" dirty="0" smtClean="0"/>
            </a:br>
            <a:r>
              <a:rPr lang="en-US" sz="1600" dirty="0" smtClean="0"/>
              <a:t>before </a:t>
            </a:r>
            <a:r>
              <a:rPr lang="en-US" sz="1600" dirty="0"/>
              <a:t>computing solutions. We initialize a lookup array with all </a:t>
            </a:r>
            <a:r>
              <a:rPr lang="en-US" sz="1600" dirty="0" smtClean="0"/>
              <a:t/>
            </a:r>
            <a:br>
              <a:rPr lang="en-US" sz="1600" dirty="0" smtClean="0"/>
            </a:br>
            <a:r>
              <a:rPr lang="en-US" sz="1600" dirty="0" smtClean="0"/>
              <a:t>initial </a:t>
            </a:r>
            <a:r>
              <a:rPr lang="en-US" sz="1600" dirty="0"/>
              <a:t>values as </a:t>
            </a:r>
            <a:r>
              <a:rPr lang="en-US" sz="1600" dirty="0" smtClean="0"/>
              <a:t>“Empty”. </a:t>
            </a:r>
            <a:r>
              <a:rPr lang="en-US" sz="1600" dirty="0"/>
              <a:t>Whenever we need the solution to a </a:t>
            </a:r>
            <a:r>
              <a:rPr lang="en-US" sz="1600" dirty="0" smtClean="0"/>
              <a:t/>
            </a:r>
            <a:br>
              <a:rPr lang="en-US" sz="1600" dirty="0" smtClean="0"/>
            </a:br>
            <a:r>
              <a:rPr lang="en-US" sz="1600" dirty="0" err="1" smtClean="0"/>
              <a:t>subproblem</a:t>
            </a:r>
            <a:r>
              <a:rPr lang="en-US" sz="1600" dirty="0"/>
              <a:t>, we first look into the lookup table. If the </a:t>
            </a:r>
            <a:r>
              <a:rPr lang="en-US" sz="1600" dirty="0" smtClean="0"/>
              <a:t/>
            </a:r>
            <a:br>
              <a:rPr lang="en-US" sz="1600" dirty="0" smtClean="0"/>
            </a:br>
            <a:r>
              <a:rPr lang="en-US" sz="1600" dirty="0" err="1" smtClean="0"/>
              <a:t>precomputed</a:t>
            </a:r>
            <a:r>
              <a:rPr lang="en-US" sz="1600" dirty="0" smtClean="0"/>
              <a:t> </a:t>
            </a:r>
            <a:r>
              <a:rPr lang="en-US" sz="1600" dirty="0"/>
              <a:t>value is there then we return that value, otherwise</a:t>
            </a:r>
            <a:r>
              <a:rPr lang="en-US" sz="1600" dirty="0" smtClean="0"/>
              <a:t>,</a:t>
            </a:r>
            <a:br>
              <a:rPr lang="en-US" sz="1600" dirty="0" smtClean="0"/>
            </a:br>
            <a:r>
              <a:rPr lang="en-US" sz="1600" dirty="0" smtClean="0"/>
              <a:t> </a:t>
            </a:r>
            <a:r>
              <a:rPr lang="en-US" sz="1600" dirty="0"/>
              <a:t>we calculate the value and put the result in the lookup table so </a:t>
            </a:r>
            <a:r>
              <a:rPr lang="en-US" sz="1600" dirty="0" smtClean="0"/>
              <a:t/>
            </a:r>
            <a:br>
              <a:rPr lang="en-US" sz="1600" dirty="0" smtClean="0"/>
            </a:br>
            <a:r>
              <a:rPr lang="en-US" sz="1600" dirty="0" smtClean="0"/>
              <a:t>that </a:t>
            </a:r>
            <a:r>
              <a:rPr lang="en-US" sz="1600" dirty="0"/>
              <a:t>it can be reused later.</a:t>
            </a:r>
          </a:p>
        </p:txBody>
      </p:sp>
      <p:pic>
        <p:nvPicPr>
          <p:cNvPr id="4" name="Picture 3"/>
          <p:cNvPicPr>
            <a:picLocks noChangeAspect="1"/>
          </p:cNvPicPr>
          <p:nvPr/>
        </p:nvPicPr>
        <p:blipFill>
          <a:blip r:embed="rId2"/>
          <a:stretch>
            <a:fillRect/>
          </a:stretch>
        </p:blipFill>
        <p:spPr>
          <a:xfrm>
            <a:off x="6690947" y="1952414"/>
            <a:ext cx="4876800" cy="3810000"/>
          </a:xfrm>
          <a:prstGeom prst="rect">
            <a:avLst/>
          </a:prstGeom>
        </p:spPr>
      </p:pic>
    </p:spTree>
    <p:extLst>
      <p:ext uri="{BB962C8B-B14F-4D97-AF65-F5344CB8AC3E}">
        <p14:creationId xmlns:p14="http://schemas.microsoft.com/office/powerpoint/2010/main" val="35863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Tabulation</a:t>
            </a:r>
            <a:endParaRPr lang="en-US" dirty="0"/>
          </a:p>
        </p:txBody>
      </p:sp>
      <p:sp>
        <p:nvSpPr>
          <p:cNvPr id="3" name="Content Placeholder 2"/>
          <p:cNvSpPr>
            <a:spLocks noGrp="1"/>
          </p:cNvSpPr>
          <p:nvPr>
            <p:ph idx="1"/>
          </p:nvPr>
        </p:nvSpPr>
        <p:spPr/>
        <p:txBody>
          <a:bodyPr/>
          <a:lstStyle/>
          <a:p>
            <a:r>
              <a:rPr lang="en-US" dirty="0"/>
              <a:t>The tabulated program for a given problem builds a table in bottom up fashion and returns the last entry from table. For example, for the same Fibonacci number, we first calculate fib(0) then fib(1) then fib(2) then fib(3) and so on. So literally, we are building the solutions of </a:t>
            </a:r>
            <a:r>
              <a:rPr lang="en-US" dirty="0" err="1"/>
              <a:t>subproblems</a:t>
            </a:r>
            <a:r>
              <a:rPr lang="en-US" dirty="0"/>
              <a:t> bottom-up.</a:t>
            </a:r>
          </a:p>
        </p:txBody>
      </p:sp>
      <p:pic>
        <p:nvPicPr>
          <p:cNvPr id="4" name="Picture 3"/>
          <p:cNvPicPr>
            <a:picLocks noChangeAspect="1"/>
          </p:cNvPicPr>
          <p:nvPr/>
        </p:nvPicPr>
        <p:blipFill>
          <a:blip r:embed="rId2"/>
          <a:stretch>
            <a:fillRect/>
          </a:stretch>
        </p:blipFill>
        <p:spPr>
          <a:xfrm>
            <a:off x="3852417" y="2859194"/>
            <a:ext cx="4162425" cy="3009900"/>
          </a:xfrm>
          <a:prstGeom prst="rect">
            <a:avLst/>
          </a:prstGeom>
        </p:spPr>
      </p:pic>
    </p:spTree>
    <p:extLst>
      <p:ext uri="{BB962C8B-B14F-4D97-AF65-F5344CB8AC3E}">
        <p14:creationId xmlns:p14="http://schemas.microsoft.com/office/powerpoint/2010/main" val="204287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Steps of Dynamic Programming </a:t>
            </a:r>
            <a:r>
              <a:rPr lang="en-US" dirty="0" smtClean="0"/>
              <a:t>Approach</a:t>
            </a:r>
            <a:endParaRPr lang="en-US" dirty="0"/>
          </a:p>
        </p:txBody>
      </p:sp>
      <p:sp>
        <p:nvSpPr>
          <p:cNvPr id="3" name="Content Placeholder 2"/>
          <p:cNvSpPr>
            <a:spLocks noGrp="1"/>
          </p:cNvSpPr>
          <p:nvPr>
            <p:ph idx="1"/>
          </p:nvPr>
        </p:nvSpPr>
        <p:spPr/>
        <p:txBody>
          <a:bodyPr/>
          <a:lstStyle/>
          <a:p>
            <a:r>
              <a:rPr lang="en-US" dirty="0" smtClean="0"/>
              <a:t>Dynamic </a:t>
            </a:r>
            <a:r>
              <a:rPr lang="en-US" dirty="0"/>
              <a:t>Programming algorithm is designed using the following four steps −</a:t>
            </a:r>
          </a:p>
          <a:p>
            <a:pPr marL="457200" indent="-457200">
              <a:buFont typeface="+mj-lt"/>
              <a:buAutoNum type="arabicPeriod"/>
            </a:pPr>
            <a:r>
              <a:rPr lang="en-US" dirty="0"/>
              <a:t>Characterize the structure of an optimal solution</a:t>
            </a:r>
            <a:r>
              <a:rPr lang="en-US" dirty="0" smtClean="0"/>
              <a:t>. (if applicable)</a:t>
            </a:r>
            <a:endParaRPr lang="en-US" dirty="0"/>
          </a:p>
          <a:p>
            <a:pPr marL="457200" indent="-457200">
              <a:buFont typeface="+mj-lt"/>
              <a:buAutoNum type="arabicPeriod"/>
            </a:pPr>
            <a:r>
              <a:rPr lang="en-US" dirty="0"/>
              <a:t>Recursively define the value of an optimal solution.</a:t>
            </a:r>
          </a:p>
          <a:p>
            <a:pPr marL="457200" indent="-457200">
              <a:buFont typeface="+mj-lt"/>
              <a:buAutoNum type="arabicPeriod"/>
            </a:pPr>
            <a:r>
              <a:rPr lang="en-US" dirty="0"/>
              <a:t>Compute the value of an optimal solution, typically in a bottom-up fashion</a:t>
            </a:r>
            <a:r>
              <a:rPr lang="en-US" dirty="0" smtClean="0"/>
              <a:t>. (or top-down)</a:t>
            </a:r>
            <a:endParaRPr lang="en-US" dirty="0"/>
          </a:p>
          <a:p>
            <a:pPr marL="457200" indent="-457200">
              <a:buFont typeface="+mj-lt"/>
              <a:buAutoNum type="arabicPeriod"/>
            </a:pPr>
            <a:r>
              <a:rPr lang="en-US" dirty="0"/>
              <a:t>Construct an optimal solution from the computed information.</a:t>
            </a:r>
          </a:p>
          <a:p>
            <a:endParaRPr lang="en-US" dirty="0"/>
          </a:p>
        </p:txBody>
      </p:sp>
      <p:sp>
        <p:nvSpPr>
          <p:cNvPr id="4" name="TextBox 3"/>
          <p:cNvSpPr txBox="1"/>
          <p:nvPr/>
        </p:nvSpPr>
        <p:spPr>
          <a:xfrm>
            <a:off x="1025496" y="3999433"/>
            <a:ext cx="3250505" cy="2246769"/>
          </a:xfrm>
          <a:prstGeom prst="rect">
            <a:avLst/>
          </a:prstGeom>
          <a:noFill/>
        </p:spPr>
        <p:txBody>
          <a:bodyPr wrap="none" rtlCol="0">
            <a:spAutoFit/>
          </a:bodyPr>
          <a:lstStyle/>
          <a:p>
            <a:r>
              <a:rPr lang="en-US" sz="1400" dirty="0" smtClean="0"/>
              <a:t>Example : </a:t>
            </a:r>
            <a:br>
              <a:rPr lang="en-US" sz="1400" dirty="0" smtClean="0"/>
            </a:br>
            <a:r>
              <a:rPr lang="en-US" sz="1400" dirty="0" smtClean="0"/>
              <a:t>Recursive : F(n</a:t>
            </a:r>
            <a:r>
              <a:rPr lang="en-US" sz="1400" dirty="0"/>
              <a:t>) = F(n-1) + F(n-2</a:t>
            </a:r>
            <a:r>
              <a:rPr lang="en-US" sz="1400" dirty="0" smtClean="0"/>
              <a:t>)</a:t>
            </a:r>
          </a:p>
          <a:p>
            <a:r>
              <a:rPr lang="en-US" sz="1400" dirty="0" smtClean="0"/>
              <a:t/>
            </a:r>
            <a:br>
              <a:rPr lang="en-US" sz="1400" dirty="0" smtClean="0"/>
            </a:br>
            <a:r>
              <a:rPr lang="en-US" sz="1400" dirty="0" smtClean="0"/>
              <a:t>Top down : </a:t>
            </a:r>
            <a:r>
              <a:rPr lang="en-US" sz="1400" dirty="0" err="1" smtClean="0"/>
              <a:t>int</a:t>
            </a:r>
            <a:r>
              <a:rPr lang="en-US" sz="1400" dirty="0" smtClean="0"/>
              <a:t> f[n+1] -&gt; f[n] = f[n-1]+f[n-2]</a:t>
            </a:r>
          </a:p>
          <a:p>
            <a:endParaRPr lang="en-US" sz="1400" dirty="0" smtClean="0"/>
          </a:p>
          <a:p>
            <a:r>
              <a:rPr lang="en-US" sz="1400" dirty="0" err="1" smtClean="0"/>
              <a:t>Optimised</a:t>
            </a:r>
            <a:r>
              <a:rPr lang="en-US" sz="1400" dirty="0" smtClean="0"/>
              <a:t>: </a:t>
            </a:r>
            <a:r>
              <a:rPr lang="en-US" sz="1400" dirty="0" err="1" smtClean="0"/>
              <a:t>int</a:t>
            </a:r>
            <a:r>
              <a:rPr lang="en-US" sz="1400" dirty="0" smtClean="0"/>
              <a:t> f1=1, f2 =1</a:t>
            </a:r>
          </a:p>
          <a:p>
            <a:r>
              <a:rPr lang="en-US" sz="1400" dirty="0"/>
              <a:t>	</a:t>
            </a:r>
            <a:r>
              <a:rPr lang="en-US" sz="1400" dirty="0" smtClean="0"/>
              <a:t>for(</a:t>
            </a:r>
            <a:r>
              <a:rPr lang="en-US" sz="1400" dirty="0" err="1" smtClean="0"/>
              <a:t>i</a:t>
            </a:r>
            <a:r>
              <a:rPr lang="en-US" sz="1400" dirty="0" smtClean="0"/>
              <a:t>=3-&gt;n)</a:t>
            </a:r>
          </a:p>
          <a:p>
            <a:r>
              <a:rPr lang="en-US" sz="1400" dirty="0"/>
              <a:t>	 </a:t>
            </a:r>
            <a:r>
              <a:rPr lang="en-US" sz="1400" dirty="0" smtClean="0"/>
              <a:t> </a:t>
            </a:r>
            <a:r>
              <a:rPr lang="en-US" sz="1400" dirty="0" err="1" smtClean="0"/>
              <a:t>f_curr</a:t>
            </a:r>
            <a:r>
              <a:rPr lang="en-US" sz="1400" dirty="0" smtClean="0"/>
              <a:t> = f1 + f2</a:t>
            </a:r>
          </a:p>
          <a:p>
            <a:r>
              <a:rPr lang="en-US" sz="1400" dirty="0"/>
              <a:t>	 </a:t>
            </a:r>
            <a:r>
              <a:rPr lang="en-US" sz="1400" dirty="0" smtClean="0"/>
              <a:t> f2 = f1</a:t>
            </a:r>
          </a:p>
          <a:p>
            <a:r>
              <a:rPr lang="en-US" sz="1400" dirty="0"/>
              <a:t>	</a:t>
            </a:r>
            <a:r>
              <a:rPr lang="en-US" sz="1400" dirty="0" smtClean="0"/>
              <a:t>  f1 = </a:t>
            </a:r>
            <a:r>
              <a:rPr lang="en-US" sz="1400" dirty="0" err="1" smtClean="0"/>
              <a:t>fcurr</a:t>
            </a:r>
            <a:endParaRPr lang="en-US" sz="1400" dirty="0"/>
          </a:p>
        </p:txBody>
      </p:sp>
    </p:spTree>
    <p:extLst>
      <p:ext uri="{BB962C8B-B14F-4D97-AF65-F5344CB8AC3E}">
        <p14:creationId xmlns:p14="http://schemas.microsoft.com/office/powerpoint/2010/main" val="2761293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of DP</a:t>
            </a:r>
            <a:endParaRPr lang="en-US" dirty="0"/>
          </a:p>
        </p:txBody>
      </p:sp>
      <p:sp>
        <p:nvSpPr>
          <p:cNvPr id="4" name="Content Placeholder 2"/>
          <p:cNvSpPr txBox="1">
            <a:spLocks/>
          </p:cNvSpPr>
          <p:nvPr/>
        </p:nvSpPr>
        <p:spPr>
          <a:xfrm>
            <a:off x="1208376" y="18544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smtClean="0"/>
              <a:t>Minimum (Maximum) Path to Reach a Target</a:t>
            </a:r>
          </a:p>
          <a:p>
            <a:pPr marL="457200" indent="-457200">
              <a:buFont typeface="+mj-lt"/>
              <a:buAutoNum type="arabicPeriod"/>
            </a:pPr>
            <a:r>
              <a:rPr lang="en-US" dirty="0" smtClean="0"/>
              <a:t>Distinct Ways</a:t>
            </a:r>
          </a:p>
          <a:p>
            <a:pPr marL="457200" indent="-457200">
              <a:buFont typeface="+mj-lt"/>
              <a:buAutoNum type="arabicPeriod"/>
            </a:pPr>
            <a:r>
              <a:rPr lang="en-US" dirty="0" smtClean="0"/>
              <a:t>Merging Intervals</a:t>
            </a:r>
          </a:p>
          <a:p>
            <a:pPr marL="457200" indent="-457200">
              <a:buFont typeface="+mj-lt"/>
              <a:buAutoNum type="arabicPeriod"/>
            </a:pPr>
            <a:r>
              <a:rPr lang="en-US" dirty="0" smtClean="0"/>
              <a:t>DP on Strings</a:t>
            </a:r>
          </a:p>
          <a:p>
            <a:pPr marL="457200" indent="-457200">
              <a:buFont typeface="+mj-lt"/>
              <a:buAutoNum type="arabicPeriod"/>
            </a:pPr>
            <a:r>
              <a:rPr lang="en-US" dirty="0" smtClean="0"/>
              <a:t>Decision Making</a:t>
            </a:r>
            <a:endParaRPr lang="en-US" dirty="0"/>
          </a:p>
        </p:txBody>
      </p:sp>
    </p:spTree>
    <p:extLst>
      <p:ext uri="{BB962C8B-B14F-4D97-AF65-F5344CB8AC3E}">
        <p14:creationId xmlns:p14="http://schemas.microsoft.com/office/powerpoint/2010/main" val="3097083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4207</TotalTime>
  <Words>888</Words>
  <Application>Microsoft Office PowerPoint</Application>
  <PresentationFormat>Widescreen</PresentationFormat>
  <Paragraphs>171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Retrospect</vt:lpstr>
      <vt:lpstr>Dynamic Programming</vt:lpstr>
      <vt:lpstr>Introduction</vt:lpstr>
      <vt:lpstr>Introduction</vt:lpstr>
      <vt:lpstr>Introduction</vt:lpstr>
      <vt:lpstr>Introduction:</vt:lpstr>
      <vt:lpstr>Memoization</vt:lpstr>
      <vt:lpstr>Tabulation</vt:lpstr>
      <vt:lpstr>Steps of Dynamic Programming Approach</vt:lpstr>
      <vt:lpstr>Patterns of DP</vt:lpstr>
      <vt:lpstr>Pattern 1:  Minimum (Maximum) Path to Reach a Target</vt:lpstr>
      <vt:lpstr>Problems on DP: </vt:lpstr>
      <vt:lpstr>Problem 1: Solution</vt:lpstr>
      <vt:lpstr>Problem 1: Recursion</vt:lpstr>
      <vt:lpstr>Problem 1: Top down DP</vt:lpstr>
      <vt:lpstr>Problem 1 : Bottom Up DP</vt:lpstr>
      <vt:lpstr>Problem 1: Space Optimization</vt:lpstr>
      <vt:lpstr>Pattern 2:  Distinct Ways</vt:lpstr>
      <vt:lpstr>Problem 2: Ways to Climb Stairs</vt:lpstr>
      <vt:lpstr>Problem 2 : Recursion</vt:lpstr>
      <vt:lpstr>PowerPoint Presentation</vt:lpstr>
      <vt:lpstr>Problem 2: DP Approach</vt:lpstr>
      <vt:lpstr>Pattern 3:  Merging Intervals</vt:lpstr>
      <vt:lpstr>Problem 3: Unique BST</vt:lpstr>
      <vt:lpstr>Problem 3: DP Approach</vt:lpstr>
      <vt:lpstr>Pattern 4:  DP on Strings</vt:lpstr>
      <vt:lpstr>Problem 4: Longest Common Subsequence</vt:lpstr>
      <vt:lpstr>Problem 4 : LCS contd</vt:lpstr>
      <vt:lpstr>Visualization of Solution</vt:lpstr>
      <vt:lpstr>Problem 4 : Recursive Solution</vt:lpstr>
      <vt:lpstr>Problem 4: Memoization</vt:lpstr>
      <vt:lpstr>Problem 4: Tabulation</vt:lpstr>
      <vt:lpstr>Pattern 5:  Decision Making</vt:lpstr>
      <vt:lpstr>Problem 5: Max Sum Non-Contiguous</vt:lpstr>
      <vt:lpstr>Problem 5: DP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Windows User</dc:creator>
  <cp:lastModifiedBy>Windows User</cp:lastModifiedBy>
  <cp:revision>38</cp:revision>
  <dcterms:created xsi:type="dcterms:W3CDTF">2020-04-18T08:47:14Z</dcterms:created>
  <dcterms:modified xsi:type="dcterms:W3CDTF">2020-05-01T10:11:17Z</dcterms:modified>
</cp:coreProperties>
</file>