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257" r:id="rId4"/>
    <p:sldId id="258" r:id="rId5"/>
    <p:sldId id="259" r:id="rId6"/>
    <p:sldId id="260" r:id="rId7"/>
    <p:sldId id="261" r:id="rId8"/>
    <p:sldId id="263" r:id="rId9"/>
    <p:sldId id="265" r:id="rId10"/>
    <p:sldId id="266" r:id="rId11"/>
    <p:sldId id="267" r:id="rId12"/>
    <p:sldId id="269" r:id="rId13"/>
    <p:sldId id="270" r:id="rId14"/>
    <p:sldId id="271" r:id="rId15"/>
    <p:sldId id="272" r:id="rId16"/>
    <p:sldId id="273" r:id="rId17"/>
    <p:sldId id="274" r:id="rId18"/>
    <p:sldId id="275" r:id="rId19"/>
    <p:sldId id="277" r:id="rId20"/>
    <p:sldId id="278" r:id="rId21"/>
    <p:sldId id="279" r:id="rId22"/>
    <p:sldId id="283" r:id="rId23"/>
    <p:sldId id="285" r:id="rId24"/>
    <p:sldId id="284" r:id="rId25"/>
    <p:sldId id="294" r:id="rId26"/>
    <p:sldId id="295" r:id="rId27"/>
    <p:sldId id="296" r:id="rId28"/>
    <p:sldId id="297" r:id="rId29"/>
    <p:sldId id="286" r:id="rId30"/>
    <p:sldId id="293" r:id="rId31"/>
    <p:sldId id="298" r:id="rId32"/>
    <p:sldId id="299" r:id="rId33"/>
    <p:sldId id="288" r:id="rId34"/>
    <p:sldId id="289" r:id="rId35"/>
    <p:sldId id="290" r:id="rId36"/>
    <p:sldId id="287"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0-04-25T10:01:04.812"/>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739E6983-7EA9-488A-9D92-06350DA7BA80}" emma:medium="tactile" emma:mode="ink">
          <msink:context xmlns:msink="http://schemas.microsoft.com/ink/2010/main" type="writingRegion" rotatedBoundingBox="4105,8835 9531,7492 10036,9532 4610,10875"/>
        </emma:interpretation>
      </emma:emma>
    </inkml:annotationXML>
    <inkml:traceGroup>
      <inkml:annotationXML>
        <emma:emma xmlns:emma="http://www.w3.org/2003/04/emma" version="1.0">
          <emma:interpretation id="{4B5FFE4B-B7FE-4B1F-8CE2-B80CFE10E207}" emma:medium="tactile" emma:mode="ink">
            <msink:context xmlns:msink="http://schemas.microsoft.com/ink/2010/main" type="paragraph" rotatedBoundingBox="4105,8835 9531,7492 10036,9532 4610,10875" alignmentLevel="1"/>
          </emma:interpretation>
        </emma:emma>
      </inkml:annotationXML>
      <inkml:traceGroup>
        <inkml:annotationXML>
          <emma:emma xmlns:emma="http://www.w3.org/2003/04/emma" version="1.0">
            <emma:interpretation id="{4FCFCE1D-B051-4D60-A09A-E17F5E766935}" emma:medium="tactile" emma:mode="ink">
              <msink:context xmlns:msink="http://schemas.microsoft.com/ink/2010/main" type="line" rotatedBoundingBox="4105,8835 9531,7492 10036,9532 4610,10875"/>
            </emma:interpretation>
          </emma:emma>
        </inkml:annotationXML>
        <inkml:traceGroup>
          <inkml:annotationXML>
            <emma:emma xmlns:emma="http://www.w3.org/2003/04/emma" version="1.0">
              <emma:interpretation id="{C65D3EAB-4B69-4B1D-808B-2B990EF743BD}" emma:medium="tactile" emma:mode="ink">
                <msink:context xmlns:msink="http://schemas.microsoft.com/ink/2010/main" type="inkWord" rotatedBoundingBox="5195,8565 9531,7492 10036,9532 5700,10605"/>
              </emma:interpretation>
              <emma:one-of disjunction-type="recognition" id="oneOf0">
                <emma:interpretation id="interp0" emma:lang="en-US" emma:confidence="0">
                  <emma:literal>in....</emma:literal>
                </emma:interpretation>
                <emma:interpretation id="interp1" emma:lang="en-US" emma:confidence="0">
                  <emma:literal>...'are:</emma:literal>
                </emma:interpretation>
                <emma:interpretation id="interp2" emma:lang="en-US" emma:confidence="0">
                  <emma:literal>...Wan:</emma:literal>
                </emma:interpretation>
                <emma:interpretation id="interp3" emma:lang="en-US" emma:confidence="0">
                  <emma:literal>ii....</emma:literal>
                </emma:interpretation>
                <emma:interpretation id="interp4" emma:lang="en-US" emma:confidence="0">
                  <emma:literal>...'an:</emma:literal>
                </emma:interpretation>
              </emma:one-of>
            </emma:emma>
          </inkml:annotationXML>
          <inkml:trace contextRef="#ctx0" brushRef="#br0">-1210 1140</inkml:trace>
          <inkml:trace contextRef="#ctx0" brushRef="#br0" timeOffset="-23728.4162">3300 689</inkml:trace>
          <inkml:trace contextRef="#ctx0" brushRef="#br0" timeOffset="-21498.5002">2944-831</inkml:trace>
          <inkml:trace contextRef="#ctx0" brushRef="#br0" timeOffset="-25853.0085">1258-902,'24'0,"0"0,71 0,47 0,119 24,24 47,-24-47,24 47,0 0,-71 0,-1 1,1-25,-48 1,0-1,-95-23,-23 0,-1-1,1 1,-1-24,-23 0,0 0</inkml:trace>
          <inkml:trace contextRef="#ctx0" brushRef="#br0" timeOffset="-24176.5376">0 1353,'24'0,"23"0,72-71,47-24,24 0,142-71,-47 71,-24 0,-47 24,0 0,-48 23,-95 24,24 24,-24-23,-23 23,-24 0,-1 0,-23-24,0 0,0 0,-23 1,-25-1,1-24,-25 1,-94-72,71 96,24-25,0 48,23-47,-23 23,24 0,23 24,0 0,-23 0,47 48,23 47,49 0,-25 47,24-47,48 47,-24 1,-24-48,-23-48,-1 1,-47-25,48 1,-25-24,-23 24,24-24,0 0,0 0,-1-71,1-1,-24-22,24-25,0 0,-24 0,23 24,-23 24,0 24,24 47,0 0,-1 0,25 0,-1 0,48 47,-23-23,-1 47,0 0,0-23,-23 23,-1-23,-23-48,23 47,-47-23,24 0,0-24,0 0,-1 0,1 0,0 0,0 0,-1 0,1 0,0 0</inkml:trace>
          <inkml:trace contextRef="#ctx0" brushRef="#br0" timeOffset="1331.3831">0 1116</inkml:trace>
          <inkml:trace contextRef="#ctx0" brushRef="#br0" timeOffset="-22198.5835">-24-546</inkml:trace>
          <inkml:trace contextRef="#ctx0" brushRef="#br0" timeOffset="2209.5079">1045 1092</inkml:trace>
          <inkml:trace contextRef="#ctx0" brushRef="#br0" timeOffset="3241.0349">1686 1140</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0DAD0E-939B-4D78-BF18-29275C6BBFAB}"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1E8A1-BEB5-42CB-860B-06C301F801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15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DAD0E-939B-4D78-BF18-29275C6BBFAB}"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419018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DAD0E-939B-4D78-BF18-29275C6BBFAB}"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244164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DAD0E-939B-4D78-BF18-29275C6BBFAB}"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425153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0DAD0E-939B-4D78-BF18-29275C6BBFAB}"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1E8A1-BEB5-42CB-860B-06C301F801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3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0DAD0E-939B-4D78-BF18-29275C6BBFAB}"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271124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0DAD0E-939B-4D78-BF18-29275C6BBFAB}"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310416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0DAD0E-939B-4D78-BF18-29275C6BBFAB}"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287482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0DAD0E-939B-4D78-BF18-29275C6BBFAB}" type="datetimeFigureOut">
              <a:rPr lang="en-US" smtClean="0"/>
              <a:t>4/25/2020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398876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0DAD0E-939B-4D78-BF18-29275C6BBFAB}" type="datetimeFigureOut">
              <a:rPr lang="en-US" smtClean="0"/>
              <a:t>4/25/2020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E1E8A1-BEB5-42CB-860B-06C301F80154}" type="slidenum">
              <a:rPr lang="en-US" smtClean="0"/>
              <a:t>‹#›</a:t>
            </a:fld>
            <a:endParaRPr lang="en-US"/>
          </a:p>
        </p:txBody>
      </p:sp>
    </p:spTree>
    <p:extLst>
      <p:ext uri="{BB962C8B-B14F-4D97-AF65-F5344CB8AC3E}">
        <p14:creationId xmlns:p14="http://schemas.microsoft.com/office/powerpoint/2010/main" val="130086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DAD0E-939B-4D78-BF18-29275C6BBFAB}"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1E8A1-BEB5-42CB-860B-06C301F80154}" type="slidenum">
              <a:rPr lang="en-US" smtClean="0"/>
              <a:t>‹#›</a:t>
            </a:fld>
            <a:endParaRPr lang="en-US"/>
          </a:p>
        </p:txBody>
      </p:sp>
    </p:spTree>
    <p:extLst>
      <p:ext uri="{BB962C8B-B14F-4D97-AF65-F5344CB8AC3E}">
        <p14:creationId xmlns:p14="http://schemas.microsoft.com/office/powerpoint/2010/main" val="359585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0DAD0E-939B-4D78-BF18-29275C6BBFAB}" type="datetimeFigureOut">
              <a:rPr lang="en-US" smtClean="0"/>
              <a:t>4/25/2020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E1E8A1-BEB5-42CB-860B-06C301F8015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5215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hyperlink" Target="https://www.youtube.com/user/AlgoRythm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Algorithms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08511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dirty="0"/>
              <a:t>Bubble Sort is also an in-place sorting algorithm. This is the simplest sorting algorithm and it works on the principle that:</a:t>
            </a:r>
          </a:p>
          <a:p>
            <a:r>
              <a:rPr lang="en-US" dirty="0"/>
              <a:t>In one iteration if we swap all adjacent elements of an array such that after swap the first element is less than the second element then at the end of the iteration, the first element of the array will be the minimum element.</a:t>
            </a:r>
          </a:p>
          <a:p>
            <a:endParaRPr lang="en-US" dirty="0"/>
          </a:p>
          <a:p>
            <a:r>
              <a:rPr lang="en-US" dirty="0"/>
              <a:t>Bubble-Sort algorithm simply repeats the above steps N-1 times, where N is the size of the array.</a:t>
            </a:r>
          </a:p>
          <a:p>
            <a:endParaRPr lang="en-US" dirty="0"/>
          </a:p>
        </p:txBody>
      </p:sp>
    </p:spTree>
    <p:extLst>
      <p:ext uri="{BB962C8B-B14F-4D97-AF65-F5344CB8AC3E}">
        <p14:creationId xmlns:p14="http://schemas.microsoft.com/office/powerpoint/2010/main" val="2099503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01772"/>
            <a:ext cx="10058400" cy="4023360"/>
          </a:xfrm>
        </p:spPr>
        <p:txBody>
          <a:bodyPr/>
          <a:lstStyle/>
          <a:p>
            <a:endParaRPr lang="en-US" dirty="0"/>
          </a:p>
        </p:txBody>
      </p:sp>
      <p:sp>
        <p:nvSpPr>
          <p:cNvPr id="4" name="TextBox 3"/>
          <p:cNvSpPr txBox="1"/>
          <p:nvPr/>
        </p:nvSpPr>
        <p:spPr>
          <a:xfrm>
            <a:off x="1097280" y="970775"/>
            <a:ext cx="2782108" cy="830997"/>
          </a:xfrm>
          <a:prstGeom prst="rect">
            <a:avLst/>
          </a:prstGeom>
          <a:noFill/>
        </p:spPr>
        <p:txBody>
          <a:bodyPr wrap="none" rtlCol="0">
            <a:spAutoFit/>
          </a:bodyPr>
          <a:lstStyle/>
          <a:p>
            <a:r>
              <a:rPr lang="en-US" sz="4800" dirty="0" smtClean="0"/>
              <a:t>Algorithm</a:t>
            </a:r>
            <a:r>
              <a:rPr lang="en-US" sz="3200" dirty="0" smtClean="0"/>
              <a:t>:</a:t>
            </a:r>
            <a:endParaRPr lang="en-US" sz="3200" dirty="0"/>
          </a:p>
        </p:txBody>
      </p:sp>
      <p:sp>
        <p:nvSpPr>
          <p:cNvPr id="5" name="TextBox 4"/>
          <p:cNvSpPr txBox="1"/>
          <p:nvPr/>
        </p:nvSpPr>
        <p:spPr>
          <a:xfrm>
            <a:off x="6556846" y="1845734"/>
            <a:ext cx="4668716" cy="3416320"/>
          </a:xfrm>
          <a:prstGeom prst="rect">
            <a:avLst/>
          </a:prstGeom>
          <a:noFill/>
        </p:spPr>
        <p:txBody>
          <a:bodyPr wrap="square" rtlCol="0">
            <a:spAutoFit/>
          </a:bodyPr>
          <a:lstStyle/>
          <a:p>
            <a:r>
              <a:rPr lang="en-US" dirty="0"/>
              <a:t>Step1: Starting with the first element(index = 0), compare the current element with the next </a:t>
            </a:r>
            <a:r>
              <a:rPr lang="en-US" dirty="0" smtClean="0"/>
              <a:t>element </a:t>
            </a:r>
            <a:r>
              <a:rPr lang="en-US" dirty="0"/>
              <a:t>of the array</a:t>
            </a:r>
            <a:r>
              <a:rPr lang="en-US" dirty="0" smtClean="0"/>
              <a:t>.</a:t>
            </a:r>
            <a:br>
              <a:rPr lang="en-US" dirty="0" smtClean="0"/>
            </a:br>
            <a:endParaRPr lang="en-US" dirty="0"/>
          </a:p>
          <a:p>
            <a:r>
              <a:rPr lang="en-US" dirty="0"/>
              <a:t>Step2: If the current element is greater than the next element of the array, swap them</a:t>
            </a:r>
            <a:r>
              <a:rPr lang="en-US" dirty="0" smtClean="0"/>
              <a:t>.</a:t>
            </a:r>
            <a:br>
              <a:rPr lang="en-US" dirty="0" smtClean="0"/>
            </a:br>
            <a:endParaRPr lang="en-US" dirty="0"/>
          </a:p>
          <a:p>
            <a:r>
              <a:rPr lang="en-US" dirty="0"/>
              <a:t>Step 3: If the current element is less than the next element, move to the next element. </a:t>
            </a:r>
            <a:r>
              <a:rPr lang="en-US" dirty="0" smtClean="0"/>
              <a:t/>
            </a:r>
            <a:br>
              <a:rPr lang="en-US" dirty="0" smtClean="0"/>
            </a:br>
            <a:endParaRPr lang="en-US" dirty="0" smtClean="0"/>
          </a:p>
          <a:p>
            <a:r>
              <a:rPr lang="en-US" dirty="0" smtClean="0"/>
              <a:t>Repeat Step </a:t>
            </a:r>
            <a:r>
              <a:rPr lang="en-US" dirty="0"/>
              <a:t>1.</a:t>
            </a:r>
          </a:p>
          <a:p>
            <a:endParaRPr lang="en-US" dirty="0"/>
          </a:p>
        </p:txBody>
      </p:sp>
      <p:pic>
        <p:nvPicPr>
          <p:cNvPr id="7" name="Picture 6"/>
          <p:cNvPicPr>
            <a:picLocks noChangeAspect="1"/>
          </p:cNvPicPr>
          <p:nvPr/>
        </p:nvPicPr>
        <p:blipFill>
          <a:blip r:embed="rId2"/>
          <a:stretch>
            <a:fillRect/>
          </a:stretch>
        </p:blipFill>
        <p:spPr>
          <a:xfrm>
            <a:off x="505264" y="1845734"/>
            <a:ext cx="5981700" cy="3000375"/>
          </a:xfrm>
          <a:prstGeom prst="rect">
            <a:avLst/>
          </a:prstGeom>
        </p:spPr>
      </p:pic>
    </p:spTree>
    <p:extLst>
      <p:ext uri="{BB962C8B-B14F-4D97-AF65-F5344CB8AC3E}">
        <p14:creationId xmlns:p14="http://schemas.microsoft.com/office/powerpoint/2010/main" val="616115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Implementation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096281" y="1988097"/>
            <a:ext cx="5962059" cy="3198758"/>
          </a:xfrm>
          <a:prstGeom prst="rect">
            <a:avLst/>
          </a:prstGeom>
        </p:spPr>
      </p:pic>
      <p:sp>
        <p:nvSpPr>
          <p:cNvPr id="5" name="TextBox 4"/>
          <p:cNvSpPr txBox="1"/>
          <p:nvPr/>
        </p:nvSpPr>
        <p:spPr>
          <a:xfrm>
            <a:off x="9468854" y="3125811"/>
            <a:ext cx="1276311" cy="923330"/>
          </a:xfrm>
          <a:prstGeom prst="rect">
            <a:avLst/>
          </a:prstGeom>
          <a:noFill/>
        </p:spPr>
        <p:txBody>
          <a:bodyPr wrap="none" rtlCol="0">
            <a:spAutoFit/>
          </a:bodyPr>
          <a:lstStyle/>
          <a:p>
            <a:r>
              <a:rPr lang="en-US" dirty="0" smtClean="0"/>
              <a:t>T(N)= O(N</a:t>
            </a:r>
            <a:r>
              <a:rPr lang="en-US" baseline="30000" dirty="0" smtClean="0"/>
              <a:t>2</a:t>
            </a:r>
            <a:r>
              <a:rPr lang="en-US" dirty="0" smtClean="0"/>
              <a:t>)</a:t>
            </a:r>
          </a:p>
          <a:p>
            <a:r>
              <a:rPr lang="en-US" dirty="0" smtClean="0"/>
              <a:t>S(N) = O(1)</a:t>
            </a:r>
          </a:p>
          <a:p>
            <a:endParaRPr lang="en-US" dirty="0"/>
          </a:p>
        </p:txBody>
      </p:sp>
    </p:spTree>
    <p:extLst>
      <p:ext uri="{BB962C8B-B14F-4D97-AF65-F5344CB8AC3E}">
        <p14:creationId xmlns:p14="http://schemas.microsoft.com/office/powerpoint/2010/main" val="1427645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a:t>The selection sort algorithm sorts an array by repeatedly finding the minimum element (considering ascending order) from unsorted part and putting it at the beginning. The algorithm maintains two </a:t>
            </a:r>
            <a:r>
              <a:rPr lang="en-US" dirty="0" err="1"/>
              <a:t>subarrays</a:t>
            </a:r>
            <a:r>
              <a:rPr lang="en-US" dirty="0"/>
              <a:t> in a given array.</a:t>
            </a:r>
          </a:p>
          <a:p>
            <a:r>
              <a:rPr lang="en-US" dirty="0" smtClean="0"/>
              <a:t>1. The </a:t>
            </a:r>
            <a:r>
              <a:rPr lang="en-US" dirty="0" err="1"/>
              <a:t>subarray</a:t>
            </a:r>
            <a:r>
              <a:rPr lang="en-US" dirty="0"/>
              <a:t> which is already sorted.</a:t>
            </a:r>
          </a:p>
          <a:p>
            <a:r>
              <a:rPr lang="en-US" dirty="0" smtClean="0"/>
              <a:t>2. Remaining </a:t>
            </a:r>
            <a:r>
              <a:rPr lang="en-US" dirty="0" err="1"/>
              <a:t>subarray</a:t>
            </a:r>
            <a:r>
              <a:rPr lang="en-US" dirty="0"/>
              <a:t> which is unsorted</a:t>
            </a:r>
            <a:r>
              <a:rPr lang="en-US" dirty="0" smtClean="0"/>
              <a:t>.</a:t>
            </a:r>
            <a:endParaRPr lang="en-US" dirty="0"/>
          </a:p>
          <a:p>
            <a:endParaRPr lang="en-US" dirty="0" smtClean="0"/>
          </a:p>
          <a:p>
            <a:r>
              <a:rPr lang="en-US" dirty="0" smtClean="0"/>
              <a:t>In every </a:t>
            </a:r>
            <a:r>
              <a:rPr lang="en-US" dirty="0"/>
              <a:t>iteration of selection sort, the minimum element (considering ascending order) from the unsorted </a:t>
            </a:r>
            <a:r>
              <a:rPr lang="en-US" dirty="0" err="1"/>
              <a:t>subarray</a:t>
            </a:r>
            <a:r>
              <a:rPr lang="en-US" dirty="0"/>
              <a:t> is picked and moved to the sorted </a:t>
            </a:r>
            <a:r>
              <a:rPr lang="en-US" dirty="0" err="1"/>
              <a:t>subarray</a:t>
            </a:r>
            <a:r>
              <a:rPr lang="en-US" dirty="0"/>
              <a:t>.</a:t>
            </a:r>
          </a:p>
        </p:txBody>
      </p:sp>
    </p:spTree>
    <p:extLst>
      <p:ext uri="{BB962C8B-B14F-4D97-AF65-F5344CB8AC3E}">
        <p14:creationId xmlns:p14="http://schemas.microsoft.com/office/powerpoint/2010/main" val="43595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endParaRPr lang="en-US" dirty="0"/>
          </a:p>
        </p:txBody>
      </p:sp>
      <p:pic>
        <p:nvPicPr>
          <p:cNvPr id="6148" name="Picture 4" descr="Selection Sort algorithm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61" y="1815070"/>
            <a:ext cx="3687051" cy="43894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648912" y="1998134"/>
            <a:ext cx="665916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Step 1: Starting from the first element, we search the smallest element in the array, and replace it with the element in the first position.</a:t>
            </a:r>
          </a:p>
          <a:p>
            <a:r>
              <a:rPr lang="en-US" smtClean="0"/>
              <a:t>Step 2: We then move on to the second position, and look for smallest element present in the subarray, starting from index 1, till the last index.</a:t>
            </a:r>
          </a:p>
          <a:p>
            <a:r>
              <a:rPr lang="en-US" smtClean="0"/>
              <a:t>Step 3: We replace the element at the second position in the original array, or we can say at the first position in the subarray, with the second smallest element.</a:t>
            </a:r>
          </a:p>
          <a:p>
            <a:r>
              <a:rPr lang="en-US" smtClean="0"/>
              <a:t>Step 4: This is repeated, until the array is completely sorted.</a:t>
            </a:r>
            <a:endParaRPr lang="en-US" dirty="0"/>
          </a:p>
        </p:txBody>
      </p:sp>
    </p:spTree>
    <p:extLst>
      <p:ext uri="{BB962C8B-B14F-4D97-AF65-F5344CB8AC3E}">
        <p14:creationId xmlns:p14="http://schemas.microsoft.com/office/powerpoint/2010/main" val="3121686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Algorithm</a:t>
            </a:r>
            <a:endParaRPr lang="en-US" dirty="0"/>
          </a:p>
        </p:txBody>
      </p:sp>
      <p:sp>
        <p:nvSpPr>
          <p:cNvPr id="3" name="Content Placeholder 2"/>
          <p:cNvSpPr>
            <a:spLocks noGrp="1"/>
          </p:cNvSpPr>
          <p:nvPr>
            <p:ph idx="1"/>
          </p:nvPr>
        </p:nvSpPr>
        <p:spPr/>
        <p:txBody>
          <a:bodyPr/>
          <a:lstStyle/>
          <a:p>
            <a:r>
              <a:rPr lang="en-US" dirty="0" smtClean="0"/>
              <a:t>Step 1: Starting from the first element, we search the smallest element in the array, and replace it with the element in the first position.</a:t>
            </a:r>
          </a:p>
          <a:p>
            <a:r>
              <a:rPr lang="en-US" dirty="0" smtClean="0"/>
              <a:t>Step 2: We then move on to the second position, and look for smallest element present in the </a:t>
            </a:r>
            <a:r>
              <a:rPr lang="en-US" dirty="0" err="1" smtClean="0"/>
              <a:t>subarray</a:t>
            </a:r>
            <a:r>
              <a:rPr lang="en-US" dirty="0" smtClean="0"/>
              <a:t>, starting from index 1, till the last index.</a:t>
            </a:r>
          </a:p>
          <a:p>
            <a:r>
              <a:rPr lang="en-US" dirty="0" smtClean="0"/>
              <a:t>Step 3: We replace the element at the second position in the original array, or we can say at the first position in the </a:t>
            </a:r>
            <a:r>
              <a:rPr lang="en-US" dirty="0" err="1" smtClean="0"/>
              <a:t>subarray</a:t>
            </a:r>
            <a:r>
              <a:rPr lang="en-US" dirty="0" smtClean="0"/>
              <a:t>, with the second smallest element.</a:t>
            </a:r>
          </a:p>
          <a:p>
            <a:r>
              <a:rPr lang="en-US" dirty="0" smtClean="0"/>
              <a:t>Step 4: This is repeated, until the array is completely sorted.</a:t>
            </a:r>
            <a:endParaRPr lang="en-US" dirty="0"/>
          </a:p>
        </p:txBody>
      </p:sp>
    </p:spTree>
    <p:extLst>
      <p:ext uri="{BB962C8B-B14F-4D97-AF65-F5344CB8AC3E}">
        <p14:creationId xmlns:p14="http://schemas.microsoft.com/office/powerpoint/2010/main" val="1372524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Implementation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58117" y="1845734"/>
            <a:ext cx="6867349" cy="3940282"/>
          </a:xfrm>
          <a:prstGeom prst="rect">
            <a:avLst/>
          </a:prstGeom>
        </p:spPr>
      </p:pic>
      <p:sp>
        <p:nvSpPr>
          <p:cNvPr id="5" name="TextBox 4"/>
          <p:cNvSpPr txBox="1"/>
          <p:nvPr/>
        </p:nvSpPr>
        <p:spPr>
          <a:xfrm>
            <a:off x="9409992" y="3354210"/>
            <a:ext cx="1276311" cy="923330"/>
          </a:xfrm>
          <a:prstGeom prst="rect">
            <a:avLst/>
          </a:prstGeom>
          <a:noFill/>
        </p:spPr>
        <p:txBody>
          <a:bodyPr wrap="none" rtlCol="0">
            <a:spAutoFit/>
          </a:bodyPr>
          <a:lstStyle/>
          <a:p>
            <a:r>
              <a:rPr lang="en-US" dirty="0" smtClean="0"/>
              <a:t>T(N)= O(N</a:t>
            </a:r>
            <a:r>
              <a:rPr lang="en-US" baseline="30000" dirty="0" smtClean="0"/>
              <a:t>2</a:t>
            </a:r>
            <a:r>
              <a:rPr lang="en-US" dirty="0" smtClean="0"/>
              <a:t>)</a:t>
            </a:r>
          </a:p>
          <a:p>
            <a:r>
              <a:rPr lang="en-US" dirty="0" smtClean="0"/>
              <a:t>S(N) = O(1)</a:t>
            </a:r>
          </a:p>
          <a:p>
            <a:endParaRPr lang="en-US" dirty="0"/>
          </a:p>
        </p:txBody>
      </p:sp>
    </p:spTree>
    <p:extLst>
      <p:ext uri="{BB962C8B-B14F-4D97-AF65-F5344CB8AC3E}">
        <p14:creationId xmlns:p14="http://schemas.microsoft.com/office/powerpoint/2010/main" val="4275141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lstStyle/>
          <a:p>
            <a:r>
              <a:rPr lang="en-US" dirty="0"/>
              <a:t>Heap sort is a comparison based sorting technique based on Binary Heap data structure. It is similar to selection sort where we first find the maximum element and place the maximum element at the end. We repeat the same process for remaining elements.</a:t>
            </a:r>
            <a:br>
              <a:rPr lang="en-US" dirty="0"/>
            </a:br>
            <a:endParaRPr lang="en-US" dirty="0"/>
          </a:p>
        </p:txBody>
      </p:sp>
    </p:spTree>
    <p:extLst>
      <p:ext uri="{BB962C8B-B14F-4D97-AF65-F5344CB8AC3E}">
        <p14:creationId xmlns:p14="http://schemas.microsoft.com/office/powerpoint/2010/main" val="57343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575445" y="1822818"/>
            <a:ext cx="10058400" cy="4023360"/>
          </a:xfrm>
        </p:spPr>
        <p:txBody>
          <a:bodyPr/>
          <a:lstStyle/>
          <a:p>
            <a:endParaRPr lang="en-US" dirty="0"/>
          </a:p>
        </p:txBody>
      </p:sp>
      <p:pic>
        <p:nvPicPr>
          <p:cNvPr id="7170" name="Picture 2" descr="algorithm - Heap Sort Basic Information | algorithm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49" y="1822818"/>
            <a:ext cx="9112607" cy="417903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875342" y="1910736"/>
            <a:ext cx="3242274"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Step 1: Build a max heap from the input data.</a:t>
            </a:r>
          </a:p>
          <a:p>
            <a:r>
              <a:rPr lang="en-US" dirty="0" smtClean="0"/>
              <a:t>Step 2: At this point, the largest item is stored at the root of the heap. Replace it with the last item of the heap followed by reducing the size of heap by 1. Finally, </a:t>
            </a:r>
            <a:r>
              <a:rPr lang="en-US" dirty="0" err="1" smtClean="0"/>
              <a:t>heapify</a:t>
            </a:r>
            <a:r>
              <a:rPr lang="en-US" dirty="0" smtClean="0"/>
              <a:t> the root of tree.</a:t>
            </a:r>
          </a:p>
          <a:p>
            <a:r>
              <a:rPr lang="en-US" dirty="0" smtClean="0"/>
              <a:t>Step 3: Repeat above steps while size of heap is greater than 1.</a:t>
            </a:r>
          </a:p>
          <a:p>
            <a:r>
              <a:rPr lang="en-US" dirty="0" smtClean="0"/>
              <a:t/>
            </a:r>
            <a:br>
              <a:rPr lang="en-US" dirty="0" smtClean="0"/>
            </a:br>
            <a:endParaRPr lang="en-US" dirty="0"/>
          </a:p>
        </p:txBody>
      </p:sp>
    </p:spTree>
    <p:extLst>
      <p:ext uri="{BB962C8B-B14F-4D97-AF65-F5344CB8AC3E}">
        <p14:creationId xmlns:p14="http://schemas.microsoft.com/office/powerpoint/2010/main" val="2033945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5402754" y="1954761"/>
            <a:ext cx="6334125" cy="3648075"/>
          </a:xfrm>
          <a:prstGeom prst="rect">
            <a:avLst/>
          </a:prstGeom>
        </p:spPr>
      </p:pic>
      <p:pic>
        <p:nvPicPr>
          <p:cNvPr id="5" name="Picture 4"/>
          <p:cNvPicPr>
            <a:picLocks noChangeAspect="1"/>
          </p:cNvPicPr>
          <p:nvPr/>
        </p:nvPicPr>
        <p:blipFill>
          <a:blip r:embed="rId3"/>
          <a:stretch>
            <a:fillRect/>
          </a:stretch>
        </p:blipFill>
        <p:spPr>
          <a:xfrm>
            <a:off x="1097280" y="1954761"/>
            <a:ext cx="3924300" cy="2990850"/>
          </a:xfrm>
          <a:prstGeom prst="rect">
            <a:avLst/>
          </a:prstGeom>
        </p:spPr>
      </p:pic>
      <p:sp>
        <p:nvSpPr>
          <p:cNvPr id="6" name="TextBox 5"/>
          <p:cNvSpPr txBox="1"/>
          <p:nvPr/>
        </p:nvSpPr>
        <p:spPr>
          <a:xfrm>
            <a:off x="2656812" y="5602836"/>
            <a:ext cx="6939336" cy="646331"/>
          </a:xfrm>
          <a:prstGeom prst="rect">
            <a:avLst/>
          </a:prstGeom>
          <a:noFill/>
        </p:spPr>
        <p:txBody>
          <a:bodyPr wrap="none" rtlCol="0">
            <a:spAutoFit/>
          </a:bodyPr>
          <a:lstStyle/>
          <a:p>
            <a:r>
              <a:rPr lang="en-US" dirty="0"/>
              <a:t>Time complexity of </a:t>
            </a:r>
            <a:r>
              <a:rPr lang="en-US" dirty="0" err="1"/>
              <a:t>heapify</a:t>
            </a:r>
            <a:r>
              <a:rPr lang="en-US" dirty="0"/>
              <a:t> is </a:t>
            </a:r>
            <a:r>
              <a:rPr lang="en-US" dirty="0" smtClean="0"/>
              <a:t>O(</a:t>
            </a:r>
            <a:r>
              <a:rPr lang="en-US" dirty="0" err="1" smtClean="0"/>
              <a:t>LogN</a:t>
            </a:r>
            <a:r>
              <a:rPr lang="en-US" dirty="0" smtClean="0"/>
              <a:t>). So, T(N) of Heap Sort is O(</a:t>
            </a:r>
            <a:r>
              <a:rPr lang="en-US" dirty="0" err="1" smtClean="0"/>
              <a:t>NlogN</a:t>
            </a:r>
            <a:r>
              <a:rPr lang="en-US" dirty="0" smtClean="0"/>
              <a:t>)</a:t>
            </a:r>
          </a:p>
          <a:p>
            <a:r>
              <a:rPr lang="en-US" dirty="0" smtClean="0"/>
              <a:t>S(N) = O(1)</a:t>
            </a:r>
            <a:endParaRPr lang="en-US" dirty="0"/>
          </a:p>
        </p:txBody>
      </p:sp>
    </p:spTree>
    <p:extLst>
      <p:ext uri="{BB962C8B-B14F-4D97-AF65-F5344CB8AC3E}">
        <p14:creationId xmlns:p14="http://schemas.microsoft.com/office/powerpoint/2010/main" val="2769134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 Agenda</a:t>
            </a:r>
            <a:endParaRPr lang="en-US" dirty="0"/>
          </a:p>
        </p:txBody>
      </p:sp>
      <p:sp>
        <p:nvSpPr>
          <p:cNvPr id="3" name="Content Placeholder 2"/>
          <p:cNvSpPr>
            <a:spLocks noGrp="1"/>
          </p:cNvSpPr>
          <p:nvPr>
            <p:ph idx="1"/>
          </p:nvPr>
        </p:nvSpPr>
        <p:spPr/>
        <p:txBody>
          <a:bodyPr/>
          <a:lstStyle/>
          <a:p>
            <a:r>
              <a:rPr lang="en-US" dirty="0" smtClean="0"/>
              <a:t>Introduction to Algorithms</a:t>
            </a:r>
          </a:p>
          <a:p>
            <a:r>
              <a:rPr lang="en-US" dirty="0" smtClean="0"/>
              <a:t>Brief overview of Selection, Bubble, Insertion Sort</a:t>
            </a:r>
          </a:p>
          <a:p>
            <a:r>
              <a:rPr lang="en-US" dirty="0" smtClean="0"/>
              <a:t>Heap Sort</a:t>
            </a:r>
          </a:p>
          <a:p>
            <a:r>
              <a:rPr lang="en-US" dirty="0" smtClean="0"/>
              <a:t>Count Sort</a:t>
            </a:r>
          </a:p>
          <a:p>
            <a:r>
              <a:rPr lang="en-US" dirty="0" smtClean="0"/>
              <a:t>Binary Search</a:t>
            </a:r>
          </a:p>
          <a:p>
            <a:r>
              <a:rPr lang="en-US" dirty="0" smtClean="0"/>
              <a:t>Problems on Searching and Sorting</a:t>
            </a:r>
          </a:p>
        </p:txBody>
      </p:sp>
    </p:spTree>
    <p:extLst>
      <p:ext uri="{BB962C8B-B14F-4D97-AF65-F5344CB8AC3E}">
        <p14:creationId xmlns:p14="http://schemas.microsoft.com/office/powerpoint/2010/main" val="2101706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Sort</a:t>
            </a:r>
            <a:endParaRPr lang="en-US" dirty="0"/>
          </a:p>
        </p:txBody>
      </p:sp>
      <p:sp>
        <p:nvSpPr>
          <p:cNvPr id="3" name="Content Placeholder 2"/>
          <p:cNvSpPr>
            <a:spLocks noGrp="1"/>
          </p:cNvSpPr>
          <p:nvPr>
            <p:ph idx="1"/>
          </p:nvPr>
        </p:nvSpPr>
        <p:spPr/>
        <p:txBody>
          <a:bodyPr/>
          <a:lstStyle/>
          <a:p>
            <a:r>
              <a:rPr lang="en-US" dirty="0"/>
              <a:t>Counting sort is a sorting technique based on keys between a specific range. </a:t>
            </a:r>
            <a:endParaRPr lang="en-US" dirty="0" smtClean="0"/>
          </a:p>
          <a:p>
            <a:r>
              <a:rPr lang="en-US" dirty="0" smtClean="0"/>
              <a:t>It </a:t>
            </a:r>
            <a:r>
              <a:rPr lang="en-US" dirty="0"/>
              <a:t>works by counting the number of objects having distinct key </a:t>
            </a:r>
            <a:r>
              <a:rPr lang="en-US" dirty="0" smtClean="0"/>
              <a:t>values. </a:t>
            </a:r>
          </a:p>
          <a:p>
            <a:r>
              <a:rPr lang="en-US" dirty="0" smtClean="0"/>
              <a:t>Then </a:t>
            </a:r>
            <a:r>
              <a:rPr lang="en-US" dirty="0"/>
              <a:t>doing some arithmetic to calculate the position of each object in the output sequence.</a:t>
            </a:r>
          </a:p>
        </p:txBody>
      </p:sp>
    </p:spTree>
    <p:extLst>
      <p:ext uri="{BB962C8B-B14F-4D97-AF65-F5344CB8AC3E}">
        <p14:creationId xmlns:p14="http://schemas.microsoft.com/office/powerpoint/2010/main" val="1737305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8196" name="Picture 4" descr="Counting Sort - Java Implementation | Algorithm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2158"/>
          <a:stretch/>
        </p:blipFill>
        <p:spPr bwMode="auto">
          <a:xfrm>
            <a:off x="60473" y="1832412"/>
            <a:ext cx="6022147" cy="11244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822055" y="3994868"/>
            <a:ext cx="2333625" cy="676275"/>
          </a:xfrm>
          <a:prstGeom prst="rect">
            <a:avLst/>
          </a:prstGeom>
        </p:spPr>
      </p:pic>
      <p:sp>
        <p:nvSpPr>
          <p:cNvPr id="10" name="Rectangle 9"/>
          <p:cNvSpPr/>
          <p:nvPr/>
        </p:nvSpPr>
        <p:spPr>
          <a:xfrm>
            <a:off x="4811815" y="4186268"/>
            <a:ext cx="709301" cy="1930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2011" y="3926027"/>
            <a:ext cx="709301" cy="1930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6662483" y="1832412"/>
            <a:ext cx="3609975" cy="3495675"/>
          </a:xfrm>
          <a:prstGeom prst="rect">
            <a:avLst/>
          </a:prstGeom>
        </p:spPr>
      </p:pic>
      <p:pic>
        <p:nvPicPr>
          <p:cNvPr id="11" name="Picture 10"/>
          <p:cNvPicPr>
            <a:picLocks noChangeAspect="1"/>
          </p:cNvPicPr>
          <p:nvPr/>
        </p:nvPicPr>
        <p:blipFill>
          <a:blip r:embed="rId5"/>
          <a:stretch>
            <a:fillRect/>
          </a:stretch>
        </p:blipFill>
        <p:spPr>
          <a:xfrm>
            <a:off x="138674" y="2928619"/>
            <a:ext cx="5953125" cy="428625"/>
          </a:xfrm>
          <a:prstGeom prst="rect">
            <a:avLst/>
          </a:prstGeom>
        </p:spPr>
      </p:pic>
      <p:sp>
        <p:nvSpPr>
          <p:cNvPr id="13" name="TextBox 12"/>
          <p:cNvSpPr txBox="1"/>
          <p:nvPr/>
        </p:nvSpPr>
        <p:spPr>
          <a:xfrm>
            <a:off x="3924204" y="5524267"/>
            <a:ext cx="1596912" cy="646331"/>
          </a:xfrm>
          <a:prstGeom prst="rect">
            <a:avLst/>
          </a:prstGeom>
          <a:noFill/>
        </p:spPr>
        <p:txBody>
          <a:bodyPr wrap="none" rtlCol="0">
            <a:spAutoFit/>
          </a:bodyPr>
          <a:lstStyle/>
          <a:p>
            <a:r>
              <a:rPr lang="pt-BR" dirty="0" smtClean="0"/>
              <a:t>T(N) : O(N + K)</a:t>
            </a:r>
          </a:p>
          <a:p>
            <a:r>
              <a:rPr lang="pt-BR" dirty="0" smtClean="0"/>
              <a:t>S(N) : O(N + K)</a:t>
            </a:r>
            <a:endParaRPr lang="en-US" dirty="0"/>
          </a:p>
        </p:txBody>
      </p:sp>
    </p:spTree>
    <p:extLst>
      <p:ext uri="{BB962C8B-B14F-4D97-AF65-F5344CB8AC3E}">
        <p14:creationId xmlns:p14="http://schemas.microsoft.com/office/powerpoint/2010/main" val="256601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a:xfrm>
            <a:off x="941705" y="1940328"/>
            <a:ext cx="10058400" cy="4023360"/>
          </a:xfrm>
        </p:spPr>
        <p:txBody>
          <a:bodyPr/>
          <a:lstStyle/>
          <a:p>
            <a:r>
              <a:rPr lang="en-US" dirty="0"/>
              <a:t>Searching Algorithms are designed to check for an element or retrieve an element from any data structure where it is stored. Based on the type of search operation, these algorithms are generally classified into two categories:</a:t>
            </a:r>
          </a:p>
          <a:p>
            <a:endParaRPr lang="en-US" dirty="0"/>
          </a:p>
          <a:p>
            <a:r>
              <a:rPr lang="en-US" dirty="0"/>
              <a:t>1.</a:t>
            </a:r>
            <a:r>
              <a:rPr lang="en-US" b="1" dirty="0"/>
              <a:t>Sequential Search</a:t>
            </a:r>
            <a:r>
              <a:rPr lang="en-US" dirty="0"/>
              <a:t>: In this, the list or array is traversed sequentially and every element is checked. For example: Linear Search.</a:t>
            </a:r>
          </a:p>
          <a:p>
            <a:endParaRPr lang="en-US" dirty="0"/>
          </a:p>
          <a:p>
            <a:r>
              <a:rPr lang="en-US" dirty="0"/>
              <a:t>2.</a:t>
            </a:r>
            <a:r>
              <a:rPr lang="en-US" b="1" dirty="0"/>
              <a:t>Interval Search</a:t>
            </a:r>
            <a:r>
              <a:rPr lang="en-US" dirty="0"/>
              <a:t>: 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p>
          <a:p>
            <a:endParaRPr lang="en-US" dirty="0"/>
          </a:p>
        </p:txBody>
      </p:sp>
    </p:spTree>
    <p:extLst>
      <p:ext uri="{BB962C8B-B14F-4D97-AF65-F5344CB8AC3E}">
        <p14:creationId xmlns:p14="http://schemas.microsoft.com/office/powerpoint/2010/main" val="2084633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1400" dirty="0"/>
              <a:t>Search a sorted array by repeatedly dividing the search interval in half. </a:t>
            </a:r>
            <a:endParaRPr lang="en-US" sz="1400" dirty="0" smtClean="0"/>
          </a:p>
          <a:p>
            <a:pPr>
              <a:buFont typeface="Wingdings" panose="05000000000000000000" pitchFamily="2" charset="2"/>
              <a:buChar char="§"/>
            </a:pPr>
            <a:r>
              <a:rPr lang="en-US" sz="1400" dirty="0" smtClean="0"/>
              <a:t>Begin </a:t>
            </a:r>
            <a:r>
              <a:rPr lang="en-US" sz="1400" dirty="0"/>
              <a:t>with an interval covering the whole array. </a:t>
            </a:r>
            <a:endParaRPr lang="en-US" sz="1400" dirty="0" smtClean="0"/>
          </a:p>
          <a:p>
            <a:pPr>
              <a:buFont typeface="Wingdings" panose="05000000000000000000" pitchFamily="2" charset="2"/>
              <a:buChar char="§"/>
            </a:pPr>
            <a:r>
              <a:rPr lang="en-US" sz="1400" dirty="0" smtClean="0"/>
              <a:t>If </a:t>
            </a:r>
            <a:r>
              <a:rPr lang="en-US" sz="1400" dirty="0"/>
              <a:t>the value of the search key is less than the item in the middle of the interval, narrow the interval to the lower half</a:t>
            </a:r>
            <a:r>
              <a:rPr lang="en-US" sz="1400" dirty="0" smtClean="0"/>
              <a:t>.</a:t>
            </a:r>
          </a:p>
          <a:p>
            <a:pPr>
              <a:buFont typeface="Wingdings" panose="05000000000000000000" pitchFamily="2" charset="2"/>
              <a:buChar char="§"/>
            </a:pPr>
            <a:r>
              <a:rPr lang="en-US" sz="1400" dirty="0" smtClean="0"/>
              <a:t> </a:t>
            </a:r>
            <a:r>
              <a:rPr lang="en-US" sz="1400" dirty="0"/>
              <a:t>Otherwise narrow it to the upper half. Repeatedly check until the value is found or the interval is empty.</a:t>
            </a:r>
          </a:p>
        </p:txBody>
      </p:sp>
      <p:pic>
        <p:nvPicPr>
          <p:cNvPr id="3074" name="Picture 2" descr="Worst case time complexity to search an element in a closel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000" y="3411643"/>
            <a:ext cx="2971800"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32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Binary Search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40" y="1799765"/>
            <a:ext cx="4855780" cy="430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04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a:t>
            </a:r>
            <a:endParaRPr lang="en-US" dirty="0"/>
          </a:p>
        </p:txBody>
      </p:sp>
      <p:sp>
        <p:nvSpPr>
          <p:cNvPr id="3" name="Content Placeholder 2"/>
          <p:cNvSpPr>
            <a:spLocks noGrp="1"/>
          </p:cNvSpPr>
          <p:nvPr>
            <p:ph idx="1"/>
          </p:nvPr>
        </p:nvSpPr>
        <p:spPr/>
        <p:txBody>
          <a:bodyPr/>
          <a:lstStyle/>
          <a:p>
            <a:r>
              <a:rPr lang="en-US" dirty="0"/>
              <a:t>Given an array of integers. All numbers occur twice except one number which occurs once. Find the number in O(n) time &amp; constant extra space</a:t>
            </a:r>
            <a:r>
              <a:rPr lang="en-US" dirty="0" smtClean="0"/>
              <a:t>.</a:t>
            </a:r>
          </a:p>
          <a:p>
            <a:endParaRPr lang="en-US" dirty="0"/>
          </a:p>
          <a:p>
            <a:r>
              <a:rPr lang="en-US" dirty="0"/>
              <a:t>Input:  </a:t>
            </a:r>
            <a:r>
              <a:rPr lang="en-US" dirty="0" err="1"/>
              <a:t>ar</a:t>
            </a:r>
            <a:r>
              <a:rPr lang="en-US" dirty="0"/>
              <a:t>[] = {7, 3, 5, 4, 5, 3, 4}</a:t>
            </a:r>
          </a:p>
          <a:p>
            <a:r>
              <a:rPr lang="en-US" dirty="0"/>
              <a:t>Output: 7 </a:t>
            </a:r>
          </a:p>
        </p:txBody>
      </p:sp>
    </p:spTree>
    <p:extLst>
      <p:ext uri="{BB962C8B-B14F-4D97-AF65-F5344CB8AC3E}">
        <p14:creationId xmlns:p14="http://schemas.microsoft.com/office/powerpoint/2010/main" val="461689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 Brute Force</a:t>
            </a:r>
            <a:endParaRPr lang="en-US" dirty="0"/>
          </a:p>
        </p:txBody>
      </p:sp>
      <p:sp>
        <p:nvSpPr>
          <p:cNvPr id="3" name="Content Placeholder 2"/>
          <p:cNvSpPr>
            <a:spLocks noGrp="1"/>
          </p:cNvSpPr>
          <p:nvPr>
            <p:ph idx="1"/>
          </p:nvPr>
        </p:nvSpPr>
        <p:spPr/>
        <p:txBody>
          <a:bodyPr/>
          <a:lstStyle/>
          <a:p>
            <a:r>
              <a:rPr lang="en-US" dirty="0" smtClean="0"/>
              <a:t>Brute force: </a:t>
            </a:r>
          </a:p>
          <a:p>
            <a:r>
              <a:rPr lang="en-US" dirty="0"/>
              <a:t>C</a:t>
            </a:r>
            <a:r>
              <a:rPr lang="en-US" dirty="0" smtClean="0"/>
              <a:t>heck </a:t>
            </a:r>
            <a:r>
              <a:rPr lang="en-US" dirty="0"/>
              <a:t>every element if it appears once or not. Once an element with single occurrence is found, return it. Time complexity of this solution is O(n</a:t>
            </a:r>
            <a:r>
              <a:rPr lang="en-US" baseline="30000" dirty="0"/>
              <a:t>2</a:t>
            </a:r>
            <a:r>
              <a:rPr lang="en-US" dirty="0"/>
              <a:t>).</a:t>
            </a:r>
          </a:p>
        </p:txBody>
      </p:sp>
    </p:spTree>
    <p:extLst>
      <p:ext uri="{BB962C8B-B14F-4D97-AF65-F5344CB8AC3E}">
        <p14:creationId xmlns:p14="http://schemas.microsoft.com/office/powerpoint/2010/main" val="3430859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Hashing</a:t>
            </a:r>
            <a:endParaRPr lang="en-US" dirty="0"/>
          </a:p>
        </p:txBody>
      </p:sp>
      <p:sp>
        <p:nvSpPr>
          <p:cNvPr id="3" name="Content Placeholder 2"/>
          <p:cNvSpPr>
            <a:spLocks noGrp="1"/>
          </p:cNvSpPr>
          <p:nvPr>
            <p:ph idx="1"/>
          </p:nvPr>
        </p:nvSpPr>
        <p:spPr/>
        <p:txBody>
          <a:bodyPr/>
          <a:lstStyle/>
          <a:p>
            <a:r>
              <a:rPr lang="en-US" dirty="0"/>
              <a:t>1) Traverse all elements and put them in a </a:t>
            </a:r>
            <a:r>
              <a:rPr lang="en-US" dirty="0" smtClean="0"/>
              <a:t>hash table. </a:t>
            </a:r>
            <a:r>
              <a:rPr lang="en-US" dirty="0"/>
              <a:t>Element is used as key and count of occurrences is used as value in hash table</a:t>
            </a:r>
            <a:r>
              <a:rPr lang="en-US" dirty="0" smtClean="0"/>
              <a:t>.</a:t>
            </a:r>
          </a:p>
          <a:p>
            <a:r>
              <a:rPr lang="en-US" dirty="0"/>
              <a:t/>
            </a:r>
            <a:br>
              <a:rPr lang="en-US" dirty="0"/>
            </a:br>
            <a:r>
              <a:rPr lang="en-US" dirty="0"/>
              <a:t>2) Traverse the array again and print the element with count 1 in hash table</a:t>
            </a:r>
            <a:r>
              <a:rPr lang="en-US" dirty="0" smtClean="0"/>
              <a:t>.</a:t>
            </a:r>
          </a:p>
          <a:p>
            <a:r>
              <a:rPr lang="en-US" dirty="0"/>
              <a:t/>
            </a:r>
            <a:br>
              <a:rPr lang="en-US" dirty="0"/>
            </a:br>
            <a:r>
              <a:rPr lang="en-US" dirty="0"/>
              <a:t>This solution works in O(n) time, but requires extra space.</a:t>
            </a:r>
          </a:p>
        </p:txBody>
      </p:sp>
    </p:spTree>
    <p:extLst>
      <p:ext uri="{BB962C8B-B14F-4D97-AF65-F5344CB8AC3E}">
        <p14:creationId xmlns:p14="http://schemas.microsoft.com/office/powerpoint/2010/main" val="634741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XOR trick</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XOR of a number with itself is 0.</a:t>
            </a:r>
            <a:br>
              <a:rPr lang="en-US" dirty="0"/>
            </a:br>
            <a:r>
              <a:rPr lang="en-US" dirty="0"/>
              <a:t>b) XOR of a number with 0 is number itself</a:t>
            </a:r>
            <a:r>
              <a:rPr lang="en-US" dirty="0" smtClean="0"/>
              <a:t>.</a:t>
            </a:r>
          </a:p>
          <a:p>
            <a:endParaRPr lang="en-US" dirty="0"/>
          </a:p>
          <a:p>
            <a:r>
              <a:rPr lang="en-US" dirty="0"/>
              <a:t>Example: </a:t>
            </a:r>
            <a:endParaRPr lang="en-US" dirty="0" smtClean="0"/>
          </a:p>
          <a:p>
            <a:r>
              <a:rPr lang="en-US" dirty="0" smtClean="0"/>
              <a:t>Array : {7,3,5,4,5,3,4}</a:t>
            </a:r>
          </a:p>
          <a:p>
            <a:r>
              <a:rPr lang="en-US" dirty="0" smtClean="0"/>
              <a:t>res : 7</a:t>
            </a:r>
            <a:endParaRPr lang="en-US" dirty="0"/>
          </a:p>
          <a:p>
            <a:endParaRPr lang="en-US" dirty="0"/>
          </a:p>
          <a:p>
            <a:r>
              <a:rPr lang="en-US" dirty="0"/>
              <a:t>Since XOR is associative and commutative, above </a:t>
            </a:r>
            <a:r>
              <a:rPr lang="en-US" dirty="0" smtClean="0"/>
              <a:t> expression </a:t>
            </a:r>
            <a:r>
              <a:rPr lang="en-US" dirty="0"/>
              <a:t>can be written as</a:t>
            </a:r>
            <a:r>
              <a:rPr lang="en-US" dirty="0" smtClean="0"/>
              <a:t>:</a:t>
            </a:r>
          </a:p>
          <a:p>
            <a:r>
              <a:rPr lang="en-US" dirty="0" smtClean="0"/>
              <a:t>res = 7 ^ 3 ^ 5 ^ 4 ^ 5 ^ 3 ^ 4</a:t>
            </a:r>
            <a:endParaRPr lang="en-US" dirty="0"/>
          </a:p>
          <a:p>
            <a:r>
              <a:rPr lang="en-US" dirty="0"/>
              <a:t>res = 7 ^ (3 ^ 3) ^ (4 ^ 4) ^ (5 ^ 5)  </a:t>
            </a:r>
          </a:p>
          <a:p>
            <a:r>
              <a:rPr lang="en-US" dirty="0"/>
              <a:t>    = 7 ^ 0 ^ 0 ^ 0</a:t>
            </a:r>
          </a:p>
          <a:p>
            <a:r>
              <a:rPr lang="en-US" dirty="0"/>
              <a:t>    = 7 ^ 0</a:t>
            </a:r>
          </a:p>
          <a:p>
            <a:r>
              <a:rPr lang="en-US" dirty="0"/>
              <a:t>    = 7 </a:t>
            </a:r>
          </a:p>
        </p:txBody>
      </p:sp>
    </p:spTree>
    <p:extLst>
      <p:ext uri="{BB962C8B-B14F-4D97-AF65-F5344CB8AC3E}">
        <p14:creationId xmlns:p14="http://schemas.microsoft.com/office/powerpoint/2010/main" val="441773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p:txBody>
          <a:bodyPr/>
          <a:lstStyle/>
          <a:p>
            <a:r>
              <a:rPr lang="en-US" dirty="0" smtClean="0"/>
              <a:t>Statement : </a:t>
            </a:r>
            <a:r>
              <a:rPr lang="en-US" dirty="0"/>
              <a:t>You are given an array of 0s and 1s in random order. Segregate 0s on left side and 1s on right side of the array. Traverse array only once</a:t>
            </a:r>
            <a:r>
              <a:rPr lang="en-US" dirty="0" smtClean="0"/>
              <a:t>.</a:t>
            </a:r>
            <a:endParaRPr lang="en-US" dirty="0"/>
          </a:p>
          <a:p>
            <a:r>
              <a:rPr lang="en-US" dirty="0"/>
              <a:t>Input </a:t>
            </a:r>
            <a:r>
              <a:rPr lang="en-US" dirty="0" smtClean="0"/>
              <a:t>array   </a:t>
            </a:r>
            <a:r>
              <a:rPr lang="en-US" dirty="0"/>
              <a:t>=  [0, 1, 0, 1, 0, 0, 1, 1, 1, 0] </a:t>
            </a:r>
          </a:p>
          <a:p>
            <a:r>
              <a:rPr lang="en-US" dirty="0"/>
              <a:t>Output array =  [0, 0, 0, 0, 0, 1, 1, 1, 1, 1]</a:t>
            </a:r>
          </a:p>
        </p:txBody>
      </p:sp>
    </p:spTree>
    <p:extLst>
      <p:ext uri="{BB962C8B-B14F-4D97-AF65-F5344CB8AC3E}">
        <p14:creationId xmlns:p14="http://schemas.microsoft.com/office/powerpoint/2010/main" val="227310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a:t>
            </a:r>
            <a:endParaRPr lang="en-US" dirty="0"/>
          </a:p>
        </p:txBody>
      </p:sp>
      <p:sp>
        <p:nvSpPr>
          <p:cNvPr id="3" name="Content Placeholder 2"/>
          <p:cNvSpPr>
            <a:spLocks noGrp="1"/>
          </p:cNvSpPr>
          <p:nvPr>
            <p:ph idx="1"/>
          </p:nvPr>
        </p:nvSpPr>
        <p:spPr>
          <a:xfrm>
            <a:off x="378372" y="4706410"/>
            <a:ext cx="10777308" cy="1237190"/>
          </a:xfrm>
        </p:spPr>
        <p:txBody>
          <a:bodyPr>
            <a:normAutofit/>
          </a:bodyPr>
          <a:lstStyle/>
          <a:p>
            <a:r>
              <a:rPr lang="en-US" dirty="0" smtClean="0"/>
              <a:t>An </a:t>
            </a:r>
            <a:r>
              <a:rPr lang="en-US" dirty="0"/>
              <a:t>algorithm is any well-defined computational procedure that takes some value, or set of values, as input and produces some value, or set of values as output</a:t>
            </a:r>
            <a:r>
              <a:rPr lang="en-US" dirty="0" smtClean="0"/>
              <a:t>.</a:t>
            </a:r>
            <a:endParaRPr lang="en-US" dirty="0"/>
          </a:p>
          <a:p>
            <a:r>
              <a:rPr lang="en-US" dirty="0"/>
              <a:t>In other words it defines a step by step process to solve a particular problem</a:t>
            </a:r>
            <a:r>
              <a:rPr lang="en-US" dirty="0" smtClean="0"/>
              <a:t>.</a:t>
            </a:r>
          </a:p>
          <a:p>
            <a:endParaRPr lang="en-US" dirty="0"/>
          </a:p>
          <a:p>
            <a:endParaRPr lang="en-US" dirty="0"/>
          </a:p>
        </p:txBody>
      </p:sp>
      <p:pic>
        <p:nvPicPr>
          <p:cNvPr id="1027" name="Picture 3" descr="Introduction to Algorithm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4721" y="1977807"/>
            <a:ext cx="4843517" cy="248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577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Optimised</a:t>
            </a:r>
            <a:r>
              <a:rPr lang="en-US" dirty="0" smtClean="0"/>
              <a:t> way: Two pointer approach</a:t>
            </a:r>
            <a:endParaRPr lang="en-US" dirty="0"/>
          </a:p>
        </p:txBody>
      </p:sp>
      <p:sp>
        <p:nvSpPr>
          <p:cNvPr id="3" name="Content Placeholder 2"/>
          <p:cNvSpPr>
            <a:spLocks noGrp="1"/>
          </p:cNvSpPr>
          <p:nvPr>
            <p:ph idx="1"/>
          </p:nvPr>
        </p:nvSpPr>
        <p:spPr/>
        <p:txBody>
          <a:bodyPr/>
          <a:lstStyle/>
          <a:p>
            <a:r>
              <a:rPr lang="en-US" dirty="0"/>
              <a:t>1. Take two pointer ptr0(for element 0) starting from beginning (index = 0) and ptr1(for </a:t>
            </a:r>
            <a:r>
              <a:rPr lang="en-US" dirty="0" smtClean="0"/>
              <a:t>element 1</a:t>
            </a:r>
            <a:r>
              <a:rPr lang="en-US" dirty="0"/>
              <a:t>) starting from end (index = array.length-1).</a:t>
            </a:r>
          </a:p>
          <a:p>
            <a:r>
              <a:rPr lang="en-US" dirty="0"/>
              <a:t>Initialize ptr0= 0 and ptr1= array.length-1</a:t>
            </a:r>
          </a:p>
          <a:p>
            <a:r>
              <a:rPr lang="en-US" dirty="0"/>
              <a:t>2. It is intended to Put 1 to the right side of the array. Once it is done, then 0 will definitely towards left side of array.</a:t>
            </a:r>
          </a:p>
        </p:txBody>
      </p:sp>
      <p:pic>
        <p:nvPicPr>
          <p:cNvPr id="5122" name="Picture 2" descr="Java exercises: Separate 0s on left side and 1s on right side of ..."/>
          <p:cNvPicPr>
            <a:picLocks noChangeAspect="1" noChangeArrowheads="1"/>
          </p:cNvPicPr>
          <p:nvPr/>
        </p:nvPicPr>
        <p:blipFill rotWithShape="1">
          <a:blip r:embed="rId2">
            <a:extLst>
              <a:ext uri="{28A0092B-C50C-407E-A947-70E740481C1C}">
                <a14:useLocalDpi xmlns:a14="http://schemas.microsoft.com/office/drawing/2010/main" val="0"/>
              </a:ext>
            </a:extLst>
          </a:blip>
          <a:srcRect b="4227"/>
          <a:stretch/>
        </p:blipFill>
        <p:spPr bwMode="auto">
          <a:xfrm>
            <a:off x="3794331" y="3583707"/>
            <a:ext cx="3320699" cy="256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54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 </a:t>
            </a:r>
            <a:endParaRPr lang="en-US" dirty="0"/>
          </a:p>
        </p:txBody>
      </p:sp>
      <p:sp>
        <p:nvSpPr>
          <p:cNvPr id="3" name="Content Placeholder 2"/>
          <p:cNvSpPr>
            <a:spLocks noGrp="1"/>
          </p:cNvSpPr>
          <p:nvPr>
            <p:ph idx="1"/>
          </p:nvPr>
        </p:nvSpPr>
        <p:spPr>
          <a:xfrm>
            <a:off x="695628" y="1820334"/>
            <a:ext cx="10058400" cy="4023360"/>
          </a:xfrm>
        </p:spPr>
        <p:txBody>
          <a:bodyPr/>
          <a:lstStyle/>
          <a:p>
            <a:r>
              <a:rPr lang="en-US" dirty="0"/>
              <a:t>An element in a sorted array can be found in O(log n) time via binary search. But suppose we rotate an ascending order sorted array at some pivot unknown to you beforehand. So for instance, 1 2 3 4 5 might become 3 4 5 1 2. Devise a way to find an element in the rotated array in O(log n) time</a:t>
            </a:r>
            <a:r>
              <a:rPr lang="en-US" dirty="0" smtClean="0"/>
              <a:t>.</a:t>
            </a:r>
            <a:endParaRPr lang="en-US" dirty="0"/>
          </a:p>
          <a:p>
            <a:r>
              <a:rPr lang="en-US" dirty="0" smtClean="0"/>
              <a:t>Example : </a:t>
            </a:r>
            <a:endParaRPr lang="en-US" dirty="0"/>
          </a:p>
        </p:txBody>
      </p:sp>
      <p:pic>
        <p:nvPicPr>
          <p:cNvPr id="7170" name="Picture 2" descr="sortedPivoted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076" y="2688097"/>
            <a:ext cx="37719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22945" y="3926347"/>
            <a:ext cx="6050423" cy="2462213"/>
          </a:xfrm>
          <a:prstGeom prst="rect">
            <a:avLst/>
          </a:prstGeom>
          <a:noFill/>
        </p:spPr>
        <p:txBody>
          <a:bodyPr wrap="square" rtlCol="0">
            <a:spAutoFit/>
          </a:bodyPr>
          <a:lstStyle/>
          <a:p>
            <a:r>
              <a:rPr lang="en-US" sz="1400" dirty="0"/>
              <a:t>Input  : </a:t>
            </a:r>
            <a:r>
              <a:rPr lang="en-US" sz="1400" dirty="0" err="1"/>
              <a:t>arr</a:t>
            </a:r>
            <a:r>
              <a:rPr lang="en-US" sz="1400" dirty="0"/>
              <a:t>[] = {5, 6, 7, 8, 9, 10, 1, 2, 3};</a:t>
            </a:r>
          </a:p>
          <a:p>
            <a:r>
              <a:rPr lang="en-US" sz="1400" dirty="0"/>
              <a:t>         </a:t>
            </a:r>
            <a:r>
              <a:rPr lang="en-US" sz="1400" dirty="0" smtClean="0"/>
              <a:t>	key </a:t>
            </a:r>
            <a:r>
              <a:rPr lang="en-US" sz="1400" dirty="0"/>
              <a:t>= 3</a:t>
            </a:r>
          </a:p>
          <a:p>
            <a:r>
              <a:rPr lang="en-US" sz="1400" dirty="0"/>
              <a:t>Output : Found at index 8</a:t>
            </a:r>
          </a:p>
          <a:p>
            <a:endParaRPr lang="en-US" sz="1400" dirty="0"/>
          </a:p>
          <a:p>
            <a:r>
              <a:rPr lang="en-US" sz="1400" dirty="0"/>
              <a:t>Input  : </a:t>
            </a:r>
            <a:r>
              <a:rPr lang="en-US" sz="1400" dirty="0" err="1"/>
              <a:t>arr</a:t>
            </a:r>
            <a:r>
              <a:rPr lang="en-US" sz="1400" dirty="0"/>
              <a:t>[] = {5, 6, 7, 8, 9, 10, 1, 2, 3};</a:t>
            </a:r>
          </a:p>
          <a:p>
            <a:r>
              <a:rPr lang="en-US" sz="1400" dirty="0"/>
              <a:t>         key = 30</a:t>
            </a:r>
          </a:p>
          <a:p>
            <a:r>
              <a:rPr lang="en-US" sz="1400" dirty="0"/>
              <a:t>Output : Not found</a:t>
            </a:r>
          </a:p>
          <a:p>
            <a:endParaRPr lang="en-US" sz="1400" dirty="0"/>
          </a:p>
          <a:p>
            <a:r>
              <a:rPr lang="en-US" sz="1400" dirty="0"/>
              <a:t>Input : </a:t>
            </a:r>
            <a:r>
              <a:rPr lang="en-US" sz="1400" dirty="0" err="1"/>
              <a:t>arr</a:t>
            </a:r>
            <a:r>
              <a:rPr lang="en-US" sz="1400" dirty="0"/>
              <a:t>[] = {30, 40, 50, 10, 20}</a:t>
            </a:r>
          </a:p>
          <a:p>
            <a:r>
              <a:rPr lang="en-US" sz="1400" dirty="0"/>
              <a:t>        key = 10   </a:t>
            </a:r>
          </a:p>
          <a:p>
            <a:r>
              <a:rPr lang="en-US" sz="1400" dirty="0"/>
              <a:t>Output : Found at index 3</a:t>
            </a:r>
          </a:p>
        </p:txBody>
      </p:sp>
    </p:spTree>
    <p:extLst>
      <p:ext uri="{BB962C8B-B14F-4D97-AF65-F5344CB8AC3E}">
        <p14:creationId xmlns:p14="http://schemas.microsoft.com/office/powerpoint/2010/main" val="38073979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Example:  {16,19,21,25,3,5,8,10};</a:t>
            </a:r>
            <a:endParaRPr lang="en-US" dirty="0"/>
          </a:p>
          <a:p>
            <a:r>
              <a:rPr lang="en-US" dirty="0" smtClean="0"/>
              <a:t>1</a:t>
            </a:r>
            <a:r>
              <a:rPr lang="en-US" dirty="0"/>
              <a:t>) Find middle point mid = (l + h)/2</a:t>
            </a:r>
          </a:p>
          <a:p>
            <a:r>
              <a:rPr lang="en-US" dirty="0"/>
              <a:t>2) If key is present at middle point, return mid.</a:t>
            </a:r>
          </a:p>
          <a:p>
            <a:r>
              <a:rPr lang="en-US" dirty="0"/>
              <a:t>3) Else If </a:t>
            </a:r>
            <a:r>
              <a:rPr lang="en-US" dirty="0" err="1"/>
              <a:t>arr</a:t>
            </a:r>
            <a:r>
              <a:rPr lang="en-US" dirty="0"/>
              <a:t>[</a:t>
            </a:r>
            <a:r>
              <a:rPr lang="en-US" dirty="0" err="1"/>
              <a:t>l..mid</a:t>
            </a:r>
            <a:r>
              <a:rPr lang="en-US" dirty="0"/>
              <a:t>] is sorted</a:t>
            </a:r>
          </a:p>
          <a:p>
            <a:r>
              <a:rPr lang="en-US" dirty="0"/>
              <a:t>    a) If key to be searched lies in range from </a:t>
            </a:r>
            <a:r>
              <a:rPr lang="en-US" dirty="0" err="1"/>
              <a:t>arr</a:t>
            </a:r>
            <a:r>
              <a:rPr lang="en-US" dirty="0"/>
              <a:t>[l]</a:t>
            </a:r>
          </a:p>
          <a:p>
            <a:r>
              <a:rPr lang="en-US" dirty="0"/>
              <a:t>       to </a:t>
            </a:r>
            <a:r>
              <a:rPr lang="en-US" dirty="0" err="1"/>
              <a:t>arr</a:t>
            </a:r>
            <a:r>
              <a:rPr lang="en-US" dirty="0"/>
              <a:t>[mid], recur for </a:t>
            </a:r>
            <a:r>
              <a:rPr lang="en-US" dirty="0" err="1"/>
              <a:t>arr</a:t>
            </a:r>
            <a:r>
              <a:rPr lang="en-US" dirty="0"/>
              <a:t>[</a:t>
            </a:r>
            <a:r>
              <a:rPr lang="en-US" dirty="0" err="1"/>
              <a:t>l..mid</a:t>
            </a:r>
            <a:r>
              <a:rPr lang="en-US" dirty="0"/>
              <a:t>].</a:t>
            </a:r>
          </a:p>
          <a:p>
            <a:r>
              <a:rPr lang="en-US" dirty="0"/>
              <a:t>    b) Else recur for </a:t>
            </a:r>
            <a:r>
              <a:rPr lang="en-US" dirty="0" err="1"/>
              <a:t>arr</a:t>
            </a:r>
            <a:r>
              <a:rPr lang="en-US" dirty="0"/>
              <a:t>[mid+1..h]</a:t>
            </a:r>
          </a:p>
          <a:p>
            <a:r>
              <a:rPr lang="en-US" dirty="0"/>
              <a:t>4) Else (</a:t>
            </a:r>
            <a:r>
              <a:rPr lang="en-US" dirty="0" err="1"/>
              <a:t>arr</a:t>
            </a:r>
            <a:r>
              <a:rPr lang="en-US" dirty="0"/>
              <a:t>[mid+1..h] must be sorted)</a:t>
            </a:r>
          </a:p>
          <a:p>
            <a:r>
              <a:rPr lang="en-US" dirty="0"/>
              <a:t>    a) If key to be searched lies in range from </a:t>
            </a:r>
            <a:r>
              <a:rPr lang="en-US" dirty="0" err="1"/>
              <a:t>arr</a:t>
            </a:r>
            <a:r>
              <a:rPr lang="en-US" dirty="0"/>
              <a:t>[mid+1]</a:t>
            </a:r>
          </a:p>
          <a:p>
            <a:r>
              <a:rPr lang="en-US" dirty="0"/>
              <a:t>       to </a:t>
            </a:r>
            <a:r>
              <a:rPr lang="en-US" dirty="0" err="1"/>
              <a:t>arr</a:t>
            </a:r>
            <a:r>
              <a:rPr lang="en-US" dirty="0"/>
              <a:t>[h], recur for </a:t>
            </a:r>
            <a:r>
              <a:rPr lang="en-US" dirty="0" err="1"/>
              <a:t>arr</a:t>
            </a:r>
            <a:r>
              <a:rPr lang="en-US" dirty="0"/>
              <a:t>[mid+1..h].</a:t>
            </a:r>
          </a:p>
          <a:p>
            <a:r>
              <a:rPr lang="en-US" dirty="0"/>
              <a:t>    b) Else recur for </a:t>
            </a:r>
            <a:r>
              <a:rPr lang="en-US" dirty="0" err="1"/>
              <a:t>arr</a:t>
            </a:r>
            <a:r>
              <a:rPr lang="en-US" dirty="0"/>
              <a:t>[</a:t>
            </a:r>
            <a:r>
              <a:rPr lang="en-US" dirty="0" err="1"/>
              <a:t>l..mid</a:t>
            </a:r>
            <a:r>
              <a:rPr lang="en-US" dirty="0"/>
              <a:t>] </a:t>
            </a:r>
          </a:p>
        </p:txBody>
      </p:sp>
      <p:pic>
        <p:nvPicPr>
          <p:cNvPr id="8195" name="Picture 3" descr="search an element in a sorted and rotated array in java - Java2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21" y="2213204"/>
            <a:ext cx="4979350" cy="26405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657032" y="2307365"/>
            <a:ext cx="1538243" cy="1059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25540" y="4999290"/>
            <a:ext cx="2076209" cy="369332"/>
          </a:xfrm>
          <a:prstGeom prst="rect">
            <a:avLst/>
          </a:prstGeom>
          <a:noFill/>
        </p:spPr>
        <p:txBody>
          <a:bodyPr wrap="none" rtlCol="0">
            <a:spAutoFit/>
          </a:bodyPr>
          <a:lstStyle/>
          <a:p>
            <a:r>
              <a:rPr lang="en-US" dirty="0" smtClean="0"/>
              <a:t>16 19 21 25 27 3 5 8</a:t>
            </a:r>
            <a:endParaRPr lang="en-US" dirty="0"/>
          </a:p>
        </p:txBody>
      </p:sp>
    </p:spTree>
    <p:extLst>
      <p:ext uri="{BB962C8B-B14F-4D97-AF65-F5344CB8AC3E}">
        <p14:creationId xmlns:p14="http://schemas.microsoft.com/office/powerpoint/2010/main" val="2135146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US" dirty="0"/>
          </a:p>
        </p:txBody>
      </p:sp>
      <p:sp>
        <p:nvSpPr>
          <p:cNvPr id="3" name="Content Placeholder 2"/>
          <p:cNvSpPr>
            <a:spLocks noGrp="1"/>
          </p:cNvSpPr>
          <p:nvPr>
            <p:ph idx="1"/>
          </p:nvPr>
        </p:nvSpPr>
        <p:spPr/>
        <p:txBody>
          <a:bodyPr/>
          <a:lstStyle/>
          <a:p>
            <a:r>
              <a:rPr lang="en-US" b="1" dirty="0" smtClean="0"/>
              <a:t>Statement : </a:t>
            </a:r>
            <a:r>
              <a:rPr lang="en-US" dirty="0" smtClean="0"/>
              <a:t/>
            </a:r>
            <a:br>
              <a:rPr lang="en-US" dirty="0" smtClean="0"/>
            </a:br>
            <a:r>
              <a:rPr lang="en-US" sz="1600" dirty="0"/>
              <a:t>Write an efficient algorithm that searches for a value in an </a:t>
            </a:r>
            <a:r>
              <a:rPr lang="en-US" sz="1600" i="1" dirty="0"/>
              <a:t>m</a:t>
            </a:r>
            <a:r>
              <a:rPr lang="en-US" sz="1600" dirty="0"/>
              <a:t> x </a:t>
            </a:r>
            <a:r>
              <a:rPr lang="en-US" sz="1600" i="1" dirty="0"/>
              <a:t>n</a:t>
            </a:r>
            <a:r>
              <a:rPr lang="en-US" sz="1600" dirty="0"/>
              <a:t> matrix. This matrix has the following properties:</a:t>
            </a:r>
          </a:p>
          <a:p>
            <a:pPr>
              <a:buFont typeface="Wingdings" panose="05000000000000000000" pitchFamily="2" charset="2"/>
              <a:buChar char="§"/>
            </a:pPr>
            <a:r>
              <a:rPr lang="en-US" sz="1600" dirty="0"/>
              <a:t>Integers in each row are sorted in ascending from left to right.</a:t>
            </a:r>
          </a:p>
          <a:p>
            <a:pPr>
              <a:buFont typeface="Wingdings" panose="05000000000000000000" pitchFamily="2" charset="2"/>
              <a:buChar char="§"/>
            </a:pPr>
            <a:r>
              <a:rPr lang="en-US" sz="1600" dirty="0"/>
              <a:t>Integers in each column are sorted in ascending from top to bottom.</a:t>
            </a:r>
          </a:p>
          <a:p>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1211856" y="3278248"/>
            <a:ext cx="2830305" cy="3030817"/>
          </a:xfrm>
          <a:prstGeom prst="rect">
            <a:avLst/>
          </a:prstGeom>
        </p:spPr>
      </p:pic>
    </p:spTree>
    <p:extLst>
      <p:ext uri="{BB962C8B-B14F-4D97-AF65-F5344CB8AC3E}">
        <p14:creationId xmlns:p14="http://schemas.microsoft.com/office/powerpoint/2010/main" val="2884778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a:t>
            </a:r>
            <a:endParaRPr lang="en-US" dirty="0"/>
          </a:p>
        </p:txBody>
      </p:sp>
      <p:sp>
        <p:nvSpPr>
          <p:cNvPr id="3" name="Content Placeholder 2"/>
          <p:cNvSpPr>
            <a:spLocks noGrp="1"/>
          </p:cNvSpPr>
          <p:nvPr>
            <p:ph idx="1"/>
          </p:nvPr>
        </p:nvSpPr>
        <p:spPr/>
        <p:txBody>
          <a:bodyPr/>
          <a:lstStyle/>
          <a:p>
            <a:r>
              <a:rPr lang="en-US" dirty="0" smtClean="0"/>
              <a:t>Search each element of the matrix. </a:t>
            </a:r>
            <a:br>
              <a:rPr lang="en-US" dirty="0" smtClean="0"/>
            </a:br>
            <a:endParaRPr lang="en-US" dirty="0"/>
          </a:p>
        </p:txBody>
      </p:sp>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1598239" y="2931170"/>
              <a:ext cx="1948680" cy="812160"/>
            </p14:xfrm>
          </p:contentPart>
        </mc:Choice>
        <mc:Fallback xmlns="">
          <p:pic>
            <p:nvPicPr>
              <p:cNvPr id="10" name="Ink 9"/>
              <p:cNvPicPr/>
              <p:nvPr/>
            </p:nvPicPr>
            <p:blipFill>
              <a:blip r:embed="rId3"/>
              <a:stretch>
                <a:fillRect/>
              </a:stretch>
            </p:blipFill>
            <p:spPr>
              <a:xfrm>
                <a:off x="1583119" y="2916050"/>
                <a:ext cx="1978920" cy="842400"/>
              </a:xfrm>
              <a:prstGeom prst="rect">
                <a:avLst/>
              </a:prstGeom>
            </p:spPr>
          </p:pic>
        </mc:Fallback>
      </mc:AlternateContent>
      <p:pic>
        <p:nvPicPr>
          <p:cNvPr id="12" name="Picture 11"/>
          <p:cNvPicPr>
            <a:picLocks noChangeAspect="1"/>
          </p:cNvPicPr>
          <p:nvPr/>
        </p:nvPicPr>
        <p:blipFill>
          <a:blip r:embed="rId4"/>
          <a:stretch>
            <a:fillRect/>
          </a:stretch>
        </p:blipFill>
        <p:spPr>
          <a:xfrm>
            <a:off x="1097280" y="2509127"/>
            <a:ext cx="3431991" cy="3675129"/>
          </a:xfrm>
          <a:prstGeom prst="rect">
            <a:avLst/>
          </a:prstGeom>
        </p:spPr>
      </p:pic>
      <p:sp>
        <p:nvSpPr>
          <p:cNvPr id="29" name="TextBox 28"/>
          <p:cNvSpPr txBox="1"/>
          <p:nvPr/>
        </p:nvSpPr>
        <p:spPr>
          <a:xfrm>
            <a:off x="6990460" y="3337250"/>
            <a:ext cx="3481338" cy="646331"/>
          </a:xfrm>
          <a:prstGeom prst="rect">
            <a:avLst/>
          </a:prstGeom>
          <a:noFill/>
        </p:spPr>
        <p:txBody>
          <a:bodyPr wrap="none" rtlCol="0">
            <a:spAutoFit/>
          </a:bodyPr>
          <a:lstStyle/>
          <a:p>
            <a:r>
              <a:rPr lang="en-US" dirty="0" smtClean="0"/>
              <a:t>T(N) = O(m*n)</a:t>
            </a:r>
          </a:p>
          <a:p>
            <a:r>
              <a:rPr lang="en-US" dirty="0" smtClean="0"/>
              <a:t>S(N) = O(1) no extra space required</a:t>
            </a:r>
          </a:p>
        </p:txBody>
      </p:sp>
    </p:spTree>
    <p:extLst>
      <p:ext uri="{BB962C8B-B14F-4D97-AF65-F5344CB8AC3E}">
        <p14:creationId xmlns:p14="http://schemas.microsoft.com/office/powerpoint/2010/main" val="31424325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1400" dirty="0"/>
              <a:t>We start search the matrix from top right </a:t>
            </a:r>
            <a:r>
              <a:rPr lang="en-US" sz="1400" dirty="0" smtClean="0"/>
              <a:t>corner</a:t>
            </a:r>
          </a:p>
          <a:p>
            <a:pPr>
              <a:buFont typeface="Wingdings" panose="05000000000000000000" pitchFamily="2" charset="2"/>
              <a:buChar char="§"/>
            </a:pPr>
            <a:r>
              <a:rPr lang="en-US" sz="1400" dirty="0" smtClean="0"/>
              <a:t>initialize </a:t>
            </a:r>
            <a:r>
              <a:rPr lang="en-US" sz="1400" dirty="0"/>
              <a:t>the current position to top right </a:t>
            </a:r>
            <a:r>
              <a:rPr lang="en-US" sz="1400" dirty="0" smtClean="0"/>
              <a:t>corner</a:t>
            </a:r>
          </a:p>
          <a:p>
            <a:pPr>
              <a:buFont typeface="Wingdings" panose="05000000000000000000" pitchFamily="2" charset="2"/>
              <a:buChar char="§"/>
            </a:pPr>
            <a:r>
              <a:rPr lang="en-US" sz="1400" dirty="0" smtClean="0"/>
              <a:t>if </a:t>
            </a:r>
            <a:r>
              <a:rPr lang="en-US" sz="1400" dirty="0"/>
              <a:t>the target is greater than the value in current position, then the target can not be in entire row of current position because the row is sorted, </a:t>
            </a:r>
            <a:endParaRPr lang="en-US" sz="1400" dirty="0" smtClean="0"/>
          </a:p>
          <a:p>
            <a:pPr>
              <a:buFont typeface="Wingdings" panose="05000000000000000000" pitchFamily="2" charset="2"/>
              <a:buChar char="§"/>
            </a:pPr>
            <a:r>
              <a:rPr lang="en-US" sz="1400" dirty="0" smtClean="0"/>
              <a:t>if </a:t>
            </a:r>
            <a:r>
              <a:rPr lang="en-US" sz="1400" dirty="0"/>
              <a:t>the target is less than the value in current position, then the target can not in the entire column because the column is sorted too. </a:t>
            </a:r>
            <a:endParaRPr lang="en-US" sz="1400" dirty="0" smtClean="0"/>
          </a:p>
        </p:txBody>
      </p:sp>
      <p:pic>
        <p:nvPicPr>
          <p:cNvPr id="4" name="Picture 3"/>
          <p:cNvPicPr>
            <a:picLocks noChangeAspect="1"/>
          </p:cNvPicPr>
          <p:nvPr/>
        </p:nvPicPr>
        <p:blipFill rotWithShape="1">
          <a:blip r:embed="rId2"/>
          <a:srcRect t="21076" b="25904"/>
          <a:stretch/>
        </p:blipFill>
        <p:spPr>
          <a:xfrm>
            <a:off x="3929142" y="3537959"/>
            <a:ext cx="3146776" cy="1792750"/>
          </a:xfrm>
          <a:prstGeom prst="rect">
            <a:avLst/>
          </a:prstGeom>
        </p:spPr>
      </p:pic>
      <p:sp>
        <p:nvSpPr>
          <p:cNvPr id="5" name="TextBox 4"/>
          <p:cNvSpPr txBox="1"/>
          <p:nvPr/>
        </p:nvSpPr>
        <p:spPr>
          <a:xfrm>
            <a:off x="1837346" y="5654302"/>
            <a:ext cx="8169352" cy="646331"/>
          </a:xfrm>
          <a:prstGeom prst="rect">
            <a:avLst/>
          </a:prstGeom>
          <a:noFill/>
        </p:spPr>
        <p:txBody>
          <a:bodyPr wrap="none" rtlCol="0">
            <a:spAutoFit/>
          </a:bodyPr>
          <a:lstStyle/>
          <a:p>
            <a:r>
              <a:rPr lang="en-US" dirty="0"/>
              <a:t>We can rule out one row or one column each time, so the time complexity is O(</a:t>
            </a:r>
            <a:r>
              <a:rPr lang="en-US" dirty="0" err="1"/>
              <a:t>m+n</a:t>
            </a:r>
            <a:r>
              <a:rPr lang="en-US" dirty="0"/>
              <a:t>).</a:t>
            </a:r>
          </a:p>
          <a:p>
            <a:endParaRPr lang="en-US" dirty="0"/>
          </a:p>
        </p:txBody>
      </p:sp>
      <p:pic>
        <p:nvPicPr>
          <p:cNvPr id="6" name="Picture 5"/>
          <p:cNvPicPr>
            <a:picLocks noChangeAspect="1"/>
          </p:cNvPicPr>
          <p:nvPr/>
        </p:nvPicPr>
        <p:blipFill>
          <a:blip r:embed="rId3"/>
          <a:stretch>
            <a:fillRect/>
          </a:stretch>
        </p:blipFill>
        <p:spPr>
          <a:xfrm>
            <a:off x="3929142" y="3429542"/>
            <a:ext cx="3309146" cy="2116386"/>
          </a:xfrm>
          <a:prstGeom prst="rect">
            <a:avLst/>
          </a:prstGeom>
        </p:spPr>
      </p:pic>
    </p:spTree>
    <p:extLst>
      <p:ext uri="{BB962C8B-B14F-4D97-AF65-F5344CB8AC3E}">
        <p14:creationId xmlns:p14="http://schemas.microsoft.com/office/powerpoint/2010/main" val="1476862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a:t>
            </a:r>
            <a:endParaRPr lang="en-US" dirty="0"/>
          </a:p>
        </p:txBody>
      </p:sp>
      <p:sp>
        <p:nvSpPr>
          <p:cNvPr id="3" name="Content Placeholder 2"/>
          <p:cNvSpPr>
            <a:spLocks noGrp="1"/>
          </p:cNvSpPr>
          <p:nvPr>
            <p:ph idx="1"/>
          </p:nvPr>
        </p:nvSpPr>
        <p:spPr/>
        <p:txBody>
          <a:bodyPr/>
          <a:lstStyle/>
          <a:p>
            <a:r>
              <a:rPr lang="en-US" dirty="0" smtClean="0"/>
              <a:t>1. </a:t>
            </a:r>
            <a:r>
              <a:rPr lang="en-US" dirty="0"/>
              <a:t>Given an array </a:t>
            </a:r>
            <a:r>
              <a:rPr lang="en-US" b="1" dirty="0"/>
              <a:t>A[]</a:t>
            </a:r>
            <a:r>
              <a:rPr lang="en-US" dirty="0"/>
              <a:t> consisting 0s, 1s and 2s. The task is to write a function that sorts the given array. The functions should put all 0s first, then all 1s and all 2s in last</a:t>
            </a:r>
            <a:r>
              <a:rPr lang="en-US" dirty="0" smtClean="0"/>
              <a:t>. This should be done in time complexity O(N) and without using extra space.</a:t>
            </a:r>
          </a:p>
          <a:p>
            <a:endParaRPr lang="en-US" dirty="0" smtClean="0"/>
          </a:p>
          <a:p>
            <a:r>
              <a:rPr lang="en-US" dirty="0" smtClean="0"/>
              <a:t>2.Implement Binary Search Algorithm </a:t>
            </a:r>
            <a:r>
              <a:rPr lang="en-US" b="1" dirty="0" smtClean="0"/>
              <a:t>iteratively.</a:t>
            </a:r>
          </a:p>
          <a:p>
            <a:endParaRPr lang="en-US" b="1" dirty="0"/>
          </a:p>
          <a:p>
            <a:r>
              <a:rPr lang="en-US" dirty="0" smtClean="0"/>
              <a:t>3.</a:t>
            </a:r>
            <a:r>
              <a:rPr lang="en-US" dirty="0"/>
              <a:t> Given a sorted array in which all elements appear twice (one after one) and one element appears only once. Find that element in O(log n) complexity</a:t>
            </a:r>
            <a:r>
              <a:rPr lang="en-US" dirty="0" smtClean="0"/>
              <a:t>.</a:t>
            </a:r>
          </a:p>
          <a:p>
            <a:endParaRPr lang="en-US" dirty="0" smtClean="0"/>
          </a:p>
        </p:txBody>
      </p:sp>
    </p:spTree>
    <p:extLst>
      <p:ext uri="{BB962C8B-B14F-4D97-AF65-F5344CB8AC3E}">
        <p14:creationId xmlns:p14="http://schemas.microsoft.com/office/powerpoint/2010/main" val="1597194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pPr marL="0" indent="0">
              <a:buNone/>
            </a:pPr>
            <a:r>
              <a:rPr lang="en-US" dirty="0" smtClean="0"/>
              <a:t>Learn Algorithms with Dance : </a:t>
            </a:r>
            <a:r>
              <a:rPr lang="en-US" dirty="0">
                <a:hlinkClick r:id="rId2"/>
              </a:rPr>
              <a:t>https://www.youtube.com/user/AlgoRythmics</a:t>
            </a:r>
            <a:endParaRPr lang="en-US" dirty="0"/>
          </a:p>
          <a:p>
            <a:pPr marL="0" indent="0">
              <a:buNone/>
            </a:pPr>
            <a:r>
              <a:rPr lang="en-US" dirty="0" smtClean="0"/>
              <a:t>Visualization of Sorting Algorithms: </a:t>
            </a:r>
            <a:r>
              <a:rPr lang="en-US" dirty="0">
                <a:hlinkClick r:id="rId3"/>
              </a:rPr>
              <a:t>https://visualgo.net/en/sorting</a:t>
            </a:r>
            <a:endParaRPr lang="en-US" dirty="0"/>
          </a:p>
        </p:txBody>
      </p:sp>
    </p:spTree>
    <p:extLst>
      <p:ext uri="{BB962C8B-B14F-4D97-AF65-F5344CB8AC3E}">
        <p14:creationId xmlns:p14="http://schemas.microsoft.com/office/powerpoint/2010/main" val="643598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Algorithms?</a:t>
            </a:r>
            <a:endParaRPr lang="en-US" dirty="0"/>
          </a:p>
        </p:txBody>
      </p:sp>
      <p:sp>
        <p:nvSpPr>
          <p:cNvPr id="3" name="Content Placeholder 2"/>
          <p:cNvSpPr>
            <a:spLocks noGrp="1"/>
          </p:cNvSpPr>
          <p:nvPr>
            <p:ph idx="1"/>
          </p:nvPr>
        </p:nvSpPr>
        <p:spPr/>
        <p:txBody>
          <a:bodyPr/>
          <a:lstStyle/>
          <a:p>
            <a:r>
              <a:rPr lang="en-US" dirty="0"/>
              <a:t>By studying algorithms you will be able to find the best algorithm for you problem(as there exists multiple algorithms for a problem).</a:t>
            </a:r>
          </a:p>
          <a:p>
            <a:r>
              <a:rPr lang="en-US" dirty="0"/>
              <a:t>You can differentiate two or more algorithms on the basis of there efficiency , resource utilization , time to solve problem and accuracy.</a:t>
            </a:r>
          </a:p>
          <a:p>
            <a:endParaRPr lang="en-US" dirty="0"/>
          </a:p>
        </p:txBody>
      </p:sp>
    </p:spTree>
    <p:extLst>
      <p:ext uri="{BB962C8B-B14F-4D97-AF65-F5344CB8AC3E}">
        <p14:creationId xmlns:p14="http://schemas.microsoft.com/office/powerpoint/2010/main" val="2751081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lstStyle/>
          <a:p>
            <a:r>
              <a:rPr lang="en-US" dirty="0"/>
              <a:t>Sorting any sequence means to arrange the elements of that sequence according to some specific criterion.</a:t>
            </a:r>
          </a:p>
          <a:p>
            <a:endParaRPr lang="en-US" dirty="0"/>
          </a:p>
          <a:p>
            <a:r>
              <a:rPr lang="en-US" dirty="0"/>
              <a:t>For Example, the array </a:t>
            </a:r>
            <a:r>
              <a:rPr lang="en-US" dirty="0" err="1"/>
              <a:t>arr</a:t>
            </a:r>
            <a:r>
              <a:rPr lang="en-US" dirty="0"/>
              <a:t>[] = {5, 4, 2, 1, 3} after sorting in increasing order will be: </a:t>
            </a:r>
            <a:r>
              <a:rPr lang="en-US" dirty="0" err="1"/>
              <a:t>arr</a:t>
            </a:r>
            <a:r>
              <a:rPr lang="en-US" dirty="0"/>
              <a:t>[] = {1, 2, 3, 4, 5}. The same array after sorting in descending order will be: </a:t>
            </a:r>
            <a:r>
              <a:rPr lang="en-US" dirty="0" err="1"/>
              <a:t>arr</a:t>
            </a:r>
            <a:r>
              <a:rPr lang="en-US" dirty="0"/>
              <a:t>[] = {5, 4, 3, 2, 1}.</a:t>
            </a:r>
          </a:p>
          <a:p>
            <a:endParaRPr lang="en-US" dirty="0"/>
          </a:p>
          <a:p>
            <a:r>
              <a:rPr lang="en-US" dirty="0"/>
              <a:t>In-Place Sorting: An in-place sorting algorithm uses constant extra space for producing the output (modifies the given array only). It sorts the list only by modifying the order of the elements within the list.</a:t>
            </a:r>
          </a:p>
        </p:txBody>
      </p:sp>
    </p:spTree>
    <p:extLst>
      <p:ext uri="{BB962C8B-B14F-4D97-AF65-F5344CB8AC3E}">
        <p14:creationId xmlns:p14="http://schemas.microsoft.com/office/powerpoint/2010/main" val="3118303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Algorithms</a:t>
            </a:r>
            <a:endParaRPr lang="en-US" dirty="0"/>
          </a:p>
        </p:txBody>
      </p:sp>
      <p:sp>
        <p:nvSpPr>
          <p:cNvPr id="3" name="Content Placeholder 2"/>
          <p:cNvSpPr>
            <a:spLocks noGrp="1"/>
          </p:cNvSpPr>
          <p:nvPr>
            <p:ph idx="1"/>
          </p:nvPr>
        </p:nvSpPr>
        <p:spPr/>
        <p:txBody>
          <a:bodyPr/>
          <a:lstStyle/>
          <a:p>
            <a:r>
              <a:rPr lang="en-US" dirty="0" smtClean="0"/>
              <a:t>1. Insertion Sort</a:t>
            </a:r>
          </a:p>
          <a:p>
            <a:r>
              <a:rPr lang="en-US" dirty="0" smtClean="0"/>
              <a:t>2. Selection Sort</a:t>
            </a:r>
          </a:p>
          <a:p>
            <a:r>
              <a:rPr lang="en-US" dirty="0" smtClean="0"/>
              <a:t>3. Bubble Sort</a:t>
            </a:r>
          </a:p>
          <a:p>
            <a:r>
              <a:rPr lang="en-US" dirty="0" smtClean="0"/>
              <a:t>4. Heap Sort</a:t>
            </a:r>
          </a:p>
          <a:p>
            <a:r>
              <a:rPr lang="en-US" dirty="0" smtClean="0"/>
              <a:t>5. Counting Sort</a:t>
            </a:r>
          </a:p>
          <a:p>
            <a:r>
              <a:rPr lang="en-US" dirty="0" smtClean="0"/>
              <a:t>6. Quick Sort</a:t>
            </a:r>
          </a:p>
          <a:p>
            <a:r>
              <a:rPr lang="en-US" dirty="0" smtClean="0"/>
              <a:t>7. Merge Sort</a:t>
            </a:r>
          </a:p>
          <a:p>
            <a:endParaRPr lang="en-US" dirty="0"/>
          </a:p>
        </p:txBody>
      </p:sp>
    </p:spTree>
    <p:extLst>
      <p:ext uri="{BB962C8B-B14F-4D97-AF65-F5344CB8AC3E}">
        <p14:creationId xmlns:p14="http://schemas.microsoft.com/office/powerpoint/2010/main" val="492476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4" name="Content Placeholder 3"/>
          <p:cNvSpPr>
            <a:spLocks noGrp="1"/>
          </p:cNvSpPr>
          <p:nvPr>
            <p:ph idx="1"/>
          </p:nvPr>
        </p:nvSpPr>
        <p:spPr/>
        <p:txBody>
          <a:bodyPr/>
          <a:lstStyle/>
          <a:p>
            <a:r>
              <a:rPr lang="en-US" dirty="0"/>
              <a:t>Insertion Sort is an In-Place sorting algorithm. This algorithm works in a similar way of sorting a deck of playing cards.</a:t>
            </a:r>
            <a:br>
              <a:rPr lang="en-US" dirty="0"/>
            </a:br>
            <a:r>
              <a:rPr lang="en-US" dirty="0"/>
              <a:t/>
            </a:r>
            <a:br>
              <a:rPr lang="en-US" dirty="0"/>
            </a:br>
            <a:r>
              <a:rPr lang="en-US" dirty="0"/>
              <a:t>The idea is to start iterating from the second element of array till last element and for every element insert at its correct position in the </a:t>
            </a:r>
            <a:r>
              <a:rPr lang="en-US" dirty="0" err="1"/>
              <a:t>subarray</a:t>
            </a:r>
            <a:r>
              <a:rPr lang="en-US" dirty="0"/>
              <a:t> before it.</a:t>
            </a:r>
            <a:br>
              <a:rPr lang="en-US" dirty="0"/>
            </a:br>
            <a:r>
              <a:rPr lang="en-US" dirty="0"/>
              <a:t/>
            </a:r>
            <a:br>
              <a:rPr lang="en-US" dirty="0"/>
            </a:br>
            <a:r>
              <a:rPr lang="en-US" dirty="0"/>
              <a:t>In the below image you can see, how the array </a:t>
            </a:r>
            <a:r>
              <a:rPr lang="en-US" dirty="0" smtClean="0"/>
              <a:t>[9, </a:t>
            </a:r>
            <a:r>
              <a:rPr lang="en-US" dirty="0"/>
              <a:t>7</a:t>
            </a:r>
            <a:r>
              <a:rPr lang="en-US" dirty="0" smtClean="0"/>
              <a:t>, </a:t>
            </a:r>
            <a:r>
              <a:rPr lang="en-US" dirty="0"/>
              <a:t>6</a:t>
            </a:r>
            <a:r>
              <a:rPr lang="en-US" dirty="0" smtClean="0"/>
              <a:t>, 15, 17, </a:t>
            </a:r>
            <a:r>
              <a:rPr lang="en-US" dirty="0"/>
              <a:t>5</a:t>
            </a:r>
            <a:r>
              <a:rPr lang="en-US" dirty="0" smtClean="0"/>
              <a:t>, 10,11] </a:t>
            </a:r>
            <a:r>
              <a:rPr lang="en-US" dirty="0"/>
              <a:t>is being sorted in increasing order following the insertion sort algorithm.</a:t>
            </a:r>
            <a:br>
              <a:rPr lang="en-US" dirty="0"/>
            </a:br>
            <a:endParaRPr lang="en-US" dirty="0"/>
          </a:p>
        </p:txBody>
      </p:sp>
    </p:spTree>
    <p:extLst>
      <p:ext uri="{BB962C8B-B14F-4D97-AF65-F5344CB8AC3E}">
        <p14:creationId xmlns:p14="http://schemas.microsoft.com/office/powerpoint/2010/main" val="2503058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Algorithm:</a:t>
            </a:r>
            <a:endParaRPr lang="en-US" dirty="0"/>
          </a:p>
        </p:txBody>
      </p:sp>
      <p:sp>
        <p:nvSpPr>
          <p:cNvPr id="3" name="Content Placeholder 2"/>
          <p:cNvSpPr>
            <a:spLocks noGrp="1"/>
          </p:cNvSpPr>
          <p:nvPr>
            <p:ph idx="1"/>
          </p:nvPr>
        </p:nvSpPr>
        <p:spPr>
          <a:xfrm>
            <a:off x="1097280" y="1954924"/>
            <a:ext cx="10058400" cy="3914170"/>
          </a:xfrm>
        </p:spPr>
        <p:txBody>
          <a:bodyPr/>
          <a:lstStyle/>
          <a:p>
            <a:endParaRPr lang="en-US" dirty="0"/>
          </a:p>
        </p:txBody>
      </p:sp>
      <p:pic>
        <p:nvPicPr>
          <p:cNvPr id="3074" name="Picture 2" descr="Recursive Insertion Sort - TutorialsPoint.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71" y="1801100"/>
            <a:ext cx="5134293" cy="43798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00125" y="1891184"/>
            <a:ext cx="6331037" cy="4247317"/>
          </a:xfrm>
          <a:prstGeom prst="rect">
            <a:avLst/>
          </a:prstGeom>
          <a:noFill/>
        </p:spPr>
        <p:txBody>
          <a:bodyPr wrap="square" rtlCol="0">
            <a:spAutoFit/>
          </a:bodyPr>
          <a:lstStyle/>
          <a:p>
            <a:r>
              <a:rPr lang="en-US" dirty="0"/>
              <a:t>Step 1: If the current element is 1st element of array,  it is already sorted</a:t>
            </a:r>
            <a:r>
              <a:rPr lang="en-US" dirty="0" smtClean="0"/>
              <a:t>.</a:t>
            </a:r>
            <a:br>
              <a:rPr lang="en-US" dirty="0" smtClean="0"/>
            </a:br>
            <a:endParaRPr lang="en-US" dirty="0"/>
          </a:p>
          <a:p>
            <a:r>
              <a:rPr lang="en-US" dirty="0"/>
              <a:t>Step 2: Pick next </a:t>
            </a:r>
            <a:r>
              <a:rPr lang="en-US" dirty="0" smtClean="0"/>
              <a:t>element</a:t>
            </a:r>
            <a:br>
              <a:rPr lang="en-US" dirty="0" smtClean="0"/>
            </a:br>
            <a:endParaRPr lang="en-US" dirty="0"/>
          </a:p>
          <a:p>
            <a:r>
              <a:rPr lang="en-US" dirty="0"/>
              <a:t>Step 3: Compare the current element will all elements in the sorted sub-array before it</a:t>
            </a:r>
            <a:r>
              <a:rPr lang="en-US" dirty="0" smtClean="0"/>
              <a:t>.</a:t>
            </a:r>
            <a:br>
              <a:rPr lang="en-US" dirty="0" smtClean="0"/>
            </a:br>
            <a:endParaRPr lang="en-US" dirty="0"/>
          </a:p>
          <a:p>
            <a:r>
              <a:rPr lang="en-US" dirty="0"/>
              <a:t>Step 4: Shift all of the elements in the sub-array before the current element which are </a:t>
            </a:r>
            <a:r>
              <a:rPr lang="en-US" dirty="0" smtClean="0"/>
              <a:t>greater than </a:t>
            </a:r>
            <a:r>
              <a:rPr lang="en-US" dirty="0"/>
              <a:t>the current element by one place and insert the current element at the new empty </a:t>
            </a:r>
            <a:r>
              <a:rPr lang="en-US" dirty="0" smtClean="0"/>
              <a:t>space.</a:t>
            </a:r>
            <a:br>
              <a:rPr lang="en-US" dirty="0" smtClean="0"/>
            </a:br>
            <a:endParaRPr lang="en-US" dirty="0"/>
          </a:p>
          <a:p>
            <a:r>
              <a:rPr lang="en-US" dirty="0"/>
              <a:t>Step 5: Repeat step 2-3 until the entire array is sorted.</a:t>
            </a:r>
          </a:p>
          <a:p>
            <a:endParaRPr lang="en-US" dirty="0"/>
          </a:p>
        </p:txBody>
      </p:sp>
    </p:spTree>
    <p:extLst>
      <p:ext uri="{BB962C8B-B14F-4D97-AF65-F5344CB8AC3E}">
        <p14:creationId xmlns:p14="http://schemas.microsoft.com/office/powerpoint/2010/main" val="26379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Implementation</a:t>
            </a:r>
            <a:endParaRPr lang="en-US" dirty="0"/>
          </a:p>
        </p:txBody>
      </p:sp>
      <p:sp>
        <p:nvSpPr>
          <p:cNvPr id="3" name="Content Placeholder 2"/>
          <p:cNvSpPr>
            <a:spLocks noGrp="1"/>
          </p:cNvSpPr>
          <p:nvPr>
            <p:ph idx="1"/>
          </p:nvPr>
        </p:nvSpPr>
        <p:spPr>
          <a:xfrm>
            <a:off x="1097280" y="1845733"/>
            <a:ext cx="10058400" cy="4428943"/>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3498565" y="1845733"/>
            <a:ext cx="5054358" cy="4271288"/>
          </a:xfrm>
          <a:prstGeom prst="rect">
            <a:avLst/>
          </a:prstGeom>
        </p:spPr>
      </p:pic>
      <p:sp>
        <p:nvSpPr>
          <p:cNvPr id="6" name="TextBox 5"/>
          <p:cNvSpPr txBox="1"/>
          <p:nvPr/>
        </p:nvSpPr>
        <p:spPr>
          <a:xfrm>
            <a:off x="9229771" y="3612045"/>
            <a:ext cx="1276311" cy="646331"/>
          </a:xfrm>
          <a:prstGeom prst="rect">
            <a:avLst/>
          </a:prstGeom>
          <a:noFill/>
        </p:spPr>
        <p:txBody>
          <a:bodyPr wrap="none" rtlCol="0">
            <a:spAutoFit/>
          </a:bodyPr>
          <a:lstStyle/>
          <a:p>
            <a:r>
              <a:rPr lang="en-US" dirty="0" smtClean="0"/>
              <a:t>T(N)= </a:t>
            </a:r>
            <a:r>
              <a:rPr lang="en-US" dirty="0"/>
              <a:t>O(N</a:t>
            </a:r>
            <a:r>
              <a:rPr lang="en-US" baseline="30000" dirty="0"/>
              <a:t>2</a:t>
            </a:r>
            <a:r>
              <a:rPr lang="en-US" dirty="0" smtClean="0"/>
              <a:t>)</a:t>
            </a:r>
          </a:p>
          <a:p>
            <a:r>
              <a:rPr lang="en-US" dirty="0" smtClean="0"/>
              <a:t>S(N) = O(1)</a:t>
            </a:r>
            <a:endParaRPr lang="en-US" dirty="0"/>
          </a:p>
        </p:txBody>
      </p:sp>
    </p:spTree>
    <p:extLst>
      <p:ext uri="{BB962C8B-B14F-4D97-AF65-F5344CB8AC3E}">
        <p14:creationId xmlns:p14="http://schemas.microsoft.com/office/powerpoint/2010/main" val="1582833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4166</TotalTime>
  <Words>1806</Words>
  <Application>Microsoft Office PowerPoint</Application>
  <PresentationFormat>Widescreen</PresentationFormat>
  <Paragraphs>184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Calibri Light</vt:lpstr>
      <vt:lpstr>Wingdings</vt:lpstr>
      <vt:lpstr>Retrospect</vt:lpstr>
      <vt:lpstr>Introduction to Algorithms</vt:lpstr>
      <vt:lpstr>Day 6: Agenda</vt:lpstr>
      <vt:lpstr>What is an algorithm?</vt:lpstr>
      <vt:lpstr>Why study Algorithms?</vt:lpstr>
      <vt:lpstr>Sorting</vt:lpstr>
      <vt:lpstr>Sorting Algorithms</vt:lpstr>
      <vt:lpstr>Insertion Sort</vt:lpstr>
      <vt:lpstr>Algorithm:</vt:lpstr>
      <vt:lpstr>Insertion Sort Implementation</vt:lpstr>
      <vt:lpstr>Bubble Sort</vt:lpstr>
      <vt:lpstr>PowerPoint Presentation</vt:lpstr>
      <vt:lpstr>Bubble Sort Implementation</vt:lpstr>
      <vt:lpstr>Selection Sort</vt:lpstr>
      <vt:lpstr>Algorithm:</vt:lpstr>
      <vt:lpstr>Selection Sort Algorithm</vt:lpstr>
      <vt:lpstr>Selection Sort Implementation</vt:lpstr>
      <vt:lpstr>Heap Sort</vt:lpstr>
      <vt:lpstr>Example</vt:lpstr>
      <vt:lpstr>Heap Sort Implementation</vt:lpstr>
      <vt:lpstr>Counting Sort</vt:lpstr>
      <vt:lpstr>Example</vt:lpstr>
      <vt:lpstr>Searching</vt:lpstr>
      <vt:lpstr>Binary Search</vt:lpstr>
      <vt:lpstr>Example:</vt:lpstr>
      <vt:lpstr>Problem 1: </vt:lpstr>
      <vt:lpstr>Solutions : Brute Force</vt:lpstr>
      <vt:lpstr>Solutions: Hashing</vt:lpstr>
      <vt:lpstr>Solution: XOR trick</vt:lpstr>
      <vt:lpstr>Problem 2:</vt:lpstr>
      <vt:lpstr>Optimised way: Two pointer approach</vt:lpstr>
      <vt:lpstr>Problem 3: </vt:lpstr>
      <vt:lpstr>Algorithm: </vt:lpstr>
      <vt:lpstr>Problem 4:</vt:lpstr>
      <vt:lpstr>Brute Force: </vt:lpstr>
      <vt:lpstr>Optimized</vt:lpstr>
      <vt:lpstr>Exercises : </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for undirected graph</dc:title>
  <dc:creator>Pooja Sabnani</dc:creator>
  <cp:lastModifiedBy>Windows User</cp:lastModifiedBy>
  <cp:revision>41</cp:revision>
  <dcterms:created xsi:type="dcterms:W3CDTF">2020-04-15T17:54:45Z</dcterms:created>
  <dcterms:modified xsi:type="dcterms:W3CDTF">2020-04-25T16:02:47Z</dcterms:modified>
</cp:coreProperties>
</file>