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Click to edit the outline text format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Second Outline Level</a:t>
            </a:r>
            <a:endParaRPr b="0" lang="en-IN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Third Outline Level</a:t>
            </a:r>
            <a:endParaRPr b="0" lang="en-IN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29" spc="-1" strike="noStrike">
                <a:latin typeface="Arial"/>
              </a:rPr>
              <a:t>Fourth Outline Level</a:t>
            </a:r>
            <a:endParaRPr b="0" lang="en-IN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Fifth Outline Level</a:t>
            </a:r>
            <a:endParaRPr b="0" lang="en-IN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Sixth Outline Level</a:t>
            </a:r>
            <a:endParaRPr b="0" lang="en-IN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Seventh Outline Level</a:t>
            </a:r>
            <a:endParaRPr b="0" lang="en-IN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F1BF2BA-22F9-4179-BAF8-C29C62F8AF3C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geeksforgeeks.org/difference-between-iterators-and-pointers-in-c-c-with-examples/" TargetMode="External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STL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The </a:t>
            </a:r>
            <a:r>
              <a:rPr b="1" lang="en-IN" sz="3200" spc="-1" strike="noStrike">
                <a:latin typeface="Arial"/>
              </a:rPr>
              <a:t>Standard Template Library</a:t>
            </a:r>
            <a:r>
              <a:rPr b="0" lang="en-IN" sz="3200" spc="-1" strike="noStrike">
                <a:latin typeface="Arial"/>
              </a:rPr>
              <a:t> (</a:t>
            </a:r>
            <a:r>
              <a:rPr b="0" i="1" lang="en-IN" sz="3200" spc="-1" strike="noStrike" u="sng">
                <a:uFillTx/>
                <a:latin typeface="Arial"/>
              </a:rPr>
              <a:t>STL</a:t>
            </a:r>
            <a:r>
              <a:rPr b="0" lang="en-IN" sz="3200" spc="-1" strike="noStrike">
                <a:latin typeface="Arial"/>
              </a:rPr>
              <a:t>) is a set of C++ template classes to provide common programming data structures and functions such as lists, stacks, arrays, etc. It is a library of container classes, algorithms, and iterators. It is a generalized library and so, its components are parameterized.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Continued...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8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v.insert(v.begin()+2, 55); // insert element after 2 element from front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v.insert(v.begin()+2  , 5 , 0); // 5 zeroes are inserted after it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v.erase(v.begin()+2); // delete a specific element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v.erase(v.begin()+2 , v.begin() + 7); // deleting a range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2D arrays can also be created by vectors: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vector&lt;vector&lt;int&gt; &gt; matrix(rows, vector&lt;int&gt;(columns));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matrix[2][4] = 21;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List STL: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68000"/>
            <a:ext cx="10080000" cy="42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It is a doubly linkedlist.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Declaration: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list&lt;int&gt; l{1,2,3,4,5};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functions: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l.push_back(val); // insert at the end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l.push_front(val); // insert at front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l.pop_back(); // delete from the end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l.pop_front(); // delete from the front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l.insert(iterator,val); // insert val at specific position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l.remove(it); // removes all occurance of val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68000"/>
            <a:ext cx="9504000" cy="41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7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l.empty(); // return bool is empty or not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l.begin(); // return iterator to the 1</a:t>
            </a:r>
            <a:r>
              <a:rPr b="0" lang="en-IN" sz="2600" spc="-1" strike="noStrike" baseline="14000000">
                <a:latin typeface="Arial"/>
              </a:rPr>
              <a:t>st</a:t>
            </a:r>
            <a:r>
              <a:rPr b="0" lang="en-IN" sz="2600" spc="-1" strike="noStrike">
                <a:latin typeface="Arial"/>
              </a:rPr>
              <a:t> element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600" spc="-1" strike="noStrike">
                <a:latin typeface="Arial"/>
              </a:rPr>
              <a:t>we cant do (iterator+3) because list does not support random access.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l.reverse(); // reverse the linkedlist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l.sort(); // sort the linkedlist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l.front();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l.back();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how to find an element ? (you can use manual loop also)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Auto it = find(l.begin(),l.end(),val);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if(it != l.end()) ---&gt; found and it will be pointing to that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Else --&gt;not found and it will be pointing to l.end();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String STL: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68000"/>
            <a:ext cx="9792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2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Alternative of char*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Declaration: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string str = “val”;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string str(val);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functions: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s.size(); // return the length of string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s.empty(); // return bool is empty or not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s.clear(); // all gone !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s.append(); // append some char or string at the end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s.compare(s2);</a:t>
            </a:r>
            <a:r>
              <a:rPr b="0" lang="en-IN" sz="2600" spc="-1" strike="noStrike">
                <a:latin typeface="Arial"/>
              </a:rPr>
              <a:t> // return int value 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== 0 means equal 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&gt;0 means s is greater than s2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&lt;0 means s2 is greater than s(</a:t>
            </a:r>
            <a:r>
              <a:rPr b="0" lang="en-IN" sz="2600" spc="-1" strike="noStrike" u="sng">
                <a:uFillTx/>
                <a:latin typeface="Arial"/>
              </a:rPr>
              <a:t>lexicographical comparison</a:t>
            </a:r>
            <a:r>
              <a:rPr b="0" lang="en-IN" sz="2600" spc="-1" strike="noStrike">
                <a:latin typeface="Arial"/>
              </a:rPr>
              <a:t>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s.erase(index , length);</a:t>
            </a:r>
            <a:r>
              <a:rPr b="0" lang="en-IN" sz="2600" spc="-1" strike="noStrike">
                <a:latin typeface="Arial"/>
              </a:rPr>
              <a:t> // from index to till (index+length)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int index = s.find(“string”); // return the index 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string substr = s.substr(0,5); // substring from [0,5) 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Priority_queue Container: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68000"/>
            <a:ext cx="9936000" cy="41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4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Push-&gt; O(lgn)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pop -&gt; O(lgn)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                                                 </a:t>
            </a:r>
            <a:r>
              <a:rPr b="1" lang="en-IN" sz="2600" spc="-1" strike="noStrike" u="sng">
                <a:uFillTx/>
                <a:latin typeface="Arial"/>
              </a:rPr>
              <a:t>Underlying DS = HEAP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Top -&gt; O(1)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Declaration: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priority_queue&lt;int&gt; pq; // max priority queue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priority_queue&lt;int,vector&lt;int&gt; , greater&lt;int&gt;&gt; pq; // min priority queue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priority_queue&lt;int&gt; pq(v.begin(),v.end());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Functions:</a:t>
            </a:r>
            <a:r>
              <a:rPr b="0" lang="en-IN" sz="2600" spc="-1" strike="noStrike">
                <a:latin typeface="Arial"/>
              </a:rPr>
              <a:t> 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pq.push(val);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pq.pop();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pq.empty();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pq.top();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Map Container: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Two types -&gt;ordered -&gt;unordered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MAP: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IN" sz="2600" spc="-1" strike="noStrike">
                <a:latin typeface="Arial"/>
              </a:rPr>
              <a:t>Underlying DS = self balanced BST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600" spc="-1" strike="noStrike">
                <a:latin typeface="Arial"/>
              </a:rPr>
              <a:t>In maps some key is mapped with some value.(helps in hashing)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600" spc="-1" strike="noStrike">
                <a:latin typeface="Arial"/>
              </a:rPr>
              <a:t>Ex : A  mapped to 12; 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IN" sz="2280" spc="-1" strike="noStrike">
                <a:latin typeface="Arial"/>
              </a:rPr>
              <a:t>  </a:t>
            </a:r>
            <a:r>
              <a:rPr b="0" i="1" lang="en-IN" sz="2280" spc="-1" strike="noStrike">
                <a:latin typeface="Arial"/>
              </a:rPr>
              <a:t>B mapped to 21;</a:t>
            </a:r>
            <a:endParaRPr b="0" lang="en-IN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600" spc="-1" strike="noStrike">
                <a:latin typeface="Arial"/>
              </a:rPr>
              <a:t>-&gt; values are sorted according to keys in ascending order.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Declaration: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map&lt;string,int&gt; mp;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Functions: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Insert: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mp[“fries”] = 120;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or mp.insert(make_pair(“fries”,120);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Continued...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1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IN" sz="2600" spc="-1" strike="noStrike" u="sng">
                <a:uFillTx/>
                <a:latin typeface="Arial"/>
              </a:rPr>
              <a:t>Search: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600" spc="-1" strike="noStrike">
                <a:latin typeface="Arial"/>
              </a:rPr>
              <a:t>auto it = mp.find(key);</a:t>
            </a:r>
            <a:r>
              <a:rPr b="0" lang="en-IN" sz="2600" spc="-1" strike="noStrike">
                <a:latin typeface="Arial"/>
              </a:rPr>
              <a:t> // if found it will be some valid value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If not found then it will be mp.end();</a:t>
            </a:r>
            <a:endParaRPr b="0" lang="en-IN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or by 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600" spc="-1" strike="noStrike">
                <a:latin typeface="Arial"/>
              </a:rPr>
              <a:t>int c = mp.cound(key);</a:t>
            </a:r>
            <a:r>
              <a:rPr b="0" lang="en-IN" sz="2600" spc="-1" strike="noStrike">
                <a:latin typeface="Arial"/>
              </a:rPr>
              <a:t> // if 1 means present.. if 0 means absent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600" spc="-1" strike="noStrike" u="sng">
                <a:uFillTx/>
                <a:latin typeface="Arial"/>
              </a:rPr>
              <a:t>Map only stores Unique keys only.(if tried will update old key – value pair)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368000"/>
            <a:ext cx="936000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Delete 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mp.erase(key); or mp.erase(it);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Travelling the Map: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for(auto it = mp.begin(); it != mp.end(); it++){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cout&lt;&lt;it-&gt;first &lt;&lt; “ mapped to “ &lt;&lt; it-&gt;second &lt;&lt;endl;</a:t>
            </a:r>
            <a:endParaRPr b="0" lang="en-IN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}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 u="sng">
                <a:uFillTx/>
                <a:latin typeface="Arial"/>
              </a:rPr>
              <a:t>map is very helpful in Tree top view, bottom view, left or right view problems.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Template class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3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Template class provides us Freedom from data types. \o/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Containers: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 containers are implemented as generic class templates, means that a container can be used to hold different kind of objects and they are dynamic in nature!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Ex: vector,list,stack,queue,map,set etc...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unordered_map: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72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Also called Hash table: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insertion 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deletion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search 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Keys are not stored. There is a hash function which maps the key to some index by using some formula.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Not sorted in ascending order.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Declaration: </a:t>
            </a:r>
            <a:r>
              <a:rPr b="0" lang="en-IN" sz="2600" spc="-1" strike="noStrike">
                <a:latin typeface="Arial"/>
              </a:rPr>
              <a:t>unordered_map&lt;string,int&gt; ump;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</p:txBody>
      </p:sp>
      <p:cxnSp>
        <p:nvCxnSpPr>
          <p:cNvPr id="83" name="Line 3"/>
          <p:cNvCxnSpPr>
            <a:stCxn id="82" idx="3"/>
            <a:endCxn id="82" idx="3"/>
          </p:cNvCxnSpPr>
          <p:nvPr/>
        </p:nvCxnSpPr>
        <p:spPr>
          <a:xfrm>
            <a:off x="9144000" y="3012120"/>
            <a:ext cx="360" cy="360"/>
          </a:xfrm>
          <a:prstGeom prst="bentConnector3">
            <a:avLst/>
          </a:prstGeom>
          <a:ln>
            <a:solidFill>
              <a:srgbClr val="808080"/>
            </a:solidFill>
          </a:ln>
        </p:spPr>
      </p:cxnSp>
      <p:sp>
        <p:nvSpPr>
          <p:cNvPr id="84" name="Line 4"/>
          <p:cNvSpPr/>
          <p:nvPr/>
        </p:nvSpPr>
        <p:spPr>
          <a:xfrm>
            <a:off x="1296000" y="2232000"/>
            <a:ext cx="280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5"/>
          <p:cNvSpPr/>
          <p:nvPr/>
        </p:nvSpPr>
        <p:spPr>
          <a:xfrm>
            <a:off x="1368000" y="1800000"/>
            <a:ext cx="2592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6"/>
          <p:cNvSpPr/>
          <p:nvPr/>
        </p:nvSpPr>
        <p:spPr>
          <a:xfrm flipV="1">
            <a:off x="1224000" y="2376000"/>
            <a:ext cx="273600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7"/>
          <p:cNvSpPr txBox="1"/>
          <p:nvPr/>
        </p:nvSpPr>
        <p:spPr>
          <a:xfrm>
            <a:off x="4320000" y="2029680"/>
            <a:ext cx="302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O(1) in avg case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Set: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368000"/>
            <a:ext cx="10008000" cy="430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9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Stores </a:t>
            </a:r>
            <a:r>
              <a:rPr b="1" lang="en-IN" sz="2600" spc="-1" strike="noStrike">
                <a:latin typeface="Arial"/>
              </a:rPr>
              <a:t>unique</a:t>
            </a:r>
            <a:r>
              <a:rPr b="0" lang="en-IN" sz="2600" spc="-1" strike="noStrike">
                <a:latin typeface="Arial"/>
              </a:rPr>
              <a:t> elements only and are </a:t>
            </a:r>
            <a:r>
              <a:rPr b="1" lang="en-IN" sz="2600" spc="-1" strike="noStrike">
                <a:latin typeface="Arial"/>
              </a:rPr>
              <a:t>ordered</a:t>
            </a:r>
            <a:r>
              <a:rPr b="0" lang="en-IN" sz="2600" spc="-1" strike="noStrike">
                <a:latin typeface="Arial"/>
              </a:rPr>
              <a:t>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Underlying DS = BST / Red-Black Tree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Operations -&gt; O(logn)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Declaration: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	</a:t>
            </a:r>
            <a:r>
              <a:rPr b="0" lang="en-IN" sz="2600" spc="-1" strike="noStrike">
                <a:latin typeface="Arial"/>
              </a:rPr>
              <a:t>                                           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set&lt;int&gt; s;       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Functions: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s.insert(val);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s.erase(val);                                         </a:t>
            </a:r>
            <a:r>
              <a:rPr b="1" lang="en-IN" sz="2600" spc="-1" strike="noStrike" u="sng">
                <a:uFillTx/>
                <a:latin typeface="Arial"/>
              </a:rPr>
              <a:t>we can iterate also like we did in maps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s.find(val);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s.size();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s.empty();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Unordered Set: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368000"/>
            <a:ext cx="9576000" cy="38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Same as set but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It has </a:t>
            </a:r>
            <a:r>
              <a:rPr b="1" lang="en-IN" sz="2280" spc="-1" strike="noStrike">
                <a:latin typeface="Arial"/>
              </a:rPr>
              <a:t>O(1) time complexity</a:t>
            </a:r>
            <a:r>
              <a:rPr b="0" lang="en-IN" sz="2280" spc="-1" strike="noStrike">
                <a:latin typeface="Arial"/>
              </a:rPr>
              <a:t> in </a:t>
            </a:r>
            <a:r>
              <a:rPr b="0" lang="en-IN" sz="2280" spc="-1" strike="noStrike" u="sng">
                <a:uFillTx/>
                <a:latin typeface="Arial"/>
              </a:rPr>
              <a:t>average case</a:t>
            </a:r>
            <a:r>
              <a:rPr b="0" lang="en-IN" sz="2280" spc="-1" strike="noStrike">
                <a:latin typeface="Arial"/>
              </a:rPr>
              <a:t>.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That means constant lookup time !!</a:t>
            </a:r>
            <a:endParaRPr b="0" lang="en-IN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But in unorderd set the elements are not ordered.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Underlying DS = Hash Table.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Declaration: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unordered_set&lt;int&gt; ust;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Rest eveything is similar to set.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Containers in STL: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2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1. Sequence Containers</a:t>
            </a:r>
            <a:r>
              <a:rPr b="0" lang="en-IN" sz="2600" spc="-1" strike="noStrike">
                <a:latin typeface="Arial"/>
              </a:rPr>
              <a:t> : implements data structure which can be accessed in a sequence.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600" spc="-1" strike="noStrike">
                <a:latin typeface="Arial"/>
              </a:rPr>
              <a:t>Ex:</a:t>
            </a:r>
            <a:r>
              <a:rPr b="0" lang="en-IN" sz="2600" spc="-1" strike="noStrike">
                <a:latin typeface="Arial"/>
              </a:rPr>
              <a:t> vector , list ,arrays,forward list.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2. Container Adapters:</a:t>
            </a:r>
            <a:r>
              <a:rPr b="0" lang="en-IN" sz="2600" spc="-1" strike="noStrike">
                <a:latin typeface="Arial"/>
              </a:rPr>
              <a:t> provide a different interface for sequential containers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600" spc="-1" strike="noStrike">
                <a:latin typeface="Arial"/>
              </a:rPr>
              <a:t>ex:</a:t>
            </a:r>
            <a:r>
              <a:rPr b="0" lang="en-IN" sz="2600" spc="-1" strike="noStrike">
                <a:latin typeface="Arial"/>
              </a:rPr>
              <a:t> stack,queue,priority_queue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3. Associative Containers :</a:t>
            </a:r>
            <a:r>
              <a:rPr b="0" lang="en-IN" sz="2600" spc="-1" strike="noStrike">
                <a:latin typeface="Arial"/>
              </a:rPr>
              <a:t> implements sorted data structures that can be quickly seached T = O(logn)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600" spc="-1" strike="noStrike">
                <a:latin typeface="Arial"/>
              </a:rPr>
              <a:t>ex:</a:t>
            </a:r>
            <a:r>
              <a:rPr b="0" lang="en-IN" sz="2600" spc="-1" strike="noStrike">
                <a:latin typeface="Arial"/>
              </a:rPr>
              <a:t> map,set etc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4. Unordered Associative containers :</a:t>
            </a:r>
            <a:r>
              <a:rPr b="0" lang="en-IN" sz="2600" spc="-1" strike="noStrike">
                <a:latin typeface="Arial"/>
              </a:rPr>
              <a:t> implements unordered data structures that can be quickly seached.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600" spc="-1" strike="noStrike">
                <a:latin typeface="Arial"/>
              </a:rPr>
              <a:t>Ex:</a:t>
            </a:r>
            <a:r>
              <a:rPr b="0" lang="en-IN" sz="2600" spc="-1" strike="noStrike">
                <a:latin typeface="Arial"/>
              </a:rPr>
              <a:t> unordered_map,unordered_set.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Iterators: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432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Iterator is an entity that helps us to access the data in a container.(</a:t>
            </a:r>
            <a:r>
              <a:rPr b="1" lang="en-IN" sz="2600" spc="-1" strike="noStrike">
                <a:latin typeface="Arial"/>
              </a:rPr>
              <a:t>similar</a:t>
            </a:r>
            <a:r>
              <a:rPr b="0" lang="en-IN" sz="2600" spc="-1" strike="noStrike">
                <a:latin typeface="Arial"/>
              </a:rPr>
              <a:t> to a pointer)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Iterators are used to point at the memory addresses of STL containers.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720000" y="3312000"/>
            <a:ext cx="30427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  <a:hlinkClick r:id="rId1"/>
              </a:rPr>
              <a:t>Diff b/w iterator and pointer?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Types of Iterator: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1. Input Iterators :</a:t>
            </a:r>
            <a:r>
              <a:rPr b="0" lang="en-IN" sz="2600" spc="-1" strike="noStrike">
                <a:latin typeface="Arial"/>
              </a:rPr>
              <a:t> An entity through which we can read data from container and move ahead. 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Ex: keyboard.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2. Output Iterators : </a:t>
            </a:r>
            <a:r>
              <a:rPr b="0" lang="en-IN" sz="2600" spc="-1" strike="noStrike">
                <a:latin typeface="Arial"/>
              </a:rPr>
              <a:t>Through wihch you can write into the container and move ahead.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3. Forward Iterators :</a:t>
            </a:r>
            <a:r>
              <a:rPr b="0" lang="en-IN" sz="2600" spc="-1" strike="noStrike">
                <a:latin typeface="Arial"/>
              </a:rPr>
              <a:t> Iterator with functionality of input and output iterator but in single direction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ex: singly LL(forward_list)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4. Bidirectinoal Iterators :</a:t>
            </a:r>
            <a:r>
              <a:rPr b="0" lang="en-IN" sz="2600" spc="-1" strike="noStrike">
                <a:latin typeface="Arial"/>
              </a:rPr>
              <a:t> Forward iterator that can move in both forward and backward direction.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Example in Doubly linkedlist;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5. Random access iterator :</a:t>
            </a:r>
            <a:r>
              <a:rPr b="0" lang="en-IN" sz="2600" spc="-1" strike="noStrike">
                <a:latin typeface="Arial"/>
              </a:rPr>
              <a:t> That can read/write in both direction and also can take random jumps.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Supported in vector.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Vector STL : 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 u="sng">
                <a:uFillTx/>
                <a:latin typeface="Arial"/>
              </a:rPr>
              <a:t>Declaration: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vector&lt;int&gt; v;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vector&lt;int&gt; a(10,0);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vector&lt;int&gt; b(a.begin(), a.end());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vector&lt;int&gt; c = {1,2,3,4,5};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latin typeface="Arial"/>
              </a:rPr>
              <a:t>Accessing of elements can be done like arrays also: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a[5] = 10;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Functions: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68000"/>
            <a:ext cx="1008000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1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v.push_back(val);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v.pop_back(val);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v.size(); // return int size 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v.empty(); // return bool value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v.clear(); // clear all the elements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v.front(); // gives the first element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v.back(); // gives the last element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v.reserve(size); // reserve the size of underlying array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v.resize(new_size);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2020-05-03T12:41:08Z</dcterms:created>
  <dc:creator/>
  <dc:description/>
  <dc:language>en-IN</dc:language>
  <cp:lastModifiedBy/>
  <dcterms:modified xsi:type="dcterms:W3CDTF">2020-05-03T21:48:17Z</dcterms:modified>
  <cp:revision>5</cp:revision>
  <dc:subject/>
  <dc:title>Bright Blue</dc:title>
</cp:coreProperties>
</file>