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94" r:id="rId2"/>
    <p:sldId id="295" r:id="rId3"/>
    <p:sldId id="318" r:id="rId4"/>
    <p:sldId id="320" r:id="rId5"/>
    <p:sldId id="314" r:id="rId6"/>
    <p:sldId id="278" r:id="rId7"/>
    <p:sldId id="317" r:id="rId8"/>
    <p:sldId id="280" r:id="rId9"/>
    <p:sldId id="319" r:id="rId10"/>
    <p:sldId id="325" r:id="rId11"/>
    <p:sldId id="323" r:id="rId12"/>
    <p:sldId id="324" r:id="rId13"/>
    <p:sldId id="304" r:id="rId14"/>
    <p:sldId id="326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30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8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9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47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85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9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0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87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3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06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94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4E6AC-D48D-4C9B-8055-9A855D31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84" y="355542"/>
            <a:ext cx="7543158" cy="4510855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535C0DF4-93D2-4C55-BB27-5EF76EBB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605" y="3955354"/>
            <a:ext cx="6201337" cy="91104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sz="4000"/>
              <a:t>8.</a:t>
            </a:r>
            <a:r>
              <a:rPr kumimoji="1" lang="en-US" altLang="ja-JP" sz="4000" dirty="0"/>
              <a:t>C#_</a:t>
            </a:r>
            <a:r>
              <a:rPr kumimoji="1" lang="ja-JP" altLang="en-US" sz="4000" dirty="0"/>
              <a:t>アクセス指定子とコンストラクタと継承</a:t>
            </a:r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6228572-3EBB-4FBE-A8C2-B241D57AE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067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F8B7A7-8DD8-10FC-7361-CD51590BAB49}"/>
              </a:ext>
            </a:extLst>
          </p:cNvPr>
          <p:cNvSpPr txBox="1"/>
          <p:nvPr/>
        </p:nvSpPr>
        <p:spPr>
          <a:xfrm>
            <a:off x="1062086" y="919311"/>
            <a:ext cx="2359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ここまでの学習で、</a:t>
            </a:r>
            <a:endParaRPr kumimoji="1"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E4CB1A-8277-3804-B518-CFBE6B575596}"/>
              </a:ext>
            </a:extLst>
          </p:cNvPr>
          <p:cNvSpPr txBox="1"/>
          <p:nvPr/>
        </p:nvSpPr>
        <p:spPr>
          <a:xfrm>
            <a:off x="1145355" y="2088038"/>
            <a:ext cx="9693898" cy="70788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4000" b="1" dirty="0"/>
              <a:t>Unity</a:t>
            </a:r>
            <a:r>
              <a:rPr lang="ja-JP" altLang="en-US" sz="4000" b="1" dirty="0"/>
              <a:t>スクリプトで何が書かれているか？</a:t>
            </a:r>
            <a:endParaRPr kumimoji="1" lang="ja-JP" altLang="en-US" sz="40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B59449C-4642-A744-4A4D-4623E7DC09DA}"/>
              </a:ext>
            </a:extLst>
          </p:cNvPr>
          <p:cNvSpPr txBox="1"/>
          <p:nvPr/>
        </p:nvSpPr>
        <p:spPr>
          <a:xfrm>
            <a:off x="6961694" y="3429000"/>
            <a:ext cx="478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の最低限が理解できるようになりました</a:t>
            </a:r>
            <a:r>
              <a:rPr kumimoji="1" lang="ja-JP" altLang="en-US" sz="2400" dirty="0"/>
              <a:t>。</a:t>
            </a:r>
            <a:endParaRPr kumimoji="1"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C8A2FB-6D5D-F1C2-F2B6-6E2DC194A162}"/>
              </a:ext>
            </a:extLst>
          </p:cNvPr>
          <p:cNvSpPr txBox="1"/>
          <p:nvPr/>
        </p:nvSpPr>
        <p:spPr>
          <a:xfrm>
            <a:off x="1782960" y="4769962"/>
            <a:ext cx="8626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なので、</a:t>
            </a:r>
            <a:endParaRPr kumimoji="1" lang="en-US" altLang="ja-JP" sz="2400" dirty="0"/>
          </a:p>
          <a:p>
            <a:r>
              <a:rPr kumimoji="1" lang="ja-JP" altLang="en-US" sz="2400" dirty="0"/>
              <a:t>ここで一旦</a:t>
            </a:r>
            <a:r>
              <a:rPr kumimoji="1" lang="en-US" altLang="ja-JP" sz="2400" dirty="0"/>
              <a:t>Unity</a:t>
            </a:r>
            <a:r>
              <a:rPr kumimoji="1" lang="ja-JP" altLang="en-US" sz="2400" dirty="0"/>
              <a:t>スクリプトを文法的に読んでいきましょう。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182483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スクリプトを読み解こう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D0D5720-DCB5-42C9-AAC2-3F655EC70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5" y="948267"/>
            <a:ext cx="6839700" cy="5621866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60FD70E-4715-4701-9EBA-A3E0E23CF4ED}"/>
              </a:ext>
            </a:extLst>
          </p:cNvPr>
          <p:cNvSpPr/>
          <p:nvPr/>
        </p:nvSpPr>
        <p:spPr>
          <a:xfrm>
            <a:off x="2202024" y="2267339"/>
            <a:ext cx="3415005" cy="32657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E20E5E-0563-48BA-B0C3-BD21F9EC5B78}"/>
              </a:ext>
            </a:extLst>
          </p:cNvPr>
          <p:cNvCxnSpPr>
            <a:cxnSpLocks/>
          </p:cNvCxnSpPr>
          <p:nvPr/>
        </p:nvCxnSpPr>
        <p:spPr>
          <a:xfrm flipH="1">
            <a:off x="5617029" y="1644156"/>
            <a:ext cx="2360644" cy="753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C00AF2-B6A2-4F9E-931F-12C7B31410C3}"/>
              </a:ext>
            </a:extLst>
          </p:cNvPr>
          <p:cNvSpPr txBox="1"/>
          <p:nvPr/>
        </p:nvSpPr>
        <p:spPr>
          <a:xfrm>
            <a:off x="7976019" y="1293229"/>
            <a:ext cx="3127779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MonoBahaviour</a:t>
            </a:r>
            <a:r>
              <a:rPr kumimoji="1" lang="ja-JP" altLang="en-US" dirty="0"/>
              <a:t>を継承して</a:t>
            </a:r>
            <a:endParaRPr kumimoji="1" lang="en-US" altLang="ja-JP" dirty="0"/>
          </a:p>
          <a:p>
            <a:r>
              <a:rPr lang="en-US" altLang="ja-JP" dirty="0" err="1"/>
              <a:t>TestScript</a:t>
            </a:r>
            <a:r>
              <a:rPr lang="ja-JP" altLang="en-US" dirty="0"/>
              <a:t>クラスを作成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716A27-F757-44E1-97AC-CD5F7229C1B4}"/>
              </a:ext>
            </a:extLst>
          </p:cNvPr>
          <p:cNvSpPr txBox="1"/>
          <p:nvPr/>
        </p:nvSpPr>
        <p:spPr>
          <a:xfrm>
            <a:off x="2911151" y="1475474"/>
            <a:ext cx="2799164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←</a:t>
            </a:r>
            <a:r>
              <a:rPr kumimoji="1" lang="en-US" altLang="ja-JP" sz="1400" dirty="0" err="1"/>
              <a:t>UnityEngine</a:t>
            </a:r>
            <a:r>
              <a:rPr kumimoji="1" lang="ja-JP" altLang="en-US" sz="1400" dirty="0"/>
              <a:t>の本体が入ってる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51BC8A-1538-4C3A-B678-6A5217A7F52A}"/>
              </a:ext>
            </a:extLst>
          </p:cNvPr>
          <p:cNvSpPr txBox="1"/>
          <p:nvPr/>
        </p:nvSpPr>
        <p:spPr>
          <a:xfrm>
            <a:off x="7934801" y="2130946"/>
            <a:ext cx="4145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MonoBehaviour</a:t>
            </a:r>
            <a:r>
              <a:rPr kumimoji="1" lang="ja-JP" altLang="en-US" dirty="0"/>
              <a:t>に機能が入ってる。</a:t>
            </a:r>
            <a:endParaRPr kumimoji="1" lang="en-US" altLang="ja-JP" dirty="0"/>
          </a:p>
          <a:p>
            <a:r>
              <a:rPr lang="ja-JP" altLang="en-US" dirty="0"/>
              <a:t>それを継承することで、</a:t>
            </a:r>
            <a:endParaRPr lang="en-US" altLang="ja-JP" dirty="0"/>
          </a:p>
          <a:p>
            <a:r>
              <a:rPr kumimoji="1" lang="en-US" altLang="ja-JP" dirty="0" err="1"/>
              <a:t>TestScriot</a:t>
            </a:r>
            <a:r>
              <a:rPr kumimoji="1" lang="ja-JP" altLang="en-US" dirty="0"/>
              <a:t>内で</a:t>
            </a:r>
            <a:r>
              <a:rPr kumimoji="1" lang="en-US" altLang="ja-JP" dirty="0"/>
              <a:t>Unity</a:t>
            </a:r>
            <a:r>
              <a:rPr lang="ja-JP" altLang="en-US" dirty="0"/>
              <a:t>の機能が使える。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4B2C739-91B8-43BF-93EF-45269335807A}"/>
              </a:ext>
            </a:extLst>
          </p:cNvPr>
          <p:cNvSpPr/>
          <p:nvPr/>
        </p:nvSpPr>
        <p:spPr>
          <a:xfrm>
            <a:off x="1007706" y="3275045"/>
            <a:ext cx="2146041" cy="124097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3914CD8-6F23-4482-B93A-513F7D9E7EDA}"/>
              </a:ext>
            </a:extLst>
          </p:cNvPr>
          <p:cNvSpPr/>
          <p:nvPr/>
        </p:nvSpPr>
        <p:spPr>
          <a:xfrm>
            <a:off x="1007705" y="5176416"/>
            <a:ext cx="2146041" cy="124097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B372A68-4D6A-4FCE-B037-E35AC8E570FF}"/>
              </a:ext>
            </a:extLst>
          </p:cNvPr>
          <p:cNvCxnSpPr>
            <a:cxnSpLocks/>
          </p:cNvCxnSpPr>
          <p:nvPr/>
        </p:nvCxnSpPr>
        <p:spPr>
          <a:xfrm flipH="1">
            <a:off x="3153746" y="3931354"/>
            <a:ext cx="4823927" cy="19749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FD9C174-E367-4633-95C7-24EC8E06503F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153747" y="3895530"/>
            <a:ext cx="4823926" cy="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DFB4E7-D6AE-485C-894F-2B8E8D9919A9}"/>
              </a:ext>
            </a:extLst>
          </p:cNvPr>
          <p:cNvSpPr txBox="1"/>
          <p:nvPr/>
        </p:nvSpPr>
        <p:spPr>
          <a:xfrm>
            <a:off x="7977673" y="3608188"/>
            <a:ext cx="3185487" cy="64633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オーバーライドすることで、</a:t>
            </a:r>
            <a:endParaRPr kumimoji="1" lang="en-US" altLang="ja-JP" dirty="0"/>
          </a:p>
          <a:p>
            <a:r>
              <a:rPr lang="ja-JP" altLang="en-US" dirty="0"/>
              <a:t>中身を書き換えて使う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907E93-3F49-46BD-BCA2-08F2A5510AC2}"/>
              </a:ext>
            </a:extLst>
          </p:cNvPr>
          <p:cNvSpPr txBox="1"/>
          <p:nvPr/>
        </p:nvSpPr>
        <p:spPr>
          <a:xfrm>
            <a:off x="7976019" y="4413339"/>
            <a:ext cx="3239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MonoBehaviour</a:t>
            </a:r>
            <a:r>
              <a:rPr lang="ja-JP" altLang="en-US" dirty="0"/>
              <a:t>の方で、</a:t>
            </a:r>
            <a:endParaRPr lang="en-US" altLang="ja-JP" dirty="0"/>
          </a:p>
          <a:p>
            <a:r>
              <a:rPr lang="en-US" altLang="ja-JP" dirty="0"/>
              <a:t>Start() </a:t>
            </a:r>
            <a:r>
              <a:rPr lang="ja-JP" altLang="en-US" dirty="0"/>
              <a:t>と</a:t>
            </a:r>
            <a:r>
              <a:rPr lang="en-US" altLang="ja-JP" dirty="0"/>
              <a:t>Update()</a:t>
            </a:r>
          </a:p>
          <a:p>
            <a:r>
              <a:rPr lang="ja-JP" altLang="en-US" dirty="0"/>
              <a:t>の固有の動作が掛かれている</a:t>
            </a:r>
            <a:endParaRPr lang="en-US" altLang="ja-JP" dirty="0"/>
          </a:p>
          <a:p>
            <a:r>
              <a:rPr lang="ja-JP" altLang="en-US"/>
              <a:t>（</a:t>
            </a:r>
            <a:r>
              <a:rPr lang="en-US" altLang="ja-JP"/>
              <a:t>※1frame</a:t>
            </a:r>
            <a:r>
              <a:rPr lang="ja-JP" altLang="en-US" dirty="0"/>
              <a:t>毎に実行など）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8299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確認問題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1DEE44-0408-460D-B125-225D796E88F0}"/>
              </a:ext>
            </a:extLst>
          </p:cNvPr>
          <p:cNvSpPr txBox="1"/>
          <p:nvPr/>
        </p:nvSpPr>
        <p:spPr>
          <a:xfrm>
            <a:off x="1400484" y="2105561"/>
            <a:ext cx="469551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未完成のコード</a:t>
            </a:r>
            <a:endParaRPr lang="en-US" altLang="ja-JP" sz="4000" dirty="0"/>
          </a:p>
          <a:p>
            <a:r>
              <a:rPr kumimoji="1" lang="en-US" altLang="ja-JP" sz="4000" u="sng" dirty="0"/>
              <a:t>ge1_6</a:t>
            </a:r>
            <a:r>
              <a:rPr lang="en-US" altLang="ja-JP" sz="4000" u="sng" dirty="0"/>
              <a:t>_checkPro.cs</a:t>
            </a:r>
          </a:p>
          <a:p>
            <a:r>
              <a:rPr kumimoji="1" lang="ja-JP" altLang="en-US" sz="4000" dirty="0"/>
              <a:t>を完成させて、</a:t>
            </a:r>
            <a:endParaRPr kumimoji="1" lang="en-US" altLang="ja-JP" sz="4000" dirty="0"/>
          </a:p>
          <a:p>
            <a:r>
              <a:rPr lang="ja-JP" altLang="en-US" sz="4000" dirty="0"/>
              <a:t>右の結果を得よ。</a:t>
            </a:r>
            <a:endParaRPr kumimoji="1" lang="ja-JP" altLang="en-US" sz="40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7549BB2-C1DC-47E0-E083-24CBCFB6AD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/>
          <a:stretch/>
        </p:blipFill>
        <p:spPr>
          <a:xfrm>
            <a:off x="7097486" y="1828097"/>
            <a:ext cx="4151086" cy="3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4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演習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EEB4920B-F8BF-4243-78C0-787C8D04078E}"/>
              </a:ext>
            </a:extLst>
          </p:cNvPr>
          <p:cNvSpPr txBox="1">
            <a:spLocks/>
          </p:cNvSpPr>
          <p:nvPr/>
        </p:nvSpPr>
        <p:spPr>
          <a:xfrm>
            <a:off x="148607" y="1036304"/>
            <a:ext cx="6895660" cy="59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課題</a:t>
            </a:r>
            <a:r>
              <a:rPr lang="ja-JP" altLang="en-US" sz="3200" b="1" dirty="0"/>
              <a:t>：</a:t>
            </a:r>
            <a:r>
              <a:rPr kumimoji="1" lang="en-US" altLang="ja-JP" dirty="0"/>
              <a:t>Vector2</a:t>
            </a:r>
            <a:r>
              <a:rPr kumimoji="1" lang="ja-JP" altLang="en-US" dirty="0"/>
              <a:t>クラスを作成せよ。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BEA366-BA0A-4E5D-8DE2-D7344E3B10AD}"/>
              </a:ext>
            </a:extLst>
          </p:cNvPr>
          <p:cNvSpPr txBox="1"/>
          <p:nvPr/>
        </p:nvSpPr>
        <p:spPr>
          <a:xfrm>
            <a:off x="276061" y="2458922"/>
            <a:ext cx="7151317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b="1" u="sng" dirty="0"/>
              <a:t>・メンバ変数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r>
              <a:rPr lang="en-US" altLang="ja-JP" dirty="0"/>
              <a:t>x, y</a:t>
            </a:r>
            <a:r>
              <a:rPr lang="ja-JP" altLang="en-US" dirty="0"/>
              <a:t>　</a:t>
            </a:r>
            <a:r>
              <a:rPr lang="en-US" altLang="ja-JP" dirty="0"/>
              <a:t>–  </a:t>
            </a:r>
            <a:r>
              <a:rPr lang="ja-JP" altLang="en-US" dirty="0"/>
              <a:t>ベクトル座標を保存する変数</a:t>
            </a:r>
            <a:r>
              <a:rPr lang="en-US" altLang="ja-JP" dirty="0"/>
              <a:t>(float)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・コンストラクタ</a:t>
            </a:r>
            <a:endParaRPr lang="en-US" altLang="ja-JP" b="1" u="sng" dirty="0"/>
          </a:p>
          <a:p>
            <a:r>
              <a:rPr lang="en-US" altLang="ja-JP" dirty="0"/>
              <a:t>Vector(){} – 0</a:t>
            </a:r>
            <a:r>
              <a:rPr lang="ja-JP" altLang="en-US" dirty="0"/>
              <a:t>でメンバ変数を初期化せよ。</a:t>
            </a:r>
            <a:endParaRPr lang="en-US" altLang="ja-JP" dirty="0"/>
          </a:p>
          <a:p>
            <a:r>
              <a:rPr lang="en-US" altLang="ja-JP" dirty="0"/>
              <a:t>Vector(float </a:t>
            </a:r>
            <a:r>
              <a:rPr lang="en-US" altLang="ja-JP" dirty="0" err="1"/>
              <a:t>a,float</a:t>
            </a:r>
            <a:r>
              <a:rPr lang="en-US" altLang="ja-JP" dirty="0"/>
              <a:t> b){} – </a:t>
            </a:r>
            <a:r>
              <a:rPr lang="ja-JP" altLang="en-US" dirty="0"/>
              <a:t>引数でメンバ変数を初期化せよ。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・メンバ関数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r>
              <a:rPr lang="en-US" altLang="ja-JP" dirty="0"/>
              <a:t>Vector2 Add(Vector2 v1,Vector2 v2) – </a:t>
            </a:r>
            <a:r>
              <a:rPr lang="ja-JP" altLang="en-US" dirty="0"/>
              <a:t>ベクトルの足し算をする。</a:t>
            </a:r>
            <a:endParaRPr lang="en-US" altLang="ja-JP" dirty="0"/>
          </a:p>
          <a:p>
            <a:r>
              <a:rPr lang="en-US" altLang="ja-JP" dirty="0"/>
              <a:t>Vector2 Sub(Vector2 v1,Vector2 v2) </a:t>
            </a:r>
            <a:r>
              <a:rPr lang="ja-JP" altLang="en-US" dirty="0"/>
              <a:t>－ベクトルの引き算をする。</a:t>
            </a:r>
            <a:endParaRPr lang="en-US" altLang="ja-JP" dirty="0"/>
          </a:p>
          <a:p>
            <a:r>
              <a:rPr lang="en-US" altLang="ja-JP" dirty="0"/>
              <a:t>void Show() - </a:t>
            </a:r>
            <a:r>
              <a:rPr lang="ja-JP" altLang="en-US" dirty="0"/>
              <a:t>自分自身のベクトル座標をコンソールに表示。</a:t>
            </a:r>
            <a:r>
              <a:rPr lang="en-US" altLang="ja-JP" dirty="0"/>
              <a:t> </a:t>
            </a:r>
          </a:p>
          <a:p>
            <a:r>
              <a:rPr lang="en-US" altLang="ja-JP" dirty="0"/>
              <a:t>void Length() - </a:t>
            </a:r>
            <a:r>
              <a:rPr lang="ja-JP" altLang="en-US" dirty="0"/>
              <a:t>自分自身のベクトルの大きさをコンソールに表示。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9EEFB1-50C9-40DE-B317-50908971E494}"/>
              </a:ext>
            </a:extLst>
          </p:cNvPr>
          <p:cNvSpPr txBox="1"/>
          <p:nvPr/>
        </p:nvSpPr>
        <p:spPr>
          <a:xfrm>
            <a:off x="276061" y="1721762"/>
            <a:ext cx="6312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Vector2</a:t>
            </a:r>
            <a:r>
              <a:rPr kumimoji="1" lang="ja-JP" altLang="en-US" dirty="0"/>
              <a:t>は二次元ベクトル演算を行うためのクラスである。</a:t>
            </a:r>
            <a:endParaRPr kumimoji="1" lang="en-US" altLang="ja-JP" dirty="0"/>
          </a:p>
          <a:p>
            <a:r>
              <a:rPr kumimoji="1" lang="ja-JP" altLang="en-US" dirty="0"/>
              <a:t>以下の仕様を満たせ。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BDA9A4-42DA-4BB0-BC24-E3400B2BE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04" y="948267"/>
            <a:ext cx="4285489" cy="379850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8648C26-9F50-4A6B-9C8D-60772C5AE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729" y="4764107"/>
            <a:ext cx="2402194" cy="199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6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演習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EEB4920B-F8BF-4243-78C0-787C8D04078E}"/>
              </a:ext>
            </a:extLst>
          </p:cNvPr>
          <p:cNvSpPr txBox="1">
            <a:spLocks/>
          </p:cNvSpPr>
          <p:nvPr/>
        </p:nvSpPr>
        <p:spPr>
          <a:xfrm>
            <a:off x="148606" y="1036304"/>
            <a:ext cx="9167672" cy="66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課題</a:t>
            </a:r>
            <a:r>
              <a:rPr lang="en-US" altLang="ja-JP" sz="3200" u="sng" dirty="0"/>
              <a:t>:</a:t>
            </a:r>
            <a:r>
              <a:rPr lang="ja-JP" altLang="en-US" sz="3200" dirty="0"/>
              <a:t>演習</a:t>
            </a:r>
            <a:r>
              <a:rPr lang="en-US" altLang="ja-JP" sz="3200" dirty="0"/>
              <a:t>1</a:t>
            </a:r>
            <a:r>
              <a:rPr lang="ja-JP" altLang="en-US" sz="3200" dirty="0"/>
              <a:t>の</a:t>
            </a:r>
            <a:r>
              <a:rPr lang="en-US" altLang="ja-JP" sz="3200" dirty="0"/>
              <a:t>Vector2</a:t>
            </a:r>
            <a:r>
              <a:rPr lang="ja-JP" altLang="en-US" sz="3200" dirty="0"/>
              <a:t>を継承して</a:t>
            </a:r>
            <a:r>
              <a:rPr lang="en-US" altLang="ja-JP" sz="3200" dirty="0"/>
              <a:t>Vector3</a:t>
            </a:r>
            <a:r>
              <a:rPr lang="ja-JP" altLang="en-US" sz="3200" dirty="0"/>
              <a:t>を作成せよ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F9ED02-3BC3-458B-A0E6-F108D18F8416}"/>
              </a:ext>
            </a:extLst>
          </p:cNvPr>
          <p:cNvSpPr txBox="1"/>
          <p:nvPr/>
        </p:nvSpPr>
        <p:spPr>
          <a:xfrm>
            <a:off x="276061" y="1721762"/>
            <a:ext cx="6543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Vector3</a:t>
            </a:r>
            <a:r>
              <a:rPr kumimoji="1" lang="ja-JP" altLang="en-US" dirty="0"/>
              <a:t>は三次元ベクトル演算を行うためのクラスである。</a:t>
            </a:r>
            <a:endParaRPr kumimoji="1" lang="en-US" altLang="ja-JP" dirty="0"/>
          </a:p>
          <a:p>
            <a:r>
              <a:rPr kumimoji="1" lang="ja-JP" altLang="en-US" dirty="0"/>
              <a:t>以下の仕様を満たせ。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1CA20B-F92B-4D7A-AA21-C310A81DF4CC}"/>
              </a:ext>
            </a:extLst>
          </p:cNvPr>
          <p:cNvSpPr txBox="1"/>
          <p:nvPr/>
        </p:nvSpPr>
        <p:spPr>
          <a:xfrm>
            <a:off x="276061" y="2458922"/>
            <a:ext cx="7375737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b="1" u="sng" dirty="0"/>
              <a:t>・メンバ変数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r>
              <a:rPr lang="en-US" altLang="ja-JP" dirty="0"/>
              <a:t>z</a:t>
            </a:r>
            <a:r>
              <a:rPr lang="ja-JP" altLang="en-US" dirty="0"/>
              <a:t>　</a:t>
            </a:r>
            <a:r>
              <a:rPr lang="en-US" altLang="ja-JP" dirty="0"/>
              <a:t>–  </a:t>
            </a:r>
            <a:r>
              <a:rPr lang="ja-JP" altLang="en-US" dirty="0"/>
              <a:t>ベクトル座標を保存する変数</a:t>
            </a:r>
            <a:r>
              <a:rPr lang="en-US" altLang="ja-JP" dirty="0"/>
              <a:t>(float)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・コンストラクタ</a:t>
            </a:r>
            <a:endParaRPr lang="en-US" altLang="ja-JP" b="1" u="sng" dirty="0"/>
          </a:p>
          <a:p>
            <a:r>
              <a:rPr lang="en-US" altLang="ja-JP" dirty="0"/>
              <a:t>Vector(){} – 0</a:t>
            </a:r>
            <a:r>
              <a:rPr lang="ja-JP" altLang="en-US" dirty="0"/>
              <a:t>でメンバ変数を初期化せよ。</a:t>
            </a:r>
            <a:endParaRPr lang="en-US" altLang="ja-JP" dirty="0"/>
          </a:p>
          <a:p>
            <a:r>
              <a:rPr lang="en-US" altLang="ja-JP" dirty="0"/>
              <a:t>Vector(float </a:t>
            </a:r>
            <a:r>
              <a:rPr lang="en-US" altLang="ja-JP" dirty="0" err="1"/>
              <a:t>a,float</a:t>
            </a:r>
            <a:r>
              <a:rPr lang="en-US" altLang="ja-JP" dirty="0"/>
              <a:t> </a:t>
            </a:r>
            <a:r>
              <a:rPr lang="en-US" altLang="ja-JP" dirty="0" err="1"/>
              <a:t>b,float</a:t>
            </a:r>
            <a:r>
              <a:rPr lang="en-US" altLang="ja-JP" dirty="0"/>
              <a:t> c){} – </a:t>
            </a:r>
            <a:r>
              <a:rPr lang="ja-JP" altLang="en-US" dirty="0"/>
              <a:t>引数でメンバ変数を初期化せよ。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・オーバーライド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r>
              <a:rPr lang="en-US" altLang="ja-JP" dirty="0"/>
              <a:t>void Show() - </a:t>
            </a:r>
            <a:r>
              <a:rPr lang="ja-JP" altLang="en-US" dirty="0"/>
              <a:t>自分自身のベクトル座標をコンソールに表示。</a:t>
            </a:r>
            <a:r>
              <a:rPr lang="en-US" altLang="ja-JP" dirty="0"/>
              <a:t> </a:t>
            </a:r>
          </a:p>
          <a:p>
            <a:r>
              <a:rPr lang="en-US" altLang="ja-JP" dirty="0"/>
              <a:t>void Length() - </a:t>
            </a:r>
            <a:r>
              <a:rPr lang="ja-JP" altLang="en-US" dirty="0"/>
              <a:t>自分自身のベクトルの大きさをコンソールに表示。</a:t>
            </a:r>
            <a:endParaRPr lang="en-US" altLang="ja-JP" dirty="0"/>
          </a:p>
          <a:p>
            <a:endParaRPr lang="en-US" altLang="ja-JP" b="1" dirty="0"/>
          </a:p>
          <a:p>
            <a:r>
              <a:rPr lang="ja-JP" altLang="en-US" b="1" u="sng" dirty="0"/>
              <a:t>・メンバ関数</a:t>
            </a:r>
            <a:endParaRPr lang="en-US" altLang="ja-JP" b="1" u="sng" dirty="0"/>
          </a:p>
          <a:p>
            <a:r>
              <a:rPr lang="en-US" altLang="ja-JP" dirty="0"/>
              <a:t>Vector3 Add(Vector3 v1,Vector3 v2) – </a:t>
            </a:r>
            <a:r>
              <a:rPr lang="ja-JP" altLang="en-US" dirty="0"/>
              <a:t>ベクトルの足し算をする。</a:t>
            </a:r>
            <a:endParaRPr lang="en-US" altLang="ja-JP" dirty="0"/>
          </a:p>
          <a:p>
            <a:r>
              <a:rPr lang="en-US" altLang="ja-JP" dirty="0"/>
              <a:t>Vector3 Sub(Vector3 v1,</a:t>
            </a:r>
            <a:r>
              <a:rPr lang="en-US" altLang="ja-JP"/>
              <a:t>Vector3 v2) </a:t>
            </a:r>
            <a:r>
              <a:rPr lang="ja-JP" altLang="en-US" dirty="0"/>
              <a:t>－ベクトルの引き算をする。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B975E45-17E1-4D0E-B263-B490DB1F9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48" y="1524426"/>
            <a:ext cx="3558540" cy="321564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35FB48E-EC58-4BF3-BECE-8BE05ED66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498" y="4957821"/>
            <a:ext cx="313944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2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6" y="1104036"/>
            <a:ext cx="5086823" cy="2926097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200" b="1" u="sng" dirty="0"/>
              <a:t>本日のアジェンダ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lang="ja-JP" altLang="en-US" dirty="0"/>
              <a:t>・アクセス指定子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・コンストラクタ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・継承とは？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・オーバーライド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Unity</a:t>
            </a:r>
            <a:r>
              <a:rPr lang="ja-JP" altLang="en-US" dirty="0"/>
              <a:t>スクリプトを紐解く</a:t>
            </a: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5F61D-3CF2-4C99-ACDE-D55779AA25AE}"/>
              </a:ext>
            </a:extLst>
          </p:cNvPr>
          <p:cNvSpPr txBox="1">
            <a:spLocks/>
          </p:cNvSpPr>
          <p:nvPr/>
        </p:nvSpPr>
        <p:spPr>
          <a:xfrm>
            <a:off x="6096000" y="1104035"/>
            <a:ext cx="4580586" cy="38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教科書の範囲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かんたん</a:t>
            </a:r>
            <a:r>
              <a:rPr lang="en-US" altLang="ja-JP" sz="2800" dirty="0"/>
              <a:t>C#</a:t>
            </a:r>
            <a:r>
              <a:rPr lang="ja-JP" altLang="en-US" sz="2800" dirty="0"/>
              <a:t>：</a:t>
            </a:r>
            <a:r>
              <a:rPr lang="en-US" altLang="ja-JP" sz="2800" dirty="0"/>
              <a:t>286~363p</a:t>
            </a:r>
          </a:p>
          <a:p>
            <a:pPr marL="0" indent="0">
              <a:buFont typeface="Wingdings 3" charset="2"/>
              <a:buNone/>
            </a:pPr>
            <a:r>
              <a:rPr lang="en-US" altLang="ja-JP" sz="2800" dirty="0"/>
              <a:t>(※</a:t>
            </a:r>
            <a:r>
              <a:rPr lang="ja-JP" altLang="en-US" sz="2800" dirty="0"/>
              <a:t>参考程度に</a:t>
            </a:r>
            <a:r>
              <a:rPr lang="en-US" altLang="ja-JP" sz="2800" dirty="0"/>
              <a:t>)</a:t>
            </a:r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2FC0379-2BBE-499F-8F00-D674EDCEA91C}"/>
              </a:ext>
            </a:extLst>
          </p:cNvPr>
          <p:cNvSpPr txBox="1">
            <a:spLocks/>
          </p:cNvSpPr>
          <p:nvPr/>
        </p:nvSpPr>
        <p:spPr>
          <a:xfrm>
            <a:off x="399576" y="4303333"/>
            <a:ext cx="5211002" cy="2167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本日の演習</a:t>
            </a:r>
            <a:endParaRPr lang="en-US" altLang="ja-JP" sz="3200" b="1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・演習１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・演習２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8915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アクセス指定子とは？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23EC51-8F46-F3BA-3159-B029EFBD343E}"/>
              </a:ext>
            </a:extLst>
          </p:cNvPr>
          <p:cNvSpPr txBox="1"/>
          <p:nvPr/>
        </p:nvSpPr>
        <p:spPr>
          <a:xfrm>
            <a:off x="593889" y="127261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アクセスを制限する際に使用する指定子を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0297FF-3068-1778-C440-120AB2C83DB4}"/>
              </a:ext>
            </a:extLst>
          </p:cNvPr>
          <p:cNvSpPr txBox="1"/>
          <p:nvPr/>
        </p:nvSpPr>
        <p:spPr>
          <a:xfrm>
            <a:off x="1350506" y="1862606"/>
            <a:ext cx="305724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200" dirty="0"/>
              <a:t>アクセス指定子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A6D410-215B-992C-9A15-8251C9174A62}"/>
              </a:ext>
            </a:extLst>
          </p:cNvPr>
          <p:cNvSpPr txBox="1"/>
          <p:nvPr/>
        </p:nvSpPr>
        <p:spPr>
          <a:xfrm>
            <a:off x="3622923" y="26682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と言います。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B2BEF2-999F-0105-3D40-BDD4B4EF60D6}"/>
              </a:ext>
            </a:extLst>
          </p:cNvPr>
          <p:cNvSpPr txBox="1"/>
          <p:nvPr/>
        </p:nvSpPr>
        <p:spPr>
          <a:xfrm>
            <a:off x="668268" y="345104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詳細はいずれやりますが、</a:t>
            </a:r>
            <a:endParaRPr kumimoji="1" lang="en-US" altLang="ja-JP" dirty="0"/>
          </a:p>
          <a:p>
            <a:r>
              <a:rPr lang="ja-JP" altLang="en-US" dirty="0"/>
              <a:t>ここでは、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D826EA-FC50-269A-3501-564B742007F5}"/>
              </a:ext>
            </a:extLst>
          </p:cNvPr>
          <p:cNvSpPr txBox="1"/>
          <p:nvPr/>
        </p:nvSpPr>
        <p:spPr>
          <a:xfrm>
            <a:off x="668268" y="4477386"/>
            <a:ext cx="5187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public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:</a:t>
            </a:r>
            <a:r>
              <a:rPr lang="ja-JP" altLang="en-US" sz="2400" b="1" dirty="0"/>
              <a:t> どこからでもアクセス可能</a:t>
            </a:r>
            <a:endParaRPr lang="en-US" altLang="ja-JP" sz="2400" b="1" dirty="0"/>
          </a:p>
          <a:p>
            <a:r>
              <a:rPr lang="en-US" altLang="ja-JP" sz="2400" b="1" dirty="0">
                <a:solidFill>
                  <a:srgbClr val="FF0000"/>
                </a:solidFill>
              </a:rPr>
              <a:t>private</a:t>
            </a:r>
            <a:r>
              <a:rPr lang="en-US" altLang="ja-JP" sz="2400" b="1" dirty="0"/>
              <a:t> : </a:t>
            </a:r>
            <a:r>
              <a:rPr lang="ja-JP" altLang="en-US" sz="2400" b="1" dirty="0"/>
              <a:t>クラス内のみからアクセス</a:t>
            </a:r>
            <a:endParaRPr lang="en-US" altLang="ja-JP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6609EC-D558-78EE-EAD4-25E7D63C6430}"/>
              </a:ext>
            </a:extLst>
          </p:cNvPr>
          <p:cNvSpPr txBox="1"/>
          <p:nvPr/>
        </p:nvSpPr>
        <p:spPr>
          <a:xfrm>
            <a:off x="3443316" y="55570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と覚えてください。</a:t>
            </a:r>
            <a:endParaRPr kumimoji="1"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DEE557A-C203-E032-C60D-E604B6D9C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200" y="1034189"/>
            <a:ext cx="4891911" cy="4006861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9C99C1F-585C-B053-ADC6-E9A7C2573F09}"/>
              </a:ext>
            </a:extLst>
          </p:cNvPr>
          <p:cNvCxnSpPr>
            <a:cxnSpLocks/>
          </p:cNvCxnSpPr>
          <p:nvPr/>
        </p:nvCxnSpPr>
        <p:spPr>
          <a:xfrm>
            <a:off x="7362334" y="2651623"/>
            <a:ext cx="7164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4E8CC61-A573-968D-D81B-774BD77FE7AA}"/>
              </a:ext>
            </a:extLst>
          </p:cNvPr>
          <p:cNvCxnSpPr>
            <a:cxnSpLocks/>
          </p:cNvCxnSpPr>
          <p:nvPr/>
        </p:nvCxnSpPr>
        <p:spPr>
          <a:xfrm>
            <a:off x="7362334" y="3107367"/>
            <a:ext cx="7164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4916092-58C4-66AA-8F33-B55B9EDCEABE}"/>
              </a:ext>
            </a:extLst>
          </p:cNvPr>
          <p:cNvCxnSpPr>
            <a:cxnSpLocks/>
          </p:cNvCxnSpPr>
          <p:nvPr/>
        </p:nvCxnSpPr>
        <p:spPr>
          <a:xfrm>
            <a:off x="7390614" y="4198688"/>
            <a:ext cx="7164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275CF4F-7567-19E0-BA22-A3D61D925036}"/>
              </a:ext>
            </a:extLst>
          </p:cNvPr>
          <p:cNvCxnSpPr>
            <a:cxnSpLocks/>
          </p:cNvCxnSpPr>
          <p:nvPr/>
        </p:nvCxnSpPr>
        <p:spPr>
          <a:xfrm>
            <a:off x="7098384" y="1949441"/>
            <a:ext cx="126319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2A3CAF6-7C15-73BC-3624-1131A8A4B334}"/>
              </a:ext>
            </a:extLst>
          </p:cNvPr>
          <p:cNvSpPr txBox="1"/>
          <p:nvPr/>
        </p:nvSpPr>
        <p:spPr>
          <a:xfrm>
            <a:off x="6598762" y="5361559"/>
            <a:ext cx="531748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何も書かれていない場合は</a:t>
            </a:r>
            <a:endParaRPr kumimoji="1" lang="en-US" altLang="ja-JP" dirty="0"/>
          </a:p>
          <a:p>
            <a:r>
              <a:rPr lang="en-US" altLang="ja-JP" dirty="0"/>
              <a:t>private</a:t>
            </a:r>
            <a:r>
              <a:rPr lang="ja-JP" altLang="en-US" dirty="0"/>
              <a:t>と書かれているのと同じ扱いになります。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2D4D4EE-A685-B4B7-E183-EECE6E460A28}"/>
              </a:ext>
            </a:extLst>
          </p:cNvPr>
          <p:cNvCxnSpPr/>
          <p:nvPr/>
        </p:nvCxnSpPr>
        <p:spPr>
          <a:xfrm flipV="1">
            <a:off x="6706200" y="1949441"/>
            <a:ext cx="533586" cy="341211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FF6ADC3-4AE0-AA97-C419-9F54A6444CD0}"/>
              </a:ext>
            </a:extLst>
          </p:cNvPr>
          <p:cNvCxnSpPr>
            <a:cxnSpLocks/>
          </p:cNvCxnSpPr>
          <p:nvPr/>
        </p:nvCxnSpPr>
        <p:spPr>
          <a:xfrm flipV="1">
            <a:off x="2809188" y="3242821"/>
            <a:ext cx="0" cy="2191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コンストラクタとは？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55B5B0-1346-5406-9DD1-1D0D4CCE97C3}"/>
              </a:ext>
            </a:extLst>
          </p:cNvPr>
          <p:cNvSpPr txBox="1"/>
          <p:nvPr/>
        </p:nvSpPr>
        <p:spPr>
          <a:xfrm>
            <a:off x="471341" y="1244338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コンストラクタとは、</a:t>
            </a:r>
            <a:endParaRPr lang="en-US" altLang="ja-JP" sz="2400" dirty="0"/>
          </a:p>
          <a:p>
            <a:r>
              <a:rPr kumimoji="1" lang="ja-JP" altLang="en-US" sz="2400" b="1" u="sng" dirty="0"/>
              <a:t>インスタンスの作成時に実行されるメソッド</a:t>
            </a:r>
            <a:r>
              <a:rPr kumimoji="1" lang="ja-JP" altLang="en-US" sz="2400" dirty="0"/>
              <a:t>です。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454C722-E52E-145D-6359-2B428DC01D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6"/>
          <a:stretch/>
        </p:blipFill>
        <p:spPr>
          <a:xfrm>
            <a:off x="372180" y="2172382"/>
            <a:ext cx="3730924" cy="96674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DE536D-B2D5-B782-1D88-61A778E50225}"/>
              </a:ext>
            </a:extLst>
          </p:cNvPr>
          <p:cNvSpPr txBox="1"/>
          <p:nvPr/>
        </p:nvSpPr>
        <p:spPr>
          <a:xfrm>
            <a:off x="4714369" y="2371406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new </a:t>
            </a:r>
            <a:r>
              <a:rPr lang="ja-JP" altLang="en-US" sz="2000" dirty="0"/>
              <a:t>と併用することで、</a:t>
            </a:r>
            <a:endParaRPr lang="en-US" altLang="ja-JP" sz="2000" dirty="0"/>
          </a:p>
          <a:p>
            <a:r>
              <a:rPr kumimoji="1" lang="ja-JP" altLang="en-US" sz="2000" b="1" u="sng" dirty="0">
                <a:solidFill>
                  <a:srgbClr val="FF0000"/>
                </a:solidFill>
              </a:rPr>
              <a:t>インスタンスを作成するメソッド</a:t>
            </a:r>
            <a:r>
              <a:rPr kumimoji="1" lang="ja-JP" altLang="en-US" sz="2000" dirty="0"/>
              <a:t>と理解することもできます。</a:t>
            </a:r>
            <a:endParaRPr kumimoji="1" lang="ja-JP" altLang="en-US" sz="1600" b="1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0F42C-69E9-4D48-D6EA-3BF76814EF6D}"/>
              </a:ext>
            </a:extLst>
          </p:cNvPr>
          <p:cNvSpPr txBox="1"/>
          <p:nvPr/>
        </p:nvSpPr>
        <p:spPr>
          <a:xfrm>
            <a:off x="894095" y="3778709"/>
            <a:ext cx="1040381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/>
              <a:t>n</a:t>
            </a:r>
            <a:r>
              <a:rPr kumimoji="1" lang="en-US" altLang="ja-JP" sz="2400" dirty="0"/>
              <a:t>ew Test()</a:t>
            </a:r>
            <a:r>
              <a:rPr kumimoji="1" lang="ja-JP" altLang="en-US" sz="2400" dirty="0"/>
              <a:t>　で</a:t>
            </a:r>
            <a:r>
              <a:rPr lang="ja-JP" altLang="en-US" sz="2400" b="1" u="sng" dirty="0"/>
              <a:t>インスタンスを作成</a:t>
            </a:r>
            <a:r>
              <a:rPr lang="ja-JP" altLang="en-US" sz="2400" dirty="0"/>
              <a:t>し、</a:t>
            </a:r>
            <a:r>
              <a:rPr lang="en-US" altLang="ja-JP" sz="2400" dirty="0"/>
              <a:t>Test</a:t>
            </a:r>
            <a:r>
              <a:rPr lang="ja-JP" altLang="en-US" sz="2400" dirty="0"/>
              <a:t>型 </a:t>
            </a:r>
            <a:r>
              <a:rPr lang="en-US" altLang="ja-JP" sz="2400" dirty="0"/>
              <a:t>a </a:t>
            </a:r>
            <a:r>
              <a:rPr lang="ja-JP" altLang="en-US" sz="2400" dirty="0"/>
              <a:t>変数に代入している。</a:t>
            </a:r>
            <a:r>
              <a:rPr kumimoji="1" lang="ja-JP" altLang="en-US" sz="2400" dirty="0"/>
              <a:t>　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9D870F-EFE5-53E7-1627-32A862CA6E69}"/>
              </a:ext>
            </a:extLst>
          </p:cNvPr>
          <p:cNvSpPr txBox="1"/>
          <p:nvPr/>
        </p:nvSpPr>
        <p:spPr>
          <a:xfrm>
            <a:off x="8872729" y="46564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と思っていいです。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8FE3B89-DA2B-5C6C-7BAB-988675559CF8}"/>
              </a:ext>
            </a:extLst>
          </p:cNvPr>
          <p:cNvCxnSpPr/>
          <p:nvPr/>
        </p:nvCxnSpPr>
        <p:spPr>
          <a:xfrm>
            <a:off x="2450969" y="3242821"/>
            <a:ext cx="9803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1E594BD-05A9-76EB-1011-8D9B2FA12DF6}"/>
              </a:ext>
            </a:extLst>
          </p:cNvPr>
          <p:cNvSpPr txBox="1"/>
          <p:nvPr/>
        </p:nvSpPr>
        <p:spPr>
          <a:xfrm>
            <a:off x="2237642" y="5434514"/>
            <a:ext cx="6303329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この</a:t>
            </a:r>
            <a:r>
              <a:rPr lang="en-US" altLang="ja-JP" sz="2400" dirty="0"/>
              <a:t>Test()</a:t>
            </a:r>
            <a:r>
              <a:rPr lang="ja-JP" altLang="en-US" sz="2400" dirty="0"/>
              <a:t>の部分はクラス名</a:t>
            </a:r>
            <a:r>
              <a:rPr lang="en-US" altLang="ja-JP" sz="2400" dirty="0"/>
              <a:t>() </a:t>
            </a:r>
            <a:r>
              <a:rPr lang="ja-JP" altLang="en-US" sz="2400" dirty="0"/>
              <a:t>となります。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346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コンストラクタの例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27BB633-CFD4-401E-BE6F-7008DEF4B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46" y="948267"/>
            <a:ext cx="5396553" cy="364779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3819488-53C8-46AA-857E-88F04738A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267"/>
            <a:ext cx="5438274" cy="520422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72A9642-C1B7-4A5B-9B13-501412144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28" y="4288210"/>
            <a:ext cx="2673518" cy="21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5FF6F3AF-4A87-487C-BB85-5A14B4F2AE76}"/>
              </a:ext>
            </a:extLst>
          </p:cNvPr>
          <p:cNvSpPr/>
          <p:nvPr/>
        </p:nvSpPr>
        <p:spPr>
          <a:xfrm>
            <a:off x="7514491" y="1644247"/>
            <a:ext cx="3253154" cy="39081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継承とは？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F776B3-1473-4C96-A0D8-F82091CE9A8B}"/>
              </a:ext>
            </a:extLst>
          </p:cNvPr>
          <p:cNvSpPr txBox="1"/>
          <p:nvPr/>
        </p:nvSpPr>
        <p:spPr>
          <a:xfrm>
            <a:off x="797113" y="1230923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u="sng" dirty="0"/>
              <a:t>既に存在するクラスの機能を新しいクラスに引き継ぐ機能です。</a:t>
            </a:r>
            <a:endParaRPr kumimoji="1" lang="ja-JP" altLang="en-US" b="1" u="sng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D463C4-8365-4B1E-8A6E-9DAA98D24276}"/>
              </a:ext>
            </a:extLst>
          </p:cNvPr>
          <p:cNvSpPr txBox="1"/>
          <p:nvPr/>
        </p:nvSpPr>
        <p:spPr>
          <a:xfrm>
            <a:off x="8101740" y="2055927"/>
            <a:ext cx="198002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/>
              <a:t>派生クラス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290AFC7-8A0E-46EA-984C-DFD1CFCB62F9}"/>
              </a:ext>
            </a:extLst>
          </p:cNvPr>
          <p:cNvSpPr/>
          <p:nvPr/>
        </p:nvSpPr>
        <p:spPr>
          <a:xfrm>
            <a:off x="1424355" y="1718974"/>
            <a:ext cx="3253154" cy="2940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7E86326-03E1-4BD4-9CC9-2EF8A53AEBB4}"/>
              </a:ext>
            </a:extLst>
          </p:cNvPr>
          <p:cNvSpPr txBox="1"/>
          <p:nvPr/>
        </p:nvSpPr>
        <p:spPr>
          <a:xfrm>
            <a:off x="2101694" y="2036799"/>
            <a:ext cx="198002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/>
              <a:t>基本クラス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5A63C8-4FC0-4462-A23E-6E83EEDB07CC}"/>
              </a:ext>
            </a:extLst>
          </p:cNvPr>
          <p:cNvSpPr txBox="1"/>
          <p:nvPr/>
        </p:nvSpPr>
        <p:spPr>
          <a:xfrm>
            <a:off x="2229933" y="2842675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メソッド１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メソッド２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7A3C29D-4849-492C-9594-ADE9E6DEBE4B}"/>
              </a:ext>
            </a:extLst>
          </p:cNvPr>
          <p:cNvSpPr txBox="1"/>
          <p:nvPr/>
        </p:nvSpPr>
        <p:spPr>
          <a:xfrm>
            <a:off x="8279293" y="3013501"/>
            <a:ext cx="1723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メソッド１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メソッド２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メソッド３</a:t>
            </a: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メソッド４</a:t>
            </a: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メソッド５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21C94AB5-1116-4A52-8F91-889DE505200E}"/>
              </a:ext>
            </a:extLst>
          </p:cNvPr>
          <p:cNvSpPr/>
          <p:nvPr/>
        </p:nvSpPr>
        <p:spPr>
          <a:xfrm>
            <a:off x="4994031" y="2579146"/>
            <a:ext cx="2421833" cy="7145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1875C83-E299-4A23-856E-00D67422C0D2}"/>
              </a:ext>
            </a:extLst>
          </p:cNvPr>
          <p:cNvSpPr txBox="1"/>
          <p:nvPr/>
        </p:nvSpPr>
        <p:spPr>
          <a:xfrm>
            <a:off x="5695890" y="2486399"/>
            <a:ext cx="8002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継承</a:t>
            </a:r>
          </a:p>
        </p:txBody>
      </p:sp>
      <p:sp>
        <p:nvSpPr>
          <p:cNvPr id="22" name="矢印: 左カーブ 21">
            <a:extLst>
              <a:ext uri="{FF2B5EF4-FFF2-40B4-BE49-F238E27FC236}">
                <a16:creationId xmlns:a16="http://schemas.microsoft.com/office/drawing/2014/main" id="{57062094-1646-4879-BCB7-0703B6BD094A}"/>
              </a:ext>
            </a:extLst>
          </p:cNvPr>
          <p:cNvSpPr/>
          <p:nvPr/>
        </p:nvSpPr>
        <p:spPr>
          <a:xfrm>
            <a:off x="9962067" y="3374921"/>
            <a:ext cx="731520" cy="1486328"/>
          </a:xfrm>
          <a:prstGeom prst="curved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6DAECE5-6AA0-4F7D-9847-F32678E777AD}"/>
              </a:ext>
            </a:extLst>
          </p:cNvPr>
          <p:cNvSpPr/>
          <p:nvPr/>
        </p:nvSpPr>
        <p:spPr>
          <a:xfrm>
            <a:off x="8248436" y="3760648"/>
            <a:ext cx="1702267" cy="110060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99BE629-3869-4DAC-8FAC-F342BE25F7DD}"/>
              </a:ext>
            </a:extLst>
          </p:cNvPr>
          <p:cNvSpPr txBox="1"/>
          <p:nvPr/>
        </p:nvSpPr>
        <p:spPr>
          <a:xfrm>
            <a:off x="10327827" y="3899691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追加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7259B8-F744-4273-96C0-1D99F0D21BA5}"/>
              </a:ext>
            </a:extLst>
          </p:cNvPr>
          <p:cNvSpPr txBox="1"/>
          <p:nvPr/>
        </p:nvSpPr>
        <p:spPr>
          <a:xfrm>
            <a:off x="1095855" y="4968320"/>
            <a:ext cx="664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基本クラスを元に、</a:t>
            </a:r>
            <a:endParaRPr lang="en-US" altLang="ja-JP" sz="2800" dirty="0"/>
          </a:p>
          <a:p>
            <a:r>
              <a:rPr lang="ja-JP" altLang="en-US" sz="2800" dirty="0"/>
              <a:t>より状況にあったクラスを作成します。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58612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2540579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継承の例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endParaRPr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611F9FE-51CB-4784-B1E7-459D40835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32" y="1069207"/>
            <a:ext cx="5788275" cy="31659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40FF79-F589-4A38-8ECF-10CDE8A7B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207"/>
            <a:ext cx="6184232" cy="52319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7271F21-C3E6-4F55-852C-42C6A01B3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739" y="4536105"/>
            <a:ext cx="2817243" cy="1948915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A75B6DE-B078-618F-3C73-20E91467E135}"/>
              </a:ext>
            </a:extLst>
          </p:cNvPr>
          <p:cNvSpPr/>
          <p:nvPr/>
        </p:nvSpPr>
        <p:spPr>
          <a:xfrm>
            <a:off x="2182430" y="1781666"/>
            <a:ext cx="1819373" cy="273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22D39F5-94FB-7D06-A42F-665BBACBD619}"/>
              </a:ext>
            </a:extLst>
          </p:cNvPr>
          <p:cNvCxnSpPr/>
          <p:nvPr/>
        </p:nvCxnSpPr>
        <p:spPr>
          <a:xfrm flipH="1">
            <a:off x="4001803" y="725864"/>
            <a:ext cx="1135805" cy="10558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CE8333-479C-A509-C012-E839141A7BDD}"/>
              </a:ext>
            </a:extLst>
          </p:cNvPr>
          <p:cNvSpPr txBox="1"/>
          <p:nvPr/>
        </p:nvSpPr>
        <p:spPr>
          <a:xfrm>
            <a:off x="5012957" y="344200"/>
            <a:ext cx="261962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Vector2</a:t>
            </a:r>
            <a:r>
              <a:rPr kumimoji="1" lang="ja-JP" altLang="en-US" dirty="0"/>
              <a:t>を継承している</a:t>
            </a:r>
          </a:p>
        </p:txBody>
      </p:sp>
    </p:spTree>
    <p:extLst>
      <p:ext uri="{BB962C8B-B14F-4D97-AF65-F5344CB8AC3E}">
        <p14:creationId xmlns:p14="http://schemas.microsoft.com/office/powerpoint/2010/main" val="417251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>
            <a:extLst>
              <a:ext uri="{FF2B5EF4-FFF2-40B4-BE49-F238E27FC236}">
                <a16:creationId xmlns:a16="http://schemas.microsoft.com/office/drawing/2014/main" id="{CF167F0F-D0B8-4D19-9DCE-9B829D791676}"/>
              </a:ext>
            </a:extLst>
          </p:cNvPr>
          <p:cNvSpPr/>
          <p:nvPr/>
        </p:nvSpPr>
        <p:spPr>
          <a:xfrm>
            <a:off x="7333742" y="1958525"/>
            <a:ext cx="3253154" cy="29409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1DDD2E3-A006-4232-BA9F-FA909DE58BA9}"/>
              </a:ext>
            </a:extLst>
          </p:cNvPr>
          <p:cNvSpPr/>
          <p:nvPr/>
        </p:nvSpPr>
        <p:spPr>
          <a:xfrm>
            <a:off x="1424355" y="1718974"/>
            <a:ext cx="3253154" cy="2940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kumimoji="1" lang="ja-JP" altLang="en-US" sz="3600" dirty="0">
                <a:solidFill>
                  <a:schemeClr val="tx1"/>
                </a:solidFill>
              </a:rPr>
              <a:t>オーバーライドとは？</a:t>
            </a:r>
            <a:endParaRPr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4D2734-2860-433C-90B6-905BADF1349C}"/>
              </a:ext>
            </a:extLst>
          </p:cNvPr>
          <p:cNvSpPr txBox="1"/>
          <p:nvPr/>
        </p:nvSpPr>
        <p:spPr>
          <a:xfrm>
            <a:off x="415599" y="1212262"/>
            <a:ext cx="11360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u="sng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基本クラスのメンバーを派生クラスで書き換える際に使う機能</a:t>
            </a:r>
            <a:r>
              <a:rPr kumimoji="1" lang="ja-JP" altLang="en-US" sz="2800" b="1" u="sng" dirty="0"/>
              <a:t>です。</a:t>
            </a:r>
            <a:endParaRPr kumimoji="1" lang="ja-JP" altLang="en-US" b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63AC87-81E2-4B4D-8B3A-C587F5F95840}"/>
              </a:ext>
            </a:extLst>
          </p:cNvPr>
          <p:cNvSpPr txBox="1"/>
          <p:nvPr/>
        </p:nvSpPr>
        <p:spPr>
          <a:xfrm>
            <a:off x="1261939" y="1999477"/>
            <a:ext cx="377539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/>
              <a:t>基本クラスのメソッド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6F51E9-FA1C-48FF-8C5D-804E54BAE411}"/>
              </a:ext>
            </a:extLst>
          </p:cNvPr>
          <p:cNvSpPr txBox="1"/>
          <p:nvPr/>
        </p:nvSpPr>
        <p:spPr>
          <a:xfrm>
            <a:off x="1845313" y="2988925"/>
            <a:ext cx="241123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800" dirty="0"/>
              <a:t>Write(“x: y:”);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534D7C-E820-4B6C-808D-71DE3F298CCA}"/>
              </a:ext>
            </a:extLst>
          </p:cNvPr>
          <p:cNvSpPr txBox="1"/>
          <p:nvPr/>
        </p:nvSpPr>
        <p:spPr>
          <a:xfrm>
            <a:off x="6564718" y="1958525"/>
            <a:ext cx="521168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/>
              <a:t>オーバーライドされたメソッド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57BF08-6132-4513-99E5-97BD093BC0F1}"/>
              </a:ext>
            </a:extLst>
          </p:cNvPr>
          <p:cNvSpPr txBox="1"/>
          <p:nvPr/>
        </p:nvSpPr>
        <p:spPr>
          <a:xfrm>
            <a:off x="7667110" y="3052618"/>
            <a:ext cx="278153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800" dirty="0"/>
              <a:t>Write(“x: y:</a:t>
            </a:r>
            <a:r>
              <a:rPr lang="ja-JP" altLang="en-US" sz="2800" dirty="0"/>
              <a:t> </a:t>
            </a:r>
            <a:r>
              <a:rPr lang="en-US" altLang="ja-JP" sz="2800" dirty="0"/>
              <a:t>z:”);</a:t>
            </a:r>
            <a:endParaRPr kumimoji="1" lang="ja-JP" altLang="en-US" sz="2800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78D14EB-04A0-46B6-84B9-97A9E0FF3BC7}"/>
              </a:ext>
            </a:extLst>
          </p:cNvPr>
          <p:cNvSpPr/>
          <p:nvPr/>
        </p:nvSpPr>
        <p:spPr>
          <a:xfrm>
            <a:off x="4839925" y="2988925"/>
            <a:ext cx="2421833" cy="7016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D06E8F-A50A-4213-BE36-28A1E97704F5}"/>
              </a:ext>
            </a:extLst>
          </p:cNvPr>
          <p:cNvSpPr txBox="1"/>
          <p:nvPr/>
        </p:nvSpPr>
        <p:spPr>
          <a:xfrm>
            <a:off x="5605516" y="2988925"/>
            <a:ext cx="8002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継承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CBA276-9AEF-4F24-8777-A5203542F1B7}"/>
              </a:ext>
            </a:extLst>
          </p:cNvPr>
          <p:cNvSpPr txBox="1"/>
          <p:nvPr/>
        </p:nvSpPr>
        <p:spPr>
          <a:xfrm>
            <a:off x="976650" y="5230796"/>
            <a:ext cx="10238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同一の名称の機能だが、内部処理が変わる際などに使用する。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C10454-8E80-4854-A38D-09B0BE8D950B}"/>
              </a:ext>
            </a:extLst>
          </p:cNvPr>
          <p:cNvSpPr txBox="1"/>
          <p:nvPr/>
        </p:nvSpPr>
        <p:spPr>
          <a:xfrm>
            <a:off x="6251885" y="5968808"/>
            <a:ext cx="541686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/>
              <a:t>オーバーロードとは意味が違います！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889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オーバーライドの例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CEABFA0-BDA2-4B6D-9220-9D7171938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3" y="4989695"/>
            <a:ext cx="2519811" cy="14832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E55BE8-A371-4ED9-8A00-51BCA3C39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644" y="948267"/>
            <a:ext cx="5734355" cy="298870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C28A589-4350-48B4-A2F2-9508239E54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1445934"/>
            <a:ext cx="5196840" cy="377952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BA371F-B131-4BBF-B50F-EDDA5F1A0F41}"/>
              </a:ext>
            </a:extLst>
          </p:cNvPr>
          <p:cNvSpPr/>
          <p:nvPr/>
        </p:nvSpPr>
        <p:spPr>
          <a:xfrm>
            <a:off x="2015412" y="4208106"/>
            <a:ext cx="606490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04587A3-0A54-41D8-A726-FDDB090CB354}"/>
              </a:ext>
            </a:extLst>
          </p:cNvPr>
          <p:cNvSpPr/>
          <p:nvPr/>
        </p:nvSpPr>
        <p:spPr>
          <a:xfrm>
            <a:off x="2015411" y="2519265"/>
            <a:ext cx="709127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3C0B75D-0F48-4EFC-B09C-82DB1D44B0C8}"/>
              </a:ext>
            </a:extLst>
          </p:cNvPr>
          <p:cNvSpPr txBox="1"/>
          <p:nvPr/>
        </p:nvSpPr>
        <p:spPr>
          <a:xfrm>
            <a:off x="1147666" y="5412066"/>
            <a:ext cx="4541628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/>
              <a:t>オーバライドされる方： </a:t>
            </a:r>
            <a:r>
              <a:rPr lang="en-US" altLang="ja-JP" sz="2400" dirty="0"/>
              <a:t>virtual</a:t>
            </a:r>
          </a:p>
          <a:p>
            <a:r>
              <a:rPr kumimoji="1" lang="ja-JP" altLang="en-US" sz="2400" dirty="0"/>
              <a:t>オーバライドする方</a:t>
            </a:r>
            <a:r>
              <a:rPr kumimoji="1" lang="en-US" altLang="ja-JP" sz="2400" dirty="0"/>
              <a:t>: override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458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2325</TotalTime>
  <Words>766</Words>
  <Application>Microsoft Office PowerPoint</Application>
  <PresentationFormat>ワイド画面</PresentationFormat>
  <Paragraphs>120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ＭＳ ゴシック</vt:lpstr>
      <vt:lpstr>游ゴシック</vt:lpstr>
      <vt:lpstr>游ゴシック Light</vt:lpstr>
      <vt:lpstr>Arial</vt:lpstr>
      <vt:lpstr>Wingdings 3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内藤 真広</cp:lastModifiedBy>
  <cp:revision>593</cp:revision>
  <dcterms:created xsi:type="dcterms:W3CDTF">2021-04-24T06:43:32Z</dcterms:created>
  <dcterms:modified xsi:type="dcterms:W3CDTF">2024-06-13T03:25:43Z</dcterms:modified>
</cp:coreProperties>
</file>