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2" r:id="rId3"/>
    <p:sldId id="282" r:id="rId4"/>
    <p:sldId id="257" r:id="rId5"/>
    <p:sldId id="268" r:id="rId6"/>
    <p:sldId id="269" r:id="rId7"/>
    <p:sldId id="270" r:id="rId8"/>
    <p:sldId id="271" r:id="rId9"/>
    <p:sldId id="273" r:id="rId10"/>
    <p:sldId id="274" r:id="rId11"/>
    <p:sldId id="275" r:id="rId12"/>
    <p:sldId id="259" r:id="rId13"/>
    <p:sldId id="276" r:id="rId14"/>
    <p:sldId id="262" r:id="rId15"/>
    <p:sldId id="263" r:id="rId16"/>
    <p:sldId id="277" r:id="rId17"/>
    <p:sldId id="278" r:id="rId18"/>
    <p:sldId id="279" r:id="rId19"/>
    <p:sldId id="260" r:id="rId20"/>
    <p:sldId id="280" r:id="rId21"/>
    <p:sldId id="281" r:id="rId22"/>
    <p:sldId id="265"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ro" initials="M" lastIdx="4" clrIdx="0">
    <p:extLst>
      <p:ext uri="{19B8F6BF-5375-455C-9EA6-DF929625EA0E}">
        <p15:presenceInfo xmlns:p15="http://schemas.microsoft.com/office/powerpoint/2012/main" userId="Mahir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4660"/>
  </p:normalViewPr>
  <p:slideViewPr>
    <p:cSldViewPr snapToGrid="0">
      <p:cViewPr varScale="1">
        <p:scale>
          <a:sx n="102" d="100"/>
          <a:sy n="102" d="100"/>
        </p:scale>
        <p:origin x="15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7C1CA-D5D3-4FB8-8499-BBEEE790A9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0F4B64-E70E-48BA-B029-6027B5073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DE8F95-B3BD-42FF-8E1A-F984F690C14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9D980ED3-0D49-4E8D-AD25-390C32D9D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4B189-BF66-4BD1-B519-A01A4276ACE2}"/>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30286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8C08F-0520-4451-A5DF-ABA35D3FBD2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0F3E6-294A-4C8D-AD13-067EEFC3F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1145A9-B192-40BE-8879-4DE8B735A79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68E3EA29-EB8A-4958-9A98-57C260290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94B557-1E60-4E04-8728-0BD9F27E6EE7}"/>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2866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C7FF6-CC80-4819-BF99-73641160FC3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E09B85-8BA2-4E65-AF9E-4EB4251155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FBD33-3BCF-45B3-8BD7-1327764DC9C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3B4CCFEB-22EA-402A-AA4A-37D71D0D1F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42432C-DF2F-4C1A-A953-50D6E9244DDF}"/>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2101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ED20A-AF9D-4767-BE61-6C81A8BF17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52E446-367E-430F-A5A2-861101F703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FA6E67-A949-4C9A-AD3A-9D4356EA3256}"/>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77979008-0EFE-463C-816B-187CE13DC2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0733B2-C997-464A-AC85-8DD3B61C6FC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0007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9F4ED-ED19-4136-8B29-27AE1A0D2B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53BC24-4DA9-47D3-88E2-CE17FD89B4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46F19E-33C2-4F8A-8492-16FBB00D11EE}"/>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A9C57FA9-D746-4AC7-8240-F74044AB19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47031C-A038-43C1-8525-8CC932C9F0C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68121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E0554F-68D4-43DB-A24D-B44D80D17A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440037-4EB3-47E0-8DA6-4CCD5F9B241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6B3E1B-C91A-40CD-A46A-DF6FC58633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75C98F-C814-406B-BF6A-D365B9C0DCCA}"/>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B00626D4-A6E4-4253-BF2C-B1A051C4DA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4C5636-03AF-451D-9C7D-5B129593BB09}"/>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78782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530359-FE23-4AD2-970F-E67E4712311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935A38-74FE-413A-B549-4C411C615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D75AF5-0146-4CE7-AA04-8357521C6C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C1C3321-2B89-4930-ACA7-B7B978611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282313A-761B-4812-8FC1-E0BB334E025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9E8A646-D43B-4FDB-98F5-5A99F6A2B788}"/>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8" name="フッター プレースホルダー 7">
            <a:extLst>
              <a:ext uri="{FF2B5EF4-FFF2-40B4-BE49-F238E27FC236}">
                <a16:creationId xmlns:a16="http://schemas.microsoft.com/office/drawing/2014/main" id="{0D283184-C56F-4942-A315-8DF233FDA9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294970-7D7B-4679-B8EE-5FE4EF7F6F1D}"/>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1899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9F00CB-ADA3-4AA7-AD5E-98274DC37AC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59E24FC-F8CF-4AE2-992B-4B1A4E3D11E7}"/>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4" name="フッター プレースホルダー 3">
            <a:extLst>
              <a:ext uri="{FF2B5EF4-FFF2-40B4-BE49-F238E27FC236}">
                <a16:creationId xmlns:a16="http://schemas.microsoft.com/office/drawing/2014/main" id="{248C6E3B-D6E7-454F-BB13-EB54107E153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2D6628D-61F9-4EB0-AB0D-34308793AB8A}"/>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406727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4316B5-9424-4C56-89A0-C30BF107B39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3" name="フッター プレースホルダー 2">
            <a:extLst>
              <a:ext uri="{FF2B5EF4-FFF2-40B4-BE49-F238E27FC236}">
                <a16:creationId xmlns:a16="http://schemas.microsoft.com/office/drawing/2014/main" id="{7DD6D299-3EA4-4C3C-8471-CE7D37AD1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A8669C-1800-40F8-9F5D-D347F7CC5645}"/>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241451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25F07A-F16D-4644-8778-D4F287CFB3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13F0E-81C2-43B8-8947-F6D026C475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E012C1-B2AC-413B-AED3-478A23A91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359ABD-552D-42F9-BA51-3C35215AD7A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11837D58-6B3F-493A-AFA6-B2DB3C917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B5126A-F180-4FB5-B700-93BEA98EE53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66224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D4FB3-DFFF-49F7-ACA5-1DC37D0030E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2B7F25-A68B-417E-8DC1-DE231D2C8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328C97E-0B7D-4CA9-957C-B97CA8144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5C9EF9-A2B9-4AC7-BA87-873DFAF80DC5}"/>
              </a:ext>
            </a:extLst>
          </p:cNvPr>
          <p:cNvSpPr>
            <a:spLocks noGrp="1"/>
          </p:cNvSpPr>
          <p:nvPr>
            <p:ph type="dt" sz="half" idx="10"/>
          </p:nvPr>
        </p:nvSpPr>
        <p:spPr/>
        <p:txBody>
          <a:bodyPr/>
          <a:lstStyle/>
          <a:p>
            <a:fld id="{691E08CE-871E-42A1-882B-8194E9FA60B7}"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58FBDE5D-A0F8-4911-8F84-947B0090BB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ADED2D-338B-4ADC-AAFC-34EFA26425F3}"/>
              </a:ext>
            </a:extLst>
          </p:cNvPr>
          <p:cNvSpPr>
            <a:spLocks noGrp="1"/>
          </p:cNvSpPr>
          <p:nvPr>
            <p:ph type="sldNum" sz="quarter" idx="12"/>
          </p:nvPr>
        </p:nvSpPr>
        <p:spPr/>
        <p:txBody>
          <a:body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387512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AF4E8BC-071B-43D5-A6E5-CA228A716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2AA049-8FCE-4DAD-8B42-F01FCBFE8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0EEC91-684F-4228-9B3A-802C298AD9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E08CE-871E-42A1-882B-8194E9FA60B7}"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6566E8A7-3007-4E2A-8E72-0880D89C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8DF9E5-5D02-4855-8D59-5B771D708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F5B61-2121-4CC5-B344-228E616EEDD3}" type="slidenum">
              <a:rPr kumimoji="1" lang="ja-JP" altLang="en-US" smtClean="0"/>
              <a:t>‹#›</a:t>
            </a:fld>
            <a:endParaRPr kumimoji="1" lang="ja-JP" altLang="en-US"/>
          </a:p>
        </p:txBody>
      </p:sp>
    </p:spTree>
    <p:extLst>
      <p:ext uri="{BB962C8B-B14F-4D97-AF65-F5344CB8AC3E}">
        <p14:creationId xmlns:p14="http://schemas.microsoft.com/office/powerpoint/2010/main" val="18081365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70" y="167951"/>
            <a:ext cx="9112860" cy="4784252"/>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845748" y="3993991"/>
            <a:ext cx="6366617" cy="1038328"/>
          </a:xfrm>
        </p:spPr>
        <p:txBody>
          <a:bodyPr>
            <a:normAutofit/>
          </a:bodyPr>
          <a:lstStyle/>
          <a:p>
            <a:r>
              <a:rPr kumimoji="1" lang="en-US" altLang="ja-JP" sz="6600" dirty="0"/>
              <a:t>1.Unity</a:t>
            </a:r>
            <a:r>
              <a:rPr kumimoji="1" lang="ja-JP" altLang="en-US" sz="6600" dirty="0"/>
              <a:t>の導入</a:t>
            </a:r>
            <a:endParaRPr kumimoji="1" lang="ja-JP" altLang="en-US" sz="4400" dirty="0"/>
          </a:p>
        </p:txBody>
      </p:sp>
      <p:pic>
        <p:nvPicPr>
          <p:cNvPr id="4" name="図 3">
            <a:extLst>
              <a:ext uri="{FF2B5EF4-FFF2-40B4-BE49-F238E27FC236}">
                <a16:creationId xmlns:a16="http://schemas.microsoft.com/office/drawing/2014/main" id="{46228572-3EBB-4FBE-A8C2-B241D57AE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4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A60384E4-4BB1-42D8-90E8-420693B07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301" y="2043019"/>
            <a:ext cx="4100700" cy="2306644"/>
          </a:xfrm>
          <a:prstGeom prst="rect">
            <a:avLst/>
          </a:prstGeom>
        </p:spPr>
      </p:pic>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0"/>
            <a:ext cx="10515600" cy="1325563"/>
          </a:xfrm>
        </p:spPr>
        <p:txBody>
          <a:bodyPr/>
          <a:lstStyle/>
          <a:p>
            <a:r>
              <a:rPr kumimoji="1" lang="ja-JP" altLang="en-US" dirty="0"/>
              <a:t>まとめ</a:t>
            </a:r>
          </a:p>
        </p:txBody>
      </p:sp>
      <p:sp>
        <p:nvSpPr>
          <p:cNvPr id="13" name="コンテンツ プレースホルダー 2">
            <a:extLst>
              <a:ext uri="{FF2B5EF4-FFF2-40B4-BE49-F238E27FC236}">
                <a16:creationId xmlns:a16="http://schemas.microsoft.com/office/drawing/2014/main" id="{E0EEEBFE-487E-485B-8167-E232A851CBD7}"/>
              </a:ext>
            </a:extLst>
          </p:cNvPr>
          <p:cNvSpPr>
            <a:spLocks noGrp="1"/>
          </p:cNvSpPr>
          <p:nvPr>
            <p:ph idx="1"/>
          </p:nvPr>
        </p:nvSpPr>
        <p:spPr>
          <a:xfrm>
            <a:off x="0" y="1127428"/>
            <a:ext cx="10515600" cy="594914"/>
          </a:xfrm>
        </p:spPr>
        <p:txBody>
          <a:bodyPr>
            <a:normAutofit/>
          </a:bodyPr>
          <a:lstStyle/>
          <a:p>
            <a:pPr marL="0" indent="0">
              <a:buNone/>
            </a:pPr>
            <a:r>
              <a:rPr lang="ja-JP" altLang="en-US" dirty="0"/>
              <a:t>・</a:t>
            </a:r>
            <a:r>
              <a:rPr lang="ja-JP" altLang="en-US" b="1" dirty="0"/>
              <a:t>透明な板（</a:t>
            </a:r>
            <a:r>
              <a:rPr lang="en-US" altLang="ja-JP" b="1" dirty="0"/>
              <a:t>2D</a:t>
            </a:r>
            <a:r>
              <a:rPr lang="ja-JP" altLang="en-US" b="1" dirty="0"/>
              <a:t>空間）を通して３</a:t>
            </a:r>
            <a:r>
              <a:rPr lang="en-US" altLang="ja-JP" b="1" dirty="0"/>
              <a:t>D</a:t>
            </a:r>
            <a:r>
              <a:rPr lang="ja-JP" altLang="en-US" b="1" dirty="0"/>
              <a:t>世界を見ている</a:t>
            </a:r>
            <a:endParaRPr kumimoji="1" lang="ja-JP" altLang="en-US" b="1" dirty="0"/>
          </a:p>
        </p:txBody>
      </p:sp>
      <p:sp>
        <p:nvSpPr>
          <p:cNvPr id="14" name="テキスト ボックス 13">
            <a:extLst>
              <a:ext uri="{FF2B5EF4-FFF2-40B4-BE49-F238E27FC236}">
                <a16:creationId xmlns:a16="http://schemas.microsoft.com/office/drawing/2014/main" id="{0E1F8691-06A5-49F8-BEB0-BAE47CA92A91}"/>
              </a:ext>
            </a:extLst>
          </p:cNvPr>
          <p:cNvSpPr txBox="1"/>
          <p:nvPr/>
        </p:nvSpPr>
        <p:spPr>
          <a:xfrm>
            <a:off x="1" y="1962468"/>
            <a:ext cx="8091300" cy="523220"/>
          </a:xfrm>
          <a:prstGeom prst="rect">
            <a:avLst/>
          </a:prstGeom>
          <a:noFill/>
        </p:spPr>
        <p:txBody>
          <a:bodyPr wrap="square" rtlCol="0">
            <a:spAutoFit/>
          </a:bodyPr>
          <a:lstStyle/>
          <a:p>
            <a:r>
              <a:rPr lang="ja-JP" altLang="en-US" sz="2800" dirty="0"/>
              <a:t>・</a:t>
            </a:r>
            <a:r>
              <a:rPr lang="en-US" altLang="ja-JP" sz="2800" b="1" dirty="0"/>
              <a:t>Scene</a:t>
            </a:r>
            <a:r>
              <a:rPr lang="ja-JP" altLang="en-US" sz="2800" b="1" dirty="0"/>
              <a:t>を繋いで、</a:t>
            </a:r>
            <a:r>
              <a:rPr kumimoji="1" lang="ja-JP" altLang="en-US" sz="2800" b="1" dirty="0"/>
              <a:t>ゲームを制作</a:t>
            </a:r>
            <a:endParaRPr kumimoji="1" lang="ja-JP" altLang="en-US" sz="1600" b="1" dirty="0"/>
          </a:p>
        </p:txBody>
      </p:sp>
      <p:sp>
        <p:nvSpPr>
          <p:cNvPr id="15" name="テキスト ボックス 14">
            <a:extLst>
              <a:ext uri="{FF2B5EF4-FFF2-40B4-BE49-F238E27FC236}">
                <a16:creationId xmlns:a16="http://schemas.microsoft.com/office/drawing/2014/main" id="{A4F7D720-64F3-400F-BC38-056168B16858}"/>
              </a:ext>
            </a:extLst>
          </p:cNvPr>
          <p:cNvSpPr txBox="1"/>
          <p:nvPr/>
        </p:nvSpPr>
        <p:spPr>
          <a:xfrm>
            <a:off x="0" y="2787369"/>
            <a:ext cx="10431858" cy="523220"/>
          </a:xfrm>
          <a:prstGeom prst="rect">
            <a:avLst/>
          </a:prstGeom>
          <a:noFill/>
        </p:spPr>
        <p:txBody>
          <a:bodyPr wrap="square" rtlCol="0">
            <a:spAutoFit/>
          </a:bodyPr>
          <a:lstStyle/>
          <a:p>
            <a:r>
              <a:rPr kumimoji="1" lang="ja-JP" altLang="en-US" sz="2800" dirty="0"/>
              <a:t>・</a:t>
            </a:r>
            <a:r>
              <a:rPr kumimoji="1" lang="ja-JP" altLang="en-US" sz="2800" b="1" dirty="0"/>
              <a:t>一つの</a:t>
            </a:r>
            <a:r>
              <a:rPr kumimoji="1" lang="en-US" altLang="ja-JP" sz="2800" b="1" dirty="0"/>
              <a:t>Scene</a:t>
            </a:r>
            <a:r>
              <a:rPr kumimoji="1" lang="ja-JP" altLang="en-US" sz="2800" b="1" dirty="0"/>
              <a:t>は多数のオブジェクトにより構成</a:t>
            </a:r>
          </a:p>
        </p:txBody>
      </p:sp>
      <p:sp>
        <p:nvSpPr>
          <p:cNvPr id="16" name="テキスト ボックス 15">
            <a:extLst>
              <a:ext uri="{FF2B5EF4-FFF2-40B4-BE49-F238E27FC236}">
                <a16:creationId xmlns:a16="http://schemas.microsoft.com/office/drawing/2014/main" id="{50A4A70A-D401-4C2C-9FEC-9BE66BBC61B2}"/>
              </a:ext>
            </a:extLst>
          </p:cNvPr>
          <p:cNvSpPr txBox="1"/>
          <p:nvPr/>
        </p:nvSpPr>
        <p:spPr>
          <a:xfrm>
            <a:off x="0" y="3558584"/>
            <a:ext cx="10431858" cy="523220"/>
          </a:xfrm>
          <a:prstGeom prst="rect">
            <a:avLst/>
          </a:prstGeom>
          <a:noFill/>
        </p:spPr>
        <p:txBody>
          <a:bodyPr wrap="square" rtlCol="0">
            <a:spAutoFit/>
          </a:bodyPr>
          <a:lstStyle/>
          <a:p>
            <a:r>
              <a:rPr kumimoji="1" lang="ja-JP" altLang="en-US" sz="2800" dirty="0"/>
              <a:t>・</a:t>
            </a:r>
            <a:r>
              <a:rPr kumimoji="1" lang="ja-JP" altLang="en-US" sz="2800" b="1" dirty="0"/>
              <a:t>オブジェクトは複数のスクリプトで成り立つ</a:t>
            </a:r>
          </a:p>
        </p:txBody>
      </p:sp>
      <p:pic>
        <p:nvPicPr>
          <p:cNvPr id="5" name="図 4">
            <a:extLst>
              <a:ext uri="{FF2B5EF4-FFF2-40B4-BE49-F238E27FC236}">
                <a16:creationId xmlns:a16="http://schemas.microsoft.com/office/drawing/2014/main" id="{A5758EAD-DCD4-427A-999E-A64B873E3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51357"/>
            <a:ext cx="4100699" cy="2306643"/>
          </a:xfrm>
          <a:prstGeom prst="rect">
            <a:avLst/>
          </a:prstGeom>
        </p:spPr>
      </p:pic>
      <p:pic>
        <p:nvPicPr>
          <p:cNvPr id="8" name="図 7">
            <a:extLst>
              <a:ext uri="{FF2B5EF4-FFF2-40B4-BE49-F238E27FC236}">
                <a16:creationId xmlns:a16="http://schemas.microsoft.com/office/drawing/2014/main" id="{89165B07-9466-4D1D-B5B5-773078BD5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698" y="4551357"/>
            <a:ext cx="4100699" cy="2306643"/>
          </a:xfrm>
          <a:prstGeom prst="rect">
            <a:avLst/>
          </a:prstGeom>
        </p:spPr>
      </p:pic>
      <p:pic>
        <p:nvPicPr>
          <p:cNvPr id="10" name="図 9">
            <a:extLst>
              <a:ext uri="{FF2B5EF4-FFF2-40B4-BE49-F238E27FC236}">
                <a16:creationId xmlns:a16="http://schemas.microsoft.com/office/drawing/2014/main" id="{12DDF1DC-CAAC-4852-91FF-E0A80F4E3D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1301" y="4547798"/>
            <a:ext cx="4100699" cy="2306643"/>
          </a:xfrm>
          <a:prstGeom prst="rect">
            <a:avLst/>
          </a:prstGeom>
        </p:spPr>
      </p:pic>
      <p:pic>
        <p:nvPicPr>
          <p:cNvPr id="12" name="図 11">
            <a:extLst>
              <a:ext uri="{FF2B5EF4-FFF2-40B4-BE49-F238E27FC236}">
                <a16:creationId xmlns:a16="http://schemas.microsoft.com/office/drawing/2014/main" id="{05CC737E-82C1-404A-B902-CEC8F1FAF8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595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355542"/>
            <a:ext cx="7543158" cy="4510855"/>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677564" y="3993991"/>
            <a:ext cx="6836871" cy="1038328"/>
          </a:xfrm>
        </p:spPr>
        <p:txBody>
          <a:bodyPr>
            <a:normAutofit fontScale="70000" lnSpcReduction="20000"/>
          </a:bodyPr>
          <a:lstStyle/>
          <a:p>
            <a:r>
              <a:rPr kumimoji="1" lang="en-US" altLang="ja-JP" sz="6600" dirty="0"/>
              <a:t>1_2.Unity</a:t>
            </a:r>
            <a:r>
              <a:rPr lang="ja-JP" altLang="en-US" sz="6600" dirty="0"/>
              <a:t>のセッティング</a:t>
            </a:r>
            <a:endParaRPr kumimoji="1" lang="ja-JP" altLang="en-US" sz="4400" dirty="0"/>
          </a:p>
        </p:txBody>
      </p:sp>
      <p:pic>
        <p:nvPicPr>
          <p:cNvPr id="6" name="図 5">
            <a:extLst>
              <a:ext uri="{FF2B5EF4-FFF2-40B4-BE49-F238E27FC236}">
                <a16:creationId xmlns:a16="http://schemas.microsoft.com/office/drawing/2014/main" id="{EF3B336F-9BED-4BBE-88A4-FFE156B1B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コンテンツ プレースホルダー 2">
            <a:extLst>
              <a:ext uri="{FF2B5EF4-FFF2-40B4-BE49-F238E27FC236}">
                <a16:creationId xmlns:a16="http://schemas.microsoft.com/office/drawing/2014/main" id="{99F4ADBC-E85B-45DA-9E4D-7A57FBD9DF8B}"/>
              </a:ext>
            </a:extLst>
          </p:cNvPr>
          <p:cNvSpPr txBox="1">
            <a:spLocks/>
          </p:cNvSpPr>
          <p:nvPr/>
        </p:nvSpPr>
        <p:spPr>
          <a:xfrm>
            <a:off x="9247371" y="5327780"/>
            <a:ext cx="2944629" cy="153022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b="1" u="sng" dirty="0"/>
              <a:t>アジェンダ</a:t>
            </a:r>
            <a:endParaRPr lang="en-US" altLang="ja-JP" sz="2000" b="1" u="sng" dirty="0"/>
          </a:p>
          <a:p>
            <a:pPr algn="l"/>
            <a:r>
              <a:rPr lang="ja-JP" altLang="en-US" sz="1800" dirty="0"/>
              <a:t>・</a:t>
            </a:r>
            <a:r>
              <a:rPr lang="en-US" altLang="ja-JP" sz="1800" strike="sngStrike" dirty="0"/>
              <a:t>Unity</a:t>
            </a:r>
            <a:r>
              <a:rPr lang="ja-JP" altLang="en-US" sz="1800" strike="sngStrike" dirty="0"/>
              <a:t>の世界観</a:t>
            </a:r>
            <a:endParaRPr lang="en-US" altLang="ja-JP" sz="1800" strike="sngStrike" dirty="0"/>
          </a:p>
          <a:p>
            <a:pPr algn="l"/>
            <a:r>
              <a:rPr lang="ja-JP" altLang="en-US" sz="1800" dirty="0"/>
              <a:t>・</a:t>
            </a:r>
            <a:r>
              <a:rPr lang="en-US" altLang="ja-JP" sz="1800" dirty="0"/>
              <a:t>Unity</a:t>
            </a:r>
            <a:r>
              <a:rPr lang="ja-JP" altLang="en-US" sz="1800" dirty="0"/>
              <a:t>のセッティング</a:t>
            </a:r>
            <a:endParaRPr lang="en-US" altLang="ja-JP" sz="1800" dirty="0"/>
          </a:p>
          <a:p>
            <a:pPr algn="l"/>
            <a:r>
              <a:rPr lang="ja-JP" altLang="en-US" sz="1800" dirty="0"/>
              <a:t>・</a:t>
            </a:r>
            <a:r>
              <a:rPr lang="en-US" altLang="ja-JP" sz="1800" dirty="0"/>
              <a:t>Unity</a:t>
            </a:r>
            <a:r>
              <a:rPr lang="ja-JP" altLang="en-US" sz="1800" dirty="0"/>
              <a:t>で遊んでみよう！</a:t>
            </a:r>
            <a:endParaRPr lang="en-US" altLang="ja-JP" sz="1800" dirty="0"/>
          </a:p>
          <a:p>
            <a:pPr algn="l"/>
            <a:endParaRPr lang="ja-JP" altLang="en-US" dirty="0"/>
          </a:p>
        </p:txBody>
      </p:sp>
    </p:spTree>
    <p:extLst>
      <p:ext uri="{BB962C8B-B14F-4D97-AF65-F5344CB8AC3E}">
        <p14:creationId xmlns:p14="http://schemas.microsoft.com/office/powerpoint/2010/main" val="256333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normAutofit/>
          </a:bodyPr>
          <a:lstStyle/>
          <a:p>
            <a:r>
              <a:rPr lang="en-US" altLang="ja-JP" b="1" dirty="0"/>
              <a:t>Project</a:t>
            </a:r>
            <a:r>
              <a:rPr lang="ja-JP" altLang="en-US" b="1" dirty="0"/>
              <a:t>の作成</a:t>
            </a:r>
            <a:endParaRPr kumimoji="1" lang="ja-JP" altLang="en-US" b="1" dirty="0"/>
          </a:p>
        </p:txBody>
      </p:sp>
      <p:pic>
        <p:nvPicPr>
          <p:cNvPr id="4" name="図 3">
            <a:extLst>
              <a:ext uri="{FF2B5EF4-FFF2-40B4-BE49-F238E27FC236}">
                <a16:creationId xmlns:a16="http://schemas.microsoft.com/office/drawing/2014/main" id="{109D61CA-15D8-4ACF-AF12-68AD9B1D6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06" y="1283291"/>
            <a:ext cx="891540" cy="922020"/>
          </a:xfrm>
          <a:prstGeom prst="rect">
            <a:avLst/>
          </a:prstGeom>
        </p:spPr>
      </p:pic>
      <p:sp>
        <p:nvSpPr>
          <p:cNvPr id="5" name="テキスト ボックス 4">
            <a:extLst>
              <a:ext uri="{FF2B5EF4-FFF2-40B4-BE49-F238E27FC236}">
                <a16:creationId xmlns:a16="http://schemas.microsoft.com/office/drawing/2014/main" id="{679EC910-FE55-4A02-8753-17B0AD8D238F}"/>
              </a:ext>
            </a:extLst>
          </p:cNvPr>
          <p:cNvSpPr txBox="1"/>
          <p:nvPr/>
        </p:nvSpPr>
        <p:spPr>
          <a:xfrm>
            <a:off x="1703540" y="1559635"/>
            <a:ext cx="2759089" cy="369332"/>
          </a:xfrm>
          <a:prstGeom prst="rect">
            <a:avLst/>
          </a:prstGeom>
          <a:noFill/>
        </p:spPr>
        <p:txBody>
          <a:bodyPr wrap="none" rtlCol="0">
            <a:spAutoFit/>
          </a:bodyPr>
          <a:lstStyle/>
          <a:p>
            <a:r>
              <a:rPr lang="en-US" altLang="ja-JP" dirty="0"/>
              <a:t>1.</a:t>
            </a:r>
            <a:r>
              <a:rPr kumimoji="1" lang="en-US" altLang="ja-JP" dirty="0"/>
              <a:t>UnityHub</a:t>
            </a:r>
            <a:r>
              <a:rPr kumimoji="1" lang="ja-JP" altLang="en-US" dirty="0"/>
              <a:t>を立ち上げる</a:t>
            </a:r>
          </a:p>
        </p:txBody>
      </p:sp>
      <p:pic>
        <p:nvPicPr>
          <p:cNvPr id="8" name="図 7">
            <a:extLst>
              <a:ext uri="{FF2B5EF4-FFF2-40B4-BE49-F238E27FC236}">
                <a16:creationId xmlns:a16="http://schemas.microsoft.com/office/drawing/2014/main" id="{A12CC88C-6910-4C5C-9DE7-C67E042B1BE7}"/>
              </a:ext>
            </a:extLst>
          </p:cNvPr>
          <p:cNvPicPr>
            <a:picLocks noChangeAspect="1"/>
          </p:cNvPicPr>
          <p:nvPr/>
        </p:nvPicPr>
        <p:blipFill rotWithShape="1">
          <a:blip r:embed="rId3">
            <a:extLst>
              <a:ext uri="{28A0092B-C50C-407E-A947-70E740481C1C}">
                <a14:useLocalDpi xmlns:a14="http://schemas.microsoft.com/office/drawing/2010/main" val="0"/>
              </a:ext>
            </a:extLst>
          </a:blip>
          <a:srcRect b="43226"/>
          <a:stretch/>
        </p:blipFill>
        <p:spPr>
          <a:xfrm>
            <a:off x="489506" y="2281407"/>
            <a:ext cx="5501955" cy="1941325"/>
          </a:xfrm>
          <a:prstGeom prst="rect">
            <a:avLst/>
          </a:prstGeom>
        </p:spPr>
      </p:pic>
      <p:sp>
        <p:nvSpPr>
          <p:cNvPr id="10" name="テキスト ボックス 9">
            <a:extLst>
              <a:ext uri="{FF2B5EF4-FFF2-40B4-BE49-F238E27FC236}">
                <a16:creationId xmlns:a16="http://schemas.microsoft.com/office/drawing/2014/main" id="{A6FBDC94-161D-4ADE-A311-054805CBC78D}"/>
              </a:ext>
            </a:extLst>
          </p:cNvPr>
          <p:cNvSpPr txBox="1"/>
          <p:nvPr/>
        </p:nvSpPr>
        <p:spPr>
          <a:xfrm>
            <a:off x="1703539" y="3666095"/>
            <a:ext cx="3373039"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a:t>2.</a:t>
            </a:r>
            <a:r>
              <a:rPr lang="ja-JP" altLang="en-US" dirty="0"/>
              <a:t>プロジェクトタブで新規作成</a:t>
            </a:r>
            <a:endParaRPr kumimoji="1" lang="ja-JP" altLang="en-US" dirty="0"/>
          </a:p>
        </p:txBody>
      </p:sp>
      <p:pic>
        <p:nvPicPr>
          <p:cNvPr id="11" name="図 10">
            <a:extLst>
              <a:ext uri="{FF2B5EF4-FFF2-40B4-BE49-F238E27FC236}">
                <a16:creationId xmlns:a16="http://schemas.microsoft.com/office/drawing/2014/main" id="{F95C4365-BD6F-4CDF-8C75-71748AFA5B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2623" y="1043322"/>
            <a:ext cx="5876932" cy="3179410"/>
          </a:xfrm>
          <a:prstGeom prst="rect">
            <a:avLst/>
          </a:prstGeom>
        </p:spPr>
      </p:pic>
      <p:sp>
        <p:nvSpPr>
          <p:cNvPr id="13" name="テキスト ボックス 12">
            <a:extLst>
              <a:ext uri="{FF2B5EF4-FFF2-40B4-BE49-F238E27FC236}">
                <a16:creationId xmlns:a16="http://schemas.microsoft.com/office/drawing/2014/main" id="{8498E24E-68CD-4A17-9F38-6C9A6EF6B4CD}"/>
              </a:ext>
            </a:extLst>
          </p:cNvPr>
          <p:cNvSpPr txBox="1"/>
          <p:nvPr/>
        </p:nvSpPr>
        <p:spPr>
          <a:xfrm>
            <a:off x="6835376" y="4508729"/>
            <a:ext cx="434125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altLang="ja-JP" dirty="0"/>
              <a:t>3.</a:t>
            </a:r>
          </a:p>
          <a:p>
            <a:r>
              <a:rPr lang="en-US" altLang="ja-JP" dirty="0"/>
              <a:t>&gt;</a:t>
            </a:r>
            <a:r>
              <a:rPr lang="ja-JP" altLang="en-US" dirty="0"/>
              <a:t>３</a:t>
            </a:r>
            <a:r>
              <a:rPr lang="en-US" altLang="ja-JP" dirty="0"/>
              <a:t>D </a:t>
            </a:r>
          </a:p>
          <a:p>
            <a:r>
              <a:rPr lang="en-US" altLang="ja-JP" dirty="0"/>
              <a:t>&gt;</a:t>
            </a:r>
            <a:r>
              <a:rPr lang="ja-JP" altLang="en-US" dirty="0"/>
              <a:t>プロジェクト名に好きな名前を入れる </a:t>
            </a:r>
            <a:endParaRPr lang="en-US" altLang="ja-JP" dirty="0"/>
          </a:p>
          <a:p>
            <a:r>
              <a:rPr lang="en-US" altLang="ja-JP" dirty="0"/>
              <a:t>&gt;</a:t>
            </a:r>
            <a:r>
              <a:rPr lang="ja-JP" altLang="en-US" dirty="0"/>
              <a:t>適切な保存先を選ぶ</a:t>
            </a:r>
            <a:endParaRPr lang="en-US" altLang="ja-JP" dirty="0"/>
          </a:p>
          <a:p>
            <a:r>
              <a:rPr kumimoji="1" lang="en-US" altLang="ja-JP" dirty="0"/>
              <a:t>&gt;</a:t>
            </a:r>
            <a:r>
              <a:rPr kumimoji="1" lang="ja-JP" altLang="en-US" dirty="0"/>
              <a:t>作成ボタンを押して作成。</a:t>
            </a:r>
          </a:p>
        </p:txBody>
      </p:sp>
      <p:sp>
        <p:nvSpPr>
          <p:cNvPr id="14" name="テキスト ボックス 13">
            <a:extLst>
              <a:ext uri="{FF2B5EF4-FFF2-40B4-BE49-F238E27FC236}">
                <a16:creationId xmlns:a16="http://schemas.microsoft.com/office/drawing/2014/main" id="{46B3F5FA-4AA9-4FAF-BAD8-224C91001C93}"/>
              </a:ext>
            </a:extLst>
          </p:cNvPr>
          <p:cNvSpPr txBox="1"/>
          <p:nvPr/>
        </p:nvSpPr>
        <p:spPr>
          <a:xfrm>
            <a:off x="489506" y="4868756"/>
            <a:ext cx="5398109" cy="1200329"/>
          </a:xfrm>
          <a:prstGeom prst="rect">
            <a:avLst/>
          </a:prstGeom>
          <a:ln/>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ja-JP" dirty="0"/>
              <a:t>※</a:t>
            </a:r>
            <a:r>
              <a:rPr lang="ja-JP" altLang="en-US" dirty="0"/>
              <a:t>補足コメント</a:t>
            </a:r>
            <a:endParaRPr lang="en-US" altLang="ja-JP" dirty="0"/>
          </a:p>
          <a:p>
            <a:r>
              <a:rPr lang="en-US" altLang="ja-JP" dirty="0"/>
              <a:t>Unity</a:t>
            </a:r>
            <a:r>
              <a:rPr lang="ja-JP" altLang="en-US" dirty="0"/>
              <a:t>に限らず、プログラミングするために構築する環境をプロジェクトといいます。</a:t>
            </a:r>
            <a:endParaRPr lang="en-US" altLang="ja-JP" dirty="0"/>
          </a:p>
          <a:p>
            <a:r>
              <a:rPr lang="ja-JP" altLang="en-US" dirty="0"/>
              <a:t>プロジェクトの中でプログラミングします。</a:t>
            </a:r>
            <a:endParaRPr lang="en-US" altLang="ja-JP" dirty="0"/>
          </a:p>
        </p:txBody>
      </p:sp>
      <p:pic>
        <p:nvPicPr>
          <p:cNvPr id="12" name="図 11">
            <a:extLst>
              <a:ext uri="{FF2B5EF4-FFF2-40B4-BE49-F238E27FC236}">
                <a16:creationId xmlns:a16="http://schemas.microsoft.com/office/drawing/2014/main" id="{46228572-3EBB-4FBE-A8C2-B241D57AE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3323" y="328846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6" name="図 15">
            <a:extLst>
              <a:ext uri="{FF2B5EF4-FFF2-40B4-BE49-F238E27FC236}">
                <a16:creationId xmlns:a16="http://schemas.microsoft.com/office/drawing/2014/main" id="{46228572-3EBB-4FBE-A8C2-B241D57AE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5723" y="344086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7" name="図 16">
            <a:extLst>
              <a:ext uri="{FF2B5EF4-FFF2-40B4-BE49-F238E27FC236}">
                <a16:creationId xmlns:a16="http://schemas.microsoft.com/office/drawing/2014/main" id="{5BE66E7F-616E-42FB-9DC0-1B8DA92589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7350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lstStyle/>
          <a:p>
            <a:r>
              <a:rPr kumimoji="1" lang="en-US" altLang="ja-JP" b="1" dirty="0"/>
              <a:t>Unity</a:t>
            </a:r>
            <a:r>
              <a:rPr kumimoji="1" lang="ja-JP" altLang="en-US" b="1" dirty="0"/>
              <a:t>の画面構成１</a:t>
            </a:r>
          </a:p>
        </p:txBody>
      </p:sp>
      <p:pic>
        <p:nvPicPr>
          <p:cNvPr id="7" name="図 6">
            <a:extLst>
              <a:ext uri="{FF2B5EF4-FFF2-40B4-BE49-F238E27FC236}">
                <a16:creationId xmlns:a16="http://schemas.microsoft.com/office/drawing/2014/main" id="{9AC77A82-E13D-4DA3-A7B9-BDEE84122975}"/>
              </a:ext>
            </a:extLst>
          </p:cNvPr>
          <p:cNvPicPr>
            <a:picLocks noChangeAspect="1"/>
          </p:cNvPicPr>
          <p:nvPr/>
        </p:nvPicPr>
        <p:blipFill rotWithShape="1">
          <a:blip r:embed="rId2">
            <a:extLst>
              <a:ext uri="{28A0092B-C50C-407E-A947-70E740481C1C}">
                <a14:useLocalDpi xmlns:a14="http://schemas.microsoft.com/office/drawing/2010/main" val="0"/>
              </a:ext>
            </a:extLst>
          </a:blip>
          <a:srcRect r="26172"/>
          <a:stretch/>
        </p:blipFill>
        <p:spPr>
          <a:xfrm>
            <a:off x="388620" y="1036528"/>
            <a:ext cx="7189627" cy="5486400"/>
          </a:xfrm>
          <a:prstGeom prst="rect">
            <a:avLst/>
          </a:prstGeom>
        </p:spPr>
      </p:pic>
      <p:pic>
        <p:nvPicPr>
          <p:cNvPr id="22" name="図 21">
            <a:extLst>
              <a:ext uri="{FF2B5EF4-FFF2-40B4-BE49-F238E27FC236}">
                <a16:creationId xmlns:a16="http://schemas.microsoft.com/office/drawing/2014/main" id="{435F9A5E-A880-47DD-AAE9-40899EC61349}"/>
              </a:ext>
            </a:extLst>
          </p:cNvPr>
          <p:cNvPicPr>
            <a:picLocks noChangeAspect="1"/>
          </p:cNvPicPr>
          <p:nvPr/>
        </p:nvPicPr>
        <p:blipFill rotWithShape="1">
          <a:blip r:embed="rId2">
            <a:extLst>
              <a:ext uri="{28A0092B-C50C-407E-A947-70E740481C1C}">
                <a14:useLocalDpi xmlns:a14="http://schemas.microsoft.com/office/drawing/2010/main" val="0"/>
              </a:ext>
            </a:extLst>
          </a:blip>
          <a:srcRect l="75864" t="14402" b="77578"/>
          <a:stretch/>
        </p:blipFill>
        <p:spPr>
          <a:xfrm>
            <a:off x="5668615" y="1036528"/>
            <a:ext cx="2350405" cy="439999"/>
          </a:xfrm>
          <a:prstGeom prst="rect">
            <a:avLst/>
          </a:prstGeom>
        </p:spPr>
      </p:pic>
      <p:cxnSp>
        <p:nvCxnSpPr>
          <p:cNvPr id="19" name="直線コネクタ 18">
            <a:extLst>
              <a:ext uri="{FF2B5EF4-FFF2-40B4-BE49-F238E27FC236}">
                <a16:creationId xmlns:a16="http://schemas.microsoft.com/office/drawing/2014/main" id="{E9EA2CD5-0388-4CC1-A159-625110B4435B}"/>
              </a:ext>
            </a:extLst>
          </p:cNvPr>
          <p:cNvCxnSpPr>
            <a:cxnSpLocks/>
            <a:endCxn id="22" idx="2"/>
          </p:cNvCxnSpPr>
          <p:nvPr/>
        </p:nvCxnSpPr>
        <p:spPr>
          <a:xfrm flipV="1">
            <a:off x="6843817" y="1476527"/>
            <a:ext cx="1" cy="327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BE891310-3749-4F3F-9EF6-733C68A5B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1101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lstStyle/>
          <a:p>
            <a:r>
              <a:rPr kumimoji="1" lang="en-US" altLang="ja-JP" b="1" dirty="0"/>
              <a:t>Unity</a:t>
            </a:r>
            <a:r>
              <a:rPr kumimoji="1" lang="ja-JP" altLang="en-US" b="1" dirty="0"/>
              <a:t>の画面構成２</a:t>
            </a:r>
          </a:p>
        </p:txBody>
      </p:sp>
      <p:pic>
        <p:nvPicPr>
          <p:cNvPr id="7" name="図 6">
            <a:extLst>
              <a:ext uri="{FF2B5EF4-FFF2-40B4-BE49-F238E27FC236}">
                <a16:creationId xmlns:a16="http://schemas.microsoft.com/office/drawing/2014/main" id="{9AC77A82-E13D-4DA3-A7B9-BDEE84122975}"/>
              </a:ext>
            </a:extLst>
          </p:cNvPr>
          <p:cNvPicPr>
            <a:picLocks noChangeAspect="1"/>
          </p:cNvPicPr>
          <p:nvPr/>
        </p:nvPicPr>
        <p:blipFill rotWithShape="1">
          <a:blip r:embed="rId2">
            <a:extLst>
              <a:ext uri="{28A0092B-C50C-407E-A947-70E740481C1C}">
                <a14:useLocalDpi xmlns:a14="http://schemas.microsoft.com/office/drawing/2010/main" val="0"/>
              </a:ext>
            </a:extLst>
          </a:blip>
          <a:srcRect r="26172"/>
          <a:stretch/>
        </p:blipFill>
        <p:spPr>
          <a:xfrm>
            <a:off x="45480" y="1036528"/>
            <a:ext cx="7189627" cy="5486400"/>
          </a:xfrm>
          <a:prstGeom prst="rect">
            <a:avLst/>
          </a:prstGeom>
        </p:spPr>
      </p:pic>
      <p:pic>
        <p:nvPicPr>
          <p:cNvPr id="22" name="図 21">
            <a:extLst>
              <a:ext uri="{FF2B5EF4-FFF2-40B4-BE49-F238E27FC236}">
                <a16:creationId xmlns:a16="http://schemas.microsoft.com/office/drawing/2014/main" id="{435F9A5E-A880-47DD-AAE9-40899EC61349}"/>
              </a:ext>
            </a:extLst>
          </p:cNvPr>
          <p:cNvPicPr>
            <a:picLocks noChangeAspect="1"/>
          </p:cNvPicPr>
          <p:nvPr/>
        </p:nvPicPr>
        <p:blipFill rotWithShape="1">
          <a:blip r:embed="rId2">
            <a:extLst>
              <a:ext uri="{28A0092B-C50C-407E-A947-70E740481C1C}">
                <a14:useLocalDpi xmlns:a14="http://schemas.microsoft.com/office/drawing/2010/main" val="0"/>
              </a:ext>
            </a:extLst>
          </a:blip>
          <a:srcRect l="75864" t="14402" b="77578"/>
          <a:stretch/>
        </p:blipFill>
        <p:spPr>
          <a:xfrm>
            <a:off x="5242729" y="1036528"/>
            <a:ext cx="2350405" cy="439999"/>
          </a:xfrm>
          <a:prstGeom prst="rect">
            <a:avLst/>
          </a:prstGeom>
        </p:spPr>
      </p:pic>
      <p:cxnSp>
        <p:nvCxnSpPr>
          <p:cNvPr id="19" name="直線コネクタ 18">
            <a:extLst>
              <a:ext uri="{FF2B5EF4-FFF2-40B4-BE49-F238E27FC236}">
                <a16:creationId xmlns:a16="http://schemas.microsoft.com/office/drawing/2014/main" id="{E9EA2CD5-0388-4CC1-A159-625110B4435B}"/>
              </a:ext>
            </a:extLst>
          </p:cNvPr>
          <p:cNvCxnSpPr>
            <a:cxnSpLocks/>
          </p:cNvCxnSpPr>
          <p:nvPr/>
        </p:nvCxnSpPr>
        <p:spPr>
          <a:xfrm flipV="1">
            <a:off x="6417932" y="1476527"/>
            <a:ext cx="1" cy="327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図 7">
            <a:extLst>
              <a:ext uri="{FF2B5EF4-FFF2-40B4-BE49-F238E27FC236}">
                <a16:creationId xmlns:a16="http://schemas.microsoft.com/office/drawing/2014/main" id="{04490202-4EEC-476E-813B-1287B1596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457" y="2055984"/>
            <a:ext cx="5006883" cy="3305156"/>
          </a:xfrm>
          <a:prstGeom prst="rect">
            <a:avLst/>
          </a:prstGeom>
        </p:spPr>
      </p:pic>
      <p:pic>
        <p:nvPicPr>
          <p:cNvPr id="9" name="図 8">
            <a:extLst>
              <a:ext uri="{FF2B5EF4-FFF2-40B4-BE49-F238E27FC236}">
                <a16:creationId xmlns:a16="http://schemas.microsoft.com/office/drawing/2014/main" id="{3F3319EC-DE26-4EE2-86CB-69A8D26B5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3887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lstStyle/>
          <a:p>
            <a:r>
              <a:rPr kumimoji="1" lang="en-US" altLang="ja-JP" b="1" dirty="0"/>
              <a:t>Unity</a:t>
            </a:r>
            <a:r>
              <a:rPr kumimoji="1" lang="ja-JP" altLang="en-US" b="1" dirty="0"/>
              <a:t>の画面構成３</a:t>
            </a:r>
          </a:p>
        </p:txBody>
      </p:sp>
      <p:pic>
        <p:nvPicPr>
          <p:cNvPr id="7" name="図 6">
            <a:extLst>
              <a:ext uri="{FF2B5EF4-FFF2-40B4-BE49-F238E27FC236}">
                <a16:creationId xmlns:a16="http://schemas.microsoft.com/office/drawing/2014/main" id="{9AC77A82-E13D-4DA3-A7B9-BDEE84122975}"/>
              </a:ext>
            </a:extLst>
          </p:cNvPr>
          <p:cNvPicPr>
            <a:picLocks noChangeAspect="1"/>
          </p:cNvPicPr>
          <p:nvPr/>
        </p:nvPicPr>
        <p:blipFill rotWithShape="1">
          <a:blip r:embed="rId2">
            <a:extLst>
              <a:ext uri="{28A0092B-C50C-407E-A947-70E740481C1C}">
                <a14:useLocalDpi xmlns:a14="http://schemas.microsoft.com/office/drawing/2010/main" val="0"/>
              </a:ext>
            </a:extLst>
          </a:blip>
          <a:srcRect r="26172"/>
          <a:stretch/>
        </p:blipFill>
        <p:spPr>
          <a:xfrm>
            <a:off x="45480" y="1036528"/>
            <a:ext cx="7189627" cy="5486400"/>
          </a:xfrm>
          <a:prstGeom prst="rect">
            <a:avLst/>
          </a:prstGeom>
        </p:spPr>
      </p:pic>
      <p:pic>
        <p:nvPicPr>
          <p:cNvPr id="22" name="図 21">
            <a:extLst>
              <a:ext uri="{FF2B5EF4-FFF2-40B4-BE49-F238E27FC236}">
                <a16:creationId xmlns:a16="http://schemas.microsoft.com/office/drawing/2014/main" id="{435F9A5E-A880-47DD-AAE9-40899EC61349}"/>
              </a:ext>
            </a:extLst>
          </p:cNvPr>
          <p:cNvPicPr>
            <a:picLocks noChangeAspect="1"/>
          </p:cNvPicPr>
          <p:nvPr/>
        </p:nvPicPr>
        <p:blipFill rotWithShape="1">
          <a:blip r:embed="rId2">
            <a:extLst>
              <a:ext uri="{28A0092B-C50C-407E-A947-70E740481C1C}">
                <a14:useLocalDpi xmlns:a14="http://schemas.microsoft.com/office/drawing/2010/main" val="0"/>
              </a:ext>
            </a:extLst>
          </a:blip>
          <a:srcRect l="75864" t="14402" b="77578"/>
          <a:stretch/>
        </p:blipFill>
        <p:spPr>
          <a:xfrm>
            <a:off x="5242729" y="1036528"/>
            <a:ext cx="2350405" cy="439999"/>
          </a:xfrm>
          <a:prstGeom prst="rect">
            <a:avLst/>
          </a:prstGeom>
        </p:spPr>
      </p:pic>
      <p:cxnSp>
        <p:nvCxnSpPr>
          <p:cNvPr id="19" name="直線コネクタ 18">
            <a:extLst>
              <a:ext uri="{FF2B5EF4-FFF2-40B4-BE49-F238E27FC236}">
                <a16:creationId xmlns:a16="http://schemas.microsoft.com/office/drawing/2014/main" id="{E9EA2CD5-0388-4CC1-A159-625110B4435B}"/>
              </a:ext>
            </a:extLst>
          </p:cNvPr>
          <p:cNvCxnSpPr>
            <a:cxnSpLocks/>
          </p:cNvCxnSpPr>
          <p:nvPr/>
        </p:nvCxnSpPr>
        <p:spPr>
          <a:xfrm flipV="1">
            <a:off x="6417932" y="1476527"/>
            <a:ext cx="1" cy="3272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図 3">
            <a:extLst>
              <a:ext uri="{FF2B5EF4-FFF2-40B4-BE49-F238E27FC236}">
                <a16:creationId xmlns:a16="http://schemas.microsoft.com/office/drawing/2014/main" id="{149011AD-3DF6-4AF0-A957-1476F089C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5108" y="1627467"/>
            <a:ext cx="4929982" cy="3934089"/>
          </a:xfrm>
          <a:prstGeom prst="rect">
            <a:avLst/>
          </a:prstGeom>
        </p:spPr>
      </p:pic>
      <p:pic>
        <p:nvPicPr>
          <p:cNvPr id="8" name="図 7">
            <a:extLst>
              <a:ext uri="{FF2B5EF4-FFF2-40B4-BE49-F238E27FC236}">
                <a16:creationId xmlns:a16="http://schemas.microsoft.com/office/drawing/2014/main" id="{316F1FCE-AD62-4EAF-A165-621E7D9BA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43835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lstStyle/>
          <a:p>
            <a:r>
              <a:rPr kumimoji="1" lang="ja-JP" altLang="en-US" b="1" dirty="0"/>
              <a:t>環境を整える</a:t>
            </a:r>
          </a:p>
        </p:txBody>
      </p:sp>
      <p:pic>
        <p:nvPicPr>
          <p:cNvPr id="5" name="図 4">
            <a:extLst>
              <a:ext uri="{FF2B5EF4-FFF2-40B4-BE49-F238E27FC236}">
                <a16:creationId xmlns:a16="http://schemas.microsoft.com/office/drawing/2014/main" id="{30024E5A-4274-4DCD-826D-68A9D254C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83" y="2004164"/>
            <a:ext cx="2351470" cy="4835175"/>
          </a:xfrm>
          <a:prstGeom prst="rect">
            <a:avLst/>
          </a:prstGeom>
        </p:spPr>
      </p:pic>
      <p:pic>
        <p:nvPicPr>
          <p:cNvPr id="8" name="図 7">
            <a:extLst>
              <a:ext uri="{FF2B5EF4-FFF2-40B4-BE49-F238E27FC236}">
                <a16:creationId xmlns:a16="http://schemas.microsoft.com/office/drawing/2014/main" id="{C20945D5-16A0-48FA-BBB5-5B0543183A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575" y="2055536"/>
            <a:ext cx="7003387" cy="4732430"/>
          </a:xfrm>
          <a:prstGeom prst="rect">
            <a:avLst/>
          </a:prstGeom>
        </p:spPr>
      </p:pic>
      <p:sp>
        <p:nvSpPr>
          <p:cNvPr id="9" name="テキスト ボックス 8">
            <a:extLst>
              <a:ext uri="{FF2B5EF4-FFF2-40B4-BE49-F238E27FC236}">
                <a16:creationId xmlns:a16="http://schemas.microsoft.com/office/drawing/2014/main" id="{1B965826-7589-46CF-8AC9-51F362BBAB21}"/>
              </a:ext>
            </a:extLst>
          </p:cNvPr>
          <p:cNvSpPr txBox="1"/>
          <p:nvPr/>
        </p:nvSpPr>
        <p:spPr>
          <a:xfrm>
            <a:off x="626301" y="1302679"/>
            <a:ext cx="3340979" cy="400110"/>
          </a:xfrm>
          <a:prstGeom prst="rect">
            <a:avLst/>
          </a:prstGeom>
          <a:noFill/>
        </p:spPr>
        <p:txBody>
          <a:bodyPr wrap="none" rtlCol="0">
            <a:spAutoFit/>
          </a:bodyPr>
          <a:lstStyle/>
          <a:p>
            <a:r>
              <a:rPr kumimoji="1" lang="ja-JP" altLang="en-US" sz="2000" b="1" dirty="0"/>
              <a:t>１．</a:t>
            </a:r>
            <a:r>
              <a:rPr kumimoji="1" lang="en-US" altLang="ja-JP" sz="2000" b="1" dirty="0"/>
              <a:t>Edit</a:t>
            </a:r>
            <a:r>
              <a:rPr kumimoji="1" lang="ja-JP" altLang="en-US" sz="2000" b="1" dirty="0"/>
              <a:t>　＞　</a:t>
            </a:r>
            <a:r>
              <a:rPr kumimoji="1" lang="en-US" altLang="ja-JP" sz="2000" b="1" dirty="0"/>
              <a:t>Preference</a:t>
            </a:r>
            <a:endParaRPr kumimoji="1" lang="ja-JP" altLang="en-US" sz="2000" b="1" dirty="0"/>
          </a:p>
        </p:txBody>
      </p:sp>
      <p:sp>
        <p:nvSpPr>
          <p:cNvPr id="13" name="テキスト ボックス 12">
            <a:extLst>
              <a:ext uri="{FF2B5EF4-FFF2-40B4-BE49-F238E27FC236}">
                <a16:creationId xmlns:a16="http://schemas.microsoft.com/office/drawing/2014/main" id="{E316614F-7153-42E7-BEE2-0AE0D6BFDC0D}"/>
              </a:ext>
            </a:extLst>
          </p:cNvPr>
          <p:cNvSpPr txBox="1"/>
          <p:nvPr/>
        </p:nvSpPr>
        <p:spPr>
          <a:xfrm>
            <a:off x="5183751" y="1278904"/>
            <a:ext cx="5933034" cy="707886"/>
          </a:xfrm>
          <a:prstGeom prst="rect">
            <a:avLst/>
          </a:prstGeom>
          <a:noFill/>
        </p:spPr>
        <p:txBody>
          <a:bodyPr wrap="none" rtlCol="0">
            <a:spAutoFit/>
          </a:bodyPr>
          <a:lstStyle/>
          <a:p>
            <a:r>
              <a:rPr lang="ja-JP" altLang="en-US" sz="2000" b="1" dirty="0"/>
              <a:t>２</a:t>
            </a:r>
            <a:r>
              <a:rPr kumimoji="1" lang="ja-JP" altLang="en-US" sz="2000" b="1" dirty="0"/>
              <a:t>．</a:t>
            </a:r>
            <a:r>
              <a:rPr kumimoji="1" lang="en-US" altLang="ja-JP" sz="2000" b="1" dirty="0"/>
              <a:t>External Tools</a:t>
            </a:r>
            <a:r>
              <a:rPr kumimoji="1" lang="ja-JP" altLang="en-US" sz="2000" b="1" dirty="0"/>
              <a:t>　＞　</a:t>
            </a:r>
            <a:r>
              <a:rPr kumimoji="1" lang="en-US" altLang="ja-JP" sz="2000" b="1" dirty="0"/>
              <a:t>External Script Editor</a:t>
            </a:r>
          </a:p>
          <a:p>
            <a:r>
              <a:rPr kumimoji="1" lang="en-US" altLang="ja-JP" sz="2000" b="1" dirty="0"/>
              <a:t>		</a:t>
            </a:r>
            <a:r>
              <a:rPr lang="en-US" altLang="ja-JP" sz="2000" b="1" dirty="0"/>
              <a:t>     </a:t>
            </a:r>
            <a:r>
              <a:rPr kumimoji="1" lang="en-US" altLang="ja-JP" sz="2000" b="1" dirty="0"/>
              <a:t> </a:t>
            </a:r>
            <a:r>
              <a:rPr kumimoji="1" lang="ja-JP" altLang="en-US" sz="2000" b="1" dirty="0"/>
              <a:t>　　 </a:t>
            </a:r>
            <a:r>
              <a:rPr kumimoji="1" lang="en-US" altLang="ja-JP" sz="2000" b="1" dirty="0"/>
              <a:t>&gt;    Visual Studio~~~~</a:t>
            </a:r>
            <a:endParaRPr kumimoji="1" lang="ja-JP" altLang="en-US" sz="2000" b="1" dirty="0"/>
          </a:p>
        </p:txBody>
      </p:sp>
      <p:sp>
        <p:nvSpPr>
          <p:cNvPr id="10" name="テキスト ボックス 9">
            <a:extLst>
              <a:ext uri="{FF2B5EF4-FFF2-40B4-BE49-F238E27FC236}">
                <a16:creationId xmlns:a16="http://schemas.microsoft.com/office/drawing/2014/main" id="{23D1D6B1-2253-4F99-875F-1A235E77643D}"/>
              </a:ext>
            </a:extLst>
          </p:cNvPr>
          <p:cNvSpPr txBox="1"/>
          <p:nvPr/>
        </p:nvSpPr>
        <p:spPr>
          <a:xfrm>
            <a:off x="3310622" y="5849655"/>
            <a:ext cx="5570756"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800" b="1" dirty="0"/>
              <a:t>最初から設定されてる人もいます</a:t>
            </a:r>
            <a:endParaRPr kumimoji="1" lang="ja-JP" altLang="en-US" b="1" dirty="0"/>
          </a:p>
        </p:txBody>
      </p:sp>
      <p:pic>
        <p:nvPicPr>
          <p:cNvPr id="11" name="図 10">
            <a:extLst>
              <a:ext uri="{FF2B5EF4-FFF2-40B4-BE49-F238E27FC236}">
                <a16:creationId xmlns:a16="http://schemas.microsoft.com/office/drawing/2014/main" id="{4C080511-1B60-40D5-AA09-AC02BECAA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425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294598" y="18661"/>
            <a:ext cx="10515600" cy="1230183"/>
          </a:xfrm>
        </p:spPr>
        <p:txBody>
          <a:bodyPr/>
          <a:lstStyle/>
          <a:p>
            <a:r>
              <a:rPr kumimoji="1" lang="ja-JP" altLang="en-US" b="1" dirty="0"/>
              <a:t>整ったか確認</a:t>
            </a:r>
          </a:p>
        </p:txBody>
      </p:sp>
      <p:pic>
        <p:nvPicPr>
          <p:cNvPr id="4" name="図 3">
            <a:extLst>
              <a:ext uri="{FF2B5EF4-FFF2-40B4-BE49-F238E27FC236}">
                <a16:creationId xmlns:a16="http://schemas.microsoft.com/office/drawing/2014/main" id="{74623B1F-69D1-4538-9888-8153F97E5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95068"/>
            <a:ext cx="6096000" cy="4362932"/>
          </a:xfrm>
          <a:prstGeom prst="rect">
            <a:avLst/>
          </a:prstGeom>
        </p:spPr>
      </p:pic>
      <p:sp>
        <p:nvSpPr>
          <p:cNvPr id="7" name="テキスト ボックス 6">
            <a:extLst>
              <a:ext uri="{FF2B5EF4-FFF2-40B4-BE49-F238E27FC236}">
                <a16:creationId xmlns:a16="http://schemas.microsoft.com/office/drawing/2014/main" id="{DC9578C7-1D12-473F-A60E-7D466267BFFE}"/>
              </a:ext>
            </a:extLst>
          </p:cNvPr>
          <p:cNvSpPr txBox="1"/>
          <p:nvPr/>
        </p:nvSpPr>
        <p:spPr>
          <a:xfrm>
            <a:off x="6273761" y="1248844"/>
            <a:ext cx="4288353" cy="584775"/>
          </a:xfrm>
          <a:prstGeom prst="rect">
            <a:avLst/>
          </a:prstGeom>
          <a:noFill/>
        </p:spPr>
        <p:txBody>
          <a:bodyPr wrap="none" rtlCol="0">
            <a:spAutoFit/>
          </a:bodyPr>
          <a:lstStyle/>
          <a:p>
            <a:r>
              <a:rPr kumimoji="1" lang="ja-JP" altLang="en-US" sz="3200" dirty="0"/>
              <a:t>１．左図の作業を行う</a:t>
            </a:r>
            <a:endParaRPr kumimoji="1" lang="ja-JP" altLang="en-US" dirty="0"/>
          </a:p>
        </p:txBody>
      </p:sp>
      <p:sp>
        <p:nvSpPr>
          <p:cNvPr id="14" name="テキスト ボックス 13">
            <a:extLst>
              <a:ext uri="{FF2B5EF4-FFF2-40B4-BE49-F238E27FC236}">
                <a16:creationId xmlns:a16="http://schemas.microsoft.com/office/drawing/2014/main" id="{BB83EE7C-13EB-4287-904F-02D58BE84571}"/>
              </a:ext>
            </a:extLst>
          </p:cNvPr>
          <p:cNvSpPr txBox="1"/>
          <p:nvPr/>
        </p:nvSpPr>
        <p:spPr>
          <a:xfrm>
            <a:off x="6273761" y="2278972"/>
            <a:ext cx="5519460" cy="2062103"/>
          </a:xfrm>
          <a:prstGeom prst="rect">
            <a:avLst/>
          </a:prstGeom>
          <a:noFill/>
        </p:spPr>
        <p:txBody>
          <a:bodyPr wrap="none" rtlCol="0">
            <a:spAutoFit/>
          </a:bodyPr>
          <a:lstStyle/>
          <a:p>
            <a:r>
              <a:rPr lang="ja-JP" altLang="en-US" sz="3200" dirty="0"/>
              <a:t>２</a:t>
            </a:r>
            <a:r>
              <a:rPr kumimoji="1" lang="ja-JP" altLang="en-US" sz="3200" dirty="0"/>
              <a:t>．出来た</a:t>
            </a:r>
            <a:r>
              <a:rPr kumimoji="1" lang="en-US" altLang="ja-JP" sz="3200" dirty="0"/>
              <a:t>cs</a:t>
            </a:r>
            <a:r>
              <a:rPr kumimoji="1" lang="ja-JP" altLang="en-US" sz="3200" dirty="0"/>
              <a:t>ファイルを</a:t>
            </a:r>
            <a:endParaRPr kumimoji="1" lang="en-US" altLang="ja-JP" sz="3200" dirty="0"/>
          </a:p>
          <a:p>
            <a:r>
              <a:rPr lang="ja-JP" altLang="en-US" sz="3200" dirty="0"/>
              <a:t>　　</a:t>
            </a:r>
            <a:r>
              <a:rPr kumimoji="1" lang="ja-JP" altLang="en-US" sz="3200" dirty="0"/>
              <a:t>クリックして</a:t>
            </a:r>
            <a:endParaRPr kumimoji="1" lang="en-US" altLang="ja-JP" sz="3200" dirty="0"/>
          </a:p>
          <a:p>
            <a:r>
              <a:rPr lang="ja-JP" altLang="en-US" sz="3200" dirty="0"/>
              <a:t>　　</a:t>
            </a:r>
            <a:r>
              <a:rPr lang="en-US" altLang="ja-JP" sz="3200" dirty="0" err="1"/>
              <a:t>VisualStudio</a:t>
            </a:r>
            <a:r>
              <a:rPr lang="ja-JP" altLang="en-US" sz="3200" dirty="0"/>
              <a:t>が</a:t>
            </a:r>
            <a:endParaRPr kumimoji="1" lang="en-US" altLang="ja-JP" sz="3200" dirty="0"/>
          </a:p>
          <a:p>
            <a:r>
              <a:rPr lang="ja-JP" altLang="en-US" sz="3200" dirty="0"/>
              <a:t>　　正常に立ち上がれば成功</a:t>
            </a:r>
            <a:endParaRPr kumimoji="1" lang="ja-JP" altLang="en-US" dirty="0"/>
          </a:p>
        </p:txBody>
      </p:sp>
      <p:sp>
        <p:nvSpPr>
          <p:cNvPr id="16" name="テキスト ボックス 15">
            <a:extLst>
              <a:ext uri="{FF2B5EF4-FFF2-40B4-BE49-F238E27FC236}">
                <a16:creationId xmlns:a16="http://schemas.microsoft.com/office/drawing/2014/main" id="{5D615FFC-FB32-465C-BA62-4BA516800BF0}"/>
              </a:ext>
            </a:extLst>
          </p:cNvPr>
          <p:cNvSpPr txBox="1"/>
          <p:nvPr/>
        </p:nvSpPr>
        <p:spPr>
          <a:xfrm>
            <a:off x="6273761" y="4676534"/>
            <a:ext cx="5109091" cy="1569660"/>
          </a:xfrm>
          <a:prstGeom prst="rect">
            <a:avLst/>
          </a:prstGeom>
          <a:noFill/>
        </p:spPr>
        <p:txBody>
          <a:bodyPr wrap="none" rtlCol="0">
            <a:spAutoFit/>
          </a:bodyPr>
          <a:lstStyle/>
          <a:p>
            <a:r>
              <a:rPr kumimoji="1" lang="ja-JP" altLang="en-US" sz="3200" dirty="0"/>
              <a:t>３．何か問題が発生したら</a:t>
            </a:r>
            <a:endParaRPr kumimoji="1" lang="en-US" altLang="ja-JP" sz="3200" dirty="0"/>
          </a:p>
          <a:p>
            <a:r>
              <a:rPr lang="ja-JP" altLang="en-US" sz="3200" dirty="0"/>
              <a:t>　　隣の人か</a:t>
            </a:r>
            <a:endParaRPr lang="en-US" altLang="ja-JP" sz="3200" dirty="0"/>
          </a:p>
          <a:p>
            <a:r>
              <a:rPr kumimoji="1" lang="ja-JP" altLang="en-US" sz="3200" dirty="0"/>
              <a:t>　　先生を呼ぼう。</a:t>
            </a:r>
            <a:endParaRPr kumimoji="1" lang="en-US" altLang="ja-JP" sz="3200" dirty="0"/>
          </a:p>
        </p:txBody>
      </p:sp>
      <p:pic>
        <p:nvPicPr>
          <p:cNvPr id="8" name="図 7">
            <a:extLst>
              <a:ext uri="{FF2B5EF4-FFF2-40B4-BE49-F238E27FC236}">
                <a16:creationId xmlns:a16="http://schemas.microsoft.com/office/drawing/2014/main" id="{3CB1B2D4-32AD-4A60-9F11-1A6F79C25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8915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355542"/>
            <a:ext cx="7543158" cy="4510855"/>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677564" y="3993991"/>
            <a:ext cx="6836871" cy="1038328"/>
          </a:xfrm>
        </p:spPr>
        <p:txBody>
          <a:bodyPr>
            <a:normAutofit fontScale="62500" lnSpcReduction="20000"/>
          </a:bodyPr>
          <a:lstStyle/>
          <a:p>
            <a:r>
              <a:rPr kumimoji="1" lang="en-US" altLang="ja-JP" sz="6600" dirty="0"/>
              <a:t>1_3.Unity</a:t>
            </a:r>
            <a:r>
              <a:rPr lang="ja-JP" altLang="en-US" sz="6600" dirty="0"/>
              <a:t>で遊んでみよう！</a:t>
            </a:r>
            <a:endParaRPr kumimoji="1" lang="ja-JP" altLang="en-US" sz="4400" dirty="0"/>
          </a:p>
        </p:txBody>
      </p:sp>
      <p:pic>
        <p:nvPicPr>
          <p:cNvPr id="6" name="図 5">
            <a:extLst>
              <a:ext uri="{FF2B5EF4-FFF2-40B4-BE49-F238E27FC236}">
                <a16:creationId xmlns:a16="http://schemas.microsoft.com/office/drawing/2014/main" id="{22D02E8D-7F8D-44B8-AC1A-664C308C75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コンテンツ プレースホルダー 2">
            <a:extLst>
              <a:ext uri="{FF2B5EF4-FFF2-40B4-BE49-F238E27FC236}">
                <a16:creationId xmlns:a16="http://schemas.microsoft.com/office/drawing/2014/main" id="{F7E99A22-6D5D-430B-88D7-AF5FA7B3F762}"/>
              </a:ext>
            </a:extLst>
          </p:cNvPr>
          <p:cNvSpPr txBox="1">
            <a:spLocks/>
          </p:cNvSpPr>
          <p:nvPr/>
        </p:nvSpPr>
        <p:spPr>
          <a:xfrm>
            <a:off x="9247371" y="5327780"/>
            <a:ext cx="2944629" cy="153022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b="1" u="sng" dirty="0"/>
              <a:t>アジェンダ</a:t>
            </a:r>
            <a:endParaRPr lang="en-US" altLang="ja-JP" sz="2000" b="1" u="sng" dirty="0"/>
          </a:p>
          <a:p>
            <a:pPr algn="l"/>
            <a:r>
              <a:rPr lang="ja-JP" altLang="en-US" sz="1800" dirty="0"/>
              <a:t>・</a:t>
            </a:r>
            <a:r>
              <a:rPr lang="en-US" altLang="ja-JP" sz="1800" strike="sngStrike" dirty="0"/>
              <a:t>Unity</a:t>
            </a:r>
            <a:r>
              <a:rPr lang="ja-JP" altLang="en-US" sz="1800" strike="sngStrike" dirty="0"/>
              <a:t>の世界観</a:t>
            </a:r>
            <a:endParaRPr lang="en-US" altLang="ja-JP" sz="1800" strike="sngStrike" dirty="0"/>
          </a:p>
          <a:p>
            <a:pPr algn="l"/>
            <a:r>
              <a:rPr lang="ja-JP" altLang="en-US" sz="1800" dirty="0"/>
              <a:t>・</a:t>
            </a:r>
            <a:r>
              <a:rPr lang="en-US" altLang="ja-JP" sz="1800" strike="sngStrike" dirty="0"/>
              <a:t>Unity</a:t>
            </a:r>
            <a:r>
              <a:rPr lang="ja-JP" altLang="en-US" sz="1800" strike="sngStrike" dirty="0"/>
              <a:t>のセッティング</a:t>
            </a:r>
            <a:endParaRPr lang="en-US" altLang="ja-JP" sz="1800" strike="sngStrike" dirty="0"/>
          </a:p>
          <a:p>
            <a:pPr algn="l"/>
            <a:r>
              <a:rPr lang="ja-JP" altLang="en-US" sz="1800" dirty="0"/>
              <a:t>・</a:t>
            </a:r>
            <a:r>
              <a:rPr lang="en-US" altLang="ja-JP" sz="1800" dirty="0"/>
              <a:t>Unity</a:t>
            </a:r>
            <a:r>
              <a:rPr lang="ja-JP" altLang="en-US" sz="1800" dirty="0"/>
              <a:t>で遊んでみよう！</a:t>
            </a:r>
            <a:endParaRPr lang="en-US" altLang="ja-JP" sz="1800" dirty="0"/>
          </a:p>
          <a:p>
            <a:pPr algn="l"/>
            <a:endParaRPr lang="ja-JP" altLang="en-US" dirty="0"/>
          </a:p>
        </p:txBody>
      </p:sp>
    </p:spTree>
    <p:extLst>
      <p:ext uri="{BB962C8B-B14F-4D97-AF65-F5344CB8AC3E}">
        <p14:creationId xmlns:p14="http://schemas.microsoft.com/office/powerpoint/2010/main" val="304645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コンテンツ プレースホルダー 8">
            <a:extLst>
              <a:ext uri="{FF2B5EF4-FFF2-40B4-BE49-F238E27FC236}">
                <a16:creationId xmlns:a16="http://schemas.microsoft.com/office/drawing/2014/main" id="{8478F775-CBDE-4AB5-BA55-94C6C85E954B}"/>
              </a:ext>
            </a:extLst>
          </p:cNvPr>
          <p:cNvSpPr>
            <a:spLocks noGrp="1"/>
          </p:cNvSpPr>
          <p:nvPr>
            <p:ph sz="half" idx="2"/>
          </p:nvPr>
        </p:nvSpPr>
        <p:spPr>
          <a:xfrm>
            <a:off x="6764694" y="1586204"/>
            <a:ext cx="5535865" cy="4590759"/>
          </a:xfrm>
        </p:spPr>
        <p:txBody>
          <a:bodyPr/>
          <a:lstStyle/>
          <a:p>
            <a:r>
              <a:rPr lang="ja-JP" altLang="en-US" dirty="0"/>
              <a:t>まずは</a:t>
            </a:r>
            <a:r>
              <a:rPr lang="en-US" altLang="ja-JP" dirty="0"/>
              <a:t>Unity</a:t>
            </a:r>
            <a:r>
              <a:rPr lang="ja-JP" altLang="en-US" dirty="0"/>
              <a:t>に慣れよう！</a:t>
            </a:r>
            <a:endParaRPr lang="en-US" altLang="ja-JP" dirty="0"/>
          </a:p>
          <a:p>
            <a:pPr marL="0" indent="0">
              <a:buNone/>
            </a:pPr>
            <a:r>
              <a:rPr lang="ja-JP" altLang="en-US" sz="2000" dirty="0"/>
              <a:t>　－壊れたりとか無いので、</a:t>
            </a:r>
            <a:endParaRPr lang="en-US" altLang="ja-JP" sz="2000" dirty="0"/>
          </a:p>
          <a:p>
            <a:pPr marL="0" indent="0">
              <a:buNone/>
            </a:pPr>
            <a:r>
              <a:rPr lang="ja-JP" altLang="en-US" sz="2000" dirty="0"/>
              <a:t>　　　　適当に弄ってみましょう。</a:t>
            </a:r>
            <a:endParaRPr lang="en-US" altLang="ja-JP" sz="2000" dirty="0"/>
          </a:p>
          <a:p>
            <a:pPr marL="0" indent="0">
              <a:buNone/>
            </a:pPr>
            <a:endParaRPr lang="en-US" altLang="ja-JP" sz="2000" dirty="0"/>
          </a:p>
          <a:p>
            <a:r>
              <a:rPr lang="ja-JP" altLang="en-US" dirty="0"/>
              <a:t>左の赤丸辺りを弄ると</a:t>
            </a:r>
            <a:r>
              <a:rPr lang="en-US" altLang="ja-JP" dirty="0"/>
              <a:t>Unity</a:t>
            </a:r>
            <a:r>
              <a:rPr lang="ja-JP" altLang="en-US" dirty="0"/>
              <a:t>が分かりやすいです。</a:t>
            </a:r>
            <a:endParaRPr lang="en-US" altLang="ja-JP" dirty="0"/>
          </a:p>
          <a:p>
            <a:pPr marL="0" indent="0">
              <a:buNone/>
            </a:pPr>
            <a:r>
              <a:rPr lang="ja-JP" altLang="en-US" sz="2000" dirty="0"/>
              <a:t>　－　色んな形のオブジェクトを出して、</a:t>
            </a:r>
            <a:endParaRPr lang="en-US" altLang="ja-JP" sz="2000" dirty="0"/>
          </a:p>
          <a:p>
            <a:pPr marL="0" indent="0">
              <a:buNone/>
            </a:pPr>
            <a:r>
              <a:rPr lang="ja-JP" altLang="en-US" sz="2000" dirty="0"/>
              <a:t>　　　形を変形させたりして、</a:t>
            </a:r>
            <a:endParaRPr lang="en-US" altLang="ja-JP" sz="2000" dirty="0"/>
          </a:p>
          <a:p>
            <a:pPr marL="0" indent="0">
              <a:buNone/>
            </a:pPr>
            <a:r>
              <a:rPr lang="ja-JP" altLang="en-US" sz="2000" dirty="0"/>
              <a:t>　　　遊んでみましょう。</a:t>
            </a:r>
            <a:endParaRPr lang="en-US" altLang="ja-JP" sz="2000" dirty="0"/>
          </a:p>
          <a:p>
            <a:pPr marL="0" indent="0">
              <a:buNone/>
            </a:pPr>
            <a:endParaRPr lang="ja-JP" altLang="en-US" dirty="0"/>
          </a:p>
        </p:txBody>
      </p:sp>
      <p:pic>
        <p:nvPicPr>
          <p:cNvPr id="18" name="図 17">
            <a:extLst>
              <a:ext uri="{FF2B5EF4-FFF2-40B4-BE49-F238E27FC236}">
                <a16:creationId xmlns:a16="http://schemas.microsoft.com/office/drawing/2014/main" id="{11409297-777F-4CE6-A77E-E846A0457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4907"/>
            <a:ext cx="3619500" cy="4503420"/>
          </a:xfrm>
          <a:prstGeom prst="rect">
            <a:avLst/>
          </a:prstGeom>
        </p:spPr>
      </p:pic>
      <p:pic>
        <p:nvPicPr>
          <p:cNvPr id="20" name="図 19">
            <a:extLst>
              <a:ext uri="{FF2B5EF4-FFF2-40B4-BE49-F238E27FC236}">
                <a16:creationId xmlns:a16="http://schemas.microsoft.com/office/drawing/2014/main" id="{A1DFA010-554A-49D9-A244-CAE7AA3C3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7540" y="3012184"/>
            <a:ext cx="3580587" cy="3845816"/>
          </a:xfrm>
          <a:prstGeom prst="rect">
            <a:avLst/>
          </a:prstGeom>
        </p:spPr>
      </p:pic>
      <p:sp>
        <p:nvSpPr>
          <p:cNvPr id="21" name="楕円 20">
            <a:extLst>
              <a:ext uri="{FF2B5EF4-FFF2-40B4-BE49-F238E27FC236}">
                <a16:creationId xmlns:a16="http://schemas.microsoft.com/office/drawing/2014/main" id="{846BFF44-BE8A-46C9-8AA5-EA5104FF2BFB}"/>
              </a:ext>
            </a:extLst>
          </p:cNvPr>
          <p:cNvSpPr/>
          <p:nvPr/>
        </p:nvSpPr>
        <p:spPr>
          <a:xfrm>
            <a:off x="2385627" y="1949728"/>
            <a:ext cx="676406" cy="177050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8661"/>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まずは自由に遊んでみよう！</a:t>
            </a:r>
          </a:p>
        </p:txBody>
      </p:sp>
      <p:pic>
        <p:nvPicPr>
          <p:cNvPr id="10" name="図 9">
            <a:extLst>
              <a:ext uri="{FF2B5EF4-FFF2-40B4-BE49-F238E27FC236}">
                <a16:creationId xmlns:a16="http://schemas.microsoft.com/office/drawing/2014/main" id="{1AE382D2-3808-4D0C-BBEA-DD84DA062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310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399577" y="1104035"/>
            <a:ext cx="4483724" cy="4348911"/>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2800" dirty="0"/>
              <a:t>・</a:t>
            </a:r>
            <a:r>
              <a:rPr kumimoji="1" lang="en-US" altLang="ja-JP" sz="2800" dirty="0"/>
              <a:t>Unity</a:t>
            </a:r>
            <a:r>
              <a:rPr kumimoji="1" lang="ja-JP" altLang="en-US" sz="2800" dirty="0"/>
              <a:t>の世界観</a:t>
            </a:r>
            <a:endParaRPr kumimoji="1" lang="en-US" altLang="ja-JP" sz="2800" dirty="0"/>
          </a:p>
          <a:p>
            <a:pPr marL="0" indent="0">
              <a:buNone/>
            </a:pPr>
            <a:r>
              <a:rPr kumimoji="1" lang="ja-JP" altLang="en-US" sz="2800" dirty="0"/>
              <a:t>・</a:t>
            </a:r>
            <a:r>
              <a:rPr kumimoji="1" lang="en-US" altLang="ja-JP" sz="2800" dirty="0"/>
              <a:t>Unity</a:t>
            </a:r>
            <a:r>
              <a:rPr kumimoji="1" lang="ja-JP" altLang="en-US" sz="2800" dirty="0"/>
              <a:t>のセッティング</a:t>
            </a:r>
            <a:endParaRPr kumimoji="1" lang="en-US" altLang="ja-JP" sz="2800" dirty="0"/>
          </a:p>
          <a:p>
            <a:pPr marL="0" indent="0">
              <a:buNone/>
            </a:pPr>
            <a:r>
              <a:rPr lang="ja-JP" altLang="en-US" sz="2800" dirty="0"/>
              <a:t>・</a:t>
            </a:r>
            <a:r>
              <a:rPr lang="en-US" altLang="ja-JP" sz="2800" dirty="0"/>
              <a:t>Unity</a:t>
            </a:r>
            <a:r>
              <a:rPr lang="ja-JP" altLang="en-US" sz="2800" dirty="0"/>
              <a:t>で遊んでみよう！</a:t>
            </a:r>
            <a:endParaRPr lang="en-US" altLang="ja-JP" sz="2800" dirty="0"/>
          </a:p>
          <a:p>
            <a:pPr marL="0" indent="0">
              <a:buNone/>
            </a:pPr>
            <a:endParaRPr kumimoji="1" lang="ja-JP" altLang="en-US" sz="3200" dirty="0"/>
          </a:p>
        </p:txBody>
      </p:sp>
      <p:pic>
        <p:nvPicPr>
          <p:cNvPr id="8" name="図 7">
            <a:extLst>
              <a:ext uri="{FF2B5EF4-FFF2-40B4-BE49-F238E27FC236}">
                <a16:creationId xmlns:a16="http://schemas.microsoft.com/office/drawing/2014/main" id="{3FE450E9-4586-4B48-972D-14C9C040F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09" y="101484"/>
            <a:ext cx="2540579" cy="508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タイトル 1">
            <a:extLst>
              <a:ext uri="{FF2B5EF4-FFF2-40B4-BE49-F238E27FC236}">
                <a16:creationId xmlns:a16="http://schemas.microsoft.com/office/drawing/2014/main" id="{455EA0C2-4FB9-43BC-8B7F-C436C1DEF47F}"/>
              </a:ext>
            </a:extLst>
          </p:cNvPr>
          <p:cNvSpPr txBox="1">
            <a:spLocks/>
          </p:cNvSpPr>
          <p:nvPr/>
        </p:nvSpPr>
        <p:spPr>
          <a:xfrm>
            <a:off x="276061" y="287867"/>
            <a:ext cx="8596668" cy="6604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t>アジェンダ（</a:t>
            </a:r>
            <a:r>
              <a:rPr lang="en-US" altLang="ja-JP" dirty="0"/>
              <a:t>agenda</a:t>
            </a:r>
            <a:r>
              <a:rPr lang="ja-JP" altLang="en-US" dirty="0"/>
              <a:t>：目次）</a:t>
            </a:r>
          </a:p>
        </p:txBody>
      </p:sp>
      <p:sp>
        <p:nvSpPr>
          <p:cNvPr id="6" name="コンテンツ プレースホルダー 2">
            <a:extLst>
              <a:ext uri="{FF2B5EF4-FFF2-40B4-BE49-F238E27FC236}">
                <a16:creationId xmlns:a16="http://schemas.microsoft.com/office/drawing/2014/main" id="{5235F61D-3CF2-4C99-ACDE-D55779AA25AE}"/>
              </a:ext>
            </a:extLst>
          </p:cNvPr>
          <p:cNvSpPr txBox="1">
            <a:spLocks/>
          </p:cNvSpPr>
          <p:nvPr/>
        </p:nvSpPr>
        <p:spPr>
          <a:xfrm>
            <a:off x="4883301" y="1104034"/>
            <a:ext cx="4112817" cy="43489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a:t>
            </a:r>
            <a:r>
              <a:rPr lang="ja-JP" altLang="en-US" sz="2800" dirty="0"/>
              <a:t>２</a:t>
            </a:r>
            <a:r>
              <a:rPr lang="en-US" altLang="ja-JP" sz="2800" dirty="0"/>
              <a:t>D</a:t>
            </a:r>
            <a:r>
              <a:rPr lang="ja-JP" altLang="en-US" sz="2800" dirty="0"/>
              <a:t>：１～３６</a:t>
            </a:r>
            <a:r>
              <a:rPr lang="en-US" altLang="ja-JP" sz="2800" dirty="0"/>
              <a:t>P</a:t>
            </a:r>
            <a:endParaRPr lang="en-US" altLang="ja-JP" sz="3200" dirty="0"/>
          </a:p>
          <a:p>
            <a:endParaRPr lang="en-US" altLang="ja-JP" sz="3200" dirty="0"/>
          </a:p>
          <a:p>
            <a:endParaRPr lang="ja-JP" altLang="en-US" sz="3200" dirty="0"/>
          </a:p>
        </p:txBody>
      </p:sp>
    </p:spTree>
    <p:extLst>
      <p:ext uri="{BB962C8B-B14F-4D97-AF65-F5344CB8AC3E}">
        <p14:creationId xmlns:p14="http://schemas.microsoft.com/office/powerpoint/2010/main" val="2387201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18661"/>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色々やってみてください。</a:t>
            </a:r>
          </a:p>
        </p:txBody>
      </p:sp>
      <p:pic>
        <p:nvPicPr>
          <p:cNvPr id="5" name="図 4">
            <a:extLst>
              <a:ext uri="{FF2B5EF4-FFF2-40B4-BE49-F238E27FC236}">
                <a16:creationId xmlns:a16="http://schemas.microsoft.com/office/drawing/2014/main" id="{046390AA-F897-4698-9989-2E7D87FE3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3" name="図 2">
            <a:extLst>
              <a:ext uri="{FF2B5EF4-FFF2-40B4-BE49-F238E27FC236}">
                <a16:creationId xmlns:a16="http://schemas.microsoft.com/office/drawing/2014/main" id="{911071C2-1725-491C-BC03-EC8FD8779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598" y="1248844"/>
            <a:ext cx="6519999" cy="4831145"/>
          </a:xfrm>
          <a:prstGeom prst="rect">
            <a:avLst/>
          </a:prstGeom>
        </p:spPr>
      </p:pic>
      <p:sp>
        <p:nvSpPr>
          <p:cNvPr id="4" name="テキスト ボックス 3">
            <a:extLst>
              <a:ext uri="{FF2B5EF4-FFF2-40B4-BE49-F238E27FC236}">
                <a16:creationId xmlns:a16="http://schemas.microsoft.com/office/drawing/2014/main" id="{703D2166-9A48-42EF-95EA-CB00E47EEBAD}"/>
              </a:ext>
            </a:extLst>
          </p:cNvPr>
          <p:cNvSpPr txBox="1"/>
          <p:nvPr/>
        </p:nvSpPr>
        <p:spPr>
          <a:xfrm>
            <a:off x="6980317" y="2951946"/>
            <a:ext cx="5211683" cy="954107"/>
          </a:xfrm>
          <a:prstGeom prst="rect">
            <a:avLst/>
          </a:prstGeom>
          <a:noFill/>
        </p:spPr>
        <p:txBody>
          <a:bodyPr wrap="none" rtlCol="0">
            <a:spAutoFit/>
          </a:bodyPr>
          <a:lstStyle/>
          <a:p>
            <a:r>
              <a:rPr kumimoji="1" lang="ja-JP" altLang="en-US" sz="2800" b="1" dirty="0"/>
              <a:t>こんな感じで色々作って</a:t>
            </a:r>
            <a:endParaRPr kumimoji="1" lang="en-US" altLang="ja-JP" sz="2800" b="1" dirty="0"/>
          </a:p>
          <a:p>
            <a:r>
              <a:rPr lang="ja-JP" altLang="en-US" sz="2800" b="1" dirty="0"/>
              <a:t>　　　　　　　　</a:t>
            </a:r>
            <a:r>
              <a:rPr kumimoji="1" lang="ja-JP" altLang="en-US" sz="2800" b="1" dirty="0"/>
              <a:t>遊んでみよう</a:t>
            </a:r>
          </a:p>
        </p:txBody>
      </p:sp>
    </p:spTree>
    <p:extLst>
      <p:ext uri="{BB962C8B-B14F-4D97-AF65-F5344CB8AC3E}">
        <p14:creationId xmlns:p14="http://schemas.microsoft.com/office/powerpoint/2010/main" val="391625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b="1" dirty="0"/>
              <a:t>2D</a:t>
            </a:r>
            <a:r>
              <a:rPr lang="ja-JP" altLang="en-US" b="1" dirty="0"/>
              <a:t>で遊ぶ</a:t>
            </a:r>
          </a:p>
        </p:txBody>
      </p:sp>
      <p:sp>
        <p:nvSpPr>
          <p:cNvPr id="11" name="コンテンツ プレースホルダー 8">
            <a:extLst>
              <a:ext uri="{FF2B5EF4-FFF2-40B4-BE49-F238E27FC236}">
                <a16:creationId xmlns:a16="http://schemas.microsoft.com/office/drawing/2014/main" id="{2DB88AC7-02C9-4A4B-983D-0CAAFAD95645}"/>
              </a:ext>
            </a:extLst>
          </p:cNvPr>
          <p:cNvSpPr txBox="1">
            <a:spLocks/>
          </p:cNvSpPr>
          <p:nvPr/>
        </p:nvSpPr>
        <p:spPr>
          <a:xfrm>
            <a:off x="6361537" y="1000126"/>
            <a:ext cx="5270328" cy="5206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u="sng" dirty="0"/>
              <a:t>・教科書</a:t>
            </a:r>
            <a:endParaRPr lang="en-US" altLang="ja-JP" b="1" u="sng" dirty="0"/>
          </a:p>
          <a:p>
            <a:pPr marL="0" indent="0">
              <a:buFont typeface="Arial" panose="020B0604020202020204" pitchFamily="34" charset="0"/>
              <a:buNone/>
            </a:pPr>
            <a:r>
              <a:rPr lang="ja-JP" altLang="en-US" dirty="0"/>
              <a:t>　</a:t>
            </a:r>
            <a:r>
              <a:rPr lang="en-US" altLang="ja-JP" dirty="0"/>
              <a:t>Unity2D</a:t>
            </a:r>
            <a:r>
              <a:rPr lang="ja-JP" altLang="en-US" dirty="0"/>
              <a:t>超入門講座</a:t>
            </a:r>
            <a:endParaRPr lang="en-US" altLang="ja-JP" dirty="0"/>
          </a:p>
          <a:p>
            <a:pPr marL="0" indent="0">
              <a:buFont typeface="Arial" panose="020B0604020202020204" pitchFamily="34" charset="0"/>
              <a:buNone/>
            </a:pPr>
            <a:r>
              <a:rPr lang="ja-JP" altLang="en-US" dirty="0"/>
              <a:t>　</a:t>
            </a:r>
            <a:r>
              <a:rPr lang="en-US" altLang="ja-JP" dirty="0"/>
              <a:t>Chapter2</a:t>
            </a:r>
          </a:p>
          <a:p>
            <a:pPr marL="0" indent="0">
              <a:buFont typeface="Arial" panose="020B0604020202020204" pitchFamily="34" charset="0"/>
              <a:buNone/>
            </a:pPr>
            <a:r>
              <a:rPr lang="ja-JP" altLang="en-US" dirty="0"/>
              <a:t>　</a:t>
            </a:r>
            <a:r>
              <a:rPr lang="en-US" altLang="ja-JP" dirty="0"/>
              <a:t>p17~36p</a:t>
            </a:r>
            <a:endParaRPr lang="ja-JP" altLang="en-US" dirty="0"/>
          </a:p>
        </p:txBody>
      </p:sp>
      <p:sp>
        <p:nvSpPr>
          <p:cNvPr id="12" name="コンテンツ プレースホルダー 8">
            <a:extLst>
              <a:ext uri="{FF2B5EF4-FFF2-40B4-BE49-F238E27FC236}">
                <a16:creationId xmlns:a16="http://schemas.microsoft.com/office/drawing/2014/main" id="{0288794B-DF61-46B1-8682-F5F9A2B3CC06}"/>
              </a:ext>
            </a:extLst>
          </p:cNvPr>
          <p:cNvSpPr txBox="1">
            <a:spLocks/>
          </p:cNvSpPr>
          <p:nvPr/>
        </p:nvSpPr>
        <p:spPr>
          <a:xfrm>
            <a:off x="560135" y="2736566"/>
            <a:ext cx="6783057" cy="13848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4000" b="1" dirty="0"/>
              <a:t>教科書を読みながら</a:t>
            </a:r>
            <a:endParaRPr lang="en-US" altLang="ja-JP" sz="4000" b="1" dirty="0"/>
          </a:p>
          <a:p>
            <a:pPr marL="0" indent="0">
              <a:buFont typeface="Arial" panose="020B0604020202020204" pitchFamily="34" charset="0"/>
              <a:buNone/>
            </a:pPr>
            <a:r>
              <a:rPr lang="ja-JP" altLang="en-US" sz="4000" b="1" dirty="0"/>
              <a:t>　             一緒にやってみよう！</a:t>
            </a:r>
            <a:endParaRPr lang="en-US" altLang="ja-JP" sz="4000" b="1" dirty="0"/>
          </a:p>
        </p:txBody>
      </p:sp>
      <p:pic>
        <p:nvPicPr>
          <p:cNvPr id="7" name="図 6">
            <a:extLst>
              <a:ext uri="{FF2B5EF4-FFF2-40B4-BE49-F238E27FC236}">
                <a16:creationId xmlns:a16="http://schemas.microsoft.com/office/drawing/2014/main" id="{70A60CCA-CD83-463C-BA36-16E091E04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69100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1">
            <a:extLst>
              <a:ext uri="{FF2B5EF4-FFF2-40B4-BE49-F238E27FC236}">
                <a16:creationId xmlns:a16="http://schemas.microsoft.com/office/drawing/2014/main" id="{7306D0C2-BB07-4A29-9BA7-33920822824D}"/>
              </a:ext>
            </a:extLst>
          </p:cNvPr>
          <p:cNvSpPr txBox="1">
            <a:spLocks/>
          </p:cNvSpPr>
          <p:nvPr/>
        </p:nvSpPr>
        <p:spPr>
          <a:xfrm>
            <a:off x="294598" y="-5492"/>
            <a:ext cx="10515600" cy="1230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まとめ</a:t>
            </a:r>
          </a:p>
        </p:txBody>
      </p:sp>
      <p:sp>
        <p:nvSpPr>
          <p:cNvPr id="6" name="コンテンツ プレースホルダー 2">
            <a:extLst>
              <a:ext uri="{FF2B5EF4-FFF2-40B4-BE49-F238E27FC236}">
                <a16:creationId xmlns:a16="http://schemas.microsoft.com/office/drawing/2014/main" id="{9833EB74-73B2-43EE-B1C0-CCF48283D1C4}"/>
              </a:ext>
            </a:extLst>
          </p:cNvPr>
          <p:cNvSpPr txBox="1">
            <a:spLocks/>
          </p:cNvSpPr>
          <p:nvPr/>
        </p:nvSpPr>
        <p:spPr>
          <a:xfrm>
            <a:off x="7519048" y="889722"/>
            <a:ext cx="4112817" cy="171060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3200" b="1" u="sng" dirty="0"/>
              <a:t>今回の範囲</a:t>
            </a:r>
            <a:endParaRPr lang="en-US" altLang="ja-JP" sz="3200" b="1" u="sng" dirty="0"/>
          </a:p>
          <a:p>
            <a:pPr marL="0" indent="0">
              <a:buFont typeface="Wingdings 3" charset="2"/>
              <a:buNone/>
            </a:pPr>
            <a:r>
              <a:rPr lang="ja-JP" altLang="en-US" sz="2800" dirty="0"/>
              <a:t>・</a:t>
            </a:r>
            <a:r>
              <a:rPr lang="en-US" altLang="ja-JP" sz="2800" dirty="0"/>
              <a:t>Unity2D</a:t>
            </a:r>
            <a:r>
              <a:rPr lang="ja-JP" altLang="en-US" sz="2800" dirty="0"/>
              <a:t>：</a:t>
            </a:r>
            <a:r>
              <a:rPr lang="en-US" altLang="ja-JP" sz="2800" dirty="0"/>
              <a:t>1</a:t>
            </a:r>
            <a:r>
              <a:rPr lang="ja-JP" altLang="en-US" sz="2800" dirty="0"/>
              <a:t>～</a:t>
            </a:r>
            <a:r>
              <a:rPr lang="en-US" altLang="ja-JP" sz="2800" dirty="0"/>
              <a:t>36P</a:t>
            </a:r>
          </a:p>
          <a:p>
            <a:pPr marL="0" indent="0">
              <a:buNone/>
            </a:pPr>
            <a:endParaRPr lang="en-US" altLang="ja-JP" sz="3200" dirty="0"/>
          </a:p>
          <a:p>
            <a:endParaRPr lang="en-US" altLang="ja-JP" sz="3200" dirty="0"/>
          </a:p>
          <a:p>
            <a:endParaRPr lang="ja-JP" altLang="en-US" sz="3200" dirty="0"/>
          </a:p>
        </p:txBody>
      </p:sp>
      <p:sp>
        <p:nvSpPr>
          <p:cNvPr id="7" name="コンテンツ プレースホルダー 2">
            <a:extLst>
              <a:ext uri="{FF2B5EF4-FFF2-40B4-BE49-F238E27FC236}">
                <a16:creationId xmlns:a16="http://schemas.microsoft.com/office/drawing/2014/main" id="{5419A3E8-E979-4593-BC62-36C598E5375A}"/>
              </a:ext>
            </a:extLst>
          </p:cNvPr>
          <p:cNvSpPr>
            <a:spLocks noGrp="1"/>
          </p:cNvSpPr>
          <p:nvPr>
            <p:ph idx="1"/>
          </p:nvPr>
        </p:nvSpPr>
        <p:spPr>
          <a:xfrm>
            <a:off x="7519048" y="2519265"/>
            <a:ext cx="4483724" cy="4237251"/>
          </a:xfrm>
        </p:spPr>
        <p:txBody>
          <a:bodyPr>
            <a:normAutofit/>
          </a:bodyPr>
          <a:lstStyle/>
          <a:p>
            <a:r>
              <a:rPr kumimoji="1" lang="ja-JP" altLang="en-US" sz="3200" b="1" u="sng" dirty="0"/>
              <a:t>アジェンダ</a:t>
            </a:r>
            <a:endParaRPr kumimoji="1" lang="en-US" altLang="ja-JP" sz="3200" b="1" u="sng" dirty="0"/>
          </a:p>
          <a:p>
            <a:pPr marL="0" indent="0">
              <a:buNone/>
            </a:pPr>
            <a:r>
              <a:rPr kumimoji="1" lang="ja-JP" altLang="en-US" sz="2800" dirty="0"/>
              <a:t>・</a:t>
            </a:r>
            <a:r>
              <a:rPr kumimoji="1" lang="en-US" altLang="ja-JP" sz="2800" dirty="0"/>
              <a:t>Unity</a:t>
            </a:r>
            <a:r>
              <a:rPr kumimoji="1" lang="ja-JP" altLang="en-US" sz="2800" dirty="0"/>
              <a:t>の世界観</a:t>
            </a:r>
            <a:endParaRPr kumimoji="1" lang="en-US" altLang="ja-JP" sz="2800" dirty="0"/>
          </a:p>
          <a:p>
            <a:pPr marL="0" indent="0">
              <a:buNone/>
            </a:pPr>
            <a:r>
              <a:rPr kumimoji="1" lang="ja-JP" altLang="en-US" sz="2800" dirty="0"/>
              <a:t>・</a:t>
            </a:r>
            <a:r>
              <a:rPr kumimoji="1" lang="en-US" altLang="ja-JP" sz="2800" dirty="0"/>
              <a:t>Unity</a:t>
            </a:r>
            <a:r>
              <a:rPr kumimoji="1" lang="ja-JP" altLang="en-US" sz="2800" dirty="0"/>
              <a:t>のセッティング</a:t>
            </a:r>
            <a:endParaRPr kumimoji="1" lang="en-US" altLang="ja-JP" sz="2800" dirty="0"/>
          </a:p>
          <a:p>
            <a:pPr marL="0" indent="0">
              <a:buNone/>
            </a:pPr>
            <a:r>
              <a:rPr lang="ja-JP" altLang="en-US" sz="2800" dirty="0"/>
              <a:t>・</a:t>
            </a:r>
            <a:r>
              <a:rPr lang="en-US" altLang="ja-JP" sz="2800" dirty="0"/>
              <a:t>Unity</a:t>
            </a:r>
            <a:r>
              <a:rPr lang="ja-JP" altLang="en-US" sz="2800" dirty="0"/>
              <a:t>で遊んでみよう！</a:t>
            </a:r>
            <a:endParaRPr lang="en-US" altLang="ja-JP" sz="2800" dirty="0"/>
          </a:p>
          <a:p>
            <a:pPr marL="0" indent="0">
              <a:buNone/>
            </a:pPr>
            <a:r>
              <a:rPr lang="ja-JP" altLang="en-US" dirty="0"/>
              <a:t>　</a:t>
            </a:r>
            <a:r>
              <a:rPr lang="ja-JP" altLang="en-US" sz="2400" dirty="0"/>
              <a:t>ー自由に遊ぶ</a:t>
            </a:r>
            <a:endParaRPr lang="en-US" altLang="ja-JP" sz="2400" dirty="0"/>
          </a:p>
          <a:p>
            <a:pPr marL="0" indent="0">
              <a:buNone/>
            </a:pPr>
            <a:r>
              <a:rPr lang="ja-JP" altLang="en-US" dirty="0"/>
              <a:t>　</a:t>
            </a:r>
            <a:r>
              <a:rPr kumimoji="1" lang="ja-JP" altLang="en-US" sz="2400" dirty="0"/>
              <a:t>ー</a:t>
            </a:r>
            <a:r>
              <a:rPr kumimoji="1" lang="en-US" altLang="ja-JP" sz="2400" dirty="0"/>
              <a:t>2D</a:t>
            </a:r>
            <a:r>
              <a:rPr lang="ja-JP" altLang="en-US" sz="2400" dirty="0"/>
              <a:t>で遊ぶ</a:t>
            </a:r>
            <a:endParaRPr kumimoji="1" lang="en-US" altLang="ja-JP" sz="3200" dirty="0"/>
          </a:p>
          <a:p>
            <a:endParaRPr kumimoji="1" lang="ja-JP" altLang="en-US" sz="3200" dirty="0"/>
          </a:p>
        </p:txBody>
      </p:sp>
      <p:sp>
        <p:nvSpPr>
          <p:cNvPr id="2" name="テキスト ボックス 1">
            <a:extLst>
              <a:ext uri="{FF2B5EF4-FFF2-40B4-BE49-F238E27FC236}">
                <a16:creationId xmlns:a16="http://schemas.microsoft.com/office/drawing/2014/main" id="{9D99965B-D35B-4570-ABB2-6DD60619454E}"/>
              </a:ext>
            </a:extLst>
          </p:cNvPr>
          <p:cNvSpPr txBox="1"/>
          <p:nvPr/>
        </p:nvSpPr>
        <p:spPr>
          <a:xfrm>
            <a:off x="642938" y="1371600"/>
            <a:ext cx="5941050" cy="2246769"/>
          </a:xfrm>
          <a:prstGeom prst="rect">
            <a:avLst/>
          </a:prstGeom>
          <a:noFill/>
        </p:spPr>
        <p:txBody>
          <a:bodyPr wrap="none" rtlCol="0">
            <a:spAutoFit/>
          </a:bodyPr>
          <a:lstStyle/>
          <a:p>
            <a:r>
              <a:rPr kumimoji="1" lang="ja-JP" altLang="en-US" sz="2800"/>
              <a:t>・</a:t>
            </a:r>
            <a:r>
              <a:rPr kumimoji="1" lang="en-US" altLang="ja-JP" sz="2800" dirty="0"/>
              <a:t>Unity</a:t>
            </a:r>
            <a:r>
              <a:rPr kumimoji="1" lang="ja-JP" altLang="en-US" sz="2800" dirty="0"/>
              <a:t>は</a:t>
            </a:r>
            <a:r>
              <a:rPr kumimoji="1" lang="en-US" altLang="ja-JP" sz="2800" dirty="0"/>
              <a:t>2D</a:t>
            </a:r>
            <a:r>
              <a:rPr kumimoji="1" lang="ja-JP" altLang="en-US" sz="2800" dirty="0"/>
              <a:t>を通して</a:t>
            </a:r>
            <a:r>
              <a:rPr kumimoji="1" lang="en-US" altLang="ja-JP" sz="2800" dirty="0"/>
              <a:t>3D</a:t>
            </a:r>
            <a:r>
              <a:rPr kumimoji="1" lang="ja-JP" altLang="en-US" sz="2800" dirty="0"/>
              <a:t>を見ている</a:t>
            </a:r>
            <a:endParaRPr kumimoji="1" lang="en-US" altLang="ja-JP" sz="2800" dirty="0"/>
          </a:p>
          <a:p>
            <a:endParaRPr lang="en-US" altLang="ja-JP" sz="2800" dirty="0"/>
          </a:p>
          <a:p>
            <a:r>
              <a:rPr kumimoji="1" lang="ja-JP" altLang="en-US" sz="2800" dirty="0"/>
              <a:t>・</a:t>
            </a:r>
            <a:r>
              <a:rPr kumimoji="1" lang="en-US" altLang="ja-JP" sz="2800" dirty="0"/>
              <a:t>Scene</a:t>
            </a:r>
            <a:r>
              <a:rPr lang="ja-JP" altLang="en-US" sz="2800" dirty="0"/>
              <a:t>を繋いでゲームを作る</a:t>
            </a:r>
            <a:endParaRPr lang="en-US" altLang="ja-JP" sz="2800" dirty="0"/>
          </a:p>
          <a:p>
            <a:endParaRPr lang="en-US" altLang="ja-JP" sz="2800" dirty="0"/>
          </a:p>
          <a:p>
            <a:r>
              <a:rPr lang="ja-JP" altLang="en-US" sz="2800" dirty="0"/>
              <a:t>・学びは</a:t>
            </a:r>
            <a:r>
              <a:rPr lang="en-US" altLang="ja-JP" sz="2800" dirty="0"/>
              <a:t>『</a:t>
            </a:r>
            <a:r>
              <a:rPr lang="ja-JP" altLang="en-US" sz="2800" dirty="0"/>
              <a:t>自主的に！</a:t>
            </a:r>
            <a:r>
              <a:rPr lang="en-US" altLang="ja-JP" sz="2800" dirty="0"/>
              <a:t>』</a:t>
            </a:r>
          </a:p>
        </p:txBody>
      </p:sp>
      <p:pic>
        <p:nvPicPr>
          <p:cNvPr id="9" name="図 8">
            <a:extLst>
              <a:ext uri="{FF2B5EF4-FFF2-40B4-BE49-F238E27FC236}">
                <a16:creationId xmlns:a16="http://schemas.microsoft.com/office/drawing/2014/main" id="{A23D3C9B-9494-44BF-A543-E0D033437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1047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364E6AC-D48D-4C9B-8055-9A855D31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784" y="355542"/>
            <a:ext cx="7543158" cy="4510855"/>
          </a:xfrm>
          <a:prstGeom prst="rect">
            <a:avLst/>
          </a:prstGeom>
        </p:spPr>
      </p:pic>
      <p:sp>
        <p:nvSpPr>
          <p:cNvPr id="3" name="字幕 2">
            <a:extLst>
              <a:ext uri="{FF2B5EF4-FFF2-40B4-BE49-F238E27FC236}">
                <a16:creationId xmlns:a16="http://schemas.microsoft.com/office/drawing/2014/main" id="{535C0DF4-93D2-4C55-BB27-5EF76EBBE408}"/>
              </a:ext>
            </a:extLst>
          </p:cNvPr>
          <p:cNvSpPr>
            <a:spLocks noGrp="1"/>
          </p:cNvSpPr>
          <p:nvPr>
            <p:ph type="subTitle" idx="1"/>
          </p:nvPr>
        </p:nvSpPr>
        <p:spPr>
          <a:xfrm>
            <a:off x="2677564" y="3993991"/>
            <a:ext cx="6836871" cy="1038328"/>
          </a:xfrm>
        </p:spPr>
        <p:txBody>
          <a:bodyPr>
            <a:normAutofit fontScale="92500"/>
          </a:bodyPr>
          <a:lstStyle/>
          <a:p>
            <a:r>
              <a:rPr kumimoji="1" lang="en-US" altLang="ja-JP" sz="6600" dirty="0"/>
              <a:t>1_1.Unity</a:t>
            </a:r>
            <a:r>
              <a:rPr lang="ja-JP" altLang="en-US" sz="6600" dirty="0"/>
              <a:t>の世界観</a:t>
            </a:r>
            <a:endParaRPr kumimoji="1" lang="ja-JP" altLang="en-US" sz="4400" dirty="0"/>
          </a:p>
        </p:txBody>
      </p:sp>
      <p:pic>
        <p:nvPicPr>
          <p:cNvPr id="6" name="図 5">
            <a:extLst>
              <a:ext uri="{FF2B5EF4-FFF2-40B4-BE49-F238E27FC236}">
                <a16:creationId xmlns:a16="http://schemas.microsoft.com/office/drawing/2014/main" id="{EF3B336F-9BED-4BBE-88A4-FFE156B1B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8" name="コンテンツ プレースホルダー 2">
            <a:extLst>
              <a:ext uri="{FF2B5EF4-FFF2-40B4-BE49-F238E27FC236}">
                <a16:creationId xmlns:a16="http://schemas.microsoft.com/office/drawing/2014/main" id="{AFF5A883-5373-4C79-9364-3FEA1BCE6756}"/>
              </a:ext>
            </a:extLst>
          </p:cNvPr>
          <p:cNvSpPr txBox="1">
            <a:spLocks/>
          </p:cNvSpPr>
          <p:nvPr/>
        </p:nvSpPr>
        <p:spPr>
          <a:xfrm>
            <a:off x="9247371" y="5327780"/>
            <a:ext cx="2944629" cy="1530220"/>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b="1" u="sng" dirty="0"/>
              <a:t>アジェンダ</a:t>
            </a:r>
            <a:endParaRPr lang="en-US" altLang="ja-JP" sz="2000" b="1" u="sng" dirty="0"/>
          </a:p>
          <a:p>
            <a:pPr algn="l"/>
            <a:r>
              <a:rPr lang="ja-JP" altLang="en-US" sz="1800" dirty="0"/>
              <a:t>・</a:t>
            </a:r>
            <a:r>
              <a:rPr lang="en-US" altLang="ja-JP" sz="1800" dirty="0"/>
              <a:t>Unity</a:t>
            </a:r>
            <a:r>
              <a:rPr lang="ja-JP" altLang="en-US" sz="1800" dirty="0"/>
              <a:t>の世界観</a:t>
            </a:r>
            <a:endParaRPr lang="en-US" altLang="ja-JP" sz="1800" dirty="0"/>
          </a:p>
          <a:p>
            <a:pPr algn="l"/>
            <a:r>
              <a:rPr lang="ja-JP" altLang="en-US" sz="1800" dirty="0"/>
              <a:t>・</a:t>
            </a:r>
            <a:r>
              <a:rPr lang="en-US" altLang="ja-JP" sz="1800" dirty="0"/>
              <a:t>Unity</a:t>
            </a:r>
            <a:r>
              <a:rPr lang="ja-JP" altLang="en-US" sz="1800" dirty="0"/>
              <a:t>のセッティング</a:t>
            </a:r>
            <a:endParaRPr lang="en-US" altLang="ja-JP" sz="1800" dirty="0"/>
          </a:p>
          <a:p>
            <a:pPr algn="l"/>
            <a:r>
              <a:rPr lang="ja-JP" altLang="en-US" sz="1800" dirty="0"/>
              <a:t>・</a:t>
            </a:r>
            <a:r>
              <a:rPr lang="en-US" altLang="ja-JP" sz="1800" dirty="0"/>
              <a:t>Unity</a:t>
            </a:r>
            <a:r>
              <a:rPr lang="ja-JP" altLang="en-US" sz="1800" dirty="0"/>
              <a:t>で遊んでみよう！</a:t>
            </a:r>
            <a:endParaRPr lang="en-US" altLang="ja-JP" sz="1800" dirty="0"/>
          </a:p>
          <a:p>
            <a:pPr algn="l"/>
            <a:endParaRPr lang="ja-JP" altLang="en-US" dirty="0"/>
          </a:p>
        </p:txBody>
      </p:sp>
    </p:spTree>
    <p:extLst>
      <p:ext uri="{BB962C8B-B14F-4D97-AF65-F5344CB8AC3E}">
        <p14:creationId xmlns:p14="http://schemas.microsoft.com/office/powerpoint/2010/main" val="77143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図 37">
            <a:extLst>
              <a:ext uri="{FF2B5EF4-FFF2-40B4-BE49-F238E27FC236}">
                <a16:creationId xmlns:a16="http://schemas.microsoft.com/office/drawing/2014/main" id="{5493C3F9-3069-4FB8-81D4-AE2975106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140" y="2851151"/>
            <a:ext cx="3699933" cy="3699933"/>
          </a:xfrm>
          <a:prstGeom prst="rect">
            <a:avLst/>
          </a:prstGeom>
        </p:spPr>
      </p:pic>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1855"/>
            <a:ext cx="10515600" cy="1325563"/>
          </a:xfrm>
        </p:spPr>
        <p:txBody>
          <a:bodyPr/>
          <a:lstStyle/>
          <a:p>
            <a:r>
              <a:rPr kumimoji="1" lang="en-US" altLang="ja-JP" b="1" dirty="0"/>
              <a:t>Unity</a:t>
            </a:r>
            <a:r>
              <a:rPr kumimoji="1" lang="ja-JP" altLang="en-US" b="1" dirty="0"/>
              <a:t>は</a:t>
            </a:r>
            <a:r>
              <a:rPr lang="ja-JP" altLang="en-US" b="1" dirty="0"/>
              <a:t>すべて</a:t>
            </a:r>
            <a:r>
              <a:rPr kumimoji="1" lang="ja-JP" altLang="en-US" b="1" dirty="0"/>
              <a:t>３</a:t>
            </a:r>
            <a:r>
              <a:rPr kumimoji="1" lang="en-US" altLang="ja-JP" b="1" dirty="0"/>
              <a:t>D</a:t>
            </a:r>
            <a:r>
              <a:rPr kumimoji="1" lang="ja-JP" altLang="en-US" b="1" dirty="0"/>
              <a:t>空間</a:t>
            </a:r>
            <a:r>
              <a:rPr lang="ja-JP" altLang="en-US" b="1" dirty="0"/>
              <a:t>　ー１－</a:t>
            </a:r>
            <a:endParaRPr kumimoji="1" lang="ja-JP" altLang="en-US" b="1" dirty="0"/>
          </a:p>
        </p:txBody>
      </p:sp>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838200" y="1825626"/>
            <a:ext cx="10515600" cy="594914"/>
          </a:xfrm>
        </p:spPr>
        <p:txBody>
          <a:bodyPr>
            <a:normAutofit/>
          </a:bodyPr>
          <a:lstStyle/>
          <a:p>
            <a:pPr marL="0" indent="0">
              <a:buNone/>
            </a:pPr>
            <a:r>
              <a:rPr lang="ja-JP" altLang="en-US" sz="3200" dirty="0"/>
              <a:t>・透明な板（</a:t>
            </a:r>
            <a:r>
              <a:rPr lang="en-US" altLang="ja-JP" sz="3200" dirty="0"/>
              <a:t>2D</a:t>
            </a:r>
            <a:r>
              <a:rPr lang="ja-JP" altLang="en-US" sz="3200" dirty="0"/>
              <a:t>空間）を通して３</a:t>
            </a:r>
            <a:r>
              <a:rPr lang="en-US" altLang="ja-JP" sz="3200" dirty="0"/>
              <a:t>D</a:t>
            </a:r>
            <a:r>
              <a:rPr lang="ja-JP" altLang="en-US" sz="3200" dirty="0"/>
              <a:t>世界を見ている</a:t>
            </a:r>
            <a:endParaRPr kumimoji="1" lang="ja-JP" altLang="en-US" sz="3200" dirty="0"/>
          </a:p>
        </p:txBody>
      </p:sp>
      <p:sp>
        <p:nvSpPr>
          <p:cNvPr id="14" name="正方形/長方形 13">
            <a:extLst>
              <a:ext uri="{FF2B5EF4-FFF2-40B4-BE49-F238E27FC236}">
                <a16:creationId xmlns:a16="http://schemas.microsoft.com/office/drawing/2014/main" id="{751F73FC-681E-4CC4-B9F1-5633D2912B8A}"/>
              </a:ext>
            </a:extLst>
          </p:cNvPr>
          <p:cNvSpPr/>
          <p:nvPr/>
        </p:nvSpPr>
        <p:spPr>
          <a:xfrm>
            <a:off x="5968470" y="3924964"/>
            <a:ext cx="2108730" cy="17047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２</a:t>
            </a:r>
            <a:r>
              <a:rPr kumimoji="1" lang="en-US" altLang="ja-JP" sz="3200" b="1" dirty="0"/>
              <a:t>D</a:t>
            </a:r>
            <a:r>
              <a:rPr kumimoji="1" lang="ja-JP" altLang="en-US" sz="3200" b="1" dirty="0"/>
              <a:t>空間</a:t>
            </a:r>
            <a:endParaRPr kumimoji="1" lang="en-US" altLang="ja-JP" sz="3200" b="1" dirty="0"/>
          </a:p>
          <a:p>
            <a:pPr algn="ctr"/>
            <a:r>
              <a:rPr lang="ja-JP" altLang="en-US" sz="3200" b="1" dirty="0"/>
              <a:t>（</a:t>
            </a:r>
            <a:r>
              <a:rPr lang="en-US" altLang="ja-JP" sz="3200" b="1"/>
              <a:t>u</a:t>
            </a:r>
            <a:r>
              <a:rPr lang="ja-JP" altLang="en-US" sz="3200" b="1"/>
              <a:t>）</a:t>
            </a:r>
            <a:endParaRPr kumimoji="1" lang="ja-JP" altLang="en-US" b="1" dirty="0"/>
          </a:p>
        </p:txBody>
      </p:sp>
      <p:pic>
        <p:nvPicPr>
          <p:cNvPr id="8" name="図 7">
            <a:extLst>
              <a:ext uri="{FF2B5EF4-FFF2-40B4-BE49-F238E27FC236}">
                <a16:creationId xmlns:a16="http://schemas.microsoft.com/office/drawing/2014/main" id="{694CE5CB-7403-4A97-9236-D5AC9283D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9711" y="3635773"/>
            <a:ext cx="2405063" cy="2405063"/>
          </a:xfrm>
          <a:prstGeom prst="rect">
            <a:avLst/>
          </a:prstGeom>
        </p:spPr>
      </p:pic>
      <p:cxnSp>
        <p:nvCxnSpPr>
          <p:cNvPr id="17" name="直線コネクタ 16">
            <a:extLst>
              <a:ext uri="{FF2B5EF4-FFF2-40B4-BE49-F238E27FC236}">
                <a16:creationId xmlns:a16="http://schemas.microsoft.com/office/drawing/2014/main" id="{B930C328-EF77-4EAC-B7CA-60A96AEFD467}"/>
              </a:ext>
            </a:extLst>
          </p:cNvPr>
          <p:cNvCxnSpPr>
            <a:cxnSpLocks/>
          </p:cNvCxnSpPr>
          <p:nvPr/>
        </p:nvCxnSpPr>
        <p:spPr>
          <a:xfrm>
            <a:off x="8077200" y="3924964"/>
            <a:ext cx="1399449" cy="682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E5861F3-672A-46D5-A1D0-34209574E1F8}"/>
              </a:ext>
            </a:extLst>
          </p:cNvPr>
          <p:cNvCxnSpPr>
            <a:cxnSpLocks/>
          </p:cNvCxnSpPr>
          <p:nvPr/>
        </p:nvCxnSpPr>
        <p:spPr>
          <a:xfrm flipV="1">
            <a:off x="8077200" y="5080661"/>
            <a:ext cx="1399449" cy="549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5D67BA8-96F7-4388-83F4-0795AE2C70F8}"/>
              </a:ext>
            </a:extLst>
          </p:cNvPr>
          <p:cNvCxnSpPr>
            <a:cxnSpLocks/>
          </p:cNvCxnSpPr>
          <p:nvPr/>
        </p:nvCxnSpPr>
        <p:spPr>
          <a:xfrm>
            <a:off x="838200" y="2726267"/>
            <a:ext cx="5130270" cy="11986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02C4FEE-79F9-4DE3-9F5A-4411D88DD1FC}"/>
              </a:ext>
            </a:extLst>
          </p:cNvPr>
          <p:cNvCxnSpPr>
            <a:cxnSpLocks/>
          </p:cNvCxnSpPr>
          <p:nvPr/>
        </p:nvCxnSpPr>
        <p:spPr>
          <a:xfrm flipV="1">
            <a:off x="838200" y="5629672"/>
            <a:ext cx="5130270" cy="921412"/>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AEEEE1AA-59A5-4D23-91F0-EF21DAFC9699}"/>
              </a:ext>
            </a:extLst>
          </p:cNvPr>
          <p:cNvSpPr txBox="1"/>
          <p:nvPr/>
        </p:nvSpPr>
        <p:spPr>
          <a:xfrm>
            <a:off x="5968470" y="2555478"/>
            <a:ext cx="2908387" cy="1015663"/>
          </a:xfrm>
          <a:prstGeom prst="rect">
            <a:avLst/>
          </a:prstGeom>
          <a:noFill/>
        </p:spPr>
        <p:txBody>
          <a:bodyPr wrap="square" rtlCol="0">
            <a:spAutoFit/>
          </a:bodyPr>
          <a:lstStyle/>
          <a:p>
            <a:r>
              <a:rPr kumimoji="1" lang="ja-JP" altLang="en-US" sz="2000" b="1" u="sng" dirty="0"/>
              <a:t>テキストメッセージ</a:t>
            </a:r>
            <a:endParaRPr kumimoji="1" lang="en-US" altLang="ja-JP" sz="2000" b="1" u="sng" dirty="0"/>
          </a:p>
          <a:p>
            <a:r>
              <a:rPr lang="ja-JP" altLang="en-US" sz="2000" b="1" u="sng" dirty="0"/>
              <a:t>　　　　や</a:t>
            </a:r>
            <a:endParaRPr lang="en-US" altLang="ja-JP" sz="2000" b="1" u="sng" dirty="0"/>
          </a:p>
          <a:p>
            <a:r>
              <a:rPr kumimoji="1" lang="ja-JP" altLang="en-US" sz="2000" b="1" u="sng" dirty="0"/>
              <a:t>　ボタンなどはここ！</a:t>
            </a:r>
          </a:p>
        </p:txBody>
      </p:sp>
      <p:cxnSp>
        <p:nvCxnSpPr>
          <p:cNvPr id="43" name="直線矢印コネクタ 42">
            <a:extLst>
              <a:ext uri="{FF2B5EF4-FFF2-40B4-BE49-F238E27FC236}">
                <a16:creationId xmlns:a16="http://schemas.microsoft.com/office/drawing/2014/main" id="{D2702928-1F3C-48AF-AB6B-F77F554BCCBD}"/>
              </a:ext>
            </a:extLst>
          </p:cNvPr>
          <p:cNvCxnSpPr>
            <a:cxnSpLocks/>
          </p:cNvCxnSpPr>
          <p:nvPr/>
        </p:nvCxnSpPr>
        <p:spPr>
          <a:xfrm flipH="1">
            <a:off x="7084399" y="3546213"/>
            <a:ext cx="399829" cy="353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D4E1681D-6B92-42A6-ADBF-56FFB66EC2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16009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9202E8B-420B-40D1-8086-DBBEDBC7B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0" y="1377739"/>
            <a:ext cx="7905750" cy="5473210"/>
          </a:xfrm>
          <a:prstGeom prst="rect">
            <a:avLst/>
          </a:prstGeom>
        </p:spPr>
      </p:pic>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7051"/>
            <a:ext cx="10515600" cy="1325563"/>
          </a:xfrm>
        </p:spPr>
        <p:txBody>
          <a:bodyPr/>
          <a:lstStyle/>
          <a:p>
            <a:r>
              <a:rPr kumimoji="1" lang="en-US" altLang="ja-JP" b="1" dirty="0"/>
              <a:t>Unity</a:t>
            </a:r>
            <a:r>
              <a:rPr kumimoji="1" lang="ja-JP" altLang="en-US" b="1" dirty="0"/>
              <a:t>は</a:t>
            </a:r>
            <a:r>
              <a:rPr lang="ja-JP" altLang="en-US" b="1" dirty="0"/>
              <a:t>すべて</a:t>
            </a:r>
            <a:r>
              <a:rPr kumimoji="1" lang="ja-JP" altLang="en-US" b="1" dirty="0"/>
              <a:t>３</a:t>
            </a:r>
            <a:r>
              <a:rPr kumimoji="1" lang="en-US" altLang="ja-JP" b="1" dirty="0"/>
              <a:t>D</a:t>
            </a:r>
            <a:r>
              <a:rPr kumimoji="1" lang="ja-JP" altLang="en-US" b="1" dirty="0"/>
              <a:t>空間</a:t>
            </a:r>
            <a:r>
              <a:rPr lang="ja-JP" altLang="en-US" b="1" dirty="0"/>
              <a:t>　ー</a:t>
            </a:r>
            <a:r>
              <a:rPr lang="en-US" altLang="ja-JP" b="1" dirty="0"/>
              <a:t>2</a:t>
            </a:r>
            <a:r>
              <a:rPr lang="ja-JP" altLang="en-US" b="1" dirty="0"/>
              <a:t>－</a:t>
            </a:r>
            <a:endParaRPr kumimoji="1" lang="ja-JP" altLang="en-US" b="1" dirty="0"/>
          </a:p>
        </p:txBody>
      </p:sp>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419100" y="1844676"/>
            <a:ext cx="3448050" cy="594914"/>
          </a:xfrm>
        </p:spPr>
        <p:txBody>
          <a:bodyPr>
            <a:normAutofit/>
          </a:bodyPr>
          <a:lstStyle/>
          <a:p>
            <a:pPr marL="0" indent="0">
              <a:buNone/>
            </a:pPr>
            <a:r>
              <a:rPr lang="ja-JP" altLang="en-US" sz="3200" dirty="0"/>
              <a:t>・具体的にはこう</a:t>
            </a:r>
            <a:endParaRPr kumimoji="1" lang="ja-JP" altLang="en-US" sz="3200" dirty="0"/>
          </a:p>
        </p:txBody>
      </p:sp>
      <p:pic>
        <p:nvPicPr>
          <p:cNvPr id="7" name="図 6">
            <a:extLst>
              <a:ext uri="{FF2B5EF4-FFF2-40B4-BE49-F238E27FC236}">
                <a16:creationId xmlns:a16="http://schemas.microsoft.com/office/drawing/2014/main" id="{5F4D598C-C8A0-4F96-8758-98439E12A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611" y="2563345"/>
            <a:ext cx="3544539" cy="4165268"/>
          </a:xfrm>
          <a:prstGeom prst="rect">
            <a:avLst/>
          </a:prstGeom>
        </p:spPr>
      </p:pic>
      <p:pic>
        <p:nvPicPr>
          <p:cNvPr id="8" name="図 7">
            <a:extLst>
              <a:ext uri="{FF2B5EF4-FFF2-40B4-BE49-F238E27FC236}">
                <a16:creationId xmlns:a16="http://schemas.microsoft.com/office/drawing/2014/main" id="{6C979FC4-9BB2-4BA2-AD5A-4FA742FE7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143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0"/>
            <a:ext cx="10515600" cy="1325563"/>
          </a:xfrm>
        </p:spPr>
        <p:txBody>
          <a:bodyPr/>
          <a:lstStyle/>
          <a:p>
            <a:r>
              <a:rPr kumimoji="1" lang="en-US" altLang="ja-JP" b="1" dirty="0"/>
              <a:t>Unity</a:t>
            </a:r>
            <a:r>
              <a:rPr kumimoji="1" lang="ja-JP" altLang="en-US" b="1" dirty="0"/>
              <a:t>は</a:t>
            </a:r>
            <a:r>
              <a:rPr lang="ja-JP" altLang="en-US" b="1" dirty="0"/>
              <a:t>すべて</a:t>
            </a:r>
            <a:r>
              <a:rPr kumimoji="1" lang="ja-JP" altLang="en-US" b="1" dirty="0"/>
              <a:t>３</a:t>
            </a:r>
            <a:r>
              <a:rPr kumimoji="1" lang="en-US" altLang="ja-JP" b="1" dirty="0"/>
              <a:t>D</a:t>
            </a:r>
            <a:r>
              <a:rPr kumimoji="1" lang="ja-JP" altLang="en-US" b="1" dirty="0"/>
              <a:t>空間</a:t>
            </a:r>
            <a:r>
              <a:rPr lang="ja-JP" altLang="en-US" b="1" dirty="0"/>
              <a:t>　ー３－</a:t>
            </a:r>
            <a:endParaRPr kumimoji="1" lang="ja-JP" altLang="en-US" b="1" dirty="0"/>
          </a:p>
        </p:txBody>
      </p:sp>
      <p:sp>
        <p:nvSpPr>
          <p:cNvPr id="3" name="コンテンツ プレースホルダー 2">
            <a:extLst>
              <a:ext uri="{FF2B5EF4-FFF2-40B4-BE49-F238E27FC236}">
                <a16:creationId xmlns:a16="http://schemas.microsoft.com/office/drawing/2014/main" id="{76539F66-5BA7-4BBB-A6DB-9186CA691834}"/>
              </a:ext>
            </a:extLst>
          </p:cNvPr>
          <p:cNvSpPr>
            <a:spLocks noGrp="1"/>
          </p:cNvSpPr>
          <p:nvPr>
            <p:ph idx="1"/>
          </p:nvPr>
        </p:nvSpPr>
        <p:spPr>
          <a:xfrm>
            <a:off x="838200" y="1416619"/>
            <a:ext cx="10515600" cy="1003921"/>
          </a:xfrm>
        </p:spPr>
        <p:txBody>
          <a:bodyPr>
            <a:normAutofit fontScale="92500" lnSpcReduction="10000"/>
          </a:bodyPr>
          <a:lstStyle/>
          <a:p>
            <a:pPr marL="0" indent="0">
              <a:buNone/>
            </a:pPr>
            <a:r>
              <a:rPr lang="ja-JP" altLang="en-US" sz="3200" dirty="0"/>
              <a:t>・２</a:t>
            </a:r>
            <a:r>
              <a:rPr lang="en-US" altLang="ja-JP" sz="3200" dirty="0"/>
              <a:t>D</a:t>
            </a:r>
            <a:r>
              <a:rPr lang="ja-JP" altLang="en-US" sz="3200" dirty="0"/>
              <a:t>オブジェクト（文字やボタン以外）</a:t>
            </a:r>
            <a:endParaRPr lang="en-US" altLang="ja-JP" sz="3200" dirty="0"/>
          </a:p>
          <a:p>
            <a:pPr marL="0" indent="0">
              <a:buNone/>
            </a:pPr>
            <a:r>
              <a:rPr kumimoji="1" lang="ja-JP" altLang="en-US" sz="3200" dirty="0"/>
              <a:t>　はとても薄い３</a:t>
            </a:r>
            <a:r>
              <a:rPr kumimoji="1" lang="en-US" altLang="ja-JP" sz="3200" dirty="0"/>
              <a:t>D</a:t>
            </a:r>
            <a:r>
              <a:rPr kumimoji="1" lang="ja-JP" altLang="en-US" sz="3200" dirty="0"/>
              <a:t>を平面に写すことで表現する。</a:t>
            </a:r>
          </a:p>
        </p:txBody>
      </p:sp>
      <p:pic>
        <p:nvPicPr>
          <p:cNvPr id="5" name="図 4">
            <a:extLst>
              <a:ext uri="{FF2B5EF4-FFF2-40B4-BE49-F238E27FC236}">
                <a16:creationId xmlns:a16="http://schemas.microsoft.com/office/drawing/2014/main" id="{5457F72A-5FEB-4599-ABC3-35AA5CB60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457451"/>
            <a:ext cx="11544300" cy="4273304"/>
          </a:xfrm>
          <a:prstGeom prst="rect">
            <a:avLst/>
          </a:prstGeom>
        </p:spPr>
      </p:pic>
      <p:pic>
        <p:nvPicPr>
          <p:cNvPr id="7" name="図 6">
            <a:extLst>
              <a:ext uri="{FF2B5EF4-FFF2-40B4-BE49-F238E27FC236}">
                <a16:creationId xmlns:a16="http://schemas.microsoft.com/office/drawing/2014/main" id="{DB82DE2E-596E-493C-8ECF-F30FB30D5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7685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B61276DD-0481-491A-929E-603579CDE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0398" y="2262377"/>
            <a:ext cx="4001601" cy="2250900"/>
          </a:xfrm>
          <a:prstGeom prst="rect">
            <a:avLst/>
          </a:prstGeom>
        </p:spPr>
      </p:pic>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19744"/>
            <a:ext cx="10515600" cy="1325563"/>
          </a:xfrm>
        </p:spPr>
        <p:txBody>
          <a:bodyPr/>
          <a:lstStyle/>
          <a:p>
            <a:r>
              <a:rPr lang="en-US" altLang="ja-JP" sz="4000" b="1" dirty="0"/>
              <a:t>Scene</a:t>
            </a:r>
            <a:r>
              <a:rPr lang="ja-JP" altLang="en-US" sz="4000" b="1" dirty="0"/>
              <a:t>を繋いでゲームを作る</a:t>
            </a:r>
            <a:endParaRPr kumimoji="1" lang="ja-JP" altLang="en-US" b="1" dirty="0"/>
          </a:p>
        </p:txBody>
      </p:sp>
      <p:sp>
        <p:nvSpPr>
          <p:cNvPr id="7" name="テキスト ボックス 6">
            <a:extLst>
              <a:ext uri="{FF2B5EF4-FFF2-40B4-BE49-F238E27FC236}">
                <a16:creationId xmlns:a16="http://schemas.microsoft.com/office/drawing/2014/main" id="{3FC072E7-63FA-4533-9290-2E65494BBFB9}"/>
              </a:ext>
            </a:extLst>
          </p:cNvPr>
          <p:cNvSpPr txBox="1"/>
          <p:nvPr/>
        </p:nvSpPr>
        <p:spPr>
          <a:xfrm>
            <a:off x="133350" y="1161559"/>
            <a:ext cx="10001250" cy="954107"/>
          </a:xfrm>
          <a:prstGeom prst="rect">
            <a:avLst/>
          </a:prstGeom>
          <a:noFill/>
        </p:spPr>
        <p:txBody>
          <a:bodyPr wrap="square" rtlCol="0">
            <a:spAutoFit/>
          </a:bodyPr>
          <a:lstStyle/>
          <a:p>
            <a:r>
              <a:rPr lang="ja-JP" altLang="en-US" sz="2800" dirty="0"/>
              <a:t>・</a:t>
            </a:r>
            <a:r>
              <a:rPr lang="en-US" altLang="ja-JP" sz="2800" dirty="0"/>
              <a:t>Unity</a:t>
            </a:r>
            <a:r>
              <a:rPr lang="ja-JP" altLang="en-US" sz="2800" dirty="0"/>
              <a:t>は</a:t>
            </a:r>
            <a:r>
              <a:rPr lang="en-US" altLang="ja-JP" sz="2800" b="1" u="sng" dirty="0"/>
              <a:t>Scene</a:t>
            </a:r>
            <a:r>
              <a:rPr lang="ja-JP" altLang="en-US" sz="2800" b="1" u="sng" dirty="0"/>
              <a:t>（場面）</a:t>
            </a:r>
            <a:r>
              <a:rPr lang="ja-JP" altLang="en-US" sz="2800" dirty="0"/>
              <a:t>と呼ばれる物を繋いで、</a:t>
            </a:r>
            <a:endParaRPr lang="en-US" altLang="ja-JP" sz="2800" dirty="0"/>
          </a:p>
          <a:p>
            <a:r>
              <a:rPr kumimoji="1" lang="ja-JP" altLang="en-US" sz="2800" dirty="0"/>
              <a:t>　一つのゲームを制作します。</a:t>
            </a:r>
            <a:endParaRPr kumimoji="1" lang="ja-JP" altLang="en-US" sz="1600" dirty="0"/>
          </a:p>
        </p:txBody>
      </p:sp>
      <p:pic>
        <p:nvPicPr>
          <p:cNvPr id="9" name="図 8">
            <a:extLst>
              <a:ext uri="{FF2B5EF4-FFF2-40B4-BE49-F238E27FC236}">
                <a16:creationId xmlns:a16="http://schemas.microsoft.com/office/drawing/2014/main" id="{4CDACF45-50BE-4D44-853B-5F2534E4E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262377"/>
            <a:ext cx="3998309" cy="2250900"/>
          </a:xfrm>
          <a:prstGeom prst="rect">
            <a:avLst/>
          </a:prstGeom>
        </p:spPr>
      </p:pic>
      <p:pic>
        <p:nvPicPr>
          <p:cNvPr id="11" name="図 10">
            <a:extLst>
              <a:ext uri="{FF2B5EF4-FFF2-40B4-BE49-F238E27FC236}">
                <a16:creationId xmlns:a16="http://schemas.microsoft.com/office/drawing/2014/main" id="{32655668-AEA1-4886-B3D3-F94DC2982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199" y="2262377"/>
            <a:ext cx="4001601" cy="2250900"/>
          </a:xfrm>
          <a:prstGeom prst="rect">
            <a:avLst/>
          </a:prstGeom>
        </p:spPr>
      </p:pic>
      <p:sp>
        <p:nvSpPr>
          <p:cNvPr id="15" name="テキスト ボックス 14">
            <a:extLst>
              <a:ext uri="{FF2B5EF4-FFF2-40B4-BE49-F238E27FC236}">
                <a16:creationId xmlns:a16="http://schemas.microsoft.com/office/drawing/2014/main" id="{A7303E5E-D527-4011-B5E9-DB8A0A5D4EC8}"/>
              </a:ext>
            </a:extLst>
          </p:cNvPr>
          <p:cNvSpPr txBox="1"/>
          <p:nvPr/>
        </p:nvSpPr>
        <p:spPr>
          <a:xfrm>
            <a:off x="5542001" y="2077711"/>
            <a:ext cx="13003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会話</a:t>
            </a:r>
            <a:r>
              <a:rPr kumimoji="1" lang="en-US" altLang="ja-JP" dirty="0"/>
              <a:t>Scene</a:t>
            </a:r>
            <a:endParaRPr kumimoji="1" lang="ja-JP" altLang="en-US" dirty="0"/>
          </a:p>
        </p:txBody>
      </p:sp>
      <p:sp>
        <p:nvSpPr>
          <p:cNvPr id="16" name="テキスト ボックス 15">
            <a:extLst>
              <a:ext uri="{FF2B5EF4-FFF2-40B4-BE49-F238E27FC236}">
                <a16:creationId xmlns:a16="http://schemas.microsoft.com/office/drawing/2014/main" id="{769A38E3-B063-47F6-8E8D-516009933F2F}"/>
              </a:ext>
            </a:extLst>
          </p:cNvPr>
          <p:cNvSpPr txBox="1"/>
          <p:nvPr/>
        </p:nvSpPr>
        <p:spPr>
          <a:xfrm>
            <a:off x="1268016" y="2077711"/>
            <a:ext cx="1762021"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dirty="0"/>
              <a:t>タイトル</a:t>
            </a:r>
            <a:r>
              <a:rPr lang="en-US" altLang="ja-JP" dirty="0"/>
              <a:t>Scene</a:t>
            </a:r>
            <a:endParaRPr kumimoji="1" lang="ja-JP" altLang="en-US" dirty="0"/>
          </a:p>
        </p:txBody>
      </p:sp>
      <p:sp>
        <p:nvSpPr>
          <p:cNvPr id="17" name="テキスト ボックス 16">
            <a:extLst>
              <a:ext uri="{FF2B5EF4-FFF2-40B4-BE49-F238E27FC236}">
                <a16:creationId xmlns:a16="http://schemas.microsoft.com/office/drawing/2014/main" id="{982222CF-D3A0-497F-8386-74536B3AC621}"/>
              </a:ext>
            </a:extLst>
          </p:cNvPr>
          <p:cNvSpPr txBox="1"/>
          <p:nvPr/>
        </p:nvSpPr>
        <p:spPr>
          <a:xfrm>
            <a:off x="9543602" y="2077711"/>
            <a:ext cx="130035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探索</a:t>
            </a:r>
            <a:r>
              <a:rPr kumimoji="1" lang="en-US" altLang="ja-JP" dirty="0"/>
              <a:t>Scene</a:t>
            </a:r>
            <a:endParaRPr kumimoji="1" lang="ja-JP" altLang="en-US" dirty="0"/>
          </a:p>
        </p:txBody>
      </p:sp>
      <p:cxnSp>
        <p:nvCxnSpPr>
          <p:cNvPr id="19" name="直線矢印コネクタ 18">
            <a:extLst>
              <a:ext uri="{FF2B5EF4-FFF2-40B4-BE49-F238E27FC236}">
                <a16:creationId xmlns:a16="http://schemas.microsoft.com/office/drawing/2014/main" id="{F0C14E76-8920-48B8-B665-F57766CA7E16}"/>
              </a:ext>
            </a:extLst>
          </p:cNvPr>
          <p:cNvCxnSpPr>
            <a:cxnSpLocks/>
          </p:cNvCxnSpPr>
          <p:nvPr/>
        </p:nvCxnSpPr>
        <p:spPr>
          <a:xfrm>
            <a:off x="1999153" y="4513277"/>
            <a:ext cx="4096845"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EDFA830-4052-463A-9FDE-3C447186FCCB}"/>
              </a:ext>
            </a:extLst>
          </p:cNvPr>
          <p:cNvCxnSpPr>
            <a:cxnSpLocks/>
            <a:stCxn id="11" idx="2"/>
          </p:cNvCxnSpPr>
          <p:nvPr/>
        </p:nvCxnSpPr>
        <p:spPr>
          <a:xfrm>
            <a:off x="6096000" y="4513277"/>
            <a:ext cx="0"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A628EB3-24D2-48FD-8CA3-0018C9FC0D8D}"/>
              </a:ext>
            </a:extLst>
          </p:cNvPr>
          <p:cNvSpPr txBox="1"/>
          <p:nvPr/>
        </p:nvSpPr>
        <p:spPr>
          <a:xfrm>
            <a:off x="2090255" y="5355838"/>
            <a:ext cx="8362427"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z="3200" b="1" u="sng" dirty="0">
                <a:solidFill>
                  <a:srgbClr val="FF0000"/>
                </a:solidFill>
              </a:rPr>
              <a:t>３つの</a:t>
            </a:r>
            <a:r>
              <a:rPr kumimoji="1" lang="en-US" altLang="ja-JP" sz="3200" b="1" u="sng" dirty="0">
                <a:solidFill>
                  <a:srgbClr val="FF0000"/>
                </a:solidFill>
              </a:rPr>
              <a:t>Scene</a:t>
            </a:r>
            <a:r>
              <a:rPr kumimoji="1" lang="ja-JP" altLang="en-US" sz="3200" b="1" u="sng" dirty="0">
                <a:solidFill>
                  <a:srgbClr val="FF0000"/>
                </a:solidFill>
              </a:rPr>
              <a:t>を合わせて一つのゲームを作る</a:t>
            </a:r>
          </a:p>
        </p:txBody>
      </p:sp>
      <p:cxnSp>
        <p:nvCxnSpPr>
          <p:cNvPr id="24" name="直線矢印コネクタ 23">
            <a:extLst>
              <a:ext uri="{FF2B5EF4-FFF2-40B4-BE49-F238E27FC236}">
                <a16:creationId xmlns:a16="http://schemas.microsoft.com/office/drawing/2014/main" id="{D305EF4F-8E14-4C42-B1D3-8A2353200BD0}"/>
              </a:ext>
            </a:extLst>
          </p:cNvPr>
          <p:cNvCxnSpPr>
            <a:cxnSpLocks/>
          </p:cNvCxnSpPr>
          <p:nvPr/>
        </p:nvCxnSpPr>
        <p:spPr>
          <a:xfrm flipH="1">
            <a:off x="6095999" y="4513277"/>
            <a:ext cx="4095202" cy="842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図 20">
            <a:extLst>
              <a:ext uri="{FF2B5EF4-FFF2-40B4-BE49-F238E27FC236}">
                <a16:creationId xmlns:a16="http://schemas.microsoft.com/office/drawing/2014/main" id="{DCAC7A9E-6014-4121-961E-A12F66B63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867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26463F9-708F-432F-B29B-ED6779137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607"/>
            <a:ext cx="7456701" cy="4194393"/>
          </a:xfrm>
          <a:prstGeom prst="rect">
            <a:avLst/>
          </a:prstGeom>
        </p:spPr>
      </p:pic>
      <p:sp>
        <p:nvSpPr>
          <p:cNvPr id="16" name="楕円 15">
            <a:extLst>
              <a:ext uri="{FF2B5EF4-FFF2-40B4-BE49-F238E27FC236}">
                <a16:creationId xmlns:a16="http://schemas.microsoft.com/office/drawing/2014/main" id="{F389583A-8B1A-415D-B30E-F8E3EFCCE6D8}"/>
              </a:ext>
            </a:extLst>
          </p:cNvPr>
          <p:cNvSpPr/>
          <p:nvPr/>
        </p:nvSpPr>
        <p:spPr>
          <a:xfrm>
            <a:off x="0" y="2332139"/>
            <a:ext cx="7524925" cy="4806869"/>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0"/>
            <a:ext cx="10515600" cy="1325563"/>
          </a:xfrm>
        </p:spPr>
        <p:txBody>
          <a:bodyPr/>
          <a:lstStyle/>
          <a:p>
            <a:r>
              <a:rPr lang="en-US" altLang="ja-JP" sz="4000" dirty="0"/>
              <a:t>Scene</a:t>
            </a:r>
            <a:r>
              <a:rPr lang="ja-JP" altLang="en-US" sz="4000" dirty="0"/>
              <a:t>はオブジェクトを組み合わせて作る</a:t>
            </a:r>
            <a:endParaRPr kumimoji="1" lang="ja-JP" altLang="en-US" dirty="0"/>
          </a:p>
        </p:txBody>
      </p:sp>
      <p:sp>
        <p:nvSpPr>
          <p:cNvPr id="3" name="楕円 2">
            <a:extLst>
              <a:ext uri="{FF2B5EF4-FFF2-40B4-BE49-F238E27FC236}">
                <a16:creationId xmlns:a16="http://schemas.microsoft.com/office/drawing/2014/main" id="{A342C398-FA21-4C60-B8A9-F8F6864A59AD}"/>
              </a:ext>
            </a:extLst>
          </p:cNvPr>
          <p:cNvSpPr/>
          <p:nvPr/>
        </p:nvSpPr>
        <p:spPr>
          <a:xfrm>
            <a:off x="1522045" y="5717097"/>
            <a:ext cx="4412610" cy="1057013"/>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61656DB0-C267-4E28-B38A-A481324AC6A4}"/>
              </a:ext>
            </a:extLst>
          </p:cNvPr>
          <p:cNvCxnSpPr>
            <a:cxnSpLocks/>
          </p:cNvCxnSpPr>
          <p:nvPr/>
        </p:nvCxnSpPr>
        <p:spPr>
          <a:xfrm>
            <a:off x="5934655" y="6245603"/>
            <a:ext cx="240400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4B2FB7-EAB0-4306-9C46-F7D6A3D237EB}"/>
              </a:ext>
            </a:extLst>
          </p:cNvPr>
          <p:cNvSpPr txBox="1"/>
          <p:nvPr/>
        </p:nvSpPr>
        <p:spPr>
          <a:xfrm>
            <a:off x="8229600" y="5983993"/>
            <a:ext cx="3057247" cy="523220"/>
          </a:xfrm>
          <a:prstGeom prst="rect">
            <a:avLst/>
          </a:prstGeom>
          <a:noFill/>
        </p:spPr>
        <p:txBody>
          <a:bodyPr wrap="none" rtlCol="0">
            <a:spAutoFit/>
          </a:bodyPr>
          <a:lstStyle/>
          <a:p>
            <a:r>
              <a:rPr kumimoji="1" lang="ja-JP" altLang="en-US" sz="2800" b="1" u="sng" dirty="0">
                <a:solidFill>
                  <a:srgbClr val="FF0000"/>
                </a:solidFill>
              </a:rPr>
              <a:t>テキストボックス</a:t>
            </a:r>
            <a:endParaRPr kumimoji="1" lang="en-US" altLang="ja-JP" sz="2800" b="1" u="sng" dirty="0">
              <a:solidFill>
                <a:srgbClr val="FF0000"/>
              </a:solidFill>
            </a:endParaRPr>
          </a:p>
        </p:txBody>
      </p:sp>
      <p:sp>
        <p:nvSpPr>
          <p:cNvPr id="10" name="楕円 9">
            <a:extLst>
              <a:ext uri="{FF2B5EF4-FFF2-40B4-BE49-F238E27FC236}">
                <a16:creationId xmlns:a16="http://schemas.microsoft.com/office/drawing/2014/main" id="{9BDA6DD5-EBA2-4141-9A4C-915C685B818C}"/>
              </a:ext>
            </a:extLst>
          </p:cNvPr>
          <p:cNvSpPr/>
          <p:nvPr/>
        </p:nvSpPr>
        <p:spPr>
          <a:xfrm>
            <a:off x="3976382" y="2390862"/>
            <a:ext cx="2600587" cy="4622334"/>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F54D1F4-B35E-4DDC-AA87-D992A3354735}"/>
              </a:ext>
            </a:extLst>
          </p:cNvPr>
          <p:cNvCxnSpPr>
            <a:cxnSpLocks/>
          </p:cNvCxnSpPr>
          <p:nvPr/>
        </p:nvCxnSpPr>
        <p:spPr>
          <a:xfrm>
            <a:off x="6501468" y="3724712"/>
            <a:ext cx="1728132"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CDA88F6-710B-455A-BBFD-CBF01832BBE2}"/>
              </a:ext>
            </a:extLst>
          </p:cNvPr>
          <p:cNvSpPr txBox="1"/>
          <p:nvPr/>
        </p:nvSpPr>
        <p:spPr>
          <a:xfrm>
            <a:off x="8229600" y="3493879"/>
            <a:ext cx="2031325" cy="461665"/>
          </a:xfrm>
          <a:prstGeom prst="rect">
            <a:avLst/>
          </a:prstGeom>
          <a:noFill/>
        </p:spPr>
        <p:txBody>
          <a:bodyPr wrap="none" rtlCol="0">
            <a:spAutoFit/>
          </a:bodyPr>
          <a:lstStyle/>
          <a:p>
            <a:r>
              <a:rPr kumimoji="1" lang="ja-JP" altLang="en-US" sz="2400" b="1" u="sng" dirty="0">
                <a:solidFill>
                  <a:srgbClr val="00B050"/>
                </a:solidFill>
              </a:rPr>
              <a:t>キャラクター</a:t>
            </a:r>
          </a:p>
        </p:txBody>
      </p:sp>
      <p:cxnSp>
        <p:nvCxnSpPr>
          <p:cNvPr id="18" name="直線矢印コネクタ 17">
            <a:extLst>
              <a:ext uri="{FF2B5EF4-FFF2-40B4-BE49-F238E27FC236}">
                <a16:creationId xmlns:a16="http://schemas.microsoft.com/office/drawing/2014/main" id="{A472B7C6-F8A8-41D5-865D-98B3E645B3DC}"/>
              </a:ext>
            </a:extLst>
          </p:cNvPr>
          <p:cNvCxnSpPr>
            <a:stCxn id="16" idx="6"/>
          </p:cNvCxnSpPr>
          <p:nvPr/>
        </p:nvCxnSpPr>
        <p:spPr>
          <a:xfrm>
            <a:off x="7524925" y="4735574"/>
            <a:ext cx="704675" cy="420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098D014-4CBE-477B-8F21-B47ACD4B3A3C}"/>
              </a:ext>
            </a:extLst>
          </p:cNvPr>
          <p:cNvSpPr txBox="1"/>
          <p:nvPr/>
        </p:nvSpPr>
        <p:spPr>
          <a:xfrm>
            <a:off x="8297824" y="4473963"/>
            <a:ext cx="902811" cy="523220"/>
          </a:xfrm>
          <a:prstGeom prst="rect">
            <a:avLst/>
          </a:prstGeom>
          <a:noFill/>
        </p:spPr>
        <p:txBody>
          <a:bodyPr wrap="none" rtlCol="0">
            <a:spAutoFit/>
          </a:bodyPr>
          <a:lstStyle/>
          <a:p>
            <a:r>
              <a:rPr kumimoji="1" lang="ja-JP" altLang="en-US" sz="2800" b="1" u="sng" dirty="0">
                <a:solidFill>
                  <a:srgbClr val="00B0F0"/>
                </a:solidFill>
              </a:rPr>
              <a:t>背景</a:t>
            </a:r>
          </a:p>
        </p:txBody>
      </p:sp>
      <p:sp>
        <p:nvSpPr>
          <p:cNvPr id="20" name="テキスト ボックス 19">
            <a:extLst>
              <a:ext uri="{FF2B5EF4-FFF2-40B4-BE49-F238E27FC236}">
                <a16:creationId xmlns:a16="http://schemas.microsoft.com/office/drawing/2014/main" id="{6085595D-0445-473D-80F0-F2DBE89C96B9}"/>
              </a:ext>
            </a:extLst>
          </p:cNvPr>
          <p:cNvSpPr txBox="1"/>
          <p:nvPr/>
        </p:nvSpPr>
        <p:spPr>
          <a:xfrm>
            <a:off x="7690990" y="1843847"/>
            <a:ext cx="4134465"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b="1" u="sng" dirty="0"/>
              <a:t>これら全てオブジェクト</a:t>
            </a:r>
          </a:p>
        </p:txBody>
      </p:sp>
      <p:sp>
        <p:nvSpPr>
          <p:cNvPr id="21" name="テキスト ボックス 20">
            <a:extLst>
              <a:ext uri="{FF2B5EF4-FFF2-40B4-BE49-F238E27FC236}">
                <a16:creationId xmlns:a16="http://schemas.microsoft.com/office/drawing/2014/main" id="{BA447931-27A5-4DC2-BC9D-9D0011C21012}"/>
              </a:ext>
            </a:extLst>
          </p:cNvPr>
          <p:cNvSpPr txBox="1"/>
          <p:nvPr/>
        </p:nvSpPr>
        <p:spPr>
          <a:xfrm>
            <a:off x="7686239" y="2408407"/>
            <a:ext cx="3667992" cy="369332"/>
          </a:xfrm>
          <a:prstGeom prst="rect">
            <a:avLst/>
          </a:prstGeom>
          <a:noFill/>
        </p:spPr>
        <p:txBody>
          <a:bodyPr wrap="none" rtlCol="0">
            <a:spAutoFit/>
          </a:bodyPr>
          <a:lstStyle/>
          <a:p>
            <a:r>
              <a:rPr lang="en-US" altLang="ja-JP" dirty="0"/>
              <a:t>※</a:t>
            </a:r>
            <a:r>
              <a:rPr lang="ja-JP" altLang="en-US" dirty="0"/>
              <a:t>オブジェクト</a:t>
            </a:r>
            <a:r>
              <a:rPr lang="en-US" altLang="ja-JP" dirty="0"/>
              <a:t>(Object:</a:t>
            </a:r>
            <a:r>
              <a:rPr lang="ja-JP" altLang="en-US" b="1" i="0" dirty="0">
                <a:solidFill>
                  <a:srgbClr val="534A42"/>
                </a:solidFill>
                <a:effectLst/>
                <a:latin typeface="Avenir"/>
              </a:rPr>
              <a:t>物、物体</a:t>
            </a:r>
            <a:r>
              <a:rPr lang="en-US" altLang="ja-JP" dirty="0"/>
              <a:t>)</a:t>
            </a:r>
            <a:endParaRPr kumimoji="1" lang="ja-JP" altLang="en-US" dirty="0"/>
          </a:p>
        </p:txBody>
      </p:sp>
      <p:sp>
        <p:nvSpPr>
          <p:cNvPr id="22" name="テキスト ボックス 21">
            <a:extLst>
              <a:ext uri="{FF2B5EF4-FFF2-40B4-BE49-F238E27FC236}">
                <a16:creationId xmlns:a16="http://schemas.microsoft.com/office/drawing/2014/main" id="{2BDF1ADC-ADF3-4BB9-A02E-9E856235F69D}"/>
              </a:ext>
            </a:extLst>
          </p:cNvPr>
          <p:cNvSpPr txBox="1"/>
          <p:nvPr/>
        </p:nvSpPr>
        <p:spPr>
          <a:xfrm>
            <a:off x="366545" y="1452691"/>
            <a:ext cx="6593749" cy="400110"/>
          </a:xfrm>
          <a:prstGeom prst="rect">
            <a:avLst/>
          </a:prstGeom>
          <a:noFill/>
        </p:spPr>
        <p:txBody>
          <a:bodyPr wrap="square" rtlCol="0">
            <a:spAutoFit/>
          </a:bodyPr>
          <a:lstStyle/>
          <a:p>
            <a:r>
              <a:rPr kumimoji="1" lang="ja-JP" altLang="en-US" sz="2000" dirty="0"/>
              <a:t>・一つの</a:t>
            </a:r>
            <a:r>
              <a:rPr kumimoji="1" lang="en-US" altLang="ja-JP" sz="2000" dirty="0"/>
              <a:t>Scene</a:t>
            </a:r>
            <a:r>
              <a:rPr kumimoji="1" lang="ja-JP" altLang="en-US" sz="2000" dirty="0"/>
              <a:t>は多数の</a:t>
            </a:r>
            <a:r>
              <a:rPr kumimoji="1" lang="ja-JP" altLang="en-US" sz="2000" b="1" u="sng" dirty="0"/>
              <a:t>オブジェクト</a:t>
            </a:r>
            <a:r>
              <a:rPr kumimoji="1" lang="ja-JP" altLang="en-US" sz="2000" dirty="0"/>
              <a:t>により構成される</a:t>
            </a:r>
          </a:p>
        </p:txBody>
      </p:sp>
      <p:pic>
        <p:nvPicPr>
          <p:cNvPr id="23" name="図 22">
            <a:extLst>
              <a:ext uri="{FF2B5EF4-FFF2-40B4-BE49-F238E27FC236}">
                <a16:creationId xmlns:a16="http://schemas.microsoft.com/office/drawing/2014/main" id="{65F7942D-15A9-4EDB-B141-EA0936553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3043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D9AE6-822C-4BE7-879F-345AB4897261}"/>
              </a:ext>
            </a:extLst>
          </p:cNvPr>
          <p:cNvSpPr>
            <a:spLocks noGrp="1"/>
          </p:cNvSpPr>
          <p:nvPr>
            <p:ph type="title"/>
          </p:nvPr>
        </p:nvSpPr>
        <p:spPr>
          <a:xfrm>
            <a:off x="0" y="0"/>
            <a:ext cx="10515600" cy="1325563"/>
          </a:xfrm>
        </p:spPr>
        <p:txBody>
          <a:bodyPr/>
          <a:lstStyle/>
          <a:p>
            <a:r>
              <a:rPr lang="ja-JP" altLang="en-US" sz="4000" dirty="0"/>
              <a:t>オブジェクトは複数のスクリプトで成り立つ</a:t>
            </a:r>
            <a:endParaRPr kumimoji="1" lang="ja-JP" altLang="en-US" dirty="0"/>
          </a:p>
        </p:txBody>
      </p:sp>
      <p:pic>
        <p:nvPicPr>
          <p:cNvPr id="7" name="図 6">
            <a:extLst>
              <a:ext uri="{FF2B5EF4-FFF2-40B4-BE49-F238E27FC236}">
                <a16:creationId xmlns:a16="http://schemas.microsoft.com/office/drawing/2014/main" id="{11F5EB96-2846-4C49-91BF-C122A800B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 y="1040665"/>
            <a:ext cx="5479137" cy="2671079"/>
          </a:xfrm>
          <a:prstGeom prst="rect">
            <a:avLst/>
          </a:prstGeom>
        </p:spPr>
      </p:pic>
      <p:pic>
        <p:nvPicPr>
          <p:cNvPr id="11" name="図 10">
            <a:extLst>
              <a:ext uri="{FF2B5EF4-FFF2-40B4-BE49-F238E27FC236}">
                <a16:creationId xmlns:a16="http://schemas.microsoft.com/office/drawing/2014/main" id="{7900532E-8819-47EA-A49E-024ADF94B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7158"/>
            <a:ext cx="5486400" cy="3070842"/>
          </a:xfrm>
          <a:prstGeom prst="rect">
            <a:avLst/>
          </a:prstGeom>
        </p:spPr>
      </p:pic>
      <p:cxnSp>
        <p:nvCxnSpPr>
          <p:cNvPr id="17" name="直線矢印コネクタ 16">
            <a:extLst>
              <a:ext uri="{FF2B5EF4-FFF2-40B4-BE49-F238E27FC236}">
                <a16:creationId xmlns:a16="http://schemas.microsoft.com/office/drawing/2014/main" id="{F6AAE0BD-DDB2-4BC6-8617-486C72BD30DC}"/>
              </a:ext>
            </a:extLst>
          </p:cNvPr>
          <p:cNvCxnSpPr>
            <a:cxnSpLocks/>
          </p:cNvCxnSpPr>
          <p:nvPr/>
        </p:nvCxnSpPr>
        <p:spPr>
          <a:xfrm>
            <a:off x="5486400" y="2376204"/>
            <a:ext cx="16685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478100F8-79E9-484A-9732-89EFFEFAEFF3}"/>
              </a:ext>
            </a:extLst>
          </p:cNvPr>
          <p:cNvCxnSpPr>
            <a:cxnSpLocks/>
          </p:cNvCxnSpPr>
          <p:nvPr/>
        </p:nvCxnSpPr>
        <p:spPr>
          <a:xfrm>
            <a:off x="5486400" y="5322579"/>
            <a:ext cx="16685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C9E2C099-40B9-4DD2-9B1B-075A4B2BEB37}"/>
              </a:ext>
            </a:extLst>
          </p:cNvPr>
          <p:cNvSpPr txBox="1"/>
          <p:nvPr/>
        </p:nvSpPr>
        <p:spPr>
          <a:xfrm>
            <a:off x="7154944" y="2150985"/>
            <a:ext cx="3041217" cy="461665"/>
          </a:xfrm>
          <a:prstGeom prst="rect">
            <a:avLst/>
          </a:prstGeom>
          <a:noFill/>
        </p:spPr>
        <p:txBody>
          <a:bodyPr wrap="none" rtlCol="0">
            <a:spAutoFit/>
          </a:bodyPr>
          <a:lstStyle/>
          <a:p>
            <a:r>
              <a:rPr kumimoji="1" lang="ja-JP" altLang="en-US" sz="2400" b="1" u="sng" dirty="0"/>
              <a:t>１</a:t>
            </a:r>
            <a:r>
              <a:rPr kumimoji="1" lang="en-US" altLang="ja-JP" sz="2400" b="1" u="sng" dirty="0"/>
              <a:t>.</a:t>
            </a:r>
            <a:r>
              <a:rPr kumimoji="1" lang="ja-JP" altLang="en-US" sz="2400" b="1" u="sng" dirty="0"/>
              <a:t>攻撃のスクリプト</a:t>
            </a:r>
          </a:p>
        </p:txBody>
      </p:sp>
      <p:sp>
        <p:nvSpPr>
          <p:cNvPr id="26" name="テキスト ボックス 25">
            <a:extLst>
              <a:ext uri="{FF2B5EF4-FFF2-40B4-BE49-F238E27FC236}">
                <a16:creationId xmlns:a16="http://schemas.microsoft.com/office/drawing/2014/main" id="{284601C8-1B5F-4E1B-A4D4-8A1D6F799771}"/>
              </a:ext>
            </a:extLst>
          </p:cNvPr>
          <p:cNvSpPr txBox="1"/>
          <p:nvPr/>
        </p:nvSpPr>
        <p:spPr>
          <a:xfrm>
            <a:off x="7154943" y="5091746"/>
            <a:ext cx="2909771" cy="461665"/>
          </a:xfrm>
          <a:prstGeom prst="rect">
            <a:avLst/>
          </a:prstGeom>
          <a:noFill/>
        </p:spPr>
        <p:txBody>
          <a:bodyPr wrap="none" rtlCol="0">
            <a:spAutoFit/>
          </a:bodyPr>
          <a:lstStyle/>
          <a:p>
            <a:r>
              <a:rPr lang="en-US" altLang="ja-JP" sz="2400" b="1" u="sng" dirty="0"/>
              <a:t>2.</a:t>
            </a:r>
            <a:r>
              <a:rPr lang="ja-JP" altLang="en-US" sz="2400" b="1" u="sng" dirty="0"/>
              <a:t>歩き</a:t>
            </a:r>
            <a:r>
              <a:rPr kumimoji="1" lang="ja-JP" altLang="en-US" sz="2400" b="1" u="sng" dirty="0"/>
              <a:t>のスクリプト</a:t>
            </a:r>
          </a:p>
        </p:txBody>
      </p:sp>
      <p:sp>
        <p:nvSpPr>
          <p:cNvPr id="27" name="テキスト ボックス 26">
            <a:extLst>
              <a:ext uri="{FF2B5EF4-FFF2-40B4-BE49-F238E27FC236}">
                <a16:creationId xmlns:a16="http://schemas.microsoft.com/office/drawing/2014/main" id="{863CB5C1-1B01-403C-9B8B-39B685F68923}"/>
              </a:ext>
            </a:extLst>
          </p:cNvPr>
          <p:cNvSpPr txBox="1"/>
          <p:nvPr/>
        </p:nvSpPr>
        <p:spPr>
          <a:xfrm>
            <a:off x="6096000" y="3544969"/>
            <a:ext cx="5519460" cy="58477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3200" b="1" u="sng" dirty="0">
                <a:solidFill>
                  <a:srgbClr val="FF0000"/>
                </a:solidFill>
              </a:rPr>
              <a:t>ここにプログラミングが必要</a:t>
            </a:r>
          </a:p>
        </p:txBody>
      </p:sp>
      <p:sp>
        <p:nvSpPr>
          <p:cNvPr id="28" name="テキスト ボックス 27">
            <a:extLst>
              <a:ext uri="{FF2B5EF4-FFF2-40B4-BE49-F238E27FC236}">
                <a16:creationId xmlns:a16="http://schemas.microsoft.com/office/drawing/2014/main" id="{73C03443-9A7A-4803-8A9A-491259C77007}"/>
              </a:ext>
            </a:extLst>
          </p:cNvPr>
          <p:cNvSpPr txBox="1"/>
          <p:nvPr/>
        </p:nvSpPr>
        <p:spPr>
          <a:xfrm>
            <a:off x="6183985" y="1114213"/>
            <a:ext cx="4176500" cy="369332"/>
          </a:xfrm>
          <a:prstGeom prst="rect">
            <a:avLst/>
          </a:prstGeom>
          <a:noFill/>
        </p:spPr>
        <p:txBody>
          <a:bodyPr wrap="square" rtlCol="0">
            <a:spAutoFit/>
          </a:bodyPr>
          <a:lstStyle/>
          <a:p>
            <a:r>
              <a:rPr lang="ja-JP" altLang="en-US" dirty="0"/>
              <a:t>例：キャラクター（オブジェクト）</a:t>
            </a:r>
            <a:endParaRPr kumimoji="1" lang="ja-JP" altLang="en-US" dirty="0"/>
          </a:p>
        </p:txBody>
      </p:sp>
      <p:pic>
        <p:nvPicPr>
          <p:cNvPr id="12" name="図 11">
            <a:extLst>
              <a:ext uri="{FF2B5EF4-FFF2-40B4-BE49-F238E27FC236}">
                <a16:creationId xmlns:a16="http://schemas.microsoft.com/office/drawing/2014/main" id="{EEEF77C4-7486-4CFA-819C-447D911598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5134" y="101484"/>
            <a:ext cx="1405354" cy="28107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6007524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687</Words>
  <Application>Microsoft Office PowerPoint</Application>
  <PresentationFormat>ワイド画面</PresentationFormat>
  <Paragraphs>121</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Avenir</vt:lpstr>
      <vt:lpstr>游ゴシック</vt:lpstr>
      <vt:lpstr>游ゴシック Light</vt:lpstr>
      <vt:lpstr>Arial</vt:lpstr>
      <vt:lpstr>Wingdings 3</vt:lpstr>
      <vt:lpstr>Office テーマ</vt:lpstr>
      <vt:lpstr>PowerPoint プレゼンテーション</vt:lpstr>
      <vt:lpstr>PowerPoint プレゼンテーション</vt:lpstr>
      <vt:lpstr>PowerPoint プレゼンテーション</vt:lpstr>
      <vt:lpstr>Unityはすべて３D空間　ー１－</vt:lpstr>
      <vt:lpstr>Unityはすべて３D空間　ー2－</vt:lpstr>
      <vt:lpstr>Unityはすべて３D空間　ー３－</vt:lpstr>
      <vt:lpstr>Sceneを繋いでゲームを作る</vt:lpstr>
      <vt:lpstr>Sceneはオブジェクトを組み合わせて作る</vt:lpstr>
      <vt:lpstr>オブジェクトは複数のスクリプトで成り立つ</vt:lpstr>
      <vt:lpstr>まとめ</vt:lpstr>
      <vt:lpstr>PowerPoint プレゼンテーション</vt:lpstr>
      <vt:lpstr>Projectの作成</vt:lpstr>
      <vt:lpstr>Unityの画面構成１</vt:lpstr>
      <vt:lpstr>Unityの画面構成２</vt:lpstr>
      <vt:lpstr>Unityの画面構成３</vt:lpstr>
      <vt:lpstr>環境を整える</vt:lpstr>
      <vt:lpstr>整ったか確認</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Unity</dc:title>
  <dc:creator>Mahiro</dc:creator>
  <cp:lastModifiedBy>opencampus</cp:lastModifiedBy>
  <cp:revision>84</cp:revision>
  <dcterms:created xsi:type="dcterms:W3CDTF">2021-04-24T06:43:32Z</dcterms:created>
  <dcterms:modified xsi:type="dcterms:W3CDTF">2023-03-16T02:02:38Z</dcterms:modified>
</cp:coreProperties>
</file>