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93" r:id="rId2"/>
    <p:sldId id="282" r:id="rId3"/>
    <p:sldId id="272" r:id="rId4"/>
    <p:sldId id="273" r:id="rId5"/>
    <p:sldId id="274" r:id="rId6"/>
    <p:sldId id="275" r:id="rId7"/>
    <p:sldId id="303" r:id="rId8"/>
    <p:sldId id="283" r:id="rId9"/>
    <p:sldId id="309" r:id="rId10"/>
    <p:sldId id="277" r:id="rId11"/>
    <p:sldId id="308" r:id="rId12"/>
    <p:sldId id="28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695" y="4269307"/>
            <a:ext cx="6014610" cy="59709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5.C#_</a:t>
            </a:r>
            <a:r>
              <a:rPr kumimoji="1" lang="ja-JP" altLang="en-US" sz="3200" dirty="0"/>
              <a:t>メソッド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関数</a:t>
            </a:r>
            <a:r>
              <a:rPr kumimoji="1" lang="en-US" altLang="ja-JP" sz="3200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197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1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7754CD3-A9B8-CF2B-99E4-32B1C5763F08}"/>
              </a:ext>
            </a:extLst>
          </p:cNvPr>
          <p:cNvSpPr txBox="1">
            <a:spLocks/>
          </p:cNvSpPr>
          <p:nvPr/>
        </p:nvSpPr>
        <p:spPr>
          <a:xfrm>
            <a:off x="6895379" y="973325"/>
            <a:ext cx="4580586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2</a:t>
            </a:r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B3F8E0-546C-D27B-66DC-A1EDAAAA76A5}"/>
              </a:ext>
            </a:extLst>
          </p:cNvPr>
          <p:cNvSpPr txBox="1"/>
          <p:nvPr/>
        </p:nvSpPr>
        <p:spPr>
          <a:xfrm>
            <a:off x="7044267" y="1721762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以下の関数を作成し、実行結果を得よ。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名前：</a:t>
            </a:r>
            <a:r>
              <a:rPr kumimoji="1" lang="en-US" altLang="ja-JP" dirty="0" err="1"/>
              <a:t>Gcd</a:t>
            </a:r>
            <a:endParaRPr kumimoji="1" lang="en-US" altLang="ja-JP" dirty="0"/>
          </a:p>
          <a:p>
            <a:r>
              <a:rPr lang="ja-JP" altLang="en-US" dirty="0"/>
              <a:t>引数の型：</a:t>
            </a:r>
            <a:r>
              <a:rPr lang="en-US" altLang="ja-JP" dirty="0" err="1"/>
              <a:t>int,int</a:t>
            </a:r>
            <a:endParaRPr kumimoji="1" lang="en-US" altLang="ja-JP" dirty="0"/>
          </a:p>
          <a:p>
            <a:r>
              <a:rPr kumimoji="1" lang="ja-JP" altLang="en-US" dirty="0"/>
              <a:t>戻り値の型：</a:t>
            </a:r>
            <a:r>
              <a:rPr lang="en-US" altLang="ja-JP" dirty="0"/>
              <a:t>int</a:t>
            </a:r>
            <a:endParaRPr kumimoji="1" lang="en-US" altLang="ja-JP" dirty="0"/>
          </a:p>
          <a:p>
            <a:r>
              <a:rPr kumimoji="1" lang="ja-JP" altLang="en-US" dirty="0"/>
              <a:t>機能：入力された</a:t>
            </a:r>
            <a:r>
              <a:rPr lang="ja-JP" altLang="en-US" dirty="0"/>
              <a:t>二つの引数の</a:t>
            </a:r>
            <a:endParaRPr lang="en-US" altLang="ja-JP" dirty="0"/>
          </a:p>
          <a:p>
            <a:r>
              <a:rPr kumimoji="1" lang="ja-JP" altLang="en-US" dirty="0"/>
              <a:t>　　　最大公約数を返す。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41068D-4715-BE99-4B57-4435D8CEF978}"/>
              </a:ext>
            </a:extLst>
          </p:cNvPr>
          <p:cNvSpPr txBox="1"/>
          <p:nvPr/>
        </p:nvSpPr>
        <p:spPr>
          <a:xfrm>
            <a:off x="387145" y="1786125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以下の関数を作成し、実行結果を得よ。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名前：</a:t>
            </a:r>
            <a:r>
              <a:rPr kumimoji="1" lang="en-US" altLang="ja-JP" dirty="0" err="1"/>
              <a:t>CheckPrime</a:t>
            </a:r>
            <a:endParaRPr kumimoji="1" lang="en-US" altLang="ja-JP" dirty="0"/>
          </a:p>
          <a:p>
            <a:r>
              <a:rPr lang="ja-JP" altLang="en-US" dirty="0"/>
              <a:t>引数：</a:t>
            </a:r>
            <a:r>
              <a:rPr lang="en-US" altLang="ja-JP" dirty="0"/>
              <a:t>int</a:t>
            </a:r>
            <a:endParaRPr kumimoji="1" lang="en-US" altLang="ja-JP" dirty="0"/>
          </a:p>
          <a:p>
            <a:r>
              <a:rPr kumimoji="1" lang="ja-JP" altLang="en-US" dirty="0"/>
              <a:t>戻り値：</a:t>
            </a:r>
            <a:r>
              <a:rPr kumimoji="1" lang="en-US" altLang="ja-JP" dirty="0"/>
              <a:t>Bool</a:t>
            </a:r>
          </a:p>
          <a:p>
            <a:r>
              <a:rPr kumimoji="1" lang="ja-JP" altLang="en-US" dirty="0"/>
              <a:t>機能：入力された引数が、</a:t>
            </a:r>
            <a:endParaRPr kumimoji="1" lang="en-US" altLang="ja-JP" dirty="0"/>
          </a:p>
          <a:p>
            <a:r>
              <a:rPr lang="ja-JP" altLang="en-US" dirty="0"/>
              <a:t>　　　</a:t>
            </a:r>
            <a:r>
              <a:rPr kumimoji="1" lang="ja-JP" altLang="en-US" dirty="0"/>
              <a:t>素数であるかどうかを判定する。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E604C99-2D7A-E5ED-526E-A9A2F4251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63" y="4814529"/>
            <a:ext cx="1618013" cy="133904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85E461-73D0-C820-40E8-8712D4B47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3" y="3862351"/>
            <a:ext cx="4067622" cy="90727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ABE454A-7F20-1ED9-5493-C8794760A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21" y="3753087"/>
            <a:ext cx="3898701" cy="97069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27D6CF7-3558-ECA7-27B6-EE00B2F8F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65" y="4769628"/>
            <a:ext cx="1451727" cy="13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41068D-4715-BE99-4B57-4435D8CEF978}"/>
              </a:ext>
            </a:extLst>
          </p:cNvPr>
          <p:cNvSpPr txBox="1"/>
          <p:nvPr/>
        </p:nvSpPr>
        <p:spPr>
          <a:xfrm>
            <a:off x="418869" y="1606601"/>
            <a:ext cx="5677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ja-JP" altLang="en-US" sz="2400" dirty="0"/>
              <a:t>・初期位置</a:t>
            </a:r>
            <a:endParaRPr kumimoji="1" lang="en-US" altLang="ja-JP" sz="2400" dirty="0"/>
          </a:p>
          <a:p>
            <a:r>
              <a:rPr kumimoji="1" lang="ja-JP" altLang="en-US" sz="2400" dirty="0"/>
              <a:t>・初速度</a:t>
            </a:r>
            <a:endParaRPr kumimoji="1" lang="en-US" altLang="ja-JP" sz="2400" dirty="0"/>
          </a:p>
          <a:p>
            <a:r>
              <a:rPr kumimoji="1" lang="ja-JP" altLang="en-US" sz="2400" dirty="0"/>
              <a:t>・速度</a:t>
            </a:r>
            <a:endParaRPr kumimoji="1" lang="en-US" altLang="ja-JP" sz="2400" dirty="0"/>
          </a:p>
          <a:p>
            <a:r>
              <a:rPr lang="ja-JP" altLang="en-US" sz="2400" dirty="0"/>
              <a:t>・加速度</a:t>
            </a:r>
            <a:endParaRPr lang="en-US" altLang="ja-JP" sz="2400" dirty="0"/>
          </a:p>
          <a:p>
            <a:r>
              <a:rPr kumimoji="1" lang="ja-JP" altLang="en-US" sz="2400" dirty="0"/>
              <a:t>・秒数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を入力させ、物体の運動結果を表示するメソッドを作成せよ。</a:t>
            </a:r>
            <a:endParaRPr lang="en-US" altLang="ja-JP" sz="2400" dirty="0"/>
          </a:p>
          <a:p>
            <a:r>
              <a:rPr lang="ja-JP" altLang="en-US" sz="2400" dirty="0"/>
              <a:t>運動は一次元空間で行う。</a:t>
            </a:r>
            <a:endParaRPr lang="en-US" altLang="ja-JP" sz="2400" dirty="0"/>
          </a:p>
          <a:p>
            <a:r>
              <a:rPr lang="en-US" altLang="ja-JP" sz="2400" dirty="0"/>
              <a:t>Main</a:t>
            </a:r>
            <a:r>
              <a:rPr lang="ja-JP" altLang="en-US" sz="2400" dirty="0"/>
              <a:t>は右上のようにし、</a:t>
            </a:r>
            <a:endParaRPr lang="en-US" altLang="ja-JP" sz="2400" dirty="0"/>
          </a:p>
          <a:p>
            <a:r>
              <a:rPr kumimoji="1" lang="ja-JP" altLang="en-US" sz="2400" dirty="0"/>
              <a:t>実行結果は右下のようになる。</a:t>
            </a:r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33C7AE-FD0A-4CF3-875A-9057263E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21" y="665576"/>
            <a:ext cx="5844540" cy="42824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C45BEA4-0749-47EE-9A8F-669252668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728" y="4646918"/>
            <a:ext cx="1916272" cy="22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5"/>
            <a:ext cx="6407624" cy="4991965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本日のまとめ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・メソッド（関数）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―</a:t>
            </a:r>
            <a:r>
              <a:rPr lang="ja-JP" altLang="en-US" sz="2800" dirty="0"/>
              <a:t>　複数の命令を一つにまとめる</a:t>
            </a:r>
          </a:p>
          <a:p>
            <a:pPr marL="0" indent="0">
              <a:buNone/>
            </a:pPr>
            <a:r>
              <a:rPr lang="ja-JP" altLang="en-US" dirty="0"/>
              <a:t>・引数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ー　関数に渡す値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・戻り値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ー　関数から戻ってくる値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7249616" y="956738"/>
            <a:ext cx="4580586" cy="5652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251~286p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今回触れない内容もありますので、参考程度に</a:t>
            </a:r>
            <a:r>
              <a:rPr lang="en-US" altLang="ja-JP" sz="2800" dirty="0"/>
              <a:t>)</a:t>
            </a:r>
            <a:br>
              <a:rPr lang="en-US" altLang="ja-JP" sz="2800" dirty="0"/>
            </a:br>
            <a:r>
              <a:rPr lang="ja-JP" altLang="en-US" sz="2800" dirty="0"/>
              <a:t>・</a:t>
            </a:r>
            <a:r>
              <a:rPr lang="en-US" altLang="ja-JP" sz="2800" b="1" u="sng" dirty="0"/>
              <a:t>C#</a:t>
            </a:r>
            <a:r>
              <a:rPr lang="ja-JP" altLang="en-US" sz="2800" b="1" u="sng" dirty="0"/>
              <a:t>サンプルコード</a:t>
            </a:r>
            <a:r>
              <a:rPr lang="en-US" altLang="ja-JP" sz="2400" dirty="0"/>
              <a:t>sample1.cs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ja-JP" altLang="en-US" sz="2800" b="1" u="sng" dirty="0"/>
              <a:t>課題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3200" dirty="0"/>
              <a:t>演習</a:t>
            </a:r>
            <a:r>
              <a:rPr lang="en-US" altLang="ja-JP" sz="3200" dirty="0"/>
              <a:t>1</a:t>
            </a:r>
          </a:p>
          <a:p>
            <a:pPr marL="0" indent="0">
              <a:buNone/>
            </a:pPr>
            <a:r>
              <a:rPr lang="ja-JP" altLang="en-US" sz="3200" dirty="0"/>
              <a:t>演習</a:t>
            </a:r>
            <a:r>
              <a:rPr lang="en-US" altLang="ja-JP" sz="3200" dirty="0"/>
              <a:t>2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634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086823" cy="3285084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・メソッド（関数）とは？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ja-JP" altLang="en-US" dirty="0"/>
              <a:t>数学での関数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・プログラミングでの関数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break</a:t>
            </a:r>
            <a:r>
              <a:rPr lang="ja-JP" altLang="en-US" dirty="0"/>
              <a:t>文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251~286p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399576" y="4670431"/>
            <a:ext cx="4713336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・演習１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319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0" y="1115325"/>
            <a:ext cx="8314783" cy="446138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200" b="1" u="sng" dirty="0"/>
              <a:t>関数、覚えていますか？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数学にありましたよね、関数。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便利でしたよね、関数。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b="1" dirty="0"/>
              <a:t>プログラミングにも関数があります。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数学では敵だったという人もいると思いますが、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b="1" u="sng" dirty="0">
                <a:solidFill>
                  <a:srgbClr val="FF0000"/>
                </a:solidFill>
              </a:rPr>
              <a:t>プログラミングでは間違いなく強い味方です。</a:t>
            </a:r>
            <a:endParaRPr lang="en-US" altLang="ja-JP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en-US" altLang="ja-JP" sz="3200" b="1" dirty="0"/>
              <a:t>C#</a:t>
            </a:r>
            <a:r>
              <a:rPr lang="ja-JP" altLang="en-US" sz="3200" b="1" dirty="0"/>
              <a:t>での関数（メソッド）の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 b="1" dirty="0"/>
              <a:t>　　　使い方、作り方を学んでいきましょう！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メソッド（関数）とは？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E02C9D-3FC1-48AB-AC41-87D2C915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04" y="1505515"/>
            <a:ext cx="3253740" cy="8915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F88838-D603-4C09-A2A3-EFA0CDF35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65" y="2954303"/>
            <a:ext cx="3660099" cy="184093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220B79-D8B7-450C-BE0E-17F284E22ABA}"/>
              </a:ext>
            </a:extLst>
          </p:cNvPr>
          <p:cNvSpPr txBox="1"/>
          <p:nvPr/>
        </p:nvSpPr>
        <p:spPr>
          <a:xfrm>
            <a:off x="1241778" y="5392045"/>
            <a:ext cx="901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※</a:t>
            </a:r>
            <a:r>
              <a:rPr kumimoji="1" lang="ja-JP" altLang="en-US" dirty="0"/>
              <a:t>関数とメソッドは厳密には違いますが、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ではほぼイコールと思って良いです）</a:t>
            </a:r>
          </a:p>
        </p:txBody>
      </p:sp>
    </p:spTree>
    <p:extLst>
      <p:ext uri="{BB962C8B-B14F-4D97-AF65-F5344CB8AC3E}">
        <p14:creationId xmlns:p14="http://schemas.microsoft.com/office/powerpoint/2010/main" val="26422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まずは数学での関数のおさらい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1514987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関数とは？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b="1" u="sng" dirty="0">
                <a:solidFill>
                  <a:srgbClr val="00B0F0"/>
                </a:solidFill>
              </a:rPr>
              <a:t>1</a:t>
            </a:r>
            <a:r>
              <a:rPr lang="ja-JP" altLang="en-US" sz="2400" b="1" u="sng" dirty="0">
                <a:solidFill>
                  <a:srgbClr val="00B0F0"/>
                </a:solidFill>
              </a:rPr>
              <a:t>つ以上</a:t>
            </a:r>
            <a:r>
              <a:rPr lang="ja-JP" altLang="en-US" sz="2400" dirty="0"/>
              <a:t>の入力に対して、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b="1" u="sng" dirty="0">
                <a:solidFill>
                  <a:srgbClr val="FF0000"/>
                </a:solidFill>
              </a:rPr>
              <a:t>1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つ</a:t>
            </a:r>
            <a:r>
              <a:rPr kumimoji="1" lang="ja-JP" altLang="en-US" sz="2400" dirty="0"/>
              <a:t>の結果を得る機能（対応関係）です。</a:t>
            </a: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936978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数学での例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240679-0938-4496-8172-5E7FDE10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4" y="1844596"/>
            <a:ext cx="5821305" cy="436597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77BF02-929A-4D96-B0D1-C2F52DAFFD58}"/>
              </a:ext>
            </a:extLst>
          </p:cNvPr>
          <p:cNvSpPr txBox="1"/>
          <p:nvPr/>
        </p:nvSpPr>
        <p:spPr>
          <a:xfrm>
            <a:off x="715442" y="545236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図は入力が１つですが、</a:t>
            </a:r>
            <a:r>
              <a:rPr lang="ja-JP" altLang="en-US" dirty="0"/>
              <a:t>入力は</a:t>
            </a:r>
            <a:r>
              <a:rPr lang="ja-JP" altLang="en-US" b="1" dirty="0"/>
              <a:t>１つ以上</a:t>
            </a:r>
            <a:r>
              <a:rPr lang="ja-JP" altLang="en-US" dirty="0"/>
              <a:t>です。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C92C5CB-CB75-47F2-B059-DF29B6A29A97}"/>
                  </a:ext>
                </a:extLst>
              </p:cNvPr>
              <p:cNvSpPr txBox="1"/>
              <p:nvPr/>
            </p:nvSpPr>
            <p:spPr>
              <a:xfrm>
                <a:off x="7263292" y="1844596"/>
                <a:ext cx="4553234" cy="1434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3200" dirty="0"/>
                  <a:t>関数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ja-JP" alt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ja-JP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ja-JP" altLang="en-US" sz="3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ja-JP" alt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ja-JP" altLang="en-US" sz="3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ja-JP" altLang="en-US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en-US" sz="32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ja-JP" altLang="en-US" sz="32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ja-JP" alt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ja-JP" altLang="en-US" sz="3200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ja-JP" alt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ja-JP" sz="3200" dirty="0"/>
              </a:p>
              <a:p>
                <a:r>
                  <a:rPr lang="ja-JP" altLang="en-US" sz="2400" dirty="0"/>
                  <a:t>Ｘ：底辺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Ｙ：高さ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C92C5CB-CB75-47F2-B059-DF29B6A2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292" y="1844596"/>
                <a:ext cx="4553234" cy="1434047"/>
              </a:xfrm>
              <a:prstGeom prst="rect">
                <a:avLst/>
              </a:prstGeom>
              <a:blipFill>
                <a:blip r:embed="rId4"/>
                <a:stretch>
                  <a:fillRect l="-5355" t="-1277" b="-1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05AD0E-F1A9-4B25-8F60-15EFA359C8CF}"/>
              </a:ext>
            </a:extLst>
          </p:cNvPr>
          <p:cNvSpPr txBox="1"/>
          <p:nvPr/>
        </p:nvSpPr>
        <p:spPr>
          <a:xfrm>
            <a:off x="7263292" y="3757557"/>
            <a:ext cx="461664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ja-JP" altLang="en-US" sz="2400" dirty="0"/>
              <a:t>さて、</a:t>
            </a:r>
            <a:endParaRPr lang="en-US" altLang="ja-JP" sz="2400" dirty="0"/>
          </a:p>
          <a:p>
            <a:r>
              <a:rPr lang="ja-JP" altLang="en-US" sz="2400" dirty="0"/>
              <a:t>これは何を求める関数でしょう？</a:t>
            </a:r>
            <a:endParaRPr kumimoji="1" lang="ja-JP" altLang="en-US" sz="3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5C121B-785F-47B9-A405-267F7AE73CF6}"/>
              </a:ext>
            </a:extLst>
          </p:cNvPr>
          <p:cNvSpPr txBox="1"/>
          <p:nvPr/>
        </p:nvSpPr>
        <p:spPr>
          <a:xfrm>
            <a:off x="708690" y="4027585"/>
            <a:ext cx="6463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41774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プログラミンでの関数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07" y="1036304"/>
            <a:ext cx="6895660" cy="3754602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プログラミングでの関数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2400" dirty="0"/>
              <a:t>　数学の関数との最大の違いは、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b="1" u="sng" dirty="0">
                <a:solidFill>
                  <a:srgbClr val="00B0F0"/>
                </a:solidFill>
              </a:rPr>
              <a:t>0</a:t>
            </a:r>
            <a:r>
              <a:rPr lang="ja-JP" altLang="en-US" sz="2400" b="1" u="sng" dirty="0">
                <a:solidFill>
                  <a:srgbClr val="00B0F0"/>
                </a:solidFill>
              </a:rPr>
              <a:t>個以上</a:t>
            </a:r>
            <a:r>
              <a:rPr lang="ja-JP" altLang="en-US" sz="2400" dirty="0"/>
              <a:t>の入力に対して、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b="1" u="sng" dirty="0">
                <a:solidFill>
                  <a:srgbClr val="FF0000"/>
                </a:solidFill>
              </a:rPr>
              <a:t>0~1</a:t>
            </a:r>
            <a:r>
              <a:rPr lang="ja-JP" altLang="en-US" sz="2400" b="1" u="sng" dirty="0">
                <a:solidFill>
                  <a:srgbClr val="FF0000"/>
                </a:solidFill>
              </a:rPr>
              <a:t>個</a:t>
            </a:r>
            <a:r>
              <a:rPr lang="ja-JP" altLang="en-US" sz="2400" dirty="0"/>
              <a:t>の結果を得るという点です。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000" dirty="0"/>
              <a:t>（</a:t>
            </a:r>
            <a:r>
              <a:rPr lang="en-US" altLang="ja-JP" sz="2000" dirty="0"/>
              <a:t>※</a:t>
            </a:r>
            <a:r>
              <a:rPr lang="ja-JP" altLang="en-US" sz="2000" dirty="0"/>
              <a:t>必ずしも入力や出力が必須ではありません）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000" dirty="0"/>
              <a:t>定義としては、</a:t>
            </a: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895379" y="973325"/>
            <a:ext cx="4580586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en-US" altLang="ja-JP" sz="3200" b="1" u="sng" dirty="0"/>
              <a:t>C</a:t>
            </a:r>
            <a:r>
              <a:rPr lang="ja-JP" altLang="en-US" sz="3200" b="1" u="sng" dirty="0"/>
              <a:t>＃での例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77BF02-929A-4D96-B0D1-C2F52DAFFD58}"/>
              </a:ext>
            </a:extLst>
          </p:cNvPr>
          <p:cNvSpPr txBox="1"/>
          <p:nvPr/>
        </p:nvSpPr>
        <p:spPr>
          <a:xfrm>
            <a:off x="276061" y="4083020"/>
            <a:ext cx="661931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000" b="1" dirty="0"/>
              <a:t>　与えられた値をもとに、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定められた独自の処理を実行し、その結果を返す命令</a:t>
            </a:r>
            <a:endParaRPr lang="en-US" altLang="ja-JP" sz="20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09637F-FD60-4041-8ABB-E6BED52A25AC}"/>
              </a:ext>
            </a:extLst>
          </p:cNvPr>
          <p:cNvSpPr txBox="1"/>
          <p:nvPr/>
        </p:nvSpPr>
        <p:spPr>
          <a:xfrm>
            <a:off x="474133" y="48789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とあり、</a:t>
            </a:r>
            <a:endParaRPr kumimoji="1" lang="en-US" altLang="ja-JP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EC6841-EE34-4F43-B3B5-BB30DAB43FF1}"/>
              </a:ext>
            </a:extLst>
          </p:cNvPr>
          <p:cNvSpPr txBox="1"/>
          <p:nvPr/>
        </p:nvSpPr>
        <p:spPr>
          <a:xfrm>
            <a:off x="1195780" y="5367090"/>
            <a:ext cx="4801314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ja-JP" altLang="en-US" sz="2400" b="1" dirty="0"/>
              <a:t>複数の命令を一つにまとめる機能</a:t>
            </a:r>
            <a:endParaRPr lang="en-US" altLang="ja-JP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A082E1-1D1B-498A-B8FB-11F5353D5E83}"/>
              </a:ext>
            </a:extLst>
          </p:cNvPr>
          <p:cNvSpPr txBox="1"/>
          <p:nvPr/>
        </p:nvSpPr>
        <p:spPr>
          <a:xfrm>
            <a:off x="3596437" y="600482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と理解しましょう。</a:t>
            </a:r>
            <a:endParaRPr kumimoji="1" lang="en-US" altLang="ja-JP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4713DB-30C0-475D-A88B-8281933D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86" y="1791852"/>
            <a:ext cx="4027984" cy="5942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6FEB7E-23EC-4320-9235-D94ABEF32893}"/>
              </a:ext>
            </a:extLst>
          </p:cNvPr>
          <p:cNvSpPr txBox="1"/>
          <p:nvPr/>
        </p:nvSpPr>
        <p:spPr>
          <a:xfrm>
            <a:off x="7171721" y="2416731"/>
            <a:ext cx="4993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これまで幾度となく見てきたと思いますが、</a:t>
            </a:r>
            <a:endParaRPr lang="en-US" altLang="ja-JP" dirty="0"/>
          </a:p>
          <a:p>
            <a:r>
              <a:rPr kumimoji="1" lang="ja-JP" altLang="en-US" dirty="0"/>
              <a:t>これも関数です。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”</a:t>
            </a:r>
            <a:r>
              <a:rPr lang="en-US" altLang="ja-JP" dirty="0"/>
              <a:t>Hello</a:t>
            </a:r>
            <a:r>
              <a:rPr lang="ja-JP" altLang="en-US" dirty="0"/>
              <a:t> </a:t>
            </a:r>
            <a:r>
              <a:rPr lang="en-US" altLang="ja-JP" dirty="0"/>
              <a:t>, World!</a:t>
            </a:r>
            <a:r>
              <a:rPr lang="ja-JP" altLang="en-US" dirty="0"/>
              <a:t>”を入力し、</a:t>
            </a:r>
            <a:endParaRPr lang="en-US" altLang="ja-JP" dirty="0"/>
          </a:p>
          <a:p>
            <a:r>
              <a:rPr kumimoji="1" lang="ja-JP" altLang="en-US" dirty="0"/>
              <a:t>特に何の結果も受け取っていません。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ただし、処理の中に</a:t>
            </a:r>
            <a:endParaRPr kumimoji="1" lang="en-US" altLang="ja-JP" dirty="0"/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コンソールに受け取った文字列を表示する</a:t>
            </a:r>
            <a:r>
              <a:rPr kumimoji="1" lang="en-US" altLang="ja-JP" dirty="0"/>
              <a:t>』</a:t>
            </a:r>
          </a:p>
          <a:p>
            <a:r>
              <a:rPr lang="ja-JP" altLang="en-US" dirty="0"/>
              <a:t>という命令が含まれており、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それが実行されてコンソールに</a:t>
            </a:r>
            <a:endParaRPr kumimoji="1" lang="en-US" altLang="ja-JP" dirty="0"/>
          </a:p>
          <a:p>
            <a:r>
              <a:rPr kumimoji="1" lang="en-US" altLang="ja-JP" dirty="0"/>
              <a:t>『</a:t>
            </a:r>
            <a:r>
              <a:rPr lang="en-US" altLang="ja-JP" dirty="0"/>
              <a:t> Hello</a:t>
            </a:r>
            <a:r>
              <a:rPr lang="ja-JP" altLang="en-US" dirty="0"/>
              <a:t> </a:t>
            </a:r>
            <a:r>
              <a:rPr lang="en-US" altLang="ja-JP" dirty="0"/>
              <a:t>, World! 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が表示されています。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92607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でのメソッド（関数）の文法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07" y="1036304"/>
            <a:ext cx="6895660" cy="597421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メソッドの基本構文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895379" y="973325"/>
            <a:ext cx="4580586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・具体的な</a:t>
            </a:r>
            <a:r>
              <a:rPr lang="ja-JP" altLang="en-US" sz="3200" b="1" u="sng" dirty="0"/>
              <a:t>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71DE43-58DD-914A-C2C2-775E927E45AE}"/>
              </a:ext>
            </a:extLst>
          </p:cNvPr>
          <p:cNvSpPr txBox="1"/>
          <p:nvPr/>
        </p:nvSpPr>
        <p:spPr>
          <a:xfrm>
            <a:off x="773330" y="2083408"/>
            <a:ext cx="387798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ja-JP" altLang="en-US" sz="1800" dirty="0"/>
              <a:t>　戻り値の型　メソッド名（引数）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 dirty="0"/>
              <a:t>｛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1800" dirty="0"/>
              <a:t>実行したい処理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>	return </a:t>
            </a:r>
            <a:r>
              <a:rPr lang="ja-JP" altLang="en-US" dirty="0"/>
              <a:t>戻り値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sz="1800" dirty="0"/>
              <a:t>｝</a:t>
            </a:r>
            <a:endParaRPr lang="en-US" altLang="ja-JP" sz="1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C2AEDA-36AF-DE36-970A-C6558EE5F01A}"/>
              </a:ext>
            </a:extLst>
          </p:cNvPr>
          <p:cNvSpPr txBox="1"/>
          <p:nvPr/>
        </p:nvSpPr>
        <p:spPr>
          <a:xfrm>
            <a:off x="773330" y="1721762"/>
            <a:ext cx="6463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定義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2E2162-62DD-3ACE-3ABB-7606C17EA11C}"/>
              </a:ext>
            </a:extLst>
          </p:cNvPr>
          <p:cNvSpPr txBox="1"/>
          <p:nvPr/>
        </p:nvSpPr>
        <p:spPr>
          <a:xfrm>
            <a:off x="773329" y="3733420"/>
            <a:ext cx="13388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実行の仕方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C2C688-62F7-2705-58A3-25B256DFE5FC}"/>
              </a:ext>
            </a:extLst>
          </p:cNvPr>
          <p:cNvSpPr txBox="1"/>
          <p:nvPr/>
        </p:nvSpPr>
        <p:spPr>
          <a:xfrm>
            <a:off x="773330" y="4075712"/>
            <a:ext cx="23278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ja-JP" altLang="en-US" sz="1800" dirty="0"/>
              <a:t>メソッド名（引数）</a:t>
            </a:r>
            <a:r>
              <a:rPr lang="en-US" altLang="ja-JP" sz="1800" dirty="0"/>
              <a:t>;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3211E3-4880-574D-50F6-874A69BC77D3}"/>
              </a:ext>
            </a:extLst>
          </p:cNvPr>
          <p:cNvSpPr txBox="1"/>
          <p:nvPr/>
        </p:nvSpPr>
        <p:spPr>
          <a:xfrm>
            <a:off x="773328" y="4942158"/>
            <a:ext cx="570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プログラミングでは、</a:t>
            </a:r>
            <a:endParaRPr lang="en-US" altLang="ja-JP" sz="2000" dirty="0"/>
          </a:p>
          <a:p>
            <a:r>
              <a:rPr lang="ja-JP" altLang="en-US" sz="2000" dirty="0"/>
              <a:t>関数の</a:t>
            </a:r>
            <a:r>
              <a:rPr lang="ja-JP" altLang="en-US" sz="2000" b="1" dirty="0"/>
              <a:t>出力</a:t>
            </a:r>
            <a:r>
              <a:rPr lang="ja-JP" altLang="en-US" sz="2000" dirty="0"/>
              <a:t>の事を</a:t>
            </a:r>
            <a:r>
              <a:rPr lang="ja-JP" altLang="en-US" sz="2000" b="1" dirty="0">
                <a:solidFill>
                  <a:srgbClr val="FF0000"/>
                </a:solidFill>
              </a:rPr>
              <a:t>戻り値</a:t>
            </a:r>
            <a:r>
              <a:rPr lang="ja-JP" altLang="en-US" sz="2000" dirty="0"/>
              <a:t>と呼び</a:t>
            </a:r>
            <a:br>
              <a:rPr lang="en-US" altLang="ja-JP" sz="2000" dirty="0"/>
            </a:br>
            <a:r>
              <a:rPr lang="ja-JP" altLang="en-US" sz="2000" dirty="0"/>
              <a:t>関数の</a:t>
            </a:r>
            <a:r>
              <a:rPr lang="ja-JP" altLang="en-US" sz="2000" b="1" dirty="0"/>
              <a:t>入力</a:t>
            </a:r>
            <a:r>
              <a:rPr lang="ja-JP" altLang="en-US" sz="2000" dirty="0"/>
              <a:t>の事を</a:t>
            </a:r>
            <a:r>
              <a:rPr lang="ja-JP" altLang="en-US" sz="2000" b="1" dirty="0">
                <a:solidFill>
                  <a:srgbClr val="FF0000"/>
                </a:solidFill>
              </a:rPr>
              <a:t>引数</a:t>
            </a:r>
            <a:r>
              <a:rPr lang="ja-JP" altLang="en-US" sz="2000" dirty="0"/>
              <a:t>と呼びます。</a:t>
            </a:r>
            <a:endParaRPr lang="en-US" altLang="ja-JP" sz="2000" dirty="0"/>
          </a:p>
          <a:p>
            <a:r>
              <a:rPr lang="ja-JP" altLang="en-US" sz="2000" dirty="0"/>
              <a:t>戻り値がない場合、戻り値の型には</a:t>
            </a:r>
            <a:r>
              <a:rPr lang="en-US" altLang="ja-JP" sz="2000" b="1" dirty="0">
                <a:solidFill>
                  <a:srgbClr val="FF0000"/>
                </a:solidFill>
              </a:rPr>
              <a:t>void</a:t>
            </a:r>
          </a:p>
          <a:p>
            <a:r>
              <a:rPr kumimoji="1" lang="ja-JP" altLang="en-US" sz="2000" dirty="0"/>
              <a:t>引数がない場合、</a:t>
            </a:r>
            <a:r>
              <a:rPr kumimoji="1" lang="en-US" altLang="ja-JP" sz="2000" dirty="0"/>
              <a:t>()</a:t>
            </a:r>
            <a:r>
              <a:rPr kumimoji="1" lang="ja-JP" altLang="en-US" sz="2000" dirty="0"/>
              <a:t>には何も入力しない。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BBBF8F-A95D-47E9-BDF6-D3FD4998B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9" y="1590443"/>
            <a:ext cx="4366391" cy="36629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A3BB0A-216F-4FB6-AC5F-2DBDCDEE5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52" y="5396186"/>
            <a:ext cx="2783390" cy="11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メソッドの具体例１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0CA18CA-CDC4-433F-BE7F-E7EEF619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1157598"/>
            <a:ext cx="4501494" cy="47518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3200" b="1" u="sng" dirty="0" err="1"/>
              <a:t>n^m</a:t>
            </a:r>
            <a:r>
              <a:rPr lang="en-US" altLang="ja-JP" sz="3200" b="1" u="sng" dirty="0"/>
              <a:t> </a:t>
            </a:r>
            <a:r>
              <a:rPr lang="ja-JP" altLang="en-US" sz="3200" b="1" u="sng" dirty="0"/>
              <a:t>乗を計算する関数</a:t>
            </a:r>
            <a:endParaRPr kumimoji="1" lang="en-US" altLang="ja-JP" sz="3200" b="1" u="sng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343BD7-1162-48D0-B679-90019CAED77C}"/>
              </a:ext>
            </a:extLst>
          </p:cNvPr>
          <p:cNvSpPr txBox="1"/>
          <p:nvPr/>
        </p:nvSpPr>
        <p:spPr>
          <a:xfrm>
            <a:off x="516449" y="1672878"/>
            <a:ext cx="2502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名前：</a:t>
            </a:r>
            <a:r>
              <a:rPr kumimoji="1" lang="en-US" altLang="ja-JP" sz="3200" dirty="0"/>
              <a:t>Pow</a:t>
            </a:r>
          </a:p>
          <a:p>
            <a:r>
              <a:rPr kumimoji="1" lang="ja-JP" altLang="en-US" sz="3200" dirty="0"/>
              <a:t>引数</a:t>
            </a:r>
            <a:r>
              <a:rPr lang="ja-JP" altLang="en-US" sz="3200" dirty="0"/>
              <a:t>：</a:t>
            </a:r>
            <a:r>
              <a:rPr lang="en-US" altLang="ja-JP" sz="3200" dirty="0" err="1"/>
              <a:t>int,int</a:t>
            </a:r>
            <a:endParaRPr kumimoji="1" lang="en-US" altLang="ja-JP" sz="3200" dirty="0"/>
          </a:p>
          <a:p>
            <a:r>
              <a:rPr kumimoji="1" lang="ja-JP" altLang="en-US" sz="3200" dirty="0"/>
              <a:t>戻り値：</a:t>
            </a:r>
            <a:r>
              <a:rPr kumimoji="1" lang="en-US" altLang="ja-JP" sz="3200" dirty="0"/>
              <a:t>int</a:t>
            </a:r>
            <a:endParaRPr kumimoji="1" lang="ja-JP" altLang="en-US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2D5C0F-7FDE-413F-8742-B76AE18C3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87" y="1157598"/>
            <a:ext cx="7430813" cy="4771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675E6BE-D161-4120-A4ED-45EA5AC73E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21"/>
          <a:stretch/>
        </p:blipFill>
        <p:spPr>
          <a:xfrm>
            <a:off x="516449" y="4171036"/>
            <a:ext cx="3755105" cy="12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1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メソッドの具体例２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6FF3A1-9C8B-4ECC-A83F-02F5C9F4C7E9}"/>
              </a:ext>
            </a:extLst>
          </p:cNvPr>
          <p:cNvSpPr txBox="1"/>
          <p:nvPr/>
        </p:nvSpPr>
        <p:spPr>
          <a:xfrm>
            <a:off x="607888" y="1859340"/>
            <a:ext cx="2958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名前：</a:t>
            </a:r>
            <a:r>
              <a:rPr kumimoji="1" lang="en-US" altLang="ja-JP" sz="3200" dirty="0" err="1"/>
              <a:t>SumArr</a:t>
            </a:r>
            <a:endParaRPr kumimoji="1" lang="en-US" altLang="ja-JP" sz="3200" dirty="0"/>
          </a:p>
          <a:p>
            <a:r>
              <a:rPr kumimoji="1" lang="ja-JP" altLang="en-US" sz="3200" dirty="0"/>
              <a:t>引数</a:t>
            </a:r>
            <a:r>
              <a:rPr lang="ja-JP" altLang="en-US" sz="3200" dirty="0"/>
              <a:t>：</a:t>
            </a:r>
            <a:r>
              <a:rPr lang="en-US" altLang="ja-JP" sz="3200" dirty="0"/>
              <a:t>int[]</a:t>
            </a:r>
            <a:endParaRPr kumimoji="1" lang="en-US" altLang="ja-JP" sz="3200" dirty="0"/>
          </a:p>
          <a:p>
            <a:r>
              <a:rPr kumimoji="1" lang="ja-JP" altLang="en-US" sz="3200" dirty="0"/>
              <a:t>戻り値：</a:t>
            </a:r>
            <a:r>
              <a:rPr lang="en-US" altLang="ja-JP" sz="3200" dirty="0"/>
              <a:t>int</a:t>
            </a:r>
            <a:endParaRPr kumimoji="1" lang="ja-JP" altLang="en-US" sz="32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7DE4967-562F-4332-B817-BE5E1221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99" y="1157598"/>
            <a:ext cx="5455083" cy="660400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配列の合計を計算する関数</a:t>
            </a:r>
            <a:endParaRPr kumimoji="1" lang="en-US" altLang="ja-JP" sz="3200" b="1" u="sng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69C84B5-B93C-4D6D-82F1-DBF819110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72" y="912260"/>
            <a:ext cx="4968240" cy="58997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164181C-9FDA-47EF-814F-820B7FF7D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1" y="4608929"/>
            <a:ext cx="4398169" cy="13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break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52245B-6E4C-4A55-8CFA-50750C401B54}"/>
              </a:ext>
            </a:extLst>
          </p:cNvPr>
          <p:cNvSpPr txBox="1"/>
          <p:nvPr/>
        </p:nvSpPr>
        <p:spPr>
          <a:xfrm>
            <a:off x="522514" y="1175657"/>
            <a:ext cx="55734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Switch</a:t>
            </a:r>
            <a:r>
              <a:rPr kumimoji="1" lang="ja-JP" altLang="en-US" sz="2400" dirty="0"/>
              <a:t>文でも習いましたが、</a:t>
            </a:r>
            <a:endParaRPr kumimoji="1" lang="en-US" altLang="ja-JP" sz="2400" dirty="0"/>
          </a:p>
          <a:p>
            <a:r>
              <a:rPr lang="en-US" altLang="ja-JP" sz="2400" dirty="0"/>
              <a:t>Break</a:t>
            </a:r>
            <a:r>
              <a:rPr lang="ja-JP" altLang="en-US" sz="2400" dirty="0"/>
              <a:t>文は単体でも使用できます</a:t>
            </a:r>
            <a:r>
              <a:rPr lang="ja-JP" altLang="en-US" sz="2800" dirty="0"/>
              <a:t>。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2F21F9-4AED-4CB3-8879-99F9E33869EF}"/>
              </a:ext>
            </a:extLst>
          </p:cNvPr>
          <p:cNvSpPr txBox="1"/>
          <p:nvPr/>
        </p:nvSpPr>
        <p:spPr>
          <a:xfrm>
            <a:off x="522514" y="2244060"/>
            <a:ext cx="55734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単体だと、</a:t>
            </a:r>
            <a:endParaRPr kumimoji="1" lang="en-US" altLang="ja-JP" sz="2800" dirty="0"/>
          </a:p>
          <a:p>
            <a:r>
              <a:rPr lang="ja-JP" altLang="en-US" sz="3600" dirty="0"/>
              <a:t>　</a:t>
            </a:r>
            <a:r>
              <a:rPr lang="en-US" altLang="ja-JP" sz="3600" b="1" u="sng" dirty="0"/>
              <a:t>『</a:t>
            </a:r>
            <a:r>
              <a:rPr kumimoji="1" lang="ja-JP" altLang="en-US" sz="3600" b="1" u="sng" dirty="0"/>
              <a:t>ループから抜ける</a:t>
            </a:r>
            <a:r>
              <a:rPr lang="en-US" altLang="ja-JP" sz="3600" b="1" u="sng" dirty="0"/>
              <a:t>』</a:t>
            </a:r>
            <a:endParaRPr lang="en-US" altLang="ja-JP" sz="2800" b="1" u="sng" dirty="0"/>
          </a:p>
          <a:p>
            <a:r>
              <a:rPr kumimoji="1" lang="ja-JP" altLang="en-US" sz="2800" dirty="0"/>
              <a:t>という意味の命令になります。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4285B2-0E97-48AB-BE98-1B83F975B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913241"/>
            <a:ext cx="4376058" cy="2656892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272E702F-9C88-4926-933B-82FF11E6DE00}"/>
              </a:ext>
            </a:extLst>
          </p:cNvPr>
          <p:cNvSpPr/>
          <p:nvPr/>
        </p:nvSpPr>
        <p:spPr>
          <a:xfrm>
            <a:off x="1815738" y="5120639"/>
            <a:ext cx="1776548" cy="561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0069533-A2FF-4A53-985D-DAF053BACD3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071154" y="5682343"/>
            <a:ext cx="1632858" cy="8744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98A891-0CC3-4775-B511-452B517E6A88}"/>
              </a:ext>
            </a:extLst>
          </p:cNvPr>
          <p:cNvSpPr txBox="1"/>
          <p:nvPr/>
        </p:nvSpPr>
        <p:spPr>
          <a:xfrm>
            <a:off x="1839686" y="5843419"/>
            <a:ext cx="20313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ループの外に出る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097BE94-0F80-4C94-84AD-C69AFBE18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97" y="702781"/>
            <a:ext cx="5838391" cy="308255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9EF686C-262F-4C86-A75B-698818E73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45" y="3389560"/>
            <a:ext cx="1705093" cy="3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814</Words>
  <Application>Microsoft Office PowerPoint</Application>
  <PresentationFormat>ワイド画面</PresentationFormat>
  <Paragraphs>138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482</cp:revision>
  <dcterms:created xsi:type="dcterms:W3CDTF">2021-04-24T06:43:32Z</dcterms:created>
  <dcterms:modified xsi:type="dcterms:W3CDTF">2023-05-11T03:26:57Z</dcterms:modified>
</cp:coreProperties>
</file>