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6"/>
  </p:notesMasterIdLst>
  <p:sldIdLst>
    <p:sldId id="294" r:id="rId2"/>
    <p:sldId id="295" r:id="rId3"/>
    <p:sldId id="296" r:id="rId4"/>
    <p:sldId id="308" r:id="rId5"/>
    <p:sldId id="309" r:id="rId6"/>
    <p:sldId id="310" r:id="rId7"/>
    <p:sldId id="297" r:id="rId8"/>
    <p:sldId id="311" r:id="rId9"/>
    <p:sldId id="312" r:id="rId10"/>
    <p:sldId id="313" r:id="rId11"/>
    <p:sldId id="320" r:id="rId12"/>
    <p:sldId id="317" r:id="rId13"/>
    <p:sldId id="319" r:id="rId14"/>
    <p:sldId id="274" r:id="rId15"/>
    <p:sldId id="318" r:id="rId16"/>
    <p:sldId id="321" r:id="rId17"/>
    <p:sldId id="305" r:id="rId18"/>
    <p:sldId id="322" r:id="rId19"/>
    <p:sldId id="314" r:id="rId20"/>
    <p:sldId id="323" r:id="rId21"/>
    <p:sldId id="315" r:id="rId22"/>
    <p:sldId id="316" r:id="rId23"/>
    <p:sldId id="307" r:id="rId24"/>
    <p:sldId id="304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iro" initials="M" lastIdx="4" clrIdx="0">
    <p:extLst>
      <p:ext uri="{19B8F6BF-5375-455C-9EA6-DF929625EA0E}">
        <p15:presenceInfo xmlns:p15="http://schemas.microsoft.com/office/powerpoint/2012/main" userId="Mahiro" providerId="None"/>
      </p:ext>
    </p:extLst>
  </p:cmAuthor>
  <p:cmAuthor id="2" name="teacherM" initials="t" lastIdx="1" clrIdx="1">
    <p:extLst>
      <p:ext uri="{19B8F6BF-5375-455C-9EA6-DF929625EA0E}">
        <p15:presenceInfo xmlns:p15="http://schemas.microsoft.com/office/powerpoint/2012/main" userId="teacher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97" autoAdjust="0"/>
    <p:restoredTop sz="94660"/>
  </p:normalViewPr>
  <p:slideViewPr>
    <p:cSldViewPr snapToGrid="0">
      <p:cViewPr varScale="1">
        <p:scale>
          <a:sx n="58" d="100"/>
          <a:sy n="58" d="100"/>
        </p:scale>
        <p:origin x="77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2928B-4C49-48FC-BCBA-0C30E1E64E7C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5F8FA-8CF2-494F-922C-D304D5D0EB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311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07C1CA-D5D3-4FB8-8499-BBEEE790A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0F4B64-E70E-48BA-B029-6027B5073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DE8F95-B3BD-42FF-8E1A-F984F690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980ED3-0D49-4E8D-AD25-390C32D9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F4B189-BF66-4BD1-B519-A01A4276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8C08F-0520-4451-A5DF-ABA35D3F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40F3E6-294A-4C8D-AD13-067EEFC3F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1145A9-B192-40BE-8879-4DE8B735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E3EA29-EB8A-4958-9A98-57C26029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94B557-1E60-4E04-8728-0BD9F27E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30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FC7FF6-CC80-4819-BF99-73641160F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E09B85-8BA2-4E65-AF9E-4EB425115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AFBD33-3BCF-45B3-8BD7-1327764D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4CCFEB-22EA-402A-AA4A-37D71D0D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42432C-DF2F-4C1A-A953-50D6E924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8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6ED20A-AF9D-4767-BE61-6C81A8BF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2E446-367E-430F-A5A2-861101F7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FA6E67-A949-4C9A-AD3A-9D4356EA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979008-0EFE-463C-816B-187CE13D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0733B2-C997-464A-AC85-8DD3B61C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39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9F4ED-ED19-4136-8B29-27AE1A0D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53BC24-4DA9-47D3-88E2-CE17FD89B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46F19E-33C2-4F8A-8492-16FBB00D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C57FA9-D746-4AC7-8240-F74044AB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47031C-A038-43C1-8525-8CC932C9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47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0554F-68D4-43DB-A24D-B44D80D1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440037-4EB3-47E0-8DA6-4CCD5F9B2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6B3E1B-C91A-40CD-A46A-DF6FC5863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75C98F-C814-406B-BF6A-D365B9C0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0626D4-A6E4-4253-BF2C-B1A051C4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4C5636-03AF-451D-9C7D-5B129593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85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30359-FE23-4AD2-970F-E67E4712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935A38-74FE-413A-B549-4C411C615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D75AF5-0146-4CE7-AA04-8357521C6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1C3321-2B89-4930-ACA7-B7B978611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82313A-761B-4812-8FC1-E0BB334E0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E8A646-D43B-4FDB-98F5-5A99F6A2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D283184-C56F-4942-A315-8DF233FD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0294970-7D7B-4679-B8EE-5FE4EF7F6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98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9F00CB-ADA3-4AA7-AD5E-98274DC3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9E24FC-F8CF-4AE2-992B-4B1A4E3D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48C6E3B-D6E7-454F-BB13-EB54107E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D6628D-61F9-4EB0-AB0D-34308793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0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04316B5-9424-4C56-89A0-C30BF107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DD6D299-3EA4-4C3C-8471-CE7D37AD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A8669C-1800-40F8-9F5D-D347F7CC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87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5F07A-F16D-4644-8778-D4F287CFB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C13F0E-81C2-43B8-8947-F6D026C47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E012C1-B2AC-413B-AED3-478A23A91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359ABD-552D-42F9-BA51-3C35215A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837D58-6B3F-493A-AFA6-B2DB3C91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B5126A-F180-4FB5-B700-93BEA98E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03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5D4FB3-DFFF-49F7-ACA5-1DC37D00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2B7F25-A68B-417E-8DC1-DE231D2C8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28C97E-0B7D-4CA9-957C-B97CA8144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5C9EF9-A2B9-4AC7-BA87-873DFAF8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FBDE5D-A0F8-4911-8F84-947B0090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ADED2D-338B-4ADC-AAFC-34EFA264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06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F4E8BC-071B-43D5-A6E5-CA228A71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2AA049-8FCE-4DAD-8B42-F01FCBFE8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0EEC91-684F-4228-9B3A-802C298AD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08CE-871E-42A1-882B-8194E9FA60B7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66E8A7-3007-4E2A-8E72-0880D89C7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DF9E5-5D02-4855-8D59-5B771D708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94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364E6AC-D48D-4C9B-8055-9A855D31F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84" y="355542"/>
            <a:ext cx="7543158" cy="4510855"/>
          </a:xfrm>
          <a:prstGeom prst="rect">
            <a:avLst/>
          </a:prstGeom>
        </p:spPr>
      </p:pic>
      <p:sp>
        <p:nvSpPr>
          <p:cNvPr id="3" name="字幕 2">
            <a:extLst>
              <a:ext uri="{FF2B5EF4-FFF2-40B4-BE49-F238E27FC236}">
                <a16:creationId xmlns:a16="http://schemas.microsoft.com/office/drawing/2014/main" id="{535C0DF4-93D2-4C55-BB27-5EF76EBBE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6605" y="3955354"/>
            <a:ext cx="6201337" cy="911043"/>
          </a:xfrm>
        </p:spPr>
        <p:txBody>
          <a:bodyPr>
            <a:normAutofit/>
          </a:bodyPr>
          <a:lstStyle/>
          <a:p>
            <a:r>
              <a:rPr kumimoji="1" lang="en-US" altLang="ja-JP" sz="4000"/>
              <a:t>7.</a:t>
            </a:r>
            <a:r>
              <a:rPr kumimoji="1" lang="en-US" altLang="ja-JP" sz="4000" dirty="0"/>
              <a:t>C#_</a:t>
            </a:r>
            <a:r>
              <a:rPr lang="ja-JP" altLang="en-US" sz="4000" dirty="0"/>
              <a:t>クラスと構造体</a:t>
            </a:r>
            <a:endParaRPr kumimoji="1" lang="ja-JP" altLang="en-US" sz="4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6228572-3EBB-4FBE-A8C2-B241D57AE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0677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363E02A-7354-4BBA-AB5F-847D8D69D206}"/>
              </a:ext>
            </a:extLst>
          </p:cNvPr>
          <p:cNvSpPr txBox="1"/>
          <p:nvPr/>
        </p:nvSpPr>
        <p:spPr>
          <a:xfrm>
            <a:off x="1629570" y="1411957"/>
            <a:ext cx="9212778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ここからはクラスも構造体も共通の話なので、</a:t>
            </a:r>
            <a:endParaRPr kumimoji="1" lang="en-US" altLang="ja-JP" sz="3200" dirty="0"/>
          </a:p>
          <a:p>
            <a:r>
              <a:rPr kumimoji="1" lang="ja-JP" altLang="en-US" sz="3200" dirty="0"/>
              <a:t>クラスだけが書いてあっても</a:t>
            </a:r>
            <a:endParaRPr lang="en-US" altLang="ja-JP" sz="3200" dirty="0"/>
          </a:p>
          <a:p>
            <a:endParaRPr kumimoji="1" lang="en-US" altLang="ja-JP" sz="2800" dirty="0"/>
          </a:p>
          <a:p>
            <a:r>
              <a:rPr kumimoji="1" lang="ja-JP" altLang="en-US" sz="4800" b="1" dirty="0"/>
              <a:t>　　　</a:t>
            </a:r>
            <a:r>
              <a:rPr kumimoji="1" lang="ja-JP" altLang="en-US" sz="4800" b="1" u="sng" dirty="0"/>
              <a:t>構造体も含まれる</a:t>
            </a:r>
            <a:endParaRPr kumimoji="1" lang="en-US" altLang="ja-JP" sz="4800" b="1" u="sng" dirty="0"/>
          </a:p>
          <a:p>
            <a:endParaRPr kumimoji="1" lang="en-US" altLang="ja-JP" sz="3200" b="1" dirty="0"/>
          </a:p>
          <a:p>
            <a:r>
              <a:rPr kumimoji="1" lang="ja-JP" altLang="en-US" sz="3200" dirty="0"/>
              <a:t>　　　　　　　　　　　　　と思ってください。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1394935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363E02A-7354-4BBA-AB5F-847D8D69D206}"/>
              </a:ext>
            </a:extLst>
          </p:cNvPr>
          <p:cNvSpPr txBox="1"/>
          <p:nvPr/>
        </p:nvSpPr>
        <p:spPr>
          <a:xfrm>
            <a:off x="960703" y="2767280"/>
            <a:ext cx="107933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コード解説の前に、</a:t>
            </a:r>
            <a:endParaRPr kumimoji="1" lang="en-US" altLang="ja-JP" sz="4000" dirty="0"/>
          </a:p>
          <a:p>
            <a:r>
              <a:rPr lang="en-US" altLang="ja-JP" sz="4000" dirty="0"/>
              <a:t>C</a:t>
            </a:r>
            <a:r>
              <a:rPr lang="ja-JP" altLang="en-US" sz="4000" dirty="0"/>
              <a:t>＃のコードの本来の形について解説します。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08981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552304C8-A1DE-4E8B-BA5F-60F1BC1D2390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本来の</a:t>
            </a:r>
            <a:r>
              <a:rPr lang="en-US" altLang="ja-JP" dirty="0">
                <a:solidFill>
                  <a:schemeClr val="tx1"/>
                </a:solidFill>
              </a:rPr>
              <a:t>C#</a:t>
            </a:r>
            <a:r>
              <a:rPr lang="ja-JP" altLang="en-US" dirty="0">
                <a:solidFill>
                  <a:schemeClr val="tx1"/>
                </a:solidFill>
              </a:rPr>
              <a:t>の形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DB46237-047B-48EE-A66A-D80FC6D17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61" y="2042518"/>
            <a:ext cx="5819939" cy="277296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C258C14-9E89-4ED3-8EF3-2A7E7F599064}"/>
              </a:ext>
            </a:extLst>
          </p:cNvPr>
          <p:cNvSpPr txBox="1"/>
          <p:nvPr/>
        </p:nvSpPr>
        <p:spPr>
          <a:xfrm>
            <a:off x="6601664" y="2305615"/>
            <a:ext cx="53142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本来は</a:t>
            </a:r>
            <a:r>
              <a:rPr kumimoji="1" lang="en-US" altLang="ja-JP" sz="2000" dirty="0"/>
              <a:t>C</a:t>
            </a:r>
            <a:r>
              <a:rPr kumimoji="1" lang="ja-JP" altLang="en-US" sz="2000" dirty="0"/>
              <a:t>＃でプロジェクトを作成すると、</a:t>
            </a:r>
            <a:endParaRPr kumimoji="1" lang="en-US" altLang="ja-JP" sz="2000" dirty="0"/>
          </a:p>
          <a:p>
            <a:r>
              <a:rPr lang="ja-JP" altLang="en-US" sz="2000" dirty="0"/>
              <a:t>最初に左のようなコードが書かれます。</a:t>
            </a:r>
            <a:endParaRPr lang="en-US" altLang="ja-JP" sz="2000" dirty="0"/>
          </a:p>
          <a:p>
            <a:endParaRPr kumimoji="1" lang="en-US" altLang="ja-JP" sz="2000" dirty="0"/>
          </a:p>
          <a:p>
            <a:r>
              <a:rPr lang="ja-JP" altLang="en-US" sz="2000" dirty="0"/>
              <a:t>今まではこのようなもの書いていませんが、</a:t>
            </a:r>
            <a:endParaRPr lang="en-US" altLang="ja-JP" sz="2000" dirty="0"/>
          </a:p>
          <a:p>
            <a:r>
              <a:rPr kumimoji="1" lang="ja-JP" altLang="en-US" sz="2000" dirty="0"/>
              <a:t>本来は左のようなコードが必要です。</a:t>
            </a:r>
            <a:endParaRPr kumimoji="1" lang="en-US" altLang="ja-JP" sz="2000" dirty="0"/>
          </a:p>
          <a:p>
            <a:endParaRPr lang="en-US" altLang="ja-JP" sz="2000" dirty="0"/>
          </a:p>
          <a:p>
            <a:r>
              <a:rPr kumimoji="1" lang="ja-JP" altLang="en-US" sz="2000" dirty="0"/>
              <a:t>それぞれ解説します。</a:t>
            </a:r>
          </a:p>
        </p:txBody>
      </p:sp>
    </p:spTree>
    <p:extLst>
      <p:ext uri="{BB962C8B-B14F-4D97-AF65-F5344CB8AC3E}">
        <p14:creationId xmlns:p14="http://schemas.microsoft.com/office/powerpoint/2010/main" val="125269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552304C8-A1DE-4E8B-BA5F-60F1BC1D2390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本来の</a:t>
            </a:r>
            <a:r>
              <a:rPr lang="en-US" altLang="ja-JP" dirty="0">
                <a:solidFill>
                  <a:schemeClr val="tx1"/>
                </a:solidFill>
              </a:rPr>
              <a:t>C#</a:t>
            </a:r>
            <a:r>
              <a:rPr lang="ja-JP" altLang="en-US" dirty="0">
                <a:solidFill>
                  <a:schemeClr val="tx1"/>
                </a:solidFill>
              </a:rPr>
              <a:t>の形　簡単な解説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DB46237-047B-48EE-A66A-D80FC6D17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61" y="2042518"/>
            <a:ext cx="5819939" cy="2772964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B8E39D0A-93B7-46E3-BF85-9E09EB316FC4}"/>
              </a:ext>
            </a:extLst>
          </p:cNvPr>
          <p:cNvCxnSpPr/>
          <p:nvPr/>
        </p:nvCxnSpPr>
        <p:spPr>
          <a:xfrm flipH="1">
            <a:off x="2588961" y="1430867"/>
            <a:ext cx="3970867" cy="7112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3C4BD1-B025-4DDA-B83D-5ADF73A23B7E}"/>
              </a:ext>
            </a:extLst>
          </p:cNvPr>
          <p:cNvSpPr txBox="1"/>
          <p:nvPr/>
        </p:nvSpPr>
        <p:spPr>
          <a:xfrm>
            <a:off x="6559828" y="1246201"/>
            <a:ext cx="392767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err="1"/>
              <a:t>Console.WriteLine</a:t>
            </a:r>
            <a:r>
              <a:rPr lang="en-US" altLang="ja-JP" dirty="0"/>
              <a:t>()</a:t>
            </a:r>
            <a:r>
              <a:rPr lang="ja-JP" altLang="en-US" dirty="0"/>
              <a:t>などが入ってる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99A927F-9FB9-4148-A350-E997D1CFE76B}"/>
              </a:ext>
            </a:extLst>
          </p:cNvPr>
          <p:cNvSpPr txBox="1"/>
          <p:nvPr/>
        </p:nvSpPr>
        <p:spPr>
          <a:xfrm>
            <a:off x="6559828" y="2263802"/>
            <a:ext cx="364715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プロジェクト名と同じ名前になる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B8591CC-448C-4272-8346-CF9232125D19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2741362" y="2448468"/>
            <a:ext cx="3818466" cy="16830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F11CBD3-6E5D-4459-A874-30D12228793D}"/>
              </a:ext>
            </a:extLst>
          </p:cNvPr>
          <p:cNvSpPr txBox="1"/>
          <p:nvPr/>
        </p:nvSpPr>
        <p:spPr>
          <a:xfrm>
            <a:off x="6559828" y="3059668"/>
            <a:ext cx="385714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最初に作られるクラス名は</a:t>
            </a:r>
            <a:r>
              <a:rPr kumimoji="1" lang="en-US" altLang="ja-JP" dirty="0"/>
              <a:t>Program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896F51C-93F5-4EAB-BA3E-BDF3BBC68C95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926696" y="3084104"/>
            <a:ext cx="2633132" cy="16023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6ED853-C904-4304-8766-F684B8031EEB}"/>
              </a:ext>
            </a:extLst>
          </p:cNvPr>
          <p:cNvSpPr txBox="1"/>
          <p:nvPr/>
        </p:nvSpPr>
        <p:spPr>
          <a:xfrm>
            <a:off x="6609521" y="4021204"/>
            <a:ext cx="3877985" cy="5847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3200" dirty="0"/>
              <a:t>エントリーポイント</a:t>
            </a:r>
            <a:endParaRPr kumimoji="1" lang="ja-JP" altLang="en-US" sz="2000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3CF0C9D-572C-476B-8A3F-332E07010A54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5260365" y="3474078"/>
            <a:ext cx="1349156" cy="8395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697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552304C8-A1DE-4E8B-BA5F-60F1BC1D2390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エントリーポイント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9CA0EE2-2114-4FA9-AA8D-F5E916C9AB18}"/>
              </a:ext>
            </a:extLst>
          </p:cNvPr>
          <p:cNvSpPr txBox="1"/>
          <p:nvPr/>
        </p:nvSpPr>
        <p:spPr>
          <a:xfrm>
            <a:off x="581585" y="1220517"/>
            <a:ext cx="3869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ja-JP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ja-JP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(){}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C0B25D7-96AB-4C4B-B8F1-4376EFD94B58}"/>
              </a:ext>
            </a:extLst>
          </p:cNvPr>
          <p:cNvCxnSpPr>
            <a:cxnSpLocks/>
          </p:cNvCxnSpPr>
          <p:nvPr/>
        </p:nvCxnSpPr>
        <p:spPr>
          <a:xfrm flipH="1">
            <a:off x="4338736" y="1479342"/>
            <a:ext cx="94239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2796931-8DA5-46F1-86BD-E5124BA97E63}"/>
              </a:ext>
            </a:extLst>
          </p:cNvPr>
          <p:cNvSpPr txBox="1"/>
          <p:nvPr/>
        </p:nvSpPr>
        <p:spPr>
          <a:xfrm>
            <a:off x="5589036" y="1312850"/>
            <a:ext cx="318548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コイツがエントリーポイント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DE12967-7FD7-406C-A305-0A36A7AEABD7}"/>
              </a:ext>
            </a:extLst>
          </p:cNvPr>
          <p:cNvSpPr txBox="1"/>
          <p:nvPr/>
        </p:nvSpPr>
        <p:spPr>
          <a:xfrm>
            <a:off x="581585" y="2010418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プログラムの開始位置が、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エントリーポイント</a:t>
            </a:r>
            <a:r>
              <a:rPr kumimoji="1" lang="ja-JP" altLang="en-US" sz="2400" dirty="0"/>
              <a:t>です！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AFBB61A-4019-4F29-877F-83053E21F63D}"/>
              </a:ext>
            </a:extLst>
          </p:cNvPr>
          <p:cNvSpPr txBox="1"/>
          <p:nvPr/>
        </p:nvSpPr>
        <p:spPr>
          <a:xfrm>
            <a:off x="581585" y="2920482"/>
            <a:ext cx="10033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C++</a:t>
            </a:r>
            <a:r>
              <a:rPr kumimoji="1" lang="ja-JP" altLang="en-US" sz="2400" dirty="0"/>
              <a:t>や</a:t>
            </a:r>
            <a:r>
              <a:rPr kumimoji="1" lang="en-US" altLang="ja-JP" sz="2400" dirty="0"/>
              <a:t>C#</a:t>
            </a:r>
            <a:r>
              <a:rPr kumimoji="1" lang="ja-JP" altLang="en-US" sz="2400" dirty="0"/>
              <a:t>に限らず、</a:t>
            </a:r>
            <a:endParaRPr kumimoji="1" lang="en-US" altLang="ja-JP" sz="2400" dirty="0"/>
          </a:p>
          <a:p>
            <a:r>
              <a:rPr kumimoji="1" lang="ja-JP" altLang="en-US" sz="2400" dirty="0"/>
              <a:t>プログラミングと呼ばれる物には全てエントリーポイントがあります。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75EBDB6-C6A9-41BD-8C22-B0572404BFF0}"/>
              </a:ext>
            </a:extLst>
          </p:cNvPr>
          <p:cNvSpPr txBox="1"/>
          <p:nvPr/>
        </p:nvSpPr>
        <p:spPr>
          <a:xfrm>
            <a:off x="581585" y="4075923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他人のソースコードを読むときは、</a:t>
            </a:r>
            <a:endParaRPr kumimoji="1" lang="en-US" altLang="ja-JP" sz="2400" dirty="0"/>
          </a:p>
          <a:p>
            <a:r>
              <a:rPr lang="ja-JP" altLang="en-US" sz="2400" dirty="0"/>
              <a:t>まずはエントリーポイントを探しましょう。</a:t>
            </a:r>
            <a:endParaRPr kumimoji="1" lang="ja-JP" altLang="en-US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47209E8-668D-44F5-A0E3-EF7BB7E096DB}"/>
              </a:ext>
            </a:extLst>
          </p:cNvPr>
          <p:cNvSpPr txBox="1"/>
          <p:nvPr/>
        </p:nvSpPr>
        <p:spPr>
          <a:xfrm>
            <a:off x="1968606" y="5231364"/>
            <a:ext cx="7571303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/>
              <a:t>※</a:t>
            </a:r>
            <a:r>
              <a:rPr kumimoji="1" lang="ja-JP" altLang="en-US" sz="2400" dirty="0"/>
              <a:t>エントリーポントから読み出せば理解できるような</a:t>
            </a:r>
            <a:endParaRPr kumimoji="1" lang="en-US" altLang="ja-JP" sz="2400" dirty="0"/>
          </a:p>
          <a:p>
            <a:r>
              <a:rPr lang="ja-JP" altLang="en-US" sz="2400" dirty="0"/>
              <a:t>　</a:t>
            </a:r>
            <a:r>
              <a:rPr kumimoji="1" lang="ja-JP" altLang="en-US" sz="2400" dirty="0"/>
              <a:t>コード</a:t>
            </a:r>
            <a:r>
              <a:rPr kumimoji="1" lang="en-US" altLang="ja-JP" sz="2400" dirty="0"/>
              <a:t>or</a:t>
            </a:r>
            <a:r>
              <a:rPr kumimoji="1" lang="ja-JP" altLang="en-US" sz="2400" dirty="0"/>
              <a:t>コメントを書くのが大切です。</a:t>
            </a:r>
          </a:p>
        </p:txBody>
      </p:sp>
    </p:spTree>
    <p:extLst>
      <p:ext uri="{BB962C8B-B14F-4D97-AF65-F5344CB8AC3E}">
        <p14:creationId xmlns:p14="http://schemas.microsoft.com/office/powerpoint/2010/main" val="1261446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552304C8-A1DE-4E8B-BA5F-60F1BC1D2390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エントリーポイント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DB46237-047B-48EE-A66A-D80FC6D17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61" y="1136584"/>
            <a:ext cx="5819939" cy="277296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C258C14-9E89-4ED3-8EF3-2A7E7F599064}"/>
              </a:ext>
            </a:extLst>
          </p:cNvPr>
          <p:cNvSpPr txBox="1"/>
          <p:nvPr/>
        </p:nvSpPr>
        <p:spPr>
          <a:xfrm>
            <a:off x="7123806" y="2315346"/>
            <a:ext cx="3877985" cy="5847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3200" dirty="0"/>
              <a:t>エントリーポイント</a:t>
            </a:r>
            <a:endParaRPr kumimoji="1" lang="ja-JP" altLang="en-US" sz="20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D40A8D0-6978-4EE2-9157-87F57631B817}"/>
              </a:ext>
            </a:extLst>
          </p:cNvPr>
          <p:cNvSpPr/>
          <p:nvPr/>
        </p:nvSpPr>
        <p:spPr>
          <a:xfrm>
            <a:off x="1947333" y="2404534"/>
            <a:ext cx="3505201" cy="40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A79672-96D4-4763-82EC-5F817B1F355F}"/>
              </a:ext>
            </a:extLst>
          </p:cNvPr>
          <p:cNvSpPr txBox="1"/>
          <p:nvPr/>
        </p:nvSpPr>
        <p:spPr>
          <a:xfrm>
            <a:off x="2618125" y="4445630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・エントリーポイントはプロジェクトに１つだけ</a:t>
            </a:r>
            <a:endParaRPr kumimoji="1" lang="en-US" altLang="ja-JP" sz="2400" b="1" dirty="0"/>
          </a:p>
          <a:p>
            <a:r>
              <a:rPr lang="ja-JP" altLang="en-US" sz="2400" b="1" dirty="0"/>
              <a:t>・クラス内ならばどこに入れてもいい</a:t>
            </a:r>
            <a:endParaRPr kumimoji="1" lang="ja-JP" altLang="en-US" sz="24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CFD8354-619D-4492-8B74-3E0592B94DAD}"/>
              </a:ext>
            </a:extLst>
          </p:cNvPr>
          <p:cNvSpPr txBox="1"/>
          <p:nvPr/>
        </p:nvSpPr>
        <p:spPr>
          <a:xfrm>
            <a:off x="6662141" y="5751153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つまり、エントリーポイントを動かすことで</a:t>
            </a:r>
            <a:endParaRPr kumimoji="1" lang="en-US" altLang="ja-JP" dirty="0"/>
          </a:p>
          <a:p>
            <a:r>
              <a:rPr lang="ja-JP" altLang="en-US" dirty="0"/>
              <a:t>好きな場所からプログラムを開始できます。</a:t>
            </a:r>
            <a:endParaRPr kumimoji="1" lang="ja-JP" altLang="en-US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B987B4B-03A9-4B46-AAD4-4EA2808DB9FC}"/>
              </a:ext>
            </a:extLst>
          </p:cNvPr>
          <p:cNvCxnSpPr>
            <a:cxnSpLocks/>
          </p:cNvCxnSpPr>
          <p:nvPr/>
        </p:nvCxnSpPr>
        <p:spPr>
          <a:xfrm flipH="1">
            <a:off x="3962400" y="1693333"/>
            <a:ext cx="3945468" cy="42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E38D34-CEFC-41FD-BFDB-E735704C92E4}"/>
              </a:ext>
            </a:extLst>
          </p:cNvPr>
          <p:cNvSpPr txBox="1"/>
          <p:nvPr/>
        </p:nvSpPr>
        <p:spPr>
          <a:xfrm>
            <a:off x="7907868" y="147148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クラス内でないと書けない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A3CEF2A-749C-4288-8D55-966B0A8C9CFA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452536" y="2607734"/>
            <a:ext cx="1671270" cy="253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458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363E02A-7354-4BBA-AB5F-847D8D69D206}"/>
              </a:ext>
            </a:extLst>
          </p:cNvPr>
          <p:cNvSpPr txBox="1"/>
          <p:nvPr/>
        </p:nvSpPr>
        <p:spPr>
          <a:xfrm>
            <a:off x="3438862" y="2911213"/>
            <a:ext cx="53142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準備できましたので、</a:t>
            </a:r>
            <a:endParaRPr kumimoji="1" lang="en-US" altLang="ja-JP" sz="4000" dirty="0"/>
          </a:p>
          <a:p>
            <a:r>
              <a:rPr lang="ja-JP" altLang="en-US" sz="4000" dirty="0"/>
              <a:t>クラスの解説です。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9184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static</a:t>
            </a:r>
            <a:r>
              <a:rPr lang="ja-JP" altLang="en-US" dirty="0">
                <a:solidFill>
                  <a:schemeClr val="tx1"/>
                </a:solidFill>
              </a:rPr>
              <a:t>クラスと通常のクラス</a:t>
            </a:r>
            <a:endParaRPr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9EF08B-82CD-4351-A21E-015739E2D3DB}"/>
              </a:ext>
            </a:extLst>
          </p:cNvPr>
          <p:cNvSpPr txBox="1"/>
          <p:nvPr/>
        </p:nvSpPr>
        <p:spPr>
          <a:xfrm>
            <a:off x="5406282" y="1882685"/>
            <a:ext cx="6647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クラスから</a:t>
            </a:r>
            <a:r>
              <a:rPr lang="ja-JP" altLang="en-US" sz="2400" b="1" u="sng" dirty="0"/>
              <a:t>インスタンス</a:t>
            </a:r>
            <a:r>
              <a:rPr lang="ja-JP" altLang="en-US" sz="2400" dirty="0"/>
              <a:t>と呼ばれる物を作り、</a:t>
            </a:r>
            <a:endParaRPr lang="en-US" altLang="ja-JP" sz="2400" dirty="0"/>
          </a:p>
          <a:p>
            <a:r>
              <a:rPr kumimoji="1" lang="ja-JP" altLang="en-US" sz="2400" dirty="0"/>
              <a:t>それを用いて処理を実行します。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E4B55C5-415D-439D-863F-2B2F8D9E6A6F}"/>
              </a:ext>
            </a:extLst>
          </p:cNvPr>
          <p:cNvSpPr txBox="1"/>
          <p:nvPr/>
        </p:nvSpPr>
        <p:spPr>
          <a:xfrm>
            <a:off x="416715" y="1092200"/>
            <a:ext cx="538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クラスには</a:t>
            </a:r>
            <a:r>
              <a:rPr kumimoji="1" lang="ja-JP" altLang="en-US" b="1" u="sng" dirty="0"/>
              <a:t>通常クラス</a:t>
            </a:r>
            <a:r>
              <a:rPr kumimoji="1" lang="ja-JP" altLang="en-US" dirty="0"/>
              <a:t>と</a:t>
            </a:r>
            <a:r>
              <a:rPr kumimoji="1" lang="en-US" altLang="ja-JP" b="1" u="sng" dirty="0"/>
              <a:t>static</a:t>
            </a:r>
            <a:r>
              <a:rPr kumimoji="1" lang="ja-JP" altLang="en-US" b="1" u="sng" dirty="0"/>
              <a:t>クラス</a:t>
            </a:r>
            <a:r>
              <a:rPr kumimoji="1" lang="ja-JP" altLang="en-US" dirty="0"/>
              <a:t>があります。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33857E2-B45F-489F-AC3C-0E9AC47C2859}"/>
              </a:ext>
            </a:extLst>
          </p:cNvPr>
          <p:cNvSpPr txBox="1"/>
          <p:nvPr/>
        </p:nvSpPr>
        <p:spPr>
          <a:xfrm>
            <a:off x="1566333" y="1915349"/>
            <a:ext cx="249299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3600" dirty="0"/>
              <a:t>通常クラス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45EE222-EEC8-4575-9FAB-D6B788E03360}"/>
              </a:ext>
            </a:extLst>
          </p:cNvPr>
          <p:cNvSpPr txBox="1"/>
          <p:nvPr/>
        </p:nvSpPr>
        <p:spPr>
          <a:xfrm>
            <a:off x="1566333" y="3105834"/>
            <a:ext cx="274786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3600" dirty="0"/>
              <a:t>static</a:t>
            </a:r>
            <a:r>
              <a:rPr kumimoji="1" lang="ja-JP" altLang="en-US" sz="3600" dirty="0"/>
              <a:t>クラス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4EC1E4D-85F5-4B28-B3B4-6CBE46288247}"/>
              </a:ext>
            </a:extLst>
          </p:cNvPr>
          <p:cNvSpPr txBox="1"/>
          <p:nvPr/>
        </p:nvSpPr>
        <p:spPr>
          <a:xfrm>
            <a:off x="5406282" y="3259722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クラスを直接用いて処理を実行します。</a:t>
            </a:r>
            <a:endParaRPr kumimoji="1" lang="ja-JP" altLang="en-US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F9A25F-7AA8-463C-81AA-7F940114C24B}"/>
              </a:ext>
            </a:extLst>
          </p:cNvPr>
          <p:cNvSpPr txBox="1"/>
          <p:nvPr/>
        </p:nvSpPr>
        <p:spPr>
          <a:xfrm>
            <a:off x="3810759" y="4296318"/>
            <a:ext cx="4570482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600" dirty="0" err="1"/>
              <a:t>Console.WriteLine</a:t>
            </a:r>
            <a:r>
              <a:rPr kumimoji="1" lang="en-US" altLang="ja-JP" sz="3600" dirty="0"/>
              <a:t>();</a:t>
            </a:r>
            <a:endParaRPr kumimoji="1" lang="ja-JP" altLang="en-US" sz="3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36F1530-F557-479D-AD7E-00C8EB3CDF7E}"/>
              </a:ext>
            </a:extLst>
          </p:cNvPr>
          <p:cNvSpPr txBox="1"/>
          <p:nvPr/>
        </p:nvSpPr>
        <p:spPr>
          <a:xfrm>
            <a:off x="6096000" y="5486802"/>
            <a:ext cx="5743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は、</a:t>
            </a:r>
            <a:r>
              <a:rPr lang="en-US" altLang="ja-JP" sz="3200" dirty="0"/>
              <a:t>static</a:t>
            </a:r>
            <a:r>
              <a:rPr lang="ja-JP" altLang="en-US" sz="3200" dirty="0"/>
              <a:t>クラスになります。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182435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static</a:t>
            </a:r>
            <a:r>
              <a:rPr lang="ja-JP" altLang="en-US" dirty="0">
                <a:solidFill>
                  <a:schemeClr val="tx1"/>
                </a:solidFill>
              </a:rPr>
              <a:t>クラス</a:t>
            </a:r>
            <a:endParaRPr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D4D0974-607B-4210-A381-C7D916003357}"/>
              </a:ext>
            </a:extLst>
          </p:cNvPr>
          <p:cNvSpPr txBox="1"/>
          <p:nvPr/>
        </p:nvSpPr>
        <p:spPr>
          <a:xfrm>
            <a:off x="672496" y="1647622"/>
            <a:ext cx="4852610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純粋に機能がまとまったもの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11B5CF-69C6-472A-B205-CF0249ABA489}"/>
              </a:ext>
            </a:extLst>
          </p:cNvPr>
          <p:cNvSpPr txBox="1"/>
          <p:nvPr/>
        </p:nvSpPr>
        <p:spPr>
          <a:xfrm>
            <a:off x="1852306" y="258908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だと思ってください。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3C8DA09-B7C2-4B1A-8778-652E627D7B36}"/>
              </a:ext>
            </a:extLst>
          </p:cNvPr>
          <p:cNvSpPr/>
          <p:nvPr/>
        </p:nvSpPr>
        <p:spPr>
          <a:xfrm>
            <a:off x="7998976" y="1422400"/>
            <a:ext cx="3081866" cy="421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Static</a:t>
            </a:r>
            <a:r>
              <a:rPr kumimoji="1" lang="ja-JP" altLang="en-US" dirty="0"/>
              <a:t>クラス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D1DFC11-D5E5-42A6-9196-C3E5B6277781}"/>
              </a:ext>
            </a:extLst>
          </p:cNvPr>
          <p:cNvSpPr/>
          <p:nvPr/>
        </p:nvSpPr>
        <p:spPr>
          <a:xfrm>
            <a:off x="7577666" y="3393418"/>
            <a:ext cx="1083733" cy="34713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機能</a:t>
            </a:r>
            <a:r>
              <a:rPr lang="en-US" altLang="ja-JP" dirty="0"/>
              <a:t>A</a:t>
            </a:r>
            <a:endParaRPr kumimoji="1" lang="ja-JP" altLang="en-US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F4AE71F8-9885-47BF-96FA-D1645BA40469}"/>
              </a:ext>
            </a:extLst>
          </p:cNvPr>
          <p:cNvSpPr/>
          <p:nvPr/>
        </p:nvSpPr>
        <p:spPr>
          <a:xfrm>
            <a:off x="7998976" y="2060775"/>
            <a:ext cx="1083733" cy="34713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機能</a:t>
            </a:r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7124F4B3-2CAB-489E-BC3D-071123CBC1B7}"/>
              </a:ext>
            </a:extLst>
          </p:cNvPr>
          <p:cNvSpPr/>
          <p:nvPr/>
        </p:nvSpPr>
        <p:spPr>
          <a:xfrm>
            <a:off x="7998976" y="4726061"/>
            <a:ext cx="1083733" cy="3471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機能</a:t>
            </a:r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57C93DFF-00E8-4538-8736-762F6C635DFF}"/>
              </a:ext>
            </a:extLst>
          </p:cNvPr>
          <p:cNvSpPr/>
          <p:nvPr/>
        </p:nvSpPr>
        <p:spPr>
          <a:xfrm>
            <a:off x="10075333" y="2060775"/>
            <a:ext cx="1083733" cy="3471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機能</a:t>
            </a:r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73833C10-8C0A-4896-B8F6-32A28C4CCF56}"/>
              </a:ext>
            </a:extLst>
          </p:cNvPr>
          <p:cNvSpPr/>
          <p:nvPr/>
        </p:nvSpPr>
        <p:spPr>
          <a:xfrm>
            <a:off x="10075334" y="4710788"/>
            <a:ext cx="1083733" cy="3471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機能</a:t>
            </a:r>
            <a:r>
              <a:rPr lang="en-US" altLang="ja-JP" dirty="0"/>
              <a:t>E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45F508B-9F65-458A-99C4-15653E42DC24}"/>
              </a:ext>
            </a:extLst>
          </p:cNvPr>
          <p:cNvSpPr txBox="1"/>
          <p:nvPr/>
        </p:nvSpPr>
        <p:spPr>
          <a:xfrm>
            <a:off x="751123" y="4199467"/>
            <a:ext cx="72006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Main</a:t>
            </a:r>
            <a:endParaRPr kumimoji="1" lang="ja-JP" altLang="en-US" dirty="0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E96409C2-FB0A-4208-BC57-DAA4753F4B88}"/>
              </a:ext>
            </a:extLst>
          </p:cNvPr>
          <p:cNvSpPr/>
          <p:nvPr/>
        </p:nvSpPr>
        <p:spPr>
          <a:xfrm>
            <a:off x="3986537" y="3530600"/>
            <a:ext cx="1577322" cy="1478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Static</a:t>
            </a:r>
          </a:p>
          <a:p>
            <a:pPr algn="ctr"/>
            <a:r>
              <a:rPr kumimoji="1" lang="ja-JP" altLang="en-US" dirty="0"/>
              <a:t>クラス</a:t>
            </a: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974F58E6-9AEC-4D40-80BE-2E45E110D0A7}"/>
              </a:ext>
            </a:extLst>
          </p:cNvPr>
          <p:cNvSpPr/>
          <p:nvPr/>
        </p:nvSpPr>
        <p:spPr>
          <a:xfrm>
            <a:off x="1733771" y="4140200"/>
            <a:ext cx="2042361" cy="42859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直接アクセス</a:t>
            </a: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B627A453-7C1E-4011-AB6C-DEA5C89A71C1}"/>
              </a:ext>
            </a:extLst>
          </p:cNvPr>
          <p:cNvSpPr/>
          <p:nvPr/>
        </p:nvSpPr>
        <p:spPr>
          <a:xfrm>
            <a:off x="4901436" y="3393418"/>
            <a:ext cx="1083733" cy="34713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機能</a:t>
            </a:r>
            <a:r>
              <a:rPr lang="en-US" altLang="ja-JP" dirty="0"/>
              <a:t>A</a:t>
            </a:r>
            <a:endParaRPr kumimoji="1" lang="ja-JP" altLang="en-US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360807F3-B1D6-492D-8EB8-E00DFB43F1FF}"/>
              </a:ext>
            </a:extLst>
          </p:cNvPr>
          <p:cNvSpPr/>
          <p:nvPr/>
        </p:nvSpPr>
        <p:spPr>
          <a:xfrm>
            <a:off x="4937326" y="4615993"/>
            <a:ext cx="1083733" cy="3471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機能</a:t>
            </a:r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A05D1DD-040A-4A2D-A1D1-8FD3A15DE556}"/>
              </a:ext>
            </a:extLst>
          </p:cNvPr>
          <p:cNvSpPr txBox="1"/>
          <p:nvPr/>
        </p:nvSpPr>
        <p:spPr>
          <a:xfrm>
            <a:off x="1124215" y="5515402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Main(</a:t>
            </a:r>
            <a:r>
              <a:rPr kumimoji="1" lang="ja-JP" altLang="en-US" dirty="0"/>
              <a:t>プログラムのメインコード</a:t>
            </a:r>
            <a:r>
              <a:rPr kumimoji="1" lang="en-US" altLang="ja-JP" dirty="0"/>
              <a:t>)</a:t>
            </a:r>
            <a:r>
              <a:rPr lang="ja-JP" altLang="en-US" dirty="0"/>
              <a:t>から、</a:t>
            </a:r>
            <a:endParaRPr lang="en-US" altLang="ja-JP" dirty="0"/>
          </a:p>
          <a:p>
            <a:r>
              <a:rPr lang="ja-JP" altLang="en-US" dirty="0"/>
              <a:t>クラスに直接命令を出して機能を実行します。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7966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static</a:t>
            </a:r>
            <a:r>
              <a:rPr lang="ja-JP" altLang="en-US" dirty="0">
                <a:solidFill>
                  <a:schemeClr val="tx1"/>
                </a:solidFill>
              </a:rPr>
              <a:t>クラスの例</a:t>
            </a:r>
            <a:r>
              <a:rPr lang="en-US" altLang="ja-JP" dirty="0">
                <a:solidFill>
                  <a:schemeClr val="tx1"/>
                </a:solidFill>
              </a:rPr>
              <a:t>:</a:t>
            </a:r>
            <a:endParaRPr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08FACB4-2AC4-45E7-BC9A-2312A2917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94" y="948267"/>
            <a:ext cx="3793301" cy="573305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9E7BFD4-9612-40EC-A8E4-C35C55D46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098" y="1139111"/>
            <a:ext cx="2402811" cy="1363133"/>
          </a:xfrm>
          <a:prstGeom prst="rect">
            <a:avLst/>
          </a:prstGeom>
        </p:spPr>
      </p:pic>
      <p:sp>
        <p:nvSpPr>
          <p:cNvPr id="7" name="矢印: 上カーブ 6">
            <a:extLst>
              <a:ext uri="{FF2B5EF4-FFF2-40B4-BE49-F238E27FC236}">
                <a16:creationId xmlns:a16="http://schemas.microsoft.com/office/drawing/2014/main" id="{E3B46BD3-7831-4784-9615-7984493F6A2B}"/>
              </a:ext>
            </a:extLst>
          </p:cNvPr>
          <p:cNvSpPr/>
          <p:nvPr/>
        </p:nvSpPr>
        <p:spPr>
          <a:xfrm rot="15969182">
            <a:off x="3404237" y="2922894"/>
            <a:ext cx="1197909" cy="78994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8C0F010-9812-435E-A3BC-DD9354530EC9}"/>
              </a:ext>
            </a:extLst>
          </p:cNvPr>
          <p:cNvSpPr txBox="1"/>
          <p:nvPr/>
        </p:nvSpPr>
        <p:spPr>
          <a:xfrm>
            <a:off x="4437459" y="3075057"/>
            <a:ext cx="5139548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000" dirty="0"/>
              <a:t>作成した機能を、</a:t>
            </a:r>
            <a:endParaRPr kumimoji="1" lang="en-US" altLang="ja-JP" sz="2000" dirty="0"/>
          </a:p>
          <a:p>
            <a:r>
              <a:rPr lang="ja-JP" altLang="en-US" sz="2000" dirty="0"/>
              <a:t>クラスを直接用いて</a:t>
            </a:r>
            <a:r>
              <a:rPr lang="en-US" altLang="ja-JP" sz="2000" dirty="0"/>
              <a:t>Main</a:t>
            </a:r>
            <a:r>
              <a:rPr lang="ja-JP" altLang="en-US" sz="2000" dirty="0"/>
              <a:t>内で実行している</a:t>
            </a:r>
            <a:endParaRPr kumimoji="1" lang="ja-JP" altLang="en-US" sz="20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6DDE0BE-308C-4057-AD0C-F22C948EF977}"/>
              </a:ext>
            </a:extLst>
          </p:cNvPr>
          <p:cNvCxnSpPr>
            <a:cxnSpLocks/>
          </p:cNvCxnSpPr>
          <p:nvPr/>
        </p:nvCxnSpPr>
        <p:spPr>
          <a:xfrm>
            <a:off x="2192867" y="3941971"/>
            <a:ext cx="457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87A5FC6-A818-4046-A713-1ADBCB5F2C8B}"/>
              </a:ext>
            </a:extLst>
          </p:cNvPr>
          <p:cNvCxnSpPr>
            <a:cxnSpLocks/>
          </p:cNvCxnSpPr>
          <p:nvPr/>
        </p:nvCxnSpPr>
        <p:spPr>
          <a:xfrm>
            <a:off x="1964267" y="4390704"/>
            <a:ext cx="457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F2E5DEA-3353-4966-B678-BF45A31E312E}"/>
              </a:ext>
            </a:extLst>
          </p:cNvPr>
          <p:cNvCxnSpPr>
            <a:cxnSpLocks/>
          </p:cNvCxnSpPr>
          <p:nvPr/>
        </p:nvCxnSpPr>
        <p:spPr>
          <a:xfrm>
            <a:off x="2514601" y="4983371"/>
            <a:ext cx="457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0BEC30D-162D-4EF5-B577-436DB719F27C}"/>
              </a:ext>
            </a:extLst>
          </p:cNvPr>
          <p:cNvCxnSpPr>
            <a:cxnSpLocks/>
          </p:cNvCxnSpPr>
          <p:nvPr/>
        </p:nvCxnSpPr>
        <p:spPr>
          <a:xfrm>
            <a:off x="2514601" y="5889304"/>
            <a:ext cx="457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1220942-29D1-484D-9BB5-1A00E451E817}"/>
              </a:ext>
            </a:extLst>
          </p:cNvPr>
          <p:cNvSpPr txBox="1"/>
          <p:nvPr/>
        </p:nvSpPr>
        <p:spPr>
          <a:xfrm>
            <a:off x="5859170" y="4275485"/>
            <a:ext cx="5379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u="sng" dirty="0"/>
              <a:t>static</a:t>
            </a:r>
            <a:r>
              <a:rPr kumimoji="1" lang="ja-JP" altLang="en-US" sz="2000" u="sng" dirty="0"/>
              <a:t>クラスの場合は</a:t>
            </a:r>
            <a:endParaRPr kumimoji="1" lang="en-US" altLang="ja-JP" sz="2000" u="sng" dirty="0"/>
          </a:p>
          <a:p>
            <a:r>
              <a:rPr kumimoji="1" lang="ja-JP" altLang="en-US" sz="2000" dirty="0"/>
              <a:t>・必ず、全てのメンバに</a:t>
            </a:r>
            <a:r>
              <a:rPr kumimoji="1" lang="en-US" altLang="ja-JP" sz="2000" b="1" dirty="0">
                <a:solidFill>
                  <a:srgbClr val="FF0000"/>
                </a:solidFill>
              </a:rPr>
              <a:t>static</a:t>
            </a:r>
            <a:r>
              <a:rPr kumimoji="1" lang="ja-JP" altLang="en-US" sz="2000" dirty="0"/>
              <a:t>と付ける</a:t>
            </a:r>
            <a:endParaRPr kumimoji="1" lang="en-US" altLang="ja-JP" sz="2000" dirty="0"/>
          </a:p>
          <a:p>
            <a:r>
              <a:rPr lang="ja-JP" altLang="en-US" sz="2000" dirty="0"/>
              <a:t>・外部で呼び出すものには、</a:t>
            </a:r>
            <a:r>
              <a:rPr lang="en-US" altLang="ja-JP" sz="2000" b="1" dirty="0">
                <a:solidFill>
                  <a:srgbClr val="00B050"/>
                </a:solidFill>
              </a:rPr>
              <a:t>public</a:t>
            </a:r>
            <a:r>
              <a:rPr lang="en-US" altLang="ja-JP" sz="2000" b="1" dirty="0"/>
              <a:t> </a:t>
            </a:r>
            <a:r>
              <a:rPr lang="ja-JP" altLang="en-US" sz="2000" dirty="0"/>
              <a:t>と付ける</a:t>
            </a:r>
            <a:endParaRPr kumimoji="1" lang="ja-JP" altLang="en-US" sz="2000" dirty="0">
              <a:solidFill>
                <a:srgbClr val="00B050"/>
              </a:solidFill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D94FBA2-05D0-4187-9EFD-2E3400E0F574}"/>
              </a:ext>
            </a:extLst>
          </p:cNvPr>
          <p:cNvCxnSpPr/>
          <p:nvPr/>
        </p:nvCxnSpPr>
        <p:spPr>
          <a:xfrm>
            <a:off x="1630900" y="3941971"/>
            <a:ext cx="46883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741B206-8068-4F74-8AA7-E4BCB35C3F13}"/>
              </a:ext>
            </a:extLst>
          </p:cNvPr>
          <p:cNvCxnSpPr/>
          <p:nvPr/>
        </p:nvCxnSpPr>
        <p:spPr>
          <a:xfrm>
            <a:off x="1952633" y="4993313"/>
            <a:ext cx="46883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EA73A014-5F16-429F-AC40-AA8617A93C50}"/>
              </a:ext>
            </a:extLst>
          </p:cNvPr>
          <p:cNvCxnSpPr/>
          <p:nvPr/>
        </p:nvCxnSpPr>
        <p:spPr>
          <a:xfrm>
            <a:off x="1964267" y="5860408"/>
            <a:ext cx="46883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7E5548C-5029-4EAA-BEBB-B5FB60487BFF}"/>
              </a:ext>
            </a:extLst>
          </p:cNvPr>
          <p:cNvSpPr txBox="1"/>
          <p:nvPr/>
        </p:nvSpPr>
        <p:spPr>
          <a:xfrm>
            <a:off x="5148238" y="5599024"/>
            <a:ext cx="6801862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※Main</a:t>
            </a:r>
            <a:r>
              <a:rPr kumimoji="1" lang="ja-JP" altLang="en-US" dirty="0"/>
              <a:t>では</a:t>
            </a:r>
            <a:r>
              <a:rPr kumimoji="1" lang="en-US" altLang="ja-JP" dirty="0"/>
              <a:t>a</a:t>
            </a:r>
            <a:r>
              <a:rPr kumimoji="1" lang="ja-JP" altLang="en-US" dirty="0"/>
              <a:t>を直接使ってないので、</a:t>
            </a:r>
            <a:r>
              <a:rPr lang="en-US" altLang="ja-JP" dirty="0"/>
              <a:t>public</a:t>
            </a:r>
            <a:r>
              <a:rPr lang="ja-JP" altLang="en-US" dirty="0"/>
              <a:t>を付けなくてよい。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43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539F66-5BA7-4BBB-A6DB-9186CA69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576" y="1104036"/>
            <a:ext cx="5086823" cy="2926097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3200" b="1" u="sng" dirty="0"/>
              <a:t>本日のアジェンダ</a:t>
            </a:r>
            <a:endParaRPr kumimoji="1" lang="en-US" altLang="ja-JP" sz="3200" b="1" u="sng" dirty="0"/>
          </a:p>
          <a:p>
            <a:pPr marL="0" indent="0">
              <a:buNone/>
            </a:pPr>
            <a:r>
              <a:rPr lang="ja-JP" altLang="en-US" dirty="0"/>
              <a:t>・クラスとは？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・構造体とは？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・クラスと構造体の違い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・インスタンスとは？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・エントリーポイント</a:t>
            </a:r>
            <a:endParaRPr lang="en-US" altLang="ja-JP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アジェンダ（</a:t>
            </a:r>
            <a:r>
              <a:rPr lang="en-US" altLang="ja-JP" dirty="0">
                <a:solidFill>
                  <a:schemeClr val="tx1"/>
                </a:solidFill>
              </a:rPr>
              <a:t>agenda</a:t>
            </a:r>
            <a:r>
              <a:rPr lang="ja-JP" altLang="en-US" dirty="0">
                <a:solidFill>
                  <a:schemeClr val="tx1"/>
                </a:solidFill>
              </a:rPr>
              <a:t>：目次</a:t>
            </a:r>
            <a:r>
              <a:rPr lang="ja-JP" altLang="en-US" dirty="0"/>
              <a:t>）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235F61D-3CF2-4C99-ACDE-D55779AA25AE}"/>
              </a:ext>
            </a:extLst>
          </p:cNvPr>
          <p:cNvSpPr txBox="1">
            <a:spLocks/>
          </p:cNvSpPr>
          <p:nvPr/>
        </p:nvSpPr>
        <p:spPr>
          <a:xfrm>
            <a:off x="6096000" y="1104035"/>
            <a:ext cx="4580586" cy="388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b="1" dirty="0"/>
              <a:t>・</a:t>
            </a:r>
            <a:r>
              <a:rPr lang="ja-JP" altLang="en-US" sz="3200" b="1" u="sng" dirty="0"/>
              <a:t>教科書の範囲</a:t>
            </a:r>
            <a:endParaRPr lang="en-US" altLang="ja-JP" sz="3200" b="1" u="sng" dirty="0"/>
          </a:p>
          <a:p>
            <a:pPr marL="0" indent="0">
              <a:buFont typeface="Wingdings 3" charset="2"/>
              <a:buNone/>
            </a:pPr>
            <a:r>
              <a:rPr lang="ja-JP" altLang="en-US" sz="2800" dirty="0"/>
              <a:t>かんたん</a:t>
            </a:r>
            <a:r>
              <a:rPr lang="en-US" altLang="ja-JP" sz="2800" dirty="0"/>
              <a:t>C#</a:t>
            </a:r>
            <a:r>
              <a:rPr lang="ja-JP" altLang="en-US" sz="2800" dirty="0"/>
              <a:t>：</a:t>
            </a:r>
            <a:r>
              <a:rPr lang="en-US" altLang="ja-JP" sz="2800" dirty="0"/>
              <a:t>286~334p</a:t>
            </a:r>
          </a:p>
          <a:p>
            <a:pPr marL="0" indent="0">
              <a:buFont typeface="Wingdings 3" charset="2"/>
              <a:buNone/>
            </a:pPr>
            <a:r>
              <a:rPr lang="en-US" altLang="ja-JP" sz="2800" dirty="0"/>
              <a:t>(※</a:t>
            </a:r>
            <a:r>
              <a:rPr lang="ja-JP" altLang="en-US" sz="2800" dirty="0"/>
              <a:t>参考程度に</a:t>
            </a:r>
            <a:r>
              <a:rPr lang="en-US" altLang="ja-JP" sz="2800" dirty="0"/>
              <a:t>)</a:t>
            </a:r>
            <a:endParaRPr lang="en-US" altLang="ja-JP" sz="3200" dirty="0"/>
          </a:p>
          <a:p>
            <a:endParaRPr lang="ja-JP" altLang="en-US" sz="3200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82FC0379-2BBE-499F-8F00-D674EDCEA91C}"/>
              </a:ext>
            </a:extLst>
          </p:cNvPr>
          <p:cNvSpPr txBox="1">
            <a:spLocks/>
          </p:cNvSpPr>
          <p:nvPr/>
        </p:nvSpPr>
        <p:spPr>
          <a:xfrm>
            <a:off x="399576" y="4303333"/>
            <a:ext cx="5211002" cy="2167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b="1" u="sng" dirty="0"/>
              <a:t>本日の演習</a:t>
            </a:r>
            <a:endParaRPr lang="en-US" altLang="ja-JP" sz="3200" b="1" u="sng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・演習１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・演習２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89155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通常クラス</a:t>
            </a:r>
            <a:endParaRPr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D4D0974-607B-4210-A381-C7D916003357}"/>
              </a:ext>
            </a:extLst>
          </p:cNvPr>
          <p:cNvSpPr txBox="1"/>
          <p:nvPr/>
        </p:nvSpPr>
        <p:spPr>
          <a:xfrm>
            <a:off x="1984829" y="1266622"/>
            <a:ext cx="2339102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機能の設計図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54F8BDF-834A-4CD3-A830-DB3EA74DF906}"/>
              </a:ext>
            </a:extLst>
          </p:cNvPr>
          <p:cNvSpPr txBox="1"/>
          <p:nvPr/>
        </p:nvSpPr>
        <p:spPr>
          <a:xfrm>
            <a:off x="1907885" y="210819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だと思ってください。</a:t>
            </a: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6474EBF1-FD76-4CF3-B365-5D5A227B9017}"/>
              </a:ext>
            </a:extLst>
          </p:cNvPr>
          <p:cNvSpPr/>
          <p:nvPr/>
        </p:nvSpPr>
        <p:spPr>
          <a:xfrm>
            <a:off x="7868071" y="948267"/>
            <a:ext cx="3081866" cy="277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通常</a:t>
            </a:r>
            <a:r>
              <a:rPr kumimoji="1" lang="ja-JP" altLang="en-US" dirty="0"/>
              <a:t>クラス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E9FFFBEA-59F7-4029-A37F-4094690AC0ED}"/>
              </a:ext>
            </a:extLst>
          </p:cNvPr>
          <p:cNvSpPr/>
          <p:nvPr/>
        </p:nvSpPr>
        <p:spPr>
          <a:xfrm>
            <a:off x="7421361" y="1914219"/>
            <a:ext cx="1320463" cy="34713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機能設計</a:t>
            </a:r>
            <a:r>
              <a:rPr lang="en-US" altLang="ja-JP" dirty="0"/>
              <a:t>A</a:t>
            </a:r>
            <a:endParaRPr kumimoji="1" lang="ja-JP" altLang="en-US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D5C3453-5A8E-44F4-B667-AD1F1DB42A78}"/>
              </a:ext>
            </a:extLst>
          </p:cNvPr>
          <p:cNvSpPr/>
          <p:nvPr/>
        </p:nvSpPr>
        <p:spPr>
          <a:xfrm>
            <a:off x="7868071" y="948267"/>
            <a:ext cx="1331291" cy="34713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機能設計</a:t>
            </a:r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3EB83360-956F-4B68-8678-047238A3E2BC}"/>
              </a:ext>
            </a:extLst>
          </p:cNvPr>
          <p:cNvSpPr/>
          <p:nvPr/>
        </p:nvSpPr>
        <p:spPr>
          <a:xfrm>
            <a:off x="7658091" y="2880171"/>
            <a:ext cx="1331291" cy="3471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機能設計</a:t>
            </a:r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32D8E43F-C5E2-4971-8A25-A97BDA9E6718}"/>
              </a:ext>
            </a:extLst>
          </p:cNvPr>
          <p:cNvSpPr/>
          <p:nvPr/>
        </p:nvSpPr>
        <p:spPr>
          <a:xfrm>
            <a:off x="9944427" y="960109"/>
            <a:ext cx="1331291" cy="3471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機能設計</a:t>
            </a:r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ABC1EBBE-10EB-4409-9BE1-D17FE4F07DC3}"/>
              </a:ext>
            </a:extLst>
          </p:cNvPr>
          <p:cNvSpPr/>
          <p:nvPr/>
        </p:nvSpPr>
        <p:spPr>
          <a:xfrm>
            <a:off x="9944428" y="2880171"/>
            <a:ext cx="1331291" cy="3471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機能設計</a:t>
            </a:r>
            <a:r>
              <a:rPr lang="en-US" altLang="ja-JP" dirty="0"/>
              <a:t>E</a:t>
            </a:r>
            <a:endParaRPr kumimoji="1" lang="ja-JP" altLang="en-US" dirty="0"/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1E2F73C2-F6A1-4086-B323-BABDC6D77427}"/>
              </a:ext>
            </a:extLst>
          </p:cNvPr>
          <p:cNvSpPr/>
          <p:nvPr/>
        </p:nvSpPr>
        <p:spPr>
          <a:xfrm rot="5400000">
            <a:off x="9087270" y="3744001"/>
            <a:ext cx="643467" cy="94234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4BCBDE0-12AD-4159-A23F-FC7A06D88552}"/>
              </a:ext>
            </a:extLst>
          </p:cNvPr>
          <p:cNvSpPr txBox="1"/>
          <p:nvPr/>
        </p:nvSpPr>
        <p:spPr>
          <a:xfrm>
            <a:off x="9679119" y="389325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インスタンスを作成</a:t>
            </a: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493AE2EA-6E0B-429D-9000-AC8F7BFBCA61}"/>
              </a:ext>
            </a:extLst>
          </p:cNvPr>
          <p:cNvSpPr/>
          <p:nvPr/>
        </p:nvSpPr>
        <p:spPr>
          <a:xfrm>
            <a:off x="7597132" y="4590569"/>
            <a:ext cx="1817796" cy="10568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/>
          </a:p>
          <a:p>
            <a:pPr algn="ctr"/>
            <a:r>
              <a:rPr lang="ja-JP" altLang="en-US" sz="1400" dirty="0"/>
              <a:t>インスタンス</a:t>
            </a:r>
            <a:endParaRPr lang="en-US" altLang="ja-JP" sz="1400" dirty="0"/>
          </a:p>
          <a:p>
            <a:pPr algn="ctr"/>
            <a:r>
              <a:rPr lang="en-US" altLang="ja-JP" sz="1400" dirty="0"/>
              <a:t>A</a:t>
            </a:r>
          </a:p>
          <a:p>
            <a:pPr algn="ctr"/>
            <a:endParaRPr kumimoji="1" lang="ja-JP" altLang="en-US" dirty="0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AFD65812-C1EE-4659-8DDD-68672A818355}"/>
              </a:ext>
            </a:extLst>
          </p:cNvPr>
          <p:cNvSpPr/>
          <p:nvPr/>
        </p:nvSpPr>
        <p:spPr>
          <a:xfrm>
            <a:off x="9457922" y="4576557"/>
            <a:ext cx="1817796" cy="10568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/>
          </a:p>
          <a:p>
            <a:pPr algn="ctr"/>
            <a:r>
              <a:rPr lang="ja-JP" altLang="en-US" sz="1400" dirty="0"/>
              <a:t>インスタンス</a:t>
            </a:r>
            <a:endParaRPr lang="en-US" altLang="ja-JP" sz="1400" dirty="0"/>
          </a:p>
          <a:p>
            <a:pPr algn="ctr"/>
            <a:r>
              <a:rPr lang="en-US" altLang="ja-JP" sz="1400" dirty="0"/>
              <a:t>B</a:t>
            </a:r>
          </a:p>
          <a:p>
            <a:pPr algn="ctr"/>
            <a:endParaRPr kumimoji="1" lang="ja-JP" altLang="en-US" dirty="0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5D27647B-DD8D-4617-9663-9BEC7F9BC344}"/>
              </a:ext>
            </a:extLst>
          </p:cNvPr>
          <p:cNvSpPr/>
          <p:nvPr/>
        </p:nvSpPr>
        <p:spPr>
          <a:xfrm>
            <a:off x="8506030" y="5590763"/>
            <a:ext cx="1817796" cy="10568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/>
          </a:p>
          <a:p>
            <a:pPr algn="ctr"/>
            <a:r>
              <a:rPr lang="ja-JP" altLang="en-US" sz="1400" dirty="0"/>
              <a:t>インスタンス</a:t>
            </a:r>
            <a:endParaRPr lang="en-US" altLang="ja-JP" sz="1400" dirty="0"/>
          </a:p>
          <a:p>
            <a:pPr algn="ctr"/>
            <a:r>
              <a:rPr lang="en-US" altLang="ja-JP" sz="1400" dirty="0"/>
              <a:t>C</a:t>
            </a:r>
          </a:p>
          <a:p>
            <a:pPr algn="ctr"/>
            <a:endParaRPr kumimoji="1" lang="ja-JP" altLang="en-US" dirty="0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62133E6B-929A-4D90-A44E-17E0CA6A73B4}"/>
              </a:ext>
            </a:extLst>
          </p:cNvPr>
          <p:cNvSpPr/>
          <p:nvPr/>
        </p:nvSpPr>
        <p:spPr>
          <a:xfrm>
            <a:off x="8056659" y="5354591"/>
            <a:ext cx="965964" cy="34713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機能</a:t>
            </a:r>
            <a:r>
              <a:rPr lang="en-US" altLang="ja-JP" sz="1400" dirty="0"/>
              <a:t>A~E</a:t>
            </a:r>
            <a:endParaRPr kumimoji="1" lang="ja-JP" altLang="en-US" sz="1400" dirty="0"/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39B8F3BB-113A-4F30-90D2-F4DFAFF6C650}"/>
              </a:ext>
            </a:extLst>
          </p:cNvPr>
          <p:cNvSpPr/>
          <p:nvPr/>
        </p:nvSpPr>
        <p:spPr>
          <a:xfrm>
            <a:off x="8984388" y="6409113"/>
            <a:ext cx="965964" cy="34713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機能</a:t>
            </a:r>
            <a:r>
              <a:rPr lang="en-US" altLang="ja-JP" sz="1400" dirty="0"/>
              <a:t>A~E</a:t>
            </a:r>
            <a:endParaRPr kumimoji="1" lang="ja-JP" altLang="en-US" sz="1400" dirty="0"/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16B05E76-21D5-42BF-AF91-42DACC3F7ECC}"/>
              </a:ext>
            </a:extLst>
          </p:cNvPr>
          <p:cNvSpPr/>
          <p:nvPr/>
        </p:nvSpPr>
        <p:spPr>
          <a:xfrm>
            <a:off x="9989898" y="5340579"/>
            <a:ext cx="965964" cy="34713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機能</a:t>
            </a:r>
            <a:r>
              <a:rPr lang="en-US" altLang="ja-JP" sz="1400" dirty="0"/>
              <a:t>A~E</a:t>
            </a:r>
            <a:endParaRPr kumimoji="1" lang="ja-JP" altLang="en-US" sz="14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18351D8-EC73-4074-AFCD-3B862DFD9A8A}"/>
              </a:ext>
            </a:extLst>
          </p:cNvPr>
          <p:cNvSpPr txBox="1"/>
          <p:nvPr/>
        </p:nvSpPr>
        <p:spPr>
          <a:xfrm>
            <a:off x="537990" y="3893441"/>
            <a:ext cx="896399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/>
              <a:t>Main</a:t>
            </a:r>
            <a:endParaRPr kumimoji="1" lang="ja-JP" altLang="en-US" sz="2400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2E9E665F-C987-489F-870B-3273322B0B72}"/>
              </a:ext>
            </a:extLst>
          </p:cNvPr>
          <p:cNvSpPr/>
          <p:nvPr/>
        </p:nvSpPr>
        <p:spPr>
          <a:xfrm>
            <a:off x="4263309" y="2735929"/>
            <a:ext cx="1127330" cy="668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通常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クラス</a:t>
            </a:r>
          </a:p>
        </p:txBody>
      </p:sp>
      <p:sp>
        <p:nvSpPr>
          <p:cNvPr id="43" name="矢印: 右 42">
            <a:extLst>
              <a:ext uri="{FF2B5EF4-FFF2-40B4-BE49-F238E27FC236}">
                <a16:creationId xmlns:a16="http://schemas.microsoft.com/office/drawing/2014/main" id="{5CAED2CC-EC3C-429A-BCA2-B1D6146DB0FF}"/>
              </a:ext>
            </a:extLst>
          </p:cNvPr>
          <p:cNvSpPr/>
          <p:nvPr/>
        </p:nvSpPr>
        <p:spPr>
          <a:xfrm rot="20638134">
            <a:off x="1592917" y="3202264"/>
            <a:ext cx="2485176" cy="42859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インスタンスを作らせる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AEBB11E-C968-4AE2-AA01-F782974D610B}"/>
              </a:ext>
            </a:extLst>
          </p:cNvPr>
          <p:cNvSpPr txBox="1"/>
          <p:nvPr/>
        </p:nvSpPr>
        <p:spPr>
          <a:xfrm>
            <a:off x="650081" y="5438651"/>
            <a:ext cx="6186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Main(</a:t>
            </a:r>
            <a:r>
              <a:rPr kumimoji="1" lang="ja-JP" altLang="en-US" dirty="0"/>
              <a:t>プログラムのメインコード</a:t>
            </a:r>
            <a:r>
              <a:rPr kumimoji="1" lang="en-US" altLang="ja-JP" dirty="0"/>
              <a:t>)</a:t>
            </a:r>
            <a:r>
              <a:rPr lang="ja-JP" altLang="en-US" dirty="0"/>
              <a:t>から、</a:t>
            </a:r>
            <a:endParaRPr lang="en-US" altLang="ja-JP" dirty="0"/>
          </a:p>
          <a:p>
            <a:r>
              <a:rPr lang="ja-JP" altLang="en-US" dirty="0"/>
              <a:t>通常クラスにインスタンスを作らせ</a:t>
            </a:r>
            <a:endParaRPr lang="en-US" altLang="ja-JP" dirty="0"/>
          </a:p>
          <a:p>
            <a:r>
              <a:rPr lang="ja-JP" altLang="en-US" dirty="0"/>
              <a:t>その後、インスタンスに命令を出して機能を実行します。</a:t>
            </a:r>
            <a:endParaRPr kumimoji="1" lang="ja-JP" altLang="en-US" dirty="0"/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9B18121A-1B04-41DF-9CA0-E2BAD7FE15E1}"/>
              </a:ext>
            </a:extLst>
          </p:cNvPr>
          <p:cNvSpPr/>
          <p:nvPr/>
        </p:nvSpPr>
        <p:spPr>
          <a:xfrm rot="5400000">
            <a:off x="4634654" y="3290680"/>
            <a:ext cx="384641" cy="94234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F310AD77-E05D-4A96-A602-CA24802042D6}"/>
              </a:ext>
            </a:extLst>
          </p:cNvPr>
          <p:cNvSpPr/>
          <p:nvPr/>
        </p:nvSpPr>
        <p:spPr>
          <a:xfrm>
            <a:off x="3801795" y="4091108"/>
            <a:ext cx="1998365" cy="59069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/>
          </a:p>
          <a:p>
            <a:pPr algn="ctr"/>
            <a:r>
              <a:rPr lang="ja-JP" altLang="en-US" sz="1400" dirty="0"/>
              <a:t>インスタンス</a:t>
            </a:r>
            <a:endParaRPr lang="en-US" altLang="ja-JP" sz="1400" dirty="0"/>
          </a:p>
          <a:p>
            <a:pPr algn="ctr"/>
            <a:r>
              <a:rPr lang="en-US" altLang="ja-JP" sz="1400" dirty="0"/>
              <a:t>A</a:t>
            </a:r>
          </a:p>
          <a:p>
            <a:pPr algn="ctr"/>
            <a:endParaRPr kumimoji="1" lang="ja-JP" altLang="en-US" dirty="0"/>
          </a:p>
        </p:txBody>
      </p:sp>
      <p:sp>
        <p:nvSpPr>
          <p:cNvPr id="49" name="矢印: 右 48">
            <a:extLst>
              <a:ext uri="{FF2B5EF4-FFF2-40B4-BE49-F238E27FC236}">
                <a16:creationId xmlns:a16="http://schemas.microsoft.com/office/drawing/2014/main" id="{E9343DEF-B9C9-417A-8EDE-49AD449DBE63}"/>
              </a:ext>
            </a:extLst>
          </p:cNvPr>
          <p:cNvSpPr/>
          <p:nvPr/>
        </p:nvSpPr>
        <p:spPr>
          <a:xfrm>
            <a:off x="1709769" y="4027249"/>
            <a:ext cx="2042361" cy="71657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作らせたインスタンスに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処理をさせる</a:t>
            </a:r>
          </a:p>
        </p:txBody>
      </p:sp>
    </p:spTree>
    <p:extLst>
      <p:ext uri="{BB962C8B-B14F-4D97-AF65-F5344CB8AC3E}">
        <p14:creationId xmlns:p14="http://schemas.microsoft.com/office/powerpoint/2010/main" val="2389326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通常クラスの例</a:t>
            </a:r>
            <a:r>
              <a:rPr lang="en-US" altLang="ja-JP" dirty="0">
                <a:solidFill>
                  <a:schemeClr val="tx1"/>
                </a:solidFill>
              </a:rPr>
              <a:t>:</a:t>
            </a:r>
            <a:endParaRPr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95655EC-28E5-441C-AF12-318A817F2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61" y="1145004"/>
            <a:ext cx="4871186" cy="529042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6896160-85F2-4D0D-A54B-7ED61F789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247" y="948267"/>
            <a:ext cx="3588443" cy="385391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186DB1A-2A4C-4174-AED6-2BAAC4F51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690" y="672700"/>
            <a:ext cx="3431878" cy="1871934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8930B26-4539-4A40-9CA7-112C03EDD448}"/>
              </a:ext>
            </a:extLst>
          </p:cNvPr>
          <p:cNvSpPr/>
          <p:nvPr/>
        </p:nvSpPr>
        <p:spPr>
          <a:xfrm>
            <a:off x="2006082" y="2948473"/>
            <a:ext cx="2267338" cy="6344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04A4A5A-A4F9-4AB3-8A6F-E3512818449B}"/>
              </a:ext>
            </a:extLst>
          </p:cNvPr>
          <p:cNvSpPr txBox="1"/>
          <p:nvPr/>
        </p:nvSpPr>
        <p:spPr>
          <a:xfrm>
            <a:off x="4816961" y="5604434"/>
            <a:ext cx="7263527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400" dirty="0"/>
              <a:t>インスタンスを作成し、</a:t>
            </a:r>
            <a:endParaRPr kumimoji="1" lang="en-US" altLang="ja-JP" sz="2400" dirty="0"/>
          </a:p>
          <a:p>
            <a:r>
              <a:rPr lang="ja-JP" altLang="en-US" sz="2400" dirty="0"/>
              <a:t>そのインスタンスから必要な処理を呼び出している</a:t>
            </a:r>
            <a:endParaRPr kumimoji="1" lang="ja-JP" altLang="en-US" sz="24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6579D3B-20B6-4DE2-AC87-9F15C1971029}"/>
              </a:ext>
            </a:extLst>
          </p:cNvPr>
          <p:cNvSpPr txBox="1"/>
          <p:nvPr/>
        </p:nvSpPr>
        <p:spPr>
          <a:xfrm>
            <a:off x="4816961" y="4833976"/>
            <a:ext cx="4961615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/>
              <a:t>new</a:t>
            </a:r>
            <a:r>
              <a:rPr lang="ja-JP" altLang="en-US" dirty="0"/>
              <a:t>　クラス名</a:t>
            </a:r>
            <a:r>
              <a:rPr lang="en-US" altLang="ja-JP" dirty="0"/>
              <a:t>()</a:t>
            </a:r>
            <a:r>
              <a:rPr lang="ja-JP" altLang="en-US" dirty="0"/>
              <a:t>　でインスタンスを作成し、</a:t>
            </a:r>
            <a:endParaRPr lang="en-US" altLang="ja-JP" dirty="0"/>
          </a:p>
          <a:p>
            <a:r>
              <a:rPr kumimoji="1" lang="ja-JP" altLang="en-US" b="1" u="sng" dirty="0"/>
              <a:t>クラス名型の変数</a:t>
            </a:r>
            <a:r>
              <a:rPr kumimoji="1" lang="ja-JP" altLang="en-US" dirty="0"/>
              <a:t>に格納している。</a:t>
            </a:r>
          </a:p>
        </p:txBody>
      </p:sp>
    </p:spTree>
    <p:extLst>
      <p:ext uri="{BB962C8B-B14F-4D97-AF65-F5344CB8AC3E}">
        <p14:creationId xmlns:p14="http://schemas.microsoft.com/office/powerpoint/2010/main" val="2930209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確認問題</a:t>
            </a:r>
            <a:r>
              <a:rPr lang="en-US" altLang="ja-JP" dirty="0">
                <a:solidFill>
                  <a:schemeClr val="tx1"/>
                </a:solidFill>
              </a:rPr>
              <a:t>:</a:t>
            </a:r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C1DEE44-0408-460D-B125-225D796E88F0}"/>
              </a:ext>
            </a:extLst>
          </p:cNvPr>
          <p:cNvSpPr txBox="1"/>
          <p:nvPr/>
        </p:nvSpPr>
        <p:spPr>
          <a:xfrm>
            <a:off x="1400484" y="2105561"/>
            <a:ext cx="469551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/>
              <a:t>未完成のコード</a:t>
            </a:r>
            <a:endParaRPr lang="en-US" altLang="ja-JP" sz="4000" dirty="0"/>
          </a:p>
          <a:p>
            <a:r>
              <a:rPr kumimoji="1" lang="en-US" altLang="ja-JP" sz="4000" u="sng" dirty="0"/>
              <a:t>ge1_</a:t>
            </a:r>
            <a:r>
              <a:rPr lang="en-US" altLang="ja-JP" sz="4000" u="sng" dirty="0"/>
              <a:t>5_checkPro.cs</a:t>
            </a:r>
          </a:p>
          <a:p>
            <a:r>
              <a:rPr kumimoji="1" lang="ja-JP" altLang="en-US" sz="4000" dirty="0"/>
              <a:t>を完成させて、</a:t>
            </a:r>
            <a:endParaRPr kumimoji="1" lang="en-US" altLang="ja-JP" sz="4000" dirty="0"/>
          </a:p>
          <a:p>
            <a:r>
              <a:rPr lang="ja-JP" altLang="en-US" sz="4000" dirty="0"/>
              <a:t>右の結果を得よ。</a:t>
            </a:r>
            <a:endParaRPr kumimoji="1" lang="ja-JP" altLang="en-US" sz="4000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B76B85F1-5631-40F3-973C-D2A9E93BB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614" y="2384301"/>
            <a:ext cx="3942589" cy="199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46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演習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</a:p>
          <a:p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コンテンツ プレースホルダー 2">
            <a:extLst>
              <a:ext uri="{FF2B5EF4-FFF2-40B4-BE49-F238E27FC236}">
                <a16:creationId xmlns:a16="http://schemas.microsoft.com/office/drawing/2014/main" id="{EEB4920B-F8BF-4243-78C0-787C8D04078E}"/>
              </a:ext>
            </a:extLst>
          </p:cNvPr>
          <p:cNvSpPr txBox="1">
            <a:spLocks/>
          </p:cNvSpPr>
          <p:nvPr/>
        </p:nvSpPr>
        <p:spPr>
          <a:xfrm>
            <a:off x="148607" y="1036304"/>
            <a:ext cx="6895660" cy="597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b="1" u="sng" dirty="0"/>
              <a:t>課題</a:t>
            </a:r>
            <a:r>
              <a:rPr lang="en-US" altLang="ja-JP" sz="3200" b="1" u="sng" dirty="0"/>
              <a:t>:</a:t>
            </a:r>
            <a:r>
              <a:rPr lang="en-US" altLang="ja-JP" sz="3200" dirty="0"/>
              <a:t>User</a:t>
            </a:r>
            <a:r>
              <a:rPr lang="ja-JP" altLang="en-US" sz="3200" dirty="0"/>
              <a:t>クラスを作成せよ。</a:t>
            </a:r>
            <a:endParaRPr lang="en-US" altLang="ja-JP" sz="3200" b="1" dirty="0"/>
          </a:p>
          <a:p>
            <a:endParaRPr lang="en-US" altLang="ja-JP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557B73-11FB-476C-B3FC-363825C745A0}"/>
              </a:ext>
            </a:extLst>
          </p:cNvPr>
          <p:cNvSpPr txBox="1"/>
          <p:nvPr/>
        </p:nvSpPr>
        <p:spPr>
          <a:xfrm>
            <a:off x="276061" y="2458922"/>
            <a:ext cx="5229317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b="1" u="sng" dirty="0"/>
              <a:t>・メンバ変数</a:t>
            </a:r>
            <a:r>
              <a:rPr lang="ja-JP" altLang="en-US" b="1" dirty="0"/>
              <a:t>：</a:t>
            </a:r>
            <a:endParaRPr lang="en-US" altLang="ja-JP" b="1" dirty="0"/>
          </a:p>
          <a:p>
            <a:r>
              <a:rPr lang="en-US" altLang="ja-JP" dirty="0"/>
              <a:t>name - </a:t>
            </a:r>
            <a:r>
              <a:rPr lang="ja-JP" altLang="en-US" dirty="0"/>
              <a:t>名前</a:t>
            </a:r>
            <a:r>
              <a:rPr lang="en-US" altLang="ja-JP" dirty="0"/>
              <a:t>(string) </a:t>
            </a:r>
          </a:p>
          <a:p>
            <a:r>
              <a:rPr lang="en-US" altLang="ja-JP" dirty="0"/>
              <a:t>age – </a:t>
            </a:r>
            <a:r>
              <a:rPr lang="ja-JP" altLang="en-US" dirty="0"/>
              <a:t>年齢</a:t>
            </a:r>
            <a:r>
              <a:rPr lang="en-US" altLang="ja-JP" dirty="0"/>
              <a:t>(int)</a:t>
            </a:r>
          </a:p>
          <a:p>
            <a:r>
              <a:rPr lang="en-US" altLang="ja-JP" dirty="0"/>
              <a:t>score  - </a:t>
            </a:r>
            <a:r>
              <a:rPr lang="ja-JP" altLang="en-US" dirty="0"/>
              <a:t>得点</a:t>
            </a:r>
            <a:r>
              <a:rPr lang="en-US" altLang="ja-JP" dirty="0"/>
              <a:t>(float)</a:t>
            </a:r>
          </a:p>
          <a:p>
            <a:endParaRPr lang="en-US" altLang="ja-JP" dirty="0"/>
          </a:p>
          <a:p>
            <a:r>
              <a:rPr lang="ja-JP" altLang="en-US" b="1" u="sng" dirty="0"/>
              <a:t>・メンバ関数</a:t>
            </a:r>
            <a:r>
              <a:rPr lang="ja-JP" altLang="en-US" b="1" dirty="0"/>
              <a:t>：</a:t>
            </a:r>
            <a:endParaRPr lang="en-US" altLang="ja-JP" dirty="0"/>
          </a:p>
          <a:p>
            <a:r>
              <a:rPr lang="en-US" altLang="ja-JP" dirty="0"/>
              <a:t>void Show() – </a:t>
            </a:r>
            <a:r>
              <a:rPr lang="ja-JP" altLang="en-US" dirty="0"/>
              <a:t>ユーザ情報をコンソールに表示。</a:t>
            </a:r>
            <a:r>
              <a:rPr lang="en-US" altLang="ja-JP" dirty="0"/>
              <a:t> 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6F9B95-D6EB-4355-B520-F3DE5A7CD400}"/>
              </a:ext>
            </a:extLst>
          </p:cNvPr>
          <p:cNvSpPr txBox="1"/>
          <p:nvPr/>
        </p:nvSpPr>
        <p:spPr>
          <a:xfrm>
            <a:off x="276061" y="1721762"/>
            <a:ext cx="5530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User</a:t>
            </a:r>
            <a:r>
              <a:rPr kumimoji="1" lang="ja-JP" altLang="en-US" dirty="0"/>
              <a:t>は</a:t>
            </a:r>
            <a:r>
              <a:rPr lang="ja-JP" altLang="en-US" dirty="0"/>
              <a:t>ユーザ情報を補完するためのクラスである</a:t>
            </a:r>
            <a:r>
              <a:rPr kumimoji="1" lang="ja-JP" altLang="en-US" dirty="0"/>
              <a:t>。</a:t>
            </a:r>
            <a:endParaRPr kumimoji="1" lang="en-US" altLang="ja-JP" dirty="0"/>
          </a:p>
          <a:p>
            <a:r>
              <a:rPr kumimoji="1" lang="ja-JP" altLang="en-US" dirty="0"/>
              <a:t>以下の仕様を満たせ。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E1D05FB-89B0-4413-8316-BCD6BE204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206" y="693137"/>
            <a:ext cx="3729187" cy="397890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CD9C4DAB-362F-43BC-954B-023D979C5B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595" y="5368732"/>
            <a:ext cx="3779405" cy="120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66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演習</a:t>
            </a:r>
            <a:r>
              <a:rPr lang="en-US" altLang="ja-JP" dirty="0">
                <a:solidFill>
                  <a:schemeClr val="tx1"/>
                </a:solidFill>
              </a:rPr>
              <a:t>2</a:t>
            </a:r>
          </a:p>
          <a:p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コンテンツ プレースホルダー 2">
            <a:extLst>
              <a:ext uri="{FF2B5EF4-FFF2-40B4-BE49-F238E27FC236}">
                <a16:creationId xmlns:a16="http://schemas.microsoft.com/office/drawing/2014/main" id="{EEB4920B-F8BF-4243-78C0-787C8D04078E}"/>
              </a:ext>
            </a:extLst>
          </p:cNvPr>
          <p:cNvSpPr txBox="1">
            <a:spLocks/>
          </p:cNvSpPr>
          <p:nvPr/>
        </p:nvSpPr>
        <p:spPr>
          <a:xfrm>
            <a:off x="148607" y="1036304"/>
            <a:ext cx="6895660" cy="597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b="1" u="sng" dirty="0"/>
              <a:t>課題</a:t>
            </a:r>
            <a:r>
              <a:rPr lang="ja-JP" altLang="en-US" sz="3200" b="1" dirty="0"/>
              <a:t>：</a:t>
            </a:r>
            <a:r>
              <a:rPr kumimoji="1" lang="en-US" altLang="ja-JP" dirty="0"/>
              <a:t>Vector2</a:t>
            </a:r>
            <a:r>
              <a:rPr kumimoji="1" lang="ja-JP" altLang="en-US" dirty="0"/>
              <a:t>クラスを作成せよ。</a:t>
            </a:r>
            <a:endParaRPr lang="en-US" altLang="ja-JP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6BEA366-BA0A-4E5D-8DE2-D7344E3B10AD}"/>
              </a:ext>
            </a:extLst>
          </p:cNvPr>
          <p:cNvSpPr txBox="1"/>
          <p:nvPr/>
        </p:nvSpPr>
        <p:spPr>
          <a:xfrm>
            <a:off x="276061" y="2458922"/>
            <a:ext cx="7039106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b="1" u="sng" dirty="0"/>
              <a:t>・メンバ変数</a:t>
            </a:r>
            <a:r>
              <a:rPr lang="ja-JP" altLang="en-US" b="1" dirty="0"/>
              <a:t>：</a:t>
            </a:r>
            <a:endParaRPr lang="en-US" altLang="ja-JP" b="1" dirty="0"/>
          </a:p>
          <a:p>
            <a:r>
              <a:rPr lang="en-US" altLang="ja-JP" dirty="0"/>
              <a:t>x, y</a:t>
            </a:r>
            <a:r>
              <a:rPr lang="ja-JP" altLang="en-US" dirty="0"/>
              <a:t>　</a:t>
            </a:r>
            <a:r>
              <a:rPr lang="en-US" altLang="ja-JP" dirty="0"/>
              <a:t>–  </a:t>
            </a:r>
            <a:r>
              <a:rPr lang="ja-JP" altLang="en-US" dirty="0"/>
              <a:t>ベクトル座標を保存する変数。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b="1" u="sng" dirty="0"/>
              <a:t>・メンバ関数</a:t>
            </a:r>
            <a:r>
              <a:rPr lang="ja-JP" altLang="en-US" b="1" dirty="0"/>
              <a:t>：</a:t>
            </a:r>
            <a:endParaRPr lang="en-US" altLang="ja-JP" b="1" dirty="0"/>
          </a:p>
          <a:p>
            <a:r>
              <a:rPr lang="en-US" altLang="ja-JP" dirty="0"/>
              <a:t>Vector2 Add(Vector2 v1,Vector2 v2) – </a:t>
            </a:r>
            <a:r>
              <a:rPr lang="ja-JP" altLang="en-US" dirty="0"/>
              <a:t>ベクトルの足し算をする。</a:t>
            </a:r>
            <a:endParaRPr lang="en-US" altLang="ja-JP" dirty="0"/>
          </a:p>
          <a:p>
            <a:r>
              <a:rPr lang="en-US" altLang="ja-JP" dirty="0"/>
              <a:t>Vector2 Sub(Vector2 v1,Vector2 v2) </a:t>
            </a:r>
            <a:r>
              <a:rPr lang="ja-JP" altLang="en-US" dirty="0"/>
              <a:t>－ベクトルの引き算をする。</a:t>
            </a:r>
            <a:endParaRPr lang="en-US" altLang="ja-JP" dirty="0"/>
          </a:p>
          <a:p>
            <a:r>
              <a:rPr lang="en-US" altLang="ja-JP" dirty="0"/>
              <a:t>void Show() - </a:t>
            </a:r>
            <a:r>
              <a:rPr lang="ja-JP" altLang="en-US" dirty="0"/>
              <a:t>自分自身のベクトル座標をコンソールに表示。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E9EEFB1-50C9-40DE-B317-50908971E494}"/>
              </a:ext>
            </a:extLst>
          </p:cNvPr>
          <p:cNvSpPr txBox="1"/>
          <p:nvPr/>
        </p:nvSpPr>
        <p:spPr>
          <a:xfrm>
            <a:off x="276061" y="1721762"/>
            <a:ext cx="6312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Vector2</a:t>
            </a:r>
            <a:r>
              <a:rPr kumimoji="1" lang="ja-JP" altLang="en-US" dirty="0"/>
              <a:t>は二次元ベクトル演算を行うためのクラスである。</a:t>
            </a:r>
            <a:endParaRPr kumimoji="1" lang="en-US" altLang="ja-JP" dirty="0"/>
          </a:p>
          <a:p>
            <a:r>
              <a:rPr kumimoji="1" lang="ja-JP" altLang="en-US" dirty="0"/>
              <a:t>以下の仕様を満たせ。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53311AAF-637E-4FB5-BB10-0F63F87B9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716" y="5140695"/>
            <a:ext cx="2399616" cy="161582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56FB1EE-B82C-4664-BC69-FF2C5C927C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055" y="895276"/>
            <a:ext cx="3106679" cy="412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6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クラスとは何か？</a:t>
            </a:r>
            <a:endParaRPr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D35ECBE-154C-4D01-947C-F059928C7A4D}"/>
              </a:ext>
            </a:extLst>
          </p:cNvPr>
          <p:cNvSpPr txBox="1"/>
          <p:nvPr/>
        </p:nvSpPr>
        <p:spPr>
          <a:xfrm>
            <a:off x="2067912" y="1726172"/>
            <a:ext cx="805617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600" dirty="0"/>
              <a:t>変数やメソッドを一つにまとめたもの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6630CE-8BF8-4CD6-9D7E-C759CB38A4B1}"/>
              </a:ext>
            </a:extLst>
          </p:cNvPr>
          <p:cNvSpPr txBox="1"/>
          <p:nvPr/>
        </p:nvSpPr>
        <p:spPr>
          <a:xfrm>
            <a:off x="425351" y="1106387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誤解を恐れずに言うなら、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6F73A44-809E-4971-BC8D-B1F3B3203B46}"/>
              </a:ext>
            </a:extLst>
          </p:cNvPr>
          <p:cNvSpPr txBox="1"/>
          <p:nvPr/>
        </p:nvSpPr>
        <p:spPr>
          <a:xfrm>
            <a:off x="8872729" y="2530623"/>
            <a:ext cx="3269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がクラスです。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BB02CE2-AD7A-4B98-900B-79AA2DA9E6B5}"/>
              </a:ext>
            </a:extLst>
          </p:cNvPr>
          <p:cNvSpPr/>
          <p:nvPr/>
        </p:nvSpPr>
        <p:spPr>
          <a:xfrm>
            <a:off x="3888528" y="2994036"/>
            <a:ext cx="4414935" cy="347351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719AE0-E4C8-4C11-9A67-022BC46338ED}"/>
              </a:ext>
            </a:extLst>
          </p:cNvPr>
          <p:cNvSpPr txBox="1"/>
          <p:nvPr/>
        </p:nvSpPr>
        <p:spPr>
          <a:xfrm>
            <a:off x="5358569" y="3251077"/>
            <a:ext cx="1271502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3200" dirty="0"/>
              <a:t>変数</a:t>
            </a:r>
            <a:r>
              <a:rPr kumimoji="1" lang="en-US" altLang="ja-JP" sz="3200" dirty="0"/>
              <a:t>A</a:t>
            </a:r>
            <a:endParaRPr kumimoji="1" lang="ja-JP" altLang="en-US" sz="32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7F40E79-D50E-44D0-96B1-96C4A553CB64}"/>
              </a:ext>
            </a:extLst>
          </p:cNvPr>
          <p:cNvSpPr txBox="1"/>
          <p:nvPr/>
        </p:nvSpPr>
        <p:spPr>
          <a:xfrm>
            <a:off x="5358569" y="4059759"/>
            <a:ext cx="1284326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3200" dirty="0"/>
              <a:t>変数</a:t>
            </a:r>
            <a:r>
              <a:rPr lang="en-US" altLang="ja-JP" sz="3200" dirty="0"/>
              <a:t>B</a:t>
            </a:r>
            <a:endParaRPr kumimoji="1" lang="ja-JP" altLang="en-US" sz="3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02303E0-AF1F-4447-95F4-6D43DBBB18B4}"/>
              </a:ext>
            </a:extLst>
          </p:cNvPr>
          <p:cNvSpPr txBox="1"/>
          <p:nvPr/>
        </p:nvSpPr>
        <p:spPr>
          <a:xfrm>
            <a:off x="5043465" y="5601631"/>
            <a:ext cx="2105063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3200" dirty="0"/>
              <a:t>メソッド</a:t>
            </a:r>
            <a:r>
              <a:rPr lang="en-US" altLang="ja-JP" sz="3200" dirty="0"/>
              <a:t>B</a:t>
            </a:r>
            <a:endParaRPr kumimoji="1" lang="ja-JP" altLang="en-US" sz="3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3AB2D00-6F23-4AAE-9E36-524EB040B577}"/>
              </a:ext>
            </a:extLst>
          </p:cNvPr>
          <p:cNvSpPr txBox="1"/>
          <p:nvPr/>
        </p:nvSpPr>
        <p:spPr>
          <a:xfrm>
            <a:off x="5049878" y="4868441"/>
            <a:ext cx="2092239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3200" dirty="0"/>
              <a:t>メソッド</a:t>
            </a:r>
            <a:r>
              <a:rPr kumimoji="1" lang="en-US" altLang="ja-JP" sz="3200" dirty="0"/>
              <a:t>A</a:t>
            </a:r>
            <a:endParaRPr kumimoji="1" lang="ja-JP" altLang="en-US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0136CA1-3320-48E3-B42F-92D5BCC9F698}"/>
              </a:ext>
            </a:extLst>
          </p:cNvPr>
          <p:cNvSpPr txBox="1"/>
          <p:nvPr/>
        </p:nvSpPr>
        <p:spPr>
          <a:xfrm>
            <a:off x="4017222" y="2807622"/>
            <a:ext cx="102624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クラス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8AA5863-92B2-4383-86D1-344A700051D5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424045" y="3567623"/>
            <a:ext cx="1934058" cy="1014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CF1B29C-29A6-40CE-B7BF-DC612D185EDC}"/>
              </a:ext>
            </a:extLst>
          </p:cNvPr>
          <p:cNvSpPr txBox="1"/>
          <p:nvPr/>
        </p:nvSpPr>
        <p:spPr>
          <a:xfrm>
            <a:off x="2085217" y="34844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/>
              <a:t>メンバ変数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78DD2AA-BBBF-4766-A864-24CA2747B749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424045" y="3669090"/>
            <a:ext cx="1934058" cy="7018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C45CF27-0DCE-4B2C-9C44-F69FD4A732D5}"/>
              </a:ext>
            </a:extLst>
          </p:cNvPr>
          <p:cNvSpPr txBox="1"/>
          <p:nvPr/>
        </p:nvSpPr>
        <p:spPr>
          <a:xfrm>
            <a:off x="2085217" y="48642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/>
              <a:t>メンバ</a:t>
            </a:r>
            <a:r>
              <a:rPr lang="ja-JP" altLang="en-US" b="1" u="sng" dirty="0"/>
              <a:t>関数</a:t>
            </a:r>
            <a:endParaRPr kumimoji="1" lang="ja-JP" altLang="en-US" b="1" u="sng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5E7C4FA-1868-4E59-851B-076A335163E4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424045" y="5048876"/>
            <a:ext cx="1625833" cy="7813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5D3B372-FAEC-4100-9D30-B27304C7168D}"/>
              </a:ext>
            </a:extLst>
          </p:cNvPr>
          <p:cNvCxnSpPr>
            <a:cxnSpLocks/>
          </p:cNvCxnSpPr>
          <p:nvPr/>
        </p:nvCxnSpPr>
        <p:spPr>
          <a:xfrm>
            <a:off x="3450320" y="5048876"/>
            <a:ext cx="1593145" cy="1119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A63B5CC-A05C-49A8-8E7A-8CB28E06F1FA}"/>
              </a:ext>
            </a:extLst>
          </p:cNvPr>
          <p:cNvSpPr/>
          <p:nvPr/>
        </p:nvSpPr>
        <p:spPr>
          <a:xfrm>
            <a:off x="1918572" y="3050487"/>
            <a:ext cx="1634166" cy="25010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39D158C-72BE-4025-95A4-281FB91C0934}"/>
              </a:ext>
            </a:extLst>
          </p:cNvPr>
          <p:cNvSpPr txBox="1"/>
          <p:nvPr/>
        </p:nvSpPr>
        <p:spPr>
          <a:xfrm>
            <a:off x="913368" y="2807622"/>
            <a:ext cx="13388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b="1" u="sng" dirty="0"/>
              <a:t>フィールド</a:t>
            </a:r>
          </a:p>
        </p:txBody>
      </p:sp>
    </p:spTree>
    <p:extLst>
      <p:ext uri="{BB962C8B-B14F-4D97-AF65-F5344CB8AC3E}">
        <p14:creationId xmlns:p14="http://schemas.microsoft.com/office/powerpoint/2010/main" val="99680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C00976F-EAAB-46DA-A2A8-9B247F9A30E6}"/>
              </a:ext>
            </a:extLst>
          </p:cNvPr>
          <p:cNvSpPr/>
          <p:nvPr/>
        </p:nvSpPr>
        <p:spPr>
          <a:xfrm>
            <a:off x="615820" y="1961121"/>
            <a:ext cx="10916817" cy="450499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ネームスペースとは？</a:t>
            </a:r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E04849F-95A0-4BB0-9088-BAF386F44A7E}"/>
              </a:ext>
            </a:extLst>
          </p:cNvPr>
          <p:cNvSpPr txBox="1"/>
          <p:nvPr/>
        </p:nvSpPr>
        <p:spPr>
          <a:xfrm>
            <a:off x="1528398" y="1054528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さらにクラスをまとめた物を</a:t>
            </a:r>
            <a:r>
              <a:rPr lang="ja-JP" altLang="en-US" sz="2400" dirty="0"/>
              <a:t>「</a:t>
            </a:r>
            <a:r>
              <a:rPr kumimoji="1" lang="ja-JP" altLang="en-US" sz="2400" dirty="0"/>
              <a:t>ネームスペース」と言います。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070A71E-E9E9-4E1E-BE91-9BF61F0441CF}"/>
              </a:ext>
            </a:extLst>
          </p:cNvPr>
          <p:cNvSpPr/>
          <p:nvPr/>
        </p:nvSpPr>
        <p:spPr>
          <a:xfrm>
            <a:off x="1152724" y="2741348"/>
            <a:ext cx="4414935" cy="347351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61039BA-99CE-436D-8F8B-CA1CB28BD3F0}"/>
              </a:ext>
            </a:extLst>
          </p:cNvPr>
          <p:cNvSpPr txBox="1"/>
          <p:nvPr/>
        </p:nvSpPr>
        <p:spPr>
          <a:xfrm>
            <a:off x="2494071" y="3014086"/>
            <a:ext cx="1271502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3200" dirty="0"/>
              <a:t>変数</a:t>
            </a:r>
            <a:r>
              <a:rPr kumimoji="1" lang="en-US" altLang="ja-JP" sz="3200" dirty="0"/>
              <a:t>A</a:t>
            </a:r>
            <a:endParaRPr kumimoji="1" lang="ja-JP" altLang="en-US" sz="3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03ADE35-A87C-452B-ABAF-6EF702C82984}"/>
              </a:ext>
            </a:extLst>
          </p:cNvPr>
          <p:cNvSpPr txBox="1"/>
          <p:nvPr/>
        </p:nvSpPr>
        <p:spPr>
          <a:xfrm>
            <a:off x="2494071" y="3822768"/>
            <a:ext cx="1284326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3200" dirty="0"/>
              <a:t>変数</a:t>
            </a:r>
            <a:r>
              <a:rPr lang="en-US" altLang="ja-JP" sz="3200" dirty="0"/>
              <a:t>B</a:t>
            </a:r>
            <a:endParaRPr kumimoji="1" lang="ja-JP" altLang="en-US" sz="3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7F485D9-4E1A-47FC-8710-628D81B8BF37}"/>
              </a:ext>
            </a:extLst>
          </p:cNvPr>
          <p:cNvSpPr txBox="1"/>
          <p:nvPr/>
        </p:nvSpPr>
        <p:spPr>
          <a:xfrm>
            <a:off x="2178967" y="5364640"/>
            <a:ext cx="2105063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3200" dirty="0"/>
              <a:t>メソッド</a:t>
            </a:r>
            <a:r>
              <a:rPr lang="en-US" altLang="ja-JP" sz="3200" dirty="0"/>
              <a:t>B</a:t>
            </a:r>
            <a:endParaRPr kumimoji="1" lang="ja-JP" altLang="en-US" sz="3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75DFD10-CC80-4BC4-9B16-B8C9567AE833}"/>
              </a:ext>
            </a:extLst>
          </p:cNvPr>
          <p:cNvSpPr txBox="1"/>
          <p:nvPr/>
        </p:nvSpPr>
        <p:spPr>
          <a:xfrm>
            <a:off x="2185380" y="4631450"/>
            <a:ext cx="2092239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3200" dirty="0"/>
              <a:t>メソッド</a:t>
            </a:r>
            <a:r>
              <a:rPr kumimoji="1" lang="en-US" altLang="ja-JP" sz="3200" dirty="0"/>
              <a:t>A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1452DFB-9B4D-42F8-A161-33489A2669E9}"/>
              </a:ext>
            </a:extLst>
          </p:cNvPr>
          <p:cNvSpPr txBox="1"/>
          <p:nvPr/>
        </p:nvSpPr>
        <p:spPr>
          <a:xfrm>
            <a:off x="1152724" y="2570631"/>
            <a:ext cx="102624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クラス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11A6B381-75A9-4A73-96DA-C01424273D34}"/>
              </a:ext>
            </a:extLst>
          </p:cNvPr>
          <p:cNvSpPr/>
          <p:nvPr/>
        </p:nvSpPr>
        <p:spPr>
          <a:xfrm>
            <a:off x="6096000" y="2755297"/>
            <a:ext cx="4414935" cy="347351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E8E5543-E6CB-4537-959A-3D2B22FD554B}"/>
              </a:ext>
            </a:extLst>
          </p:cNvPr>
          <p:cNvSpPr txBox="1"/>
          <p:nvPr/>
        </p:nvSpPr>
        <p:spPr>
          <a:xfrm>
            <a:off x="7667716" y="3034391"/>
            <a:ext cx="1271502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/>
              <a:t>変数</a:t>
            </a:r>
            <a:r>
              <a:rPr kumimoji="1" lang="en-US" altLang="ja-JP" sz="3200" dirty="0"/>
              <a:t>A</a:t>
            </a:r>
            <a:endParaRPr kumimoji="1" lang="ja-JP" altLang="en-US" sz="32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41E1BD4-49BF-4388-9E43-2E080E7172F4}"/>
              </a:ext>
            </a:extLst>
          </p:cNvPr>
          <p:cNvSpPr txBox="1"/>
          <p:nvPr/>
        </p:nvSpPr>
        <p:spPr>
          <a:xfrm>
            <a:off x="7654892" y="3832920"/>
            <a:ext cx="1284326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/>
              <a:t>変数</a:t>
            </a:r>
            <a:r>
              <a:rPr lang="en-US" altLang="ja-JP" sz="3200" dirty="0"/>
              <a:t>B</a:t>
            </a:r>
            <a:endParaRPr kumimoji="1" lang="ja-JP" altLang="en-US" sz="32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FF86909-7D0E-47AA-A382-5A9EA8F873F4}"/>
              </a:ext>
            </a:extLst>
          </p:cNvPr>
          <p:cNvSpPr txBox="1"/>
          <p:nvPr/>
        </p:nvSpPr>
        <p:spPr>
          <a:xfrm>
            <a:off x="7238111" y="5354847"/>
            <a:ext cx="2105063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メソッド</a:t>
            </a:r>
            <a:r>
              <a:rPr lang="en-US" altLang="ja-JP" sz="3200" dirty="0"/>
              <a:t>B</a:t>
            </a:r>
            <a:endParaRPr kumimoji="1" lang="ja-JP" altLang="en-US" sz="32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6DA5BAD-1FFB-4396-89A3-AC872F67A57E}"/>
              </a:ext>
            </a:extLst>
          </p:cNvPr>
          <p:cNvSpPr txBox="1"/>
          <p:nvPr/>
        </p:nvSpPr>
        <p:spPr>
          <a:xfrm>
            <a:off x="7250935" y="4631449"/>
            <a:ext cx="2092239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メソッド</a:t>
            </a:r>
            <a:r>
              <a:rPr kumimoji="1" lang="en-US" altLang="ja-JP" sz="3200" dirty="0"/>
              <a:t>A</a:t>
            </a:r>
            <a:endParaRPr kumimoji="1" lang="ja-JP" altLang="en-US" sz="32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974AB96-C4B2-4A7B-BB25-EFA586CFA279}"/>
              </a:ext>
            </a:extLst>
          </p:cNvPr>
          <p:cNvSpPr txBox="1"/>
          <p:nvPr/>
        </p:nvSpPr>
        <p:spPr>
          <a:xfrm>
            <a:off x="6042726" y="2556682"/>
            <a:ext cx="102624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クラス</a:t>
            </a:r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E8EF229-3215-44CF-930B-34D7A2D8BF11}"/>
              </a:ext>
            </a:extLst>
          </p:cNvPr>
          <p:cNvSpPr txBox="1"/>
          <p:nvPr/>
        </p:nvSpPr>
        <p:spPr>
          <a:xfrm>
            <a:off x="550506" y="1707502"/>
            <a:ext cx="194957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ネームスペース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866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94A48FE-56F8-45D6-8D5C-ECB652D64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61" y="1005405"/>
            <a:ext cx="7027506" cy="585259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簡単なクラスの例：</a:t>
            </a:r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BF8030-0294-4610-9723-E58CA056561A}"/>
              </a:ext>
            </a:extLst>
          </p:cNvPr>
          <p:cNvSpPr/>
          <p:nvPr/>
        </p:nvSpPr>
        <p:spPr>
          <a:xfrm>
            <a:off x="1101012" y="1559648"/>
            <a:ext cx="6550090" cy="5010486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F031699-1301-40AB-9D70-DDA1848F99B2}"/>
              </a:ext>
            </a:extLst>
          </p:cNvPr>
          <p:cNvSpPr/>
          <p:nvPr/>
        </p:nvSpPr>
        <p:spPr>
          <a:xfrm>
            <a:off x="1651518" y="2771192"/>
            <a:ext cx="5598368" cy="3517641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F2870C7-8171-4512-A5AA-E45276904CD8}"/>
              </a:ext>
            </a:extLst>
          </p:cNvPr>
          <p:cNvSpPr txBox="1"/>
          <p:nvPr/>
        </p:nvSpPr>
        <p:spPr>
          <a:xfrm>
            <a:off x="8681173" y="155964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左のように書く。</a:t>
            </a:r>
            <a:endParaRPr kumimoji="1" lang="ja-JP" altLang="en-US" sz="20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D69390E-FB2B-4CB5-9A77-3C7522D628CF}"/>
              </a:ext>
            </a:extLst>
          </p:cNvPr>
          <p:cNvSpPr txBox="1"/>
          <p:nvPr/>
        </p:nvSpPr>
        <p:spPr>
          <a:xfrm>
            <a:off x="8681173" y="2199338"/>
            <a:ext cx="303961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ネームスペース</a:t>
            </a:r>
            <a:endParaRPr kumimoji="1" lang="en-US" altLang="ja-JP" sz="2000" dirty="0"/>
          </a:p>
          <a:p>
            <a:endParaRPr kumimoji="1" lang="en-US" altLang="ja-JP" sz="2000" b="1" dirty="0"/>
          </a:p>
          <a:p>
            <a:r>
              <a:rPr lang="en-US" altLang="ja-JP" sz="2000" b="1" dirty="0"/>
              <a:t>『Ge1_4_ClassStruct』</a:t>
            </a:r>
          </a:p>
          <a:p>
            <a:endParaRPr lang="en-US" altLang="ja-JP" sz="2000" dirty="0"/>
          </a:p>
          <a:p>
            <a:r>
              <a:rPr kumimoji="1" lang="ja-JP" altLang="en-US" sz="2000" dirty="0"/>
              <a:t>で囲う形で、</a:t>
            </a:r>
            <a:endParaRPr kumimoji="1"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クラス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kumimoji="1" lang="en-US" altLang="ja-JP" sz="2000" b="1" dirty="0"/>
              <a:t>『ge1_4_</a:t>
            </a:r>
            <a:r>
              <a:rPr lang="en-US" altLang="ja-JP" sz="2000" b="1" dirty="0"/>
              <a:t>temp</a:t>
            </a:r>
            <a:r>
              <a:rPr kumimoji="1" lang="en-US" altLang="ja-JP" sz="2000" b="1" dirty="0"/>
              <a:t>1』</a:t>
            </a:r>
          </a:p>
          <a:p>
            <a:endParaRPr kumimoji="1" lang="en-US" altLang="ja-JP" sz="2000" dirty="0"/>
          </a:p>
          <a:p>
            <a:r>
              <a:rPr kumimoji="1" lang="ja-JP" altLang="en-US" sz="2000" dirty="0"/>
              <a:t>が記述されている。</a:t>
            </a:r>
            <a:endParaRPr kumimoji="1" lang="en-US" altLang="ja-JP" sz="2000" dirty="0"/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31688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構造体とは何か？</a:t>
            </a:r>
            <a:endParaRPr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D35ECBE-154C-4D01-947C-F059928C7A4D}"/>
              </a:ext>
            </a:extLst>
          </p:cNvPr>
          <p:cNvSpPr txBox="1"/>
          <p:nvPr/>
        </p:nvSpPr>
        <p:spPr>
          <a:xfrm>
            <a:off x="3594278" y="1726172"/>
            <a:ext cx="500343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3600" dirty="0"/>
              <a:t>クラスとほぼ同じもの</a:t>
            </a:r>
            <a:endParaRPr kumimoji="1" lang="ja-JP" altLang="en-US" sz="3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6F73A44-809E-4971-BC8D-B1F3B3203B46}"/>
              </a:ext>
            </a:extLst>
          </p:cNvPr>
          <p:cNvSpPr txBox="1"/>
          <p:nvPr/>
        </p:nvSpPr>
        <p:spPr>
          <a:xfrm>
            <a:off x="8872729" y="2530623"/>
            <a:ext cx="3269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が</a:t>
            </a:r>
            <a:r>
              <a:rPr lang="ja-JP" altLang="en-US" sz="2400" dirty="0"/>
              <a:t>構造体</a:t>
            </a:r>
            <a:r>
              <a:rPr kumimoji="1" lang="ja-JP" altLang="en-US" sz="2400" dirty="0"/>
              <a:t>です。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BB02CE2-AD7A-4B98-900B-79AA2DA9E6B5}"/>
              </a:ext>
            </a:extLst>
          </p:cNvPr>
          <p:cNvSpPr/>
          <p:nvPr/>
        </p:nvSpPr>
        <p:spPr>
          <a:xfrm>
            <a:off x="3888528" y="2994036"/>
            <a:ext cx="4414935" cy="347351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719AE0-E4C8-4C11-9A67-022BC46338ED}"/>
              </a:ext>
            </a:extLst>
          </p:cNvPr>
          <p:cNvSpPr txBox="1"/>
          <p:nvPr/>
        </p:nvSpPr>
        <p:spPr>
          <a:xfrm>
            <a:off x="5358569" y="3251077"/>
            <a:ext cx="1271502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3200" dirty="0"/>
              <a:t>変数</a:t>
            </a:r>
            <a:r>
              <a:rPr kumimoji="1" lang="en-US" altLang="ja-JP" sz="3200" dirty="0"/>
              <a:t>A</a:t>
            </a:r>
            <a:endParaRPr kumimoji="1" lang="ja-JP" altLang="en-US" sz="32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7F40E79-D50E-44D0-96B1-96C4A553CB64}"/>
              </a:ext>
            </a:extLst>
          </p:cNvPr>
          <p:cNvSpPr txBox="1"/>
          <p:nvPr/>
        </p:nvSpPr>
        <p:spPr>
          <a:xfrm>
            <a:off x="5358569" y="4059759"/>
            <a:ext cx="1284326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3200" dirty="0"/>
              <a:t>変数</a:t>
            </a:r>
            <a:r>
              <a:rPr lang="en-US" altLang="ja-JP" sz="3200" dirty="0"/>
              <a:t>B</a:t>
            </a:r>
            <a:endParaRPr kumimoji="1" lang="ja-JP" altLang="en-US" sz="3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02303E0-AF1F-4447-95F4-6D43DBBB18B4}"/>
              </a:ext>
            </a:extLst>
          </p:cNvPr>
          <p:cNvSpPr txBox="1"/>
          <p:nvPr/>
        </p:nvSpPr>
        <p:spPr>
          <a:xfrm>
            <a:off x="5043465" y="5601631"/>
            <a:ext cx="2105063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3200" dirty="0"/>
              <a:t>メソッド</a:t>
            </a:r>
            <a:r>
              <a:rPr lang="en-US" altLang="ja-JP" sz="3200" dirty="0"/>
              <a:t>B</a:t>
            </a:r>
            <a:endParaRPr kumimoji="1" lang="ja-JP" altLang="en-US" sz="3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3AB2D00-6F23-4AAE-9E36-524EB040B577}"/>
              </a:ext>
            </a:extLst>
          </p:cNvPr>
          <p:cNvSpPr txBox="1"/>
          <p:nvPr/>
        </p:nvSpPr>
        <p:spPr>
          <a:xfrm>
            <a:off x="5049878" y="4868441"/>
            <a:ext cx="2092239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3200" dirty="0"/>
              <a:t>メソッド</a:t>
            </a:r>
            <a:r>
              <a:rPr kumimoji="1" lang="en-US" altLang="ja-JP" sz="3200" dirty="0"/>
              <a:t>A</a:t>
            </a:r>
            <a:endParaRPr kumimoji="1" lang="ja-JP" altLang="en-US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0136CA1-3320-48E3-B42F-92D5BCC9F698}"/>
              </a:ext>
            </a:extLst>
          </p:cNvPr>
          <p:cNvSpPr txBox="1"/>
          <p:nvPr/>
        </p:nvSpPr>
        <p:spPr>
          <a:xfrm>
            <a:off x="4017222" y="2807622"/>
            <a:ext cx="102624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構造体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8AA5863-92B2-4383-86D1-344A700051D5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424045" y="3567623"/>
            <a:ext cx="1934058" cy="1014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CF1B29C-29A6-40CE-B7BF-DC612D185EDC}"/>
              </a:ext>
            </a:extLst>
          </p:cNvPr>
          <p:cNvSpPr txBox="1"/>
          <p:nvPr/>
        </p:nvSpPr>
        <p:spPr>
          <a:xfrm>
            <a:off x="2085217" y="34844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/>
              <a:t>メンバ変数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78DD2AA-BBBF-4766-A864-24CA2747B749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424045" y="3669090"/>
            <a:ext cx="1934058" cy="7018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C45CF27-0DCE-4B2C-9C44-F69FD4A732D5}"/>
              </a:ext>
            </a:extLst>
          </p:cNvPr>
          <p:cNvSpPr txBox="1"/>
          <p:nvPr/>
        </p:nvSpPr>
        <p:spPr>
          <a:xfrm>
            <a:off x="2085217" y="48642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/>
              <a:t>メンバ</a:t>
            </a:r>
            <a:r>
              <a:rPr lang="ja-JP" altLang="en-US" b="1" u="sng" dirty="0"/>
              <a:t>関数</a:t>
            </a:r>
            <a:endParaRPr kumimoji="1" lang="ja-JP" altLang="en-US" b="1" u="sng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5E7C4FA-1868-4E59-851B-076A335163E4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424045" y="5048876"/>
            <a:ext cx="1625833" cy="7813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5D3B372-FAEC-4100-9D30-B27304C7168D}"/>
              </a:ext>
            </a:extLst>
          </p:cNvPr>
          <p:cNvCxnSpPr>
            <a:cxnSpLocks/>
          </p:cNvCxnSpPr>
          <p:nvPr/>
        </p:nvCxnSpPr>
        <p:spPr>
          <a:xfrm>
            <a:off x="3450320" y="5048876"/>
            <a:ext cx="1593145" cy="1119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A63B5CC-A05C-49A8-8E7A-8CB28E06F1FA}"/>
              </a:ext>
            </a:extLst>
          </p:cNvPr>
          <p:cNvSpPr/>
          <p:nvPr/>
        </p:nvSpPr>
        <p:spPr>
          <a:xfrm>
            <a:off x="1918572" y="3050487"/>
            <a:ext cx="1634166" cy="25010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39D158C-72BE-4025-95A4-281FB91C0934}"/>
              </a:ext>
            </a:extLst>
          </p:cNvPr>
          <p:cNvSpPr txBox="1"/>
          <p:nvPr/>
        </p:nvSpPr>
        <p:spPr>
          <a:xfrm>
            <a:off x="913368" y="2807622"/>
            <a:ext cx="13388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b="1" u="sng" dirty="0"/>
              <a:t>フィールド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CAAC57E-CE37-4AB3-8953-96E1D3AC55DA}"/>
              </a:ext>
            </a:extLst>
          </p:cNvPr>
          <p:cNvSpPr txBox="1"/>
          <p:nvPr/>
        </p:nvSpPr>
        <p:spPr>
          <a:xfrm>
            <a:off x="425351" y="1106387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誤解を恐れずに言うなら、</a:t>
            </a:r>
          </a:p>
        </p:txBody>
      </p:sp>
    </p:spTree>
    <p:extLst>
      <p:ext uri="{BB962C8B-B14F-4D97-AF65-F5344CB8AC3E}">
        <p14:creationId xmlns:p14="http://schemas.microsoft.com/office/powerpoint/2010/main" val="4040166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簡単な構造体の例：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D3DE36A-95E2-441F-9722-0F8DFEB7E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5" y="948267"/>
            <a:ext cx="5602225" cy="5732762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7DDDAE4-578F-4B72-BB35-080DC5C621E0}"/>
              </a:ext>
            </a:extLst>
          </p:cNvPr>
          <p:cNvSpPr/>
          <p:nvPr/>
        </p:nvSpPr>
        <p:spPr>
          <a:xfrm>
            <a:off x="1854257" y="3670663"/>
            <a:ext cx="4241743" cy="2664823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1D68B24-0236-4D84-A71B-CDC30E9C6B09}"/>
              </a:ext>
            </a:extLst>
          </p:cNvPr>
          <p:cNvSpPr/>
          <p:nvPr/>
        </p:nvSpPr>
        <p:spPr>
          <a:xfrm>
            <a:off x="1410788" y="2664822"/>
            <a:ext cx="4902926" cy="4016207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29FD247-E153-44D4-BFE3-C356E5D4E135}"/>
              </a:ext>
            </a:extLst>
          </p:cNvPr>
          <p:cNvSpPr txBox="1"/>
          <p:nvPr/>
        </p:nvSpPr>
        <p:spPr>
          <a:xfrm>
            <a:off x="8681173" y="155964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左のように書く。</a:t>
            </a:r>
            <a:endParaRPr kumimoji="1" lang="ja-JP" altLang="en-US" sz="2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F176EAD-FFB8-4BBC-8CBA-27BB5B32764C}"/>
              </a:ext>
            </a:extLst>
          </p:cNvPr>
          <p:cNvSpPr txBox="1"/>
          <p:nvPr/>
        </p:nvSpPr>
        <p:spPr>
          <a:xfrm>
            <a:off x="8681173" y="2199338"/>
            <a:ext cx="303961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ネームスペース</a:t>
            </a:r>
            <a:endParaRPr kumimoji="1" lang="en-US" altLang="ja-JP" sz="2000" dirty="0"/>
          </a:p>
          <a:p>
            <a:endParaRPr kumimoji="1" lang="en-US" altLang="ja-JP" sz="2000" b="1" dirty="0"/>
          </a:p>
          <a:p>
            <a:r>
              <a:rPr lang="en-US" altLang="ja-JP" sz="2000" b="1" dirty="0"/>
              <a:t>『Ge1_4_ClassStruct』</a:t>
            </a:r>
          </a:p>
          <a:p>
            <a:endParaRPr lang="en-US" altLang="ja-JP" sz="2000" dirty="0"/>
          </a:p>
          <a:p>
            <a:r>
              <a:rPr kumimoji="1" lang="ja-JP" altLang="en-US" sz="2000" dirty="0"/>
              <a:t>で囲う形で、</a:t>
            </a:r>
            <a:endParaRPr kumimoji="1"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構造体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kumimoji="1" lang="en-US" altLang="ja-JP" sz="2000" b="1" dirty="0"/>
              <a:t>『</a:t>
            </a:r>
            <a:r>
              <a:rPr lang="en-US" altLang="ja-JP" sz="2000" b="1" dirty="0" err="1"/>
              <a:t>TestStruct</a:t>
            </a:r>
            <a:r>
              <a:rPr kumimoji="1" lang="en-US" altLang="ja-JP" sz="2000" b="1" dirty="0"/>
              <a:t>』</a:t>
            </a:r>
          </a:p>
          <a:p>
            <a:endParaRPr kumimoji="1" lang="en-US" altLang="ja-JP" sz="2000" dirty="0"/>
          </a:p>
          <a:p>
            <a:r>
              <a:rPr kumimoji="1" lang="ja-JP" altLang="en-US" sz="2000" dirty="0"/>
              <a:t>が記述されている。</a:t>
            </a:r>
            <a:endParaRPr kumimoji="1" lang="en-US" altLang="ja-JP" sz="2000" dirty="0"/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43192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何のために構造体があるのか？</a:t>
            </a:r>
            <a:endParaRPr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77DDFED-325A-4006-8277-BEF6FD580BC9}"/>
              </a:ext>
            </a:extLst>
          </p:cNvPr>
          <p:cNvSpPr txBox="1"/>
          <p:nvPr/>
        </p:nvSpPr>
        <p:spPr>
          <a:xfrm>
            <a:off x="371356" y="1234526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元々</a:t>
            </a:r>
            <a:r>
              <a:rPr lang="ja-JP" altLang="en-US" sz="2400" b="1" dirty="0"/>
              <a:t>構造体</a:t>
            </a:r>
            <a:r>
              <a:rPr lang="ja-JP" altLang="en-US" sz="2400" dirty="0"/>
              <a:t>が存在し、</a:t>
            </a:r>
            <a:endParaRPr lang="en-US" altLang="ja-JP" sz="2400" dirty="0"/>
          </a:p>
          <a:p>
            <a:r>
              <a:rPr kumimoji="1" lang="ja-JP" altLang="en-US" sz="2400" dirty="0"/>
              <a:t>その拡張としてクラスが誕生しました。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F9E561-BE0B-4D0D-9216-731C071CC890}"/>
              </a:ext>
            </a:extLst>
          </p:cNvPr>
          <p:cNvSpPr txBox="1"/>
          <p:nvPr/>
        </p:nvSpPr>
        <p:spPr>
          <a:xfrm>
            <a:off x="276061" y="2351782"/>
            <a:ext cx="66479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なので、</a:t>
            </a:r>
            <a:r>
              <a:rPr lang="ja-JP" altLang="en-US" dirty="0"/>
              <a:t>何のためにあるのかというよりは</a:t>
            </a:r>
            <a:endParaRPr lang="en-US" altLang="ja-JP" dirty="0"/>
          </a:p>
          <a:p>
            <a:r>
              <a:rPr kumimoji="1" lang="ja-JP" altLang="en-US" sz="2800" b="1" dirty="0"/>
              <a:t>後方互換のために無くせないからある。</a:t>
            </a:r>
            <a:endParaRPr kumimoji="1" lang="en-US" altLang="ja-JP" sz="2800" b="1" dirty="0"/>
          </a:p>
          <a:p>
            <a:r>
              <a:rPr kumimoji="1" lang="ja-JP" altLang="en-US" sz="1600" dirty="0"/>
              <a:t>というのが一般的な認識です。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01ECBCF-D792-4DAD-A4FD-3ACE6FF4039A}"/>
              </a:ext>
            </a:extLst>
          </p:cNvPr>
          <p:cNvSpPr txBox="1"/>
          <p:nvPr/>
        </p:nvSpPr>
        <p:spPr>
          <a:xfrm>
            <a:off x="324445" y="3629222"/>
            <a:ext cx="87046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ただし、</a:t>
            </a:r>
            <a:endParaRPr kumimoji="1" lang="en-US" altLang="ja-JP" dirty="0"/>
          </a:p>
          <a:p>
            <a:r>
              <a:rPr kumimoji="1" lang="en-US" altLang="ja-JP" sz="2400" dirty="0"/>
              <a:t>C</a:t>
            </a:r>
            <a:r>
              <a:rPr kumimoji="1" lang="ja-JP" altLang="en-US" sz="2400" dirty="0"/>
              <a:t>＃では</a:t>
            </a:r>
            <a:r>
              <a:rPr kumimoji="1" lang="ja-JP" altLang="en-US" sz="2400" b="1" dirty="0"/>
              <a:t>メモリ上の振る舞い</a:t>
            </a:r>
            <a:r>
              <a:rPr kumimoji="1" lang="ja-JP" altLang="en-US" sz="2400" dirty="0"/>
              <a:t>は構造体とクラスでちがうので。</a:t>
            </a:r>
            <a:endParaRPr kumimoji="1"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6F8A1C4-4CB8-4D12-8EB8-E8408AFDDDB9}"/>
              </a:ext>
            </a:extLst>
          </p:cNvPr>
          <p:cNvSpPr txBox="1"/>
          <p:nvPr/>
        </p:nvSpPr>
        <p:spPr>
          <a:xfrm>
            <a:off x="8601190" y="1065249"/>
            <a:ext cx="1877437" cy="7694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4400" dirty="0"/>
              <a:t>構造体</a:t>
            </a: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9F5FA787-4D63-4863-99C0-B602F9D5515B}"/>
              </a:ext>
            </a:extLst>
          </p:cNvPr>
          <p:cNvSpPr/>
          <p:nvPr/>
        </p:nvSpPr>
        <p:spPr>
          <a:xfrm>
            <a:off x="8922846" y="1922106"/>
            <a:ext cx="1324947" cy="429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7E9279E-BF3D-4AC8-BA64-5CF9BD8377BF}"/>
              </a:ext>
            </a:extLst>
          </p:cNvPr>
          <p:cNvSpPr txBox="1"/>
          <p:nvPr/>
        </p:nvSpPr>
        <p:spPr>
          <a:xfrm>
            <a:off x="8646602" y="2474577"/>
            <a:ext cx="1877437" cy="7694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4400" dirty="0"/>
              <a:t>クラス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E75B95C-54AB-4154-9506-6066C545F21C}"/>
              </a:ext>
            </a:extLst>
          </p:cNvPr>
          <p:cNvSpPr txBox="1"/>
          <p:nvPr/>
        </p:nvSpPr>
        <p:spPr>
          <a:xfrm>
            <a:off x="874057" y="5108995"/>
            <a:ext cx="10443885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4000" b="1" dirty="0"/>
              <a:t>構造体を使うべき場面というのも存在します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610949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構造体とクラスの違い</a:t>
            </a:r>
            <a:endParaRPr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66E11E5-DDB6-4C73-95ED-64FB518B8D26}"/>
              </a:ext>
            </a:extLst>
          </p:cNvPr>
          <p:cNvSpPr txBox="1"/>
          <p:nvPr/>
        </p:nvSpPr>
        <p:spPr>
          <a:xfrm>
            <a:off x="615821" y="1251332"/>
            <a:ext cx="9161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厳密な話は皆さんの知識が足りませんのでしませんが、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0B989D3-007F-41A2-BA82-CEEE7EFAB0BD}"/>
              </a:ext>
            </a:extLst>
          </p:cNvPr>
          <p:cNvSpPr txBox="1"/>
          <p:nvPr/>
        </p:nvSpPr>
        <p:spPr>
          <a:xfrm>
            <a:off x="615821" y="2077617"/>
            <a:ext cx="80842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・</a:t>
            </a:r>
            <a:r>
              <a:rPr lang="ja-JP" altLang="en-US" sz="2800" b="1" dirty="0"/>
              <a:t>ずっとメモリ上に確保されているのが構造体</a:t>
            </a:r>
            <a:endParaRPr lang="en-US" altLang="ja-JP" sz="2800" b="1" dirty="0"/>
          </a:p>
          <a:p>
            <a:r>
              <a:rPr kumimoji="1" lang="ja-JP" altLang="en-US" sz="2800" dirty="0"/>
              <a:t>・</a:t>
            </a:r>
            <a:r>
              <a:rPr kumimoji="1" lang="ja-JP" altLang="en-US" sz="2800" b="1" dirty="0"/>
              <a:t>使用時にメモリに展開されるのがクラスです</a:t>
            </a:r>
            <a:r>
              <a:rPr kumimoji="1" lang="ja-JP" altLang="en-US" sz="2800" dirty="0"/>
              <a:t>。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107F740-0782-4446-B9AD-38DFC885C825}"/>
              </a:ext>
            </a:extLst>
          </p:cNvPr>
          <p:cNvSpPr txBox="1"/>
          <p:nvPr/>
        </p:nvSpPr>
        <p:spPr>
          <a:xfrm>
            <a:off x="615821" y="3254649"/>
            <a:ext cx="109568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実行速度は構造体の方が速いですがメモリ容量をかなり喰うので、</a:t>
            </a:r>
            <a:endParaRPr lang="en-US" altLang="ja-JP" sz="2800" dirty="0"/>
          </a:p>
          <a:p>
            <a:r>
              <a:rPr kumimoji="1" lang="ja-JP" altLang="en-US" sz="2800" dirty="0"/>
              <a:t>単純な構造。具体的には、</a:t>
            </a:r>
            <a:endParaRPr kumimoji="1" lang="en-US" altLang="ja-JP" sz="2800" dirty="0"/>
          </a:p>
          <a:p>
            <a:endParaRPr kumimoji="1" lang="en-US" altLang="ja-JP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2246F72-8C4F-4377-A5E2-A1FFDBC94D6B}"/>
              </a:ext>
            </a:extLst>
          </p:cNvPr>
          <p:cNvSpPr txBox="1"/>
          <p:nvPr/>
        </p:nvSpPr>
        <p:spPr>
          <a:xfrm>
            <a:off x="2532532" y="4468009"/>
            <a:ext cx="6340197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4000" b="1" u="sng" dirty="0"/>
              <a:t>変数的な使い方をするとき</a:t>
            </a:r>
            <a:endParaRPr kumimoji="1" lang="en-US" altLang="ja-JP" sz="2400" b="1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75521A-E47F-4900-A225-B937A9B6666F}"/>
              </a:ext>
            </a:extLst>
          </p:cNvPr>
          <p:cNvSpPr txBox="1"/>
          <p:nvPr/>
        </p:nvSpPr>
        <p:spPr>
          <a:xfrm>
            <a:off x="746449" y="5663682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以外は基本的にクラスを作成します。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9083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2275</TotalTime>
  <Words>1145</Words>
  <Application>Microsoft Office PowerPoint</Application>
  <PresentationFormat>ワイド画面</PresentationFormat>
  <Paragraphs>235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0" baseType="lpstr">
      <vt:lpstr>游ゴシック</vt:lpstr>
      <vt:lpstr>游ゴシック Light</vt:lpstr>
      <vt:lpstr>Arial</vt:lpstr>
      <vt:lpstr>Consolas</vt:lpstr>
      <vt:lpstr>Wingdings 3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</dc:title>
  <dc:creator>Mahiro</dc:creator>
  <cp:lastModifiedBy>内藤 真広</cp:lastModifiedBy>
  <cp:revision>627</cp:revision>
  <dcterms:created xsi:type="dcterms:W3CDTF">2021-04-24T06:43:32Z</dcterms:created>
  <dcterms:modified xsi:type="dcterms:W3CDTF">2023-05-29T05:36:25Z</dcterms:modified>
</cp:coreProperties>
</file>