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64" r:id="rId4"/>
    <p:sldId id="263" r:id="rId5"/>
    <p:sldId id="265" r:id="rId6"/>
    <p:sldId id="273" r:id="rId7"/>
    <p:sldId id="274" r:id="rId8"/>
    <p:sldId id="266" r:id="rId9"/>
    <p:sldId id="275" r:id="rId10"/>
    <p:sldId id="276" r:id="rId11"/>
    <p:sldId id="277" r:id="rId12"/>
    <p:sldId id="278" r:id="rId13"/>
    <p:sldId id="286" r:id="rId14"/>
    <p:sldId id="257" r:id="rId15"/>
    <p:sldId id="260" r:id="rId16"/>
    <p:sldId id="268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9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70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61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55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20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2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8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13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3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6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CC79-71B5-4F73-9542-22826A1163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42BC80-3F07-485D-A5DB-9BD63CAEE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5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bin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4FCFCA-464C-4D1E-B411-3A3566CC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4" y="-215153"/>
            <a:ext cx="9112860" cy="478425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E55C4F7-1477-492E-8937-8731069D6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973" y="3429000"/>
            <a:ext cx="7766936" cy="1646302"/>
          </a:xfrm>
        </p:spPr>
        <p:txBody>
          <a:bodyPr/>
          <a:lstStyle/>
          <a:p>
            <a:pPr algn="ctr"/>
            <a:r>
              <a:rPr lang="ja-JP" altLang="en-US" b="1" dirty="0"/>
              <a:t>ゲームエンジン</a:t>
            </a:r>
            <a:r>
              <a:rPr lang="en-US" altLang="ja-JP" b="1" dirty="0"/>
              <a:t>Ⅰ</a:t>
            </a:r>
            <a:r>
              <a:rPr lang="ja-JP" altLang="en-US" b="1" dirty="0"/>
              <a:t>（</a:t>
            </a:r>
            <a:r>
              <a:rPr lang="en-US" altLang="ja-JP" b="1" dirty="0" err="1"/>
              <a:t>UnityC</a:t>
            </a:r>
            <a:r>
              <a:rPr lang="en-US" altLang="ja-JP" b="1" dirty="0"/>
              <a:t>#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D501E4-AB79-4E6E-93F4-C345172B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92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61" y="287867"/>
            <a:ext cx="8596668" cy="6604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の</a:t>
            </a:r>
            <a:r>
              <a:rPr lang="ja-JP" altLang="en-US" dirty="0"/>
              <a:t>将来性　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88243DF-2324-4E1C-BB7F-F56E87B6F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0" y="948267"/>
            <a:ext cx="9180173" cy="536885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B3ED7B-D272-43F1-B79B-B9E552C8E257}"/>
              </a:ext>
            </a:extLst>
          </p:cNvPr>
          <p:cNvSpPr txBox="1"/>
          <p:nvPr/>
        </p:nvSpPr>
        <p:spPr>
          <a:xfrm>
            <a:off x="2319272" y="5636373"/>
            <a:ext cx="819632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Unity</a:t>
            </a:r>
            <a:r>
              <a:rPr kumimoji="1" lang="ja-JP" altLang="en-US" sz="2800" b="1" dirty="0"/>
              <a:t>で開発される新規タイトルは益々増える傾向</a:t>
            </a:r>
            <a:endParaRPr kumimoji="1" lang="ja-JP" altLang="en-US" sz="20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A6855BA-B322-4850-90F6-4B4BCB13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91F1BB2-F82C-4FEE-84E0-51E9AE23A7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06"/>
          <a:stretch/>
        </p:blipFill>
        <p:spPr>
          <a:xfrm>
            <a:off x="9077396" y="1171834"/>
            <a:ext cx="2876408" cy="42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学生である君達が知っておくべきこと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C82B01-5224-4566-850A-07E714CF4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08098"/>
            <a:ext cx="4184035" cy="4533263"/>
          </a:xfrm>
        </p:spPr>
        <p:txBody>
          <a:bodyPr>
            <a:normAutofit/>
          </a:bodyPr>
          <a:lstStyle/>
          <a:p>
            <a:r>
              <a:rPr lang="en-US" altLang="ja-JP" sz="2000" b="1" dirty="0"/>
              <a:t>Unity</a:t>
            </a:r>
            <a:r>
              <a:rPr lang="ja-JP" altLang="en-US" sz="2000" b="1" dirty="0"/>
              <a:t>さえ出来れば良い時代は終わった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Unity</a:t>
            </a:r>
            <a:r>
              <a:rPr lang="ja-JP" altLang="en-US" dirty="0"/>
              <a:t>は単なる</a:t>
            </a:r>
            <a:r>
              <a:rPr lang="ja-JP" altLang="en-US" u="sng" dirty="0">
                <a:solidFill>
                  <a:srgbClr val="FF0000"/>
                </a:solidFill>
              </a:rPr>
              <a:t>必須知識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では基礎力が測れない。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＋</a:t>
            </a:r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 dirty="0">
                <a:solidFill>
                  <a:schemeClr val="tx1"/>
                </a:solidFill>
              </a:rPr>
              <a:t>が重要。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DE4013-0548-4307-8AA9-51D6BC0E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668" y="1508098"/>
            <a:ext cx="4812314" cy="453326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コンシューマを目指す生徒さん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・</a:t>
            </a:r>
            <a:r>
              <a:rPr lang="ja-JP" altLang="en-US" dirty="0"/>
              <a:t>モックアップを</a:t>
            </a:r>
            <a:r>
              <a:rPr lang="en-US" altLang="ja-JP" dirty="0"/>
              <a:t>Unity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さらっと面白さを確認できるように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　　－　</a:t>
            </a:r>
            <a:r>
              <a:rPr lang="ja-JP" altLang="en-US" dirty="0"/>
              <a:t>実開発は </a:t>
            </a:r>
            <a:r>
              <a:rPr lang="en-US" altLang="ja-JP" dirty="0"/>
              <a:t>C</a:t>
            </a:r>
            <a:r>
              <a:rPr lang="ja-JP" altLang="en-US" dirty="0"/>
              <a:t>＋＋</a:t>
            </a:r>
            <a:r>
              <a:rPr lang="en-US" altLang="ja-JP" dirty="0"/>
              <a:t>/DirectX </a:t>
            </a:r>
            <a:r>
              <a:rPr lang="ja-JP" altLang="en-US" dirty="0"/>
              <a:t>で。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b="1" dirty="0"/>
              <a:t>スマホゲームを目指す生徒さん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・</a:t>
            </a:r>
            <a:r>
              <a:rPr lang="ja-JP" altLang="en-US" dirty="0"/>
              <a:t>ネットワーク連携を意識しよう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ログイン機能（アカウント管理）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　　－　</a:t>
            </a:r>
            <a:r>
              <a:rPr lang="ja-JP" altLang="en-US" dirty="0"/>
              <a:t>ガチャ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各種データ通信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・クライアント部を</a:t>
            </a:r>
            <a:r>
              <a:rPr lang="en-US" altLang="ja-JP" dirty="0"/>
              <a:t>Unity</a:t>
            </a:r>
            <a:r>
              <a:rPr lang="ja-JP" altLang="en-US" dirty="0"/>
              <a:t>で作る</a:t>
            </a:r>
            <a:endParaRPr lang="en-US" altLang="ja-JP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0037F9B-A0C6-439B-B3FF-594B0EB7ADA5}"/>
              </a:ext>
            </a:extLst>
          </p:cNvPr>
          <p:cNvSpPr txBox="1">
            <a:spLocks/>
          </p:cNvSpPr>
          <p:nvPr/>
        </p:nvSpPr>
        <p:spPr>
          <a:xfrm>
            <a:off x="838200" y="362849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C8C54-524C-42EC-864E-699268D7BD9E}"/>
              </a:ext>
            </a:extLst>
          </p:cNvPr>
          <p:cNvSpPr txBox="1"/>
          <p:nvPr/>
        </p:nvSpPr>
        <p:spPr>
          <a:xfrm>
            <a:off x="1505415" y="4964143"/>
            <a:ext cx="2854712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あくまで</a:t>
            </a:r>
            <a:endParaRPr kumimoji="1" lang="en-US" altLang="ja-JP" sz="3200" dirty="0"/>
          </a:p>
          <a:p>
            <a:r>
              <a:rPr kumimoji="1" lang="ja-JP" altLang="en-US" sz="3200" dirty="0"/>
              <a:t>　目安です。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216FB9C-E20E-41E8-BAFE-C3B9CC24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592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54424"/>
          </a:xfrm>
        </p:spPr>
        <p:txBody>
          <a:bodyPr>
            <a:normAutofit/>
          </a:bodyPr>
          <a:lstStyle/>
          <a:p>
            <a:r>
              <a:rPr lang="ja-JP" altLang="en-US" dirty="0"/>
              <a:t>一旦、まとめ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C82B01-5224-4566-850A-07E714CF4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08098"/>
            <a:ext cx="4638737" cy="453326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000" b="1" dirty="0"/>
              <a:t>Unity</a:t>
            </a:r>
            <a:r>
              <a:rPr lang="ja-JP" altLang="en-US" sz="2000" b="1" dirty="0"/>
              <a:t>は世界ナンバー１</a:t>
            </a:r>
            <a:r>
              <a:rPr lang="ja-JP" altLang="en-US" sz="2000" b="1" dirty="0">
                <a:solidFill>
                  <a:schemeClr val="tx1"/>
                </a:solidFill>
              </a:rPr>
              <a:t>エンジン！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－４５％近いシェア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b="1" dirty="0">
                <a:solidFill>
                  <a:schemeClr val="tx1"/>
                </a:solidFill>
              </a:rPr>
              <a:t>Unity</a:t>
            </a:r>
            <a:r>
              <a:rPr lang="ja-JP" altLang="en-US" sz="2000" b="1" dirty="0">
                <a:solidFill>
                  <a:schemeClr val="tx1"/>
                </a:solidFill>
              </a:rPr>
              <a:t>はマルチプラットフォーム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ーどんなプラットフォームでも動く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開発実績多数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ー白猫とか、原神とか。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特にモバイルは圧倒的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ー５０％以上のシェア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今後も使われ続ける可能性大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ーカジュアルゲームはほぼ</a:t>
            </a:r>
            <a:r>
              <a:rPr lang="en-US" altLang="ja-JP" sz="2000" dirty="0">
                <a:solidFill>
                  <a:schemeClr val="tx1"/>
                </a:solidFill>
              </a:rPr>
              <a:t>Unity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en-US" altLang="ja-JP" sz="2000" b="1" dirty="0">
                <a:solidFill>
                  <a:schemeClr val="tx1"/>
                </a:solidFill>
              </a:rPr>
              <a:t>Unity</a:t>
            </a:r>
            <a:r>
              <a:rPr lang="ja-JP" altLang="en-US" sz="2000" b="1" dirty="0">
                <a:solidFill>
                  <a:schemeClr val="tx1"/>
                </a:solidFill>
              </a:rPr>
              <a:t>だけ使えればいい時代は終わった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DE4013-0548-4307-8AA9-51D6BC0E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8824" y="1508098"/>
            <a:ext cx="4812314" cy="453326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コンシューマを目指す生徒さん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・</a:t>
            </a:r>
            <a:r>
              <a:rPr lang="ja-JP" altLang="en-US" dirty="0"/>
              <a:t>モックアップを</a:t>
            </a:r>
            <a:r>
              <a:rPr lang="en-US" altLang="ja-JP" dirty="0"/>
              <a:t>Unity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さらっと面白さを確認できるように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　　－　</a:t>
            </a:r>
            <a:r>
              <a:rPr lang="ja-JP" altLang="en-US" dirty="0"/>
              <a:t>実開発は </a:t>
            </a:r>
            <a:r>
              <a:rPr lang="en-US" altLang="ja-JP" dirty="0"/>
              <a:t>C</a:t>
            </a:r>
            <a:r>
              <a:rPr lang="ja-JP" altLang="en-US" dirty="0"/>
              <a:t>＋＋</a:t>
            </a:r>
            <a:r>
              <a:rPr lang="en-US" altLang="ja-JP" dirty="0"/>
              <a:t>/DirectX </a:t>
            </a:r>
            <a:r>
              <a:rPr lang="ja-JP" altLang="en-US" dirty="0"/>
              <a:t>で。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b="1" dirty="0"/>
              <a:t>スマホゲームを目指す生徒さん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・</a:t>
            </a:r>
            <a:r>
              <a:rPr lang="ja-JP" altLang="en-US" dirty="0"/>
              <a:t>ネットワーク連携を意識しよう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ログイン機能（アカウント管理）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　　－　</a:t>
            </a:r>
            <a:r>
              <a:rPr lang="ja-JP" altLang="en-US" dirty="0"/>
              <a:t>ガチャ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－　各種データ通信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・クライアント部を</a:t>
            </a:r>
            <a:r>
              <a:rPr lang="en-US" altLang="ja-JP" dirty="0"/>
              <a:t>Unity</a:t>
            </a:r>
            <a:r>
              <a:rPr lang="ja-JP" altLang="en-US" dirty="0"/>
              <a:t>で作る</a:t>
            </a:r>
            <a:endParaRPr lang="en-US" altLang="ja-JP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0037F9B-A0C6-439B-B3FF-594B0EB7ADA5}"/>
              </a:ext>
            </a:extLst>
          </p:cNvPr>
          <p:cNvSpPr txBox="1">
            <a:spLocks/>
          </p:cNvSpPr>
          <p:nvPr/>
        </p:nvSpPr>
        <p:spPr>
          <a:xfrm>
            <a:off x="838200" y="362849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C2A9E1D-C1E8-4AFC-B3FB-DE11CD39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745458-51EB-4A4E-9557-65BA6EFFB964}"/>
              </a:ext>
            </a:extLst>
          </p:cNvPr>
          <p:cNvSpPr txBox="1"/>
          <p:nvPr/>
        </p:nvSpPr>
        <p:spPr>
          <a:xfrm>
            <a:off x="5426586" y="1079359"/>
            <a:ext cx="13388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大事なとこ</a:t>
            </a:r>
          </a:p>
        </p:txBody>
      </p:sp>
    </p:spTree>
    <p:extLst>
      <p:ext uri="{BB962C8B-B14F-4D97-AF65-F5344CB8AC3E}">
        <p14:creationId xmlns:p14="http://schemas.microsoft.com/office/powerpoint/2010/main" val="219468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D73D44B-DB70-4AAA-9846-E4DC58D7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859"/>
          </a:xfrm>
        </p:spPr>
        <p:txBody>
          <a:bodyPr/>
          <a:lstStyle/>
          <a:p>
            <a:r>
              <a:rPr lang="ja-JP" altLang="en-US" b="1" u="sng" dirty="0"/>
              <a:t>初回講義のアジェンダ（目次）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E90F18B-9C25-4097-9B5E-E3F9452A6516}"/>
              </a:ext>
            </a:extLst>
          </p:cNvPr>
          <p:cNvSpPr txBox="1">
            <a:spLocks/>
          </p:cNvSpPr>
          <p:nvPr/>
        </p:nvSpPr>
        <p:spPr>
          <a:xfrm>
            <a:off x="677334" y="1679388"/>
            <a:ext cx="4483724" cy="43489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/>
              <a:t>・</a:t>
            </a:r>
            <a:r>
              <a:rPr lang="en-US" altLang="ja-JP" sz="4000" strike="sngStrike" dirty="0"/>
              <a:t>Unity</a:t>
            </a:r>
            <a:r>
              <a:rPr lang="ja-JP" altLang="en-US" sz="4000" strike="sngStrike" dirty="0"/>
              <a:t>の紹介</a:t>
            </a:r>
            <a:endParaRPr lang="en-US" altLang="ja-JP" sz="4000" strike="sngStrike" dirty="0"/>
          </a:p>
          <a:p>
            <a:pPr marL="0" indent="0">
              <a:buFont typeface="Wingdings 3" charset="2"/>
              <a:buNone/>
            </a:pPr>
            <a:r>
              <a:rPr lang="ja-JP" altLang="en-US" sz="4000" dirty="0"/>
              <a:t>・講義ルール</a:t>
            </a:r>
            <a:endParaRPr lang="en-US" altLang="ja-JP" sz="4400" dirty="0"/>
          </a:p>
          <a:p>
            <a:endParaRPr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C19D7C-5510-495C-B0C1-FD798A9AD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84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17FC1-60C3-412A-A94C-DACC7197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講義ルール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4A91-74BD-4551-9A9A-B3E3DFE4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2996"/>
            <a:ext cx="4225407" cy="49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sz="3200" b="1" u="sng" dirty="0"/>
              <a:t>授業構成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3600" dirty="0">
                <a:solidFill>
                  <a:srgbClr val="FF0000"/>
                </a:solidFill>
              </a:rPr>
              <a:t>『</a:t>
            </a:r>
            <a:r>
              <a:rPr lang="ja-JP" altLang="en-US" sz="3600" b="1" dirty="0">
                <a:solidFill>
                  <a:srgbClr val="FF0000"/>
                </a:solidFill>
              </a:rPr>
              <a:t>講義パート</a:t>
            </a:r>
            <a:r>
              <a:rPr lang="en-US" altLang="ja-JP" sz="3600" dirty="0">
                <a:solidFill>
                  <a:srgbClr val="FF0000"/>
                </a:solidFill>
              </a:rPr>
              <a:t>』</a:t>
            </a:r>
          </a:p>
          <a:p>
            <a:pPr marL="0" indent="0">
              <a:buNone/>
            </a:pPr>
            <a:r>
              <a:rPr lang="ja-JP" altLang="en-US" sz="2400" dirty="0"/>
              <a:t>　　　　と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3600" dirty="0">
                <a:solidFill>
                  <a:srgbClr val="FF0000"/>
                </a:solidFill>
              </a:rPr>
              <a:t>『</a:t>
            </a:r>
            <a:r>
              <a:rPr lang="ja-JP" altLang="en-US" sz="3600" b="1" dirty="0">
                <a:solidFill>
                  <a:srgbClr val="FF0000"/>
                </a:solidFill>
              </a:rPr>
              <a:t>演習パート</a:t>
            </a:r>
            <a:r>
              <a:rPr lang="en-US" altLang="ja-JP" sz="3600" dirty="0">
                <a:solidFill>
                  <a:srgbClr val="FF0000"/>
                </a:solidFill>
              </a:rPr>
              <a:t>』</a:t>
            </a:r>
          </a:p>
          <a:p>
            <a:pPr marL="0" indent="0">
              <a:buNone/>
            </a:pPr>
            <a:r>
              <a:rPr lang="ja-JP" altLang="en-US" sz="2400" dirty="0"/>
              <a:t>　　　　に分かれています。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57F2CF-7369-4836-82B0-B2928210F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93AE157-6062-4EDB-9523-DAAA35557347}"/>
              </a:ext>
            </a:extLst>
          </p:cNvPr>
          <p:cNvSpPr txBox="1">
            <a:spLocks/>
          </p:cNvSpPr>
          <p:nvPr/>
        </p:nvSpPr>
        <p:spPr>
          <a:xfrm>
            <a:off x="5048594" y="1162996"/>
            <a:ext cx="6059205" cy="468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ja-JP" dirty="0"/>
          </a:p>
          <a:p>
            <a:r>
              <a:rPr lang="ja-JP" altLang="en-US" sz="3200" b="1" u="sng" dirty="0"/>
              <a:t>講義パート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400" dirty="0"/>
              <a:t>　・基本的に着席</a:t>
            </a:r>
            <a:endParaRPr lang="en-US" altLang="ja-JP" sz="2400" dirty="0"/>
          </a:p>
          <a:p>
            <a:pPr marL="0" indent="0">
              <a:buFont typeface="Wingdings 3" charset="2"/>
              <a:buNone/>
            </a:pPr>
            <a:r>
              <a:rPr lang="ja-JP" altLang="en-US" sz="2400" dirty="0"/>
              <a:t>　・私語禁止</a:t>
            </a:r>
            <a:endParaRPr lang="en-US" altLang="ja-JP" sz="2400" dirty="0"/>
          </a:p>
          <a:p>
            <a:pPr marL="0" indent="0">
              <a:buFont typeface="Wingdings 3" charset="2"/>
              <a:buNone/>
            </a:pPr>
            <a:r>
              <a:rPr lang="ja-JP" altLang="en-US" sz="2400" dirty="0"/>
              <a:t>　・作業も一時停止</a:t>
            </a:r>
            <a:endParaRPr lang="en-US" altLang="ja-JP" sz="2400" dirty="0"/>
          </a:p>
          <a:p>
            <a:pPr>
              <a:buClr>
                <a:srgbClr val="90C226"/>
              </a:buClr>
              <a:defRPr/>
            </a:pPr>
            <a:r>
              <a:rPr lang="ja-JP" altLang="en-US" sz="3200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メイリオ" panose="020B0604030504040204" pitchFamily="50" charset="-128"/>
              </a:rPr>
              <a:t>演習パート</a:t>
            </a:r>
            <a:endParaRPr lang="en-US" altLang="ja-JP" sz="3200" b="1" u="sng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メイリオ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r>
              <a:rPr lang="ja-JP" altLang="en-US" sz="2400" dirty="0"/>
              <a:t>　・着席自由（教え合い推奨）</a:t>
            </a:r>
            <a:endParaRPr lang="en-US" altLang="ja-JP" sz="2400" dirty="0"/>
          </a:p>
          <a:p>
            <a:pPr marL="0" indent="0">
              <a:buFont typeface="Wingdings 3" charset="2"/>
              <a:buNone/>
            </a:pPr>
            <a:r>
              <a:rPr lang="ja-JP" altLang="en-US" sz="2400" dirty="0"/>
              <a:t>　・授業関連の私語自由（教え合い推奨）</a:t>
            </a:r>
            <a:endParaRPr lang="en-US" altLang="ja-JP" sz="2400" dirty="0"/>
          </a:p>
          <a:p>
            <a:pPr marL="0" indent="0">
              <a:buFont typeface="Wingdings 3" charset="2"/>
              <a:buNone/>
            </a:pPr>
            <a:r>
              <a:rPr lang="ja-JP" altLang="en-US" sz="2400" dirty="0"/>
              <a:t>　・質問自由</a:t>
            </a:r>
            <a:endParaRPr lang="en-US" altLang="ja-JP" sz="2400" dirty="0"/>
          </a:p>
          <a:p>
            <a:pPr marL="0" indent="0">
              <a:buClr>
                <a:srgbClr val="90C226"/>
              </a:buClr>
              <a:buNone/>
              <a:defRPr/>
            </a:pPr>
            <a:endParaRPr lang="en-US" altLang="ja-JP" sz="3200" b="1" u="sng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49AA1E-3237-4EAF-B2AF-AD14808D3A56}"/>
              </a:ext>
            </a:extLst>
          </p:cNvPr>
          <p:cNvSpPr txBox="1"/>
          <p:nvPr/>
        </p:nvSpPr>
        <p:spPr>
          <a:xfrm>
            <a:off x="1084201" y="5849623"/>
            <a:ext cx="8992127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※</a:t>
            </a:r>
            <a:r>
              <a:rPr kumimoji="1" lang="ja-JP" altLang="en-US" sz="2800" dirty="0"/>
              <a:t>トイレに関しては、一言断ってからお願いします。</a:t>
            </a:r>
          </a:p>
        </p:txBody>
      </p:sp>
    </p:spTree>
    <p:extLst>
      <p:ext uri="{BB962C8B-B14F-4D97-AF65-F5344CB8AC3E}">
        <p14:creationId xmlns:p14="http://schemas.microsoft.com/office/powerpoint/2010/main" val="56877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9F90B-F1A0-430B-868F-0FBABB96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講義ルール詳細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5D9FB-77D0-4CC2-828A-1C22B281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971"/>
            <a:ext cx="9730690" cy="4504392"/>
          </a:xfrm>
        </p:spPr>
        <p:txBody>
          <a:bodyPr>
            <a:normAutofit/>
          </a:bodyPr>
          <a:lstStyle/>
          <a:p>
            <a:r>
              <a:rPr kumimoji="1" lang="ja-JP" altLang="en-US" sz="2800" b="1" u="sng" dirty="0"/>
              <a:t>積極的に教え合いましょう！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―</a:t>
            </a:r>
            <a:r>
              <a:rPr lang="ja-JP" altLang="en-US" sz="2000" dirty="0"/>
              <a:t>　教える事で学習効率は倍増します。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―</a:t>
            </a:r>
            <a:r>
              <a:rPr lang="ja-JP" altLang="en-US" sz="2000" dirty="0"/>
              <a:t>　ゲーム制作はチームプレイ。助け合うから、チームになれます。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1900" dirty="0"/>
          </a:p>
          <a:p>
            <a:r>
              <a:rPr lang="ja-JP" altLang="en-US" sz="2800" b="1" u="sng" dirty="0"/>
              <a:t>質問は「何が分からないか」を</a:t>
            </a:r>
            <a:r>
              <a:rPr lang="ja-JP" altLang="en-US" sz="2800" b="1" u="sng" dirty="0">
                <a:solidFill>
                  <a:srgbClr val="FF0000"/>
                </a:solidFill>
              </a:rPr>
              <a:t>自分の言葉で言う。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―</a:t>
            </a:r>
            <a:r>
              <a:rPr lang="ja-JP" altLang="en-US" sz="2000" dirty="0"/>
              <a:t>　最初は難しいかもしれませんが、分かる範囲で言葉にしていきましょう。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―</a:t>
            </a:r>
            <a:r>
              <a:rPr kumimoji="1" lang="ja-JP" altLang="en-US" sz="2000" dirty="0"/>
              <a:t>　言葉にしていくことで、最終的には聞かなくても調べられるようになります</a:t>
            </a:r>
            <a:r>
              <a:rPr kumimoji="1" lang="ja-JP" altLang="en-US" sz="1900" dirty="0"/>
              <a:t>。</a:t>
            </a:r>
            <a:endParaRPr lang="en-US" altLang="ja-JP" sz="1900" u="sng" dirty="0">
              <a:solidFill>
                <a:srgbClr val="FF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AB6F777-1D87-48B9-9DC3-8DA21D111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54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3A03D-93A5-4827-8518-9B61B59C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資料等公開先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65FA85-C10B-48C5-BC18-19177EB7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235"/>
            <a:ext cx="8596668" cy="472812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sz="2800" b="1" u="sng" dirty="0"/>
              <a:t>Teams</a:t>
            </a:r>
            <a:endParaRPr lang="en-US" altLang="ja-JP" sz="2000" b="1" u="sng" dirty="0"/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ja-JP" altLang="en-US" sz="2400" u="sng" dirty="0">
                <a:solidFill>
                  <a:srgbClr val="FF0000"/>
                </a:solidFill>
              </a:rPr>
              <a:t>クラスのチーム</a:t>
            </a:r>
            <a:endParaRPr lang="en-US" altLang="ja-JP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/>
              <a:t>　　　　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ja-JP" altLang="en-US" sz="2400" u="sng" dirty="0">
                <a:solidFill>
                  <a:srgbClr val="FF0000"/>
                </a:solidFill>
              </a:rPr>
              <a:t>ファイルタブ</a:t>
            </a:r>
            <a:endParaRPr lang="en-US" altLang="ja-JP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/>
              <a:t>　　　　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ja-JP" altLang="en-US" sz="2400" u="sng" dirty="0">
                <a:solidFill>
                  <a:srgbClr val="FF0000"/>
                </a:solidFill>
              </a:rPr>
              <a:t>クラスの資料</a:t>
            </a:r>
            <a:endParaRPr lang="en-US" altLang="ja-JP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/>
              <a:t>　　　　　　　　の中の何処かにあります。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6D774D-0255-4D79-8E7C-298C4C5C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924F265-241E-4AE3-9E45-970C6782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40" y="0"/>
            <a:ext cx="3824915" cy="36601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A636D99-4269-40B9-8078-1FAC9D193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31" y="3280064"/>
            <a:ext cx="4216569" cy="35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6BBC7-97EF-4AE8-AF26-56435E2D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お願い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14C8D-51ED-4E3B-BF74-F1CD57F3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425"/>
            <a:ext cx="9354172" cy="4370764"/>
          </a:xfrm>
        </p:spPr>
        <p:txBody>
          <a:bodyPr>
            <a:normAutofit/>
          </a:bodyPr>
          <a:lstStyle/>
          <a:p>
            <a:r>
              <a:rPr kumimoji="1" lang="ja-JP" altLang="en-US" sz="3600" b="1" u="sng" dirty="0"/>
              <a:t>休まないで</a:t>
            </a:r>
            <a:endParaRPr kumimoji="1" lang="en-US" altLang="ja-JP" sz="3600" b="1" u="sng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en-US" altLang="ja-JP" sz="3200" dirty="0"/>
              <a:t>―</a:t>
            </a:r>
            <a:r>
              <a:rPr lang="ja-JP" altLang="en-US" sz="3200" dirty="0"/>
              <a:t>　</a:t>
            </a:r>
            <a:r>
              <a:rPr lang="ja-JP" altLang="en-US" sz="2400" u="sng" dirty="0">
                <a:solidFill>
                  <a:srgbClr val="FF0000"/>
                </a:solidFill>
              </a:rPr>
              <a:t>とにかく居ることに意味がある。</a:t>
            </a:r>
            <a:endParaRPr lang="en-US" altLang="ja-JP" sz="2000" u="sng" dirty="0">
              <a:solidFill>
                <a:srgbClr val="FF0000"/>
              </a:solidFill>
            </a:endParaRPr>
          </a:p>
          <a:p>
            <a:r>
              <a:rPr lang="ja-JP" altLang="en-US" sz="3600" b="1" u="sng" dirty="0"/>
              <a:t>悩みすぎない</a:t>
            </a:r>
            <a:endParaRPr lang="en-US" altLang="ja-JP" sz="3600" b="1" u="sng" dirty="0"/>
          </a:p>
          <a:p>
            <a:pPr marL="0" indent="0">
              <a:buNone/>
            </a:pPr>
            <a:r>
              <a:rPr lang="ja-JP" altLang="en-US" sz="2800" dirty="0"/>
              <a:t>   ー　</a:t>
            </a:r>
            <a:r>
              <a:rPr lang="ja-JP" altLang="en-US" sz="2400" dirty="0"/>
              <a:t>まずはやってみましょう。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進んでから振り返れば意外と簡単です。</a:t>
            </a:r>
            <a:endParaRPr lang="en-US" altLang="ja-JP" sz="2000" dirty="0"/>
          </a:p>
          <a:p>
            <a:r>
              <a:rPr lang="ja-JP" altLang="en-US" sz="3600" b="1" u="sng" dirty="0"/>
              <a:t>楽しんで</a:t>
            </a:r>
            <a:endParaRPr lang="en-US" altLang="ja-JP" sz="3600" b="1" u="sng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―</a:t>
            </a:r>
            <a:r>
              <a:rPr lang="ja-JP" altLang="en-US" sz="2800" dirty="0"/>
              <a:t>　</a:t>
            </a:r>
            <a:r>
              <a:rPr lang="ja-JP" altLang="en-US" sz="2400" dirty="0"/>
              <a:t>ゲームに関わることなら、何でも楽しむ気持ちで！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6314E1-F81D-4395-9A36-3972DD39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023C54-DD98-4CEF-83A6-C75B94ECE083}"/>
              </a:ext>
            </a:extLst>
          </p:cNvPr>
          <p:cNvSpPr txBox="1"/>
          <p:nvPr/>
        </p:nvSpPr>
        <p:spPr>
          <a:xfrm>
            <a:off x="2053868" y="5787189"/>
            <a:ext cx="808426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400" dirty="0"/>
              <a:t>ゲーム作りを楽しみましょう！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846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627EC-3BE8-43E7-9B79-A5E6FD0C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成績関連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D13BE-3C29-409B-879B-F967FE80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58887" cy="3676007"/>
          </a:xfrm>
        </p:spPr>
        <p:txBody>
          <a:bodyPr>
            <a:normAutofit/>
          </a:bodyPr>
          <a:lstStyle/>
          <a:p>
            <a:r>
              <a:rPr kumimoji="1" lang="ja-JP" altLang="en-US" sz="3600" b="1" u="sng" dirty="0"/>
              <a:t>出席</a:t>
            </a:r>
            <a:endParaRPr lang="en-US" altLang="ja-JP" sz="3600" b="1" u="sng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―</a:t>
            </a:r>
            <a:r>
              <a:rPr kumimoji="1" lang="ja-JP" altLang="en-US" sz="2400" dirty="0"/>
              <a:t>　規定通り</a:t>
            </a:r>
            <a:endParaRPr kumimoji="1" lang="en-US" altLang="ja-JP" sz="2400" dirty="0"/>
          </a:p>
          <a:p>
            <a:r>
              <a:rPr kumimoji="1" lang="ja-JP" altLang="en-US" sz="3600" b="1" u="sng" dirty="0"/>
              <a:t>授業態度</a:t>
            </a:r>
            <a:endParaRPr kumimoji="1" lang="en-US" altLang="ja-JP" sz="3600" b="1" u="sng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―</a:t>
            </a:r>
            <a:r>
              <a:rPr lang="ja-JP" altLang="en-US" sz="2400" dirty="0"/>
              <a:t>　規定通り</a:t>
            </a:r>
            <a:endParaRPr kumimoji="1" lang="en-US" altLang="ja-JP" sz="2400" dirty="0"/>
          </a:p>
          <a:p>
            <a:r>
              <a:rPr lang="ja-JP" altLang="en-US" sz="3600" b="1" u="sng" dirty="0"/>
              <a:t>提出課題</a:t>
            </a:r>
            <a:endParaRPr lang="en-US" altLang="ja-JP" sz="3600" b="1" u="sng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―</a:t>
            </a:r>
            <a:r>
              <a:rPr lang="ja-JP" altLang="en-US" sz="2400" dirty="0"/>
              <a:t>　未定。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F16E8D-6830-4E14-BADD-9F06697B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76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D73D44B-DB70-4AAA-9846-E4DC58D7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859"/>
          </a:xfrm>
        </p:spPr>
        <p:txBody>
          <a:bodyPr/>
          <a:lstStyle/>
          <a:p>
            <a:r>
              <a:rPr lang="ja-JP" altLang="en-US" b="1" u="sng" dirty="0"/>
              <a:t>初回講義のアジェンダ（目次）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E90F18B-9C25-4097-9B5E-E3F9452A6516}"/>
              </a:ext>
            </a:extLst>
          </p:cNvPr>
          <p:cNvSpPr txBox="1">
            <a:spLocks/>
          </p:cNvSpPr>
          <p:nvPr/>
        </p:nvSpPr>
        <p:spPr>
          <a:xfrm>
            <a:off x="677334" y="1679388"/>
            <a:ext cx="4483724" cy="43489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4000" dirty="0"/>
              <a:t>・</a:t>
            </a:r>
            <a:r>
              <a:rPr lang="en-US" altLang="ja-JP" sz="4000" dirty="0"/>
              <a:t>Unity</a:t>
            </a:r>
            <a:r>
              <a:rPr lang="ja-JP" altLang="en-US" sz="4000" dirty="0"/>
              <a:t>の紹介</a:t>
            </a:r>
            <a:endParaRPr lang="en-US" altLang="ja-JP" sz="4000" dirty="0"/>
          </a:p>
          <a:p>
            <a:pPr marL="0" indent="0">
              <a:buFont typeface="Wingdings 3" charset="2"/>
              <a:buNone/>
            </a:pPr>
            <a:r>
              <a:rPr lang="ja-JP" altLang="en-US" sz="4000" dirty="0"/>
              <a:t>・講義ルール</a:t>
            </a:r>
            <a:endParaRPr lang="en-US" altLang="ja-JP" sz="4400" dirty="0"/>
          </a:p>
          <a:p>
            <a:endParaRPr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C19D7C-5510-495C-B0C1-FD798A9AD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52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03" y="1048279"/>
            <a:ext cx="3056368" cy="594914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Unity</a:t>
            </a:r>
            <a:r>
              <a:rPr kumimoji="1" lang="ja-JP" altLang="en-US" sz="3200" dirty="0"/>
              <a:t>って？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Unity</a:t>
            </a:r>
            <a:r>
              <a:rPr lang="ja-JP" altLang="en-US" dirty="0"/>
              <a:t>とは　ー０－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6C43B25-1C21-43C2-8965-633DAAD6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1775022"/>
            <a:ext cx="6804905" cy="3734723"/>
          </a:xfrm>
          <a:prstGeom prst="rect">
            <a:avLst/>
          </a:prstGeom>
          <a:scene3d>
            <a:camera prst="orthographicFront">
              <a:rot lat="1200000" lon="19798881" rev="21593708"/>
            </a:camera>
            <a:lightRig rig="threePt" dir="t"/>
          </a:scene3d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E13DB3-6B73-4F0A-B725-9C9FADEB8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55" y="2332595"/>
            <a:ext cx="5976112" cy="3361563"/>
          </a:xfrm>
          <a:prstGeom prst="rect">
            <a:avLst/>
          </a:prstGeom>
          <a:scene3d>
            <a:camera prst="orthographicFront">
              <a:rot lat="1500000" lon="20399993" rev="0"/>
            </a:camera>
            <a:lightRig rig="threePt" dir="t"/>
          </a:scene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4ADB66-E22D-467E-B785-4E0C1CC840C8}"/>
              </a:ext>
            </a:extLst>
          </p:cNvPr>
          <p:cNvSpPr txBox="1"/>
          <p:nvPr/>
        </p:nvSpPr>
        <p:spPr>
          <a:xfrm>
            <a:off x="1224970" y="5677798"/>
            <a:ext cx="8674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世界シェア</a:t>
            </a:r>
            <a:r>
              <a:rPr lang="en-US" altLang="ja-JP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No. 1</a:t>
            </a:r>
            <a:r>
              <a:rPr lang="ja-JP" alt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のゲームエンジンです！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533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03" y="1048279"/>
            <a:ext cx="10515600" cy="594914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公式によると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Unity</a:t>
            </a:r>
            <a:r>
              <a:rPr lang="ja-JP" altLang="en-US" dirty="0"/>
              <a:t>とは　ー１－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57155B-F27B-4382-86C2-54CF8784E689}"/>
              </a:ext>
            </a:extLst>
          </p:cNvPr>
          <p:cNvSpPr txBox="1"/>
          <p:nvPr/>
        </p:nvSpPr>
        <p:spPr>
          <a:xfrm>
            <a:off x="1766821" y="1784537"/>
            <a:ext cx="75713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600" b="1" i="0" u="none" strike="noStrike" dirty="0">
                <a:solidFill>
                  <a:srgbClr val="FF0000"/>
                </a:solidFill>
                <a:effectLst/>
                <a:latin typeface="Noto Sans Japanese"/>
              </a:rPr>
              <a:t>リアルタイム開発プラットフォーム</a:t>
            </a:r>
            <a:endParaRPr lang="ja-JP" altLang="en-US" b="1" i="0" u="none" strike="noStrike" dirty="0">
              <a:solidFill>
                <a:srgbClr val="FF0000"/>
              </a:solidFill>
              <a:effectLst/>
              <a:latin typeface="Noto Sans Japanese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844CCF-AC97-44DB-A487-0B2B1637FBC1}"/>
              </a:ext>
            </a:extLst>
          </p:cNvPr>
          <p:cNvSpPr txBox="1"/>
          <p:nvPr/>
        </p:nvSpPr>
        <p:spPr>
          <a:xfrm>
            <a:off x="8639662" y="2752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と言っている。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239A4AA4-9517-47D9-B864-7A39F55CDA42}"/>
              </a:ext>
            </a:extLst>
          </p:cNvPr>
          <p:cNvSpPr txBox="1">
            <a:spLocks/>
          </p:cNvSpPr>
          <p:nvPr/>
        </p:nvSpPr>
        <p:spPr>
          <a:xfrm>
            <a:off x="838200" y="3385718"/>
            <a:ext cx="10515600" cy="59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つまりどゆこと？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62AF40-F6BC-4183-BA67-949F78CDEAFC}"/>
              </a:ext>
            </a:extLst>
          </p:cNvPr>
          <p:cNvSpPr txBox="1"/>
          <p:nvPr/>
        </p:nvSpPr>
        <p:spPr>
          <a:xfrm>
            <a:off x="1295796" y="4043979"/>
            <a:ext cx="38779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600" b="1" i="0" u="none" strike="noStrike" dirty="0">
                <a:solidFill>
                  <a:srgbClr val="FF0000"/>
                </a:solidFill>
                <a:effectLst/>
                <a:latin typeface="Noto Sans Japanese"/>
              </a:rPr>
              <a:t>リアルタイム開発</a:t>
            </a:r>
            <a:endParaRPr lang="ja-JP" altLang="en-US" b="1" i="0" u="none" strike="noStrike" dirty="0">
              <a:solidFill>
                <a:srgbClr val="FF0000"/>
              </a:solidFill>
              <a:effectLst/>
              <a:latin typeface="Noto Sans Japanese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1309AE-FF11-4F86-9A15-BE7146E9AA36}"/>
              </a:ext>
            </a:extLst>
          </p:cNvPr>
          <p:cNvSpPr txBox="1"/>
          <p:nvPr/>
        </p:nvSpPr>
        <p:spPr>
          <a:xfrm>
            <a:off x="1295795" y="5129921"/>
            <a:ext cx="38779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600" b="1" i="0" u="none" strike="noStrike" dirty="0">
                <a:solidFill>
                  <a:srgbClr val="FF0000"/>
                </a:solidFill>
                <a:effectLst/>
                <a:latin typeface="Noto Sans Japanese"/>
              </a:rPr>
              <a:t>プラットフォーム</a:t>
            </a:r>
            <a:endParaRPr lang="ja-JP" altLang="en-US" b="1" i="0" u="none" strike="noStrike" dirty="0">
              <a:solidFill>
                <a:srgbClr val="FF0000"/>
              </a:solidFill>
              <a:effectLst/>
              <a:latin typeface="Noto Sans Japanese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6E7641-B5FF-4301-B90F-3AD09943F3A5}"/>
              </a:ext>
            </a:extLst>
          </p:cNvPr>
          <p:cNvSpPr txBox="1"/>
          <p:nvPr/>
        </p:nvSpPr>
        <p:spPr>
          <a:xfrm>
            <a:off x="5296161" y="526842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共通の土台（基盤）となる標準環境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C7B4B5-1546-4B45-BFE9-B5CE531F7FBE}"/>
              </a:ext>
            </a:extLst>
          </p:cNvPr>
          <p:cNvSpPr txBox="1"/>
          <p:nvPr/>
        </p:nvSpPr>
        <p:spPr>
          <a:xfrm>
            <a:off x="5296161" y="422525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リアルタイムで状態を確認しながらできる開発</a:t>
            </a:r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47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Unity</a:t>
            </a:r>
            <a:r>
              <a:rPr lang="ja-JP" altLang="en-US" dirty="0"/>
              <a:t>とは　ー２－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A196DC1-6B0E-4447-9428-5D3FD1EF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967975"/>
            <a:ext cx="10497479" cy="589002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59DA38-32EA-44C5-9093-A875CC66A7EE}"/>
              </a:ext>
            </a:extLst>
          </p:cNvPr>
          <p:cNvSpPr txBox="1"/>
          <p:nvPr/>
        </p:nvSpPr>
        <p:spPr>
          <a:xfrm>
            <a:off x="5495365" y="1183341"/>
            <a:ext cx="43396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映像業界なら何でも使えると公式は主張</a:t>
            </a:r>
          </a:p>
        </p:txBody>
      </p:sp>
    </p:spTree>
    <p:extLst>
      <p:ext uri="{BB962C8B-B14F-4D97-AF65-F5344CB8AC3E}">
        <p14:creationId xmlns:p14="http://schemas.microsoft.com/office/powerpoint/2010/main" val="26916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267"/>
            <a:ext cx="10515600" cy="594914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君たちが持つべき理解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0037F9B-A0C6-439B-B3FF-594B0EB7ADA5}"/>
              </a:ext>
            </a:extLst>
          </p:cNvPr>
          <p:cNvSpPr txBox="1">
            <a:spLocks/>
          </p:cNvSpPr>
          <p:nvPr/>
        </p:nvSpPr>
        <p:spPr>
          <a:xfrm>
            <a:off x="838200" y="362849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Unity</a:t>
            </a:r>
            <a:r>
              <a:rPr lang="ja-JP" altLang="en-US" dirty="0"/>
              <a:t>とは　ー３－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24C7CA8-732E-49CB-8C38-C59B16A988F1}"/>
              </a:ext>
            </a:extLst>
          </p:cNvPr>
          <p:cNvSpPr txBox="1"/>
          <p:nvPr/>
        </p:nvSpPr>
        <p:spPr>
          <a:xfrm>
            <a:off x="1613076" y="1684525"/>
            <a:ext cx="84946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600" b="1" i="0" u="none" strike="noStrike" dirty="0">
                <a:solidFill>
                  <a:srgbClr val="FF0000"/>
                </a:solidFill>
                <a:effectLst/>
                <a:latin typeface="Noto Sans Japanese"/>
              </a:rPr>
              <a:t>マルチプラットフォームゲームエンジン</a:t>
            </a:r>
            <a:endParaRPr lang="ja-JP" altLang="en-US" b="1" i="0" u="none" strike="noStrike" dirty="0">
              <a:solidFill>
                <a:srgbClr val="FF0000"/>
              </a:solidFill>
              <a:effectLst/>
              <a:latin typeface="Noto Sans Japanese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D91AEB7-A98D-4889-8730-A73C3B1FC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2" y="2553630"/>
            <a:ext cx="11923296" cy="42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34CE86E-D164-47FF-BE55-A73EA7EC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26" y="2401356"/>
            <a:ext cx="5480051" cy="3082529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0357D0CF-0B17-4CF3-BC21-05715E24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61" y="287867"/>
            <a:ext cx="8596668" cy="6604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Unity</a:t>
            </a:r>
            <a:r>
              <a:rPr lang="ja-JP" altLang="en-US" dirty="0"/>
              <a:t>とは　ー４－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2D/</a:t>
            </a:r>
            <a:r>
              <a:rPr lang="ja-JP" altLang="en-US" sz="3200" dirty="0"/>
              <a:t>３</a:t>
            </a:r>
            <a:r>
              <a:rPr lang="en-US" altLang="ja-JP" sz="3200" dirty="0"/>
              <a:t>D/</a:t>
            </a:r>
            <a:r>
              <a:rPr lang="ja-JP" altLang="en-US" sz="3200" dirty="0"/>
              <a:t>産業デザイン</a:t>
            </a:r>
            <a:r>
              <a:rPr lang="en-US" altLang="ja-JP" sz="3200" dirty="0"/>
              <a:t>/</a:t>
            </a:r>
            <a:r>
              <a:rPr lang="ja-JP" altLang="en-US" sz="3200" dirty="0"/>
              <a:t>映画 なんでもできる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CB00B7-1ED4-4B14-979B-6E1E5A039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2542381"/>
            <a:ext cx="3897092" cy="26505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0EB55C-E2FE-40C2-9C93-B06CCCBC6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6" y="4101304"/>
            <a:ext cx="4762500" cy="26765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1B1B6A7-6F72-43C3-8FCA-E29299627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99" y="4101304"/>
            <a:ext cx="4011654" cy="267652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76533C3-A8F2-4DE0-98F4-3C3AD745469E}"/>
              </a:ext>
            </a:extLst>
          </p:cNvPr>
          <p:cNvSpPr txBox="1">
            <a:spLocks/>
          </p:cNvSpPr>
          <p:nvPr/>
        </p:nvSpPr>
        <p:spPr>
          <a:xfrm>
            <a:off x="838200" y="948267"/>
            <a:ext cx="10515600" cy="59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つまり、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E744168-41AC-44CA-813C-C6A9F1E09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96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61" y="287867"/>
            <a:ext cx="8596668" cy="6604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Unity</a:t>
            </a:r>
            <a:r>
              <a:rPr lang="ja-JP" altLang="en-US" dirty="0"/>
              <a:t>で作られたゲーム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191"/>
            <a:ext cx="10515600" cy="6604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紹介するのが面倒なくらい沢山あります。</a:t>
            </a:r>
            <a:endParaRPr lang="en-US" altLang="ja-JP" sz="3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0037F9B-A0C6-439B-B3FF-594B0EB7ADA5}"/>
              </a:ext>
            </a:extLst>
          </p:cNvPr>
          <p:cNvSpPr txBox="1">
            <a:spLocks/>
          </p:cNvSpPr>
          <p:nvPr/>
        </p:nvSpPr>
        <p:spPr>
          <a:xfrm>
            <a:off x="838200" y="362849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497BF-8AF2-4B00-A007-B432BE76D6EF}"/>
              </a:ext>
            </a:extLst>
          </p:cNvPr>
          <p:cNvSpPr txBox="1"/>
          <p:nvPr/>
        </p:nvSpPr>
        <p:spPr>
          <a:xfrm>
            <a:off x="1714704" y="16274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なので、有名どころだけ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143D651-D854-40BB-9155-1E01D453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10" y="2391832"/>
            <a:ext cx="4091940" cy="40767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5635618-101B-4E54-B898-D2F064A87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8"/>
          <a:stretch/>
        </p:blipFill>
        <p:spPr>
          <a:xfrm>
            <a:off x="4975897" y="1940145"/>
            <a:ext cx="2937045" cy="483804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3A7E10F-1B9D-4A7D-B356-C1E6E775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5" y="4243536"/>
            <a:ext cx="4557134" cy="25693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39D7858-4ED2-4085-826A-AB7BF7527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8" y="2134570"/>
            <a:ext cx="4061927" cy="237280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6040A6E-F4D1-4345-BAEE-F6ABAD8A7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708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61" y="287867"/>
            <a:ext cx="8596668" cy="6604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の現在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56191"/>
            <a:ext cx="5257800" cy="55139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3200" dirty="0"/>
              <a:t>業界内シェア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ゲーム全体：</a:t>
            </a:r>
            <a:r>
              <a:rPr lang="en-US" altLang="ja-JP" sz="3200" dirty="0"/>
              <a:t>45.6%</a:t>
            </a:r>
          </a:p>
          <a:p>
            <a:pPr marL="0" indent="0">
              <a:buNone/>
            </a:pPr>
            <a:r>
              <a:rPr lang="ja-JP" altLang="en-US" sz="3200" dirty="0"/>
              <a:t>　（</a:t>
            </a:r>
            <a:r>
              <a:rPr lang="en-US" altLang="ja-JP" sz="3200" dirty="0"/>
              <a:t>※2022</a:t>
            </a:r>
            <a:r>
              <a:rPr lang="ja-JP" altLang="en-US" sz="3200" dirty="0"/>
              <a:t>年調べ）</a:t>
            </a:r>
            <a:endParaRPr lang="en-US" altLang="ja-JP" sz="3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0037F9B-A0C6-439B-B3FF-594B0EB7ADA5}"/>
              </a:ext>
            </a:extLst>
          </p:cNvPr>
          <p:cNvSpPr txBox="1">
            <a:spLocks/>
          </p:cNvSpPr>
          <p:nvPr/>
        </p:nvSpPr>
        <p:spPr>
          <a:xfrm>
            <a:off x="838200" y="362849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8B22A60-4453-4A9C-B903-8CADF792AAD1}"/>
              </a:ext>
            </a:extLst>
          </p:cNvPr>
          <p:cNvSpPr txBox="1">
            <a:spLocks/>
          </p:cNvSpPr>
          <p:nvPr/>
        </p:nvSpPr>
        <p:spPr>
          <a:xfrm>
            <a:off x="5814930" y="1056191"/>
            <a:ext cx="5257800" cy="5513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モバイルゲームが主流</a:t>
            </a:r>
            <a:br>
              <a:rPr lang="en-US" altLang="ja-JP" sz="3200" dirty="0"/>
            </a:br>
            <a:r>
              <a:rPr lang="ja-JP" altLang="en-US" sz="2800" dirty="0"/>
              <a:t>モバイルゲーム：５０％以上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u="sng" dirty="0"/>
              <a:t>２</a:t>
            </a:r>
            <a:r>
              <a:rPr lang="en-US" altLang="ja-JP" sz="2800" u="sng" dirty="0"/>
              <a:t>D</a:t>
            </a:r>
            <a:r>
              <a:rPr lang="ja-JP" altLang="en-US" sz="2800" u="sng" dirty="0"/>
              <a:t>ゲーム</a:t>
            </a:r>
            <a:endParaRPr lang="en-US" altLang="ja-JP" sz="2800" u="sng" dirty="0"/>
          </a:p>
          <a:p>
            <a:pPr marL="0" indent="0">
              <a:buNone/>
            </a:pPr>
            <a:r>
              <a:rPr lang="ja-JP" altLang="en-US" sz="2800" dirty="0"/>
              <a:t>　　　や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u="sng" dirty="0"/>
              <a:t>ハイパーカジュアルゲーム</a:t>
            </a:r>
            <a:endParaRPr lang="en-US" altLang="ja-JP" sz="2800" u="sng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などでは圧倒的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7AA712-4F38-4098-B7EE-FE58A58E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"/>
          <a:stretch/>
        </p:blipFill>
        <p:spPr>
          <a:xfrm>
            <a:off x="356907" y="3010829"/>
            <a:ext cx="5096107" cy="34791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D63FC7A-153B-4721-BF07-465220BF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41" y="4294097"/>
            <a:ext cx="1918009" cy="227603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F1F9F8-97C9-4D84-AF21-EA79378A4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725953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753</Words>
  <Application>Microsoft Office PowerPoint</Application>
  <PresentationFormat>ワイド画面</PresentationFormat>
  <Paragraphs>136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Noto Sans Japanese</vt:lpstr>
      <vt:lpstr>メイリオ</vt:lpstr>
      <vt:lpstr>Arial</vt:lpstr>
      <vt:lpstr>Arial</vt:lpstr>
      <vt:lpstr>Trebuchet MS</vt:lpstr>
      <vt:lpstr>Wingdings 3</vt:lpstr>
      <vt:lpstr>ファセット</vt:lpstr>
      <vt:lpstr>ゲームエンジンⅠ（UnityC#）</vt:lpstr>
      <vt:lpstr>初回講義のアジェンダ（目次）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Unityとは　ー４－</vt:lpstr>
      <vt:lpstr>Unityで作られたゲーム　</vt:lpstr>
      <vt:lpstr>Unityの現在　</vt:lpstr>
      <vt:lpstr>Unityの将来性　</vt:lpstr>
      <vt:lpstr>学生である君達が知っておくべきこと</vt:lpstr>
      <vt:lpstr>一旦、まとめ</vt:lpstr>
      <vt:lpstr>初回講義のアジェンダ（目次）</vt:lpstr>
      <vt:lpstr>講義ルール</vt:lpstr>
      <vt:lpstr>講義ルール詳細</vt:lpstr>
      <vt:lpstr>資料等公開先</vt:lpstr>
      <vt:lpstr>お願い</vt:lpstr>
      <vt:lpstr>成績関連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プログラミング言語Ⅱ 前期（C++）</dc:title>
  <dc:creator>Mahiro</dc:creator>
  <cp:lastModifiedBy>内藤 真広</cp:lastModifiedBy>
  <cp:revision>180</cp:revision>
  <dcterms:created xsi:type="dcterms:W3CDTF">2021-04-12T13:12:25Z</dcterms:created>
  <dcterms:modified xsi:type="dcterms:W3CDTF">2023-04-07T07:50:03Z</dcterms:modified>
</cp:coreProperties>
</file>