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57" r:id="rId4"/>
    <p:sldId id="268" r:id="rId5"/>
    <p:sldId id="269" r:id="rId6"/>
    <p:sldId id="277" r:id="rId7"/>
    <p:sldId id="278" r:id="rId8"/>
    <p:sldId id="270" r:id="rId9"/>
    <p:sldId id="274" r:id="rId10"/>
    <p:sldId id="273" r:id="rId11"/>
    <p:sldId id="271" r:id="rId12"/>
    <p:sldId id="275" r:id="rId13"/>
    <p:sldId id="276" r:id="rId14"/>
    <p:sldId id="272" r:id="rId15"/>
    <p:sldId id="265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kumimoji="1" lang="en-US" altLang="ja-JP" sz="6600" dirty="0"/>
              <a:t>2_1.Unity</a:t>
            </a:r>
            <a:r>
              <a:rPr lang="ja-JP" altLang="en-US" sz="6600" dirty="0"/>
              <a:t>と</a:t>
            </a:r>
            <a:r>
              <a:rPr lang="en-US" altLang="ja-JP" sz="6600" dirty="0"/>
              <a:t>C#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さて、ここで大事なお話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DC234A-FAEF-478A-946F-2AFE0462D02A}"/>
              </a:ext>
            </a:extLst>
          </p:cNvPr>
          <p:cNvSpPr txBox="1"/>
          <p:nvPr/>
        </p:nvSpPr>
        <p:spPr>
          <a:xfrm>
            <a:off x="1296465" y="1303913"/>
            <a:ext cx="296908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/>
              <a:t>Unity</a:t>
            </a:r>
            <a:r>
              <a:rPr kumimoji="1" lang="ja-JP" altLang="en-US" sz="4000" dirty="0"/>
              <a:t>は簡単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06CFA5-9524-4B54-97DC-BF526C24D217}"/>
              </a:ext>
            </a:extLst>
          </p:cNvPr>
          <p:cNvSpPr txBox="1"/>
          <p:nvPr/>
        </p:nvSpPr>
        <p:spPr>
          <a:xfrm>
            <a:off x="1296465" y="2013228"/>
            <a:ext cx="377539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/>
              <a:t>初心者でも楽勝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D211D3-A2BB-4843-B776-6394204A83F1}"/>
              </a:ext>
            </a:extLst>
          </p:cNvPr>
          <p:cNvSpPr txBox="1"/>
          <p:nvPr/>
        </p:nvSpPr>
        <p:spPr>
          <a:xfrm>
            <a:off x="1296465" y="2721114"/>
            <a:ext cx="582723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/>
              <a:t>プログラミング要らない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40C495-E18E-4EE9-938E-908444C407A9}"/>
              </a:ext>
            </a:extLst>
          </p:cNvPr>
          <p:cNvSpPr txBox="1"/>
          <p:nvPr/>
        </p:nvSpPr>
        <p:spPr>
          <a:xfrm>
            <a:off x="1763485" y="3876095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こんな話をネット上とかで聞いたことがありませんか？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60C7D4-987B-4F22-B24D-4E77FB2BDBC7}"/>
              </a:ext>
            </a:extLst>
          </p:cNvPr>
          <p:cNvSpPr txBox="1"/>
          <p:nvPr/>
        </p:nvSpPr>
        <p:spPr>
          <a:xfrm>
            <a:off x="1822249" y="4399315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（ゲーム業界的には正解ですが、皆さんにとっては不正解です）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7FA88A-166F-417A-95A6-F6750BAC8380}"/>
              </a:ext>
            </a:extLst>
          </p:cNvPr>
          <p:cNvSpPr txBox="1"/>
          <p:nvPr/>
        </p:nvSpPr>
        <p:spPr>
          <a:xfrm>
            <a:off x="1763485" y="5293277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ゲームもどきならともかく、</a:t>
            </a:r>
            <a:endParaRPr kumimoji="1" lang="en-US" altLang="ja-JP" dirty="0"/>
          </a:p>
          <a:p>
            <a:r>
              <a:rPr lang="ja-JP" altLang="en-US" sz="3600" u="sng" dirty="0"/>
              <a:t>真面目に作ればそれなりに大変です</a:t>
            </a:r>
            <a:r>
              <a:rPr lang="ja-JP" altLang="en-US" sz="3600" dirty="0"/>
              <a:t>。</a:t>
            </a:r>
            <a:endParaRPr kumimoji="1" lang="ja-JP" altLang="en-US" sz="36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815411D-907C-448A-B8D9-513493913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67" y="1041503"/>
            <a:ext cx="4558684" cy="238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7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苦しんで覚える</a:t>
            </a:r>
            <a:r>
              <a:rPr lang="en-US" altLang="ja-JP" dirty="0" err="1">
                <a:solidFill>
                  <a:schemeClr val="tx1"/>
                </a:solidFill>
              </a:rPr>
              <a:t>UnityC</a:t>
            </a:r>
            <a:r>
              <a:rPr lang="en-US" altLang="ja-JP" dirty="0">
                <a:solidFill>
                  <a:schemeClr val="tx1"/>
                </a:solidFill>
              </a:rPr>
              <a:t>#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81F923D-AC98-4112-B053-3A935E64C991}"/>
              </a:ext>
            </a:extLst>
          </p:cNvPr>
          <p:cNvSpPr txBox="1">
            <a:spLocks/>
          </p:cNvSpPr>
          <p:nvPr/>
        </p:nvSpPr>
        <p:spPr>
          <a:xfrm>
            <a:off x="7949853" y="4917720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sz="2800" dirty="0"/>
              <a:t>２</a:t>
            </a:r>
            <a:r>
              <a:rPr lang="en-US" altLang="ja-JP" sz="2800" dirty="0"/>
              <a:t>D</a:t>
            </a:r>
            <a:r>
              <a:rPr lang="ja-JP" altLang="en-US" sz="2800" dirty="0"/>
              <a:t>：</a:t>
            </a:r>
            <a:r>
              <a:rPr lang="en-US" altLang="ja-JP" sz="2800" dirty="0"/>
              <a:t>38~74p</a:t>
            </a:r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sz="2800" dirty="0"/>
              <a:t>３</a:t>
            </a:r>
            <a:r>
              <a:rPr lang="en-US" altLang="ja-JP" sz="2800" dirty="0"/>
              <a:t>D</a:t>
            </a:r>
            <a:r>
              <a:rPr lang="ja-JP" altLang="en-US" sz="2800" dirty="0"/>
              <a:t>：</a:t>
            </a:r>
            <a:r>
              <a:rPr lang="en-US" altLang="ja-JP" sz="2800" dirty="0"/>
              <a:t>43~80p</a:t>
            </a:r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521910-671A-4965-A1D9-B2E8CD24F399}"/>
              </a:ext>
            </a:extLst>
          </p:cNvPr>
          <p:cNvSpPr txBox="1"/>
          <p:nvPr/>
        </p:nvSpPr>
        <p:spPr>
          <a:xfrm>
            <a:off x="2618125" y="1870609"/>
            <a:ext cx="6955750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4400" dirty="0"/>
              <a:t>今回は苦しんで貰います！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23DE3-2345-4976-8384-03B476BF64DB}"/>
              </a:ext>
            </a:extLst>
          </p:cNvPr>
          <p:cNvSpPr txBox="1"/>
          <p:nvPr/>
        </p:nvSpPr>
        <p:spPr>
          <a:xfrm>
            <a:off x="853219" y="3130621"/>
            <a:ext cx="104855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おそらく分からないところばかりだと思いますが、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まずは体当たりで進めてもらって、</a:t>
            </a:r>
            <a:endParaRPr lang="en-US" altLang="ja-JP" sz="2800" dirty="0"/>
          </a:p>
          <a:p>
            <a:pPr algn="ctr"/>
            <a:r>
              <a:rPr lang="en-US" altLang="ja-JP" sz="2800" dirty="0"/>
              <a:t>Unity</a:t>
            </a:r>
            <a:r>
              <a:rPr lang="ja-JP" altLang="en-US" sz="2800" dirty="0"/>
              <a:t>で</a:t>
            </a:r>
            <a:r>
              <a:rPr lang="en-US" altLang="ja-JP" sz="2800" dirty="0"/>
              <a:t>C#</a:t>
            </a:r>
            <a:r>
              <a:rPr lang="ja-JP" altLang="en-US" sz="2800" dirty="0"/>
              <a:t>を使ってプログラミングする事を体感して下さい。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631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苦しんで覚える</a:t>
            </a:r>
            <a:r>
              <a:rPr lang="en-US" altLang="ja-JP" dirty="0" err="1">
                <a:solidFill>
                  <a:schemeClr val="tx1"/>
                </a:solidFill>
              </a:rPr>
              <a:t>UnityC</a:t>
            </a:r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ja-JP" altLang="en-US" dirty="0">
                <a:solidFill>
                  <a:schemeClr val="tx1"/>
                </a:solidFill>
              </a:rPr>
              <a:t>　－　</a:t>
            </a:r>
            <a:r>
              <a:rPr lang="en-US" altLang="ja-JP" dirty="0">
                <a:solidFill>
                  <a:schemeClr val="tx1"/>
                </a:solidFill>
              </a:rPr>
              <a:t>Unity2D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81F923D-AC98-4112-B053-3A935E64C991}"/>
              </a:ext>
            </a:extLst>
          </p:cNvPr>
          <p:cNvSpPr txBox="1">
            <a:spLocks/>
          </p:cNvSpPr>
          <p:nvPr/>
        </p:nvSpPr>
        <p:spPr>
          <a:xfrm>
            <a:off x="2982259" y="1633766"/>
            <a:ext cx="6227482" cy="225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4000" b="1" dirty="0"/>
              <a:t>・</a:t>
            </a:r>
            <a:r>
              <a:rPr lang="ja-JP" altLang="en-US" sz="4000" b="1" u="sng" dirty="0"/>
              <a:t>教科書の範囲</a:t>
            </a:r>
            <a:endParaRPr lang="en-US" altLang="ja-JP" sz="4000" b="1" u="sng" dirty="0"/>
          </a:p>
          <a:p>
            <a:pPr marL="0" indent="0" algn="ctr">
              <a:buNone/>
            </a:pPr>
            <a:r>
              <a:rPr lang="en-US" altLang="ja-JP" sz="2800" dirty="0"/>
              <a:t>	</a:t>
            </a:r>
            <a:r>
              <a:rPr lang="en-US" altLang="ja-JP" sz="4700" dirty="0"/>
              <a:t>Unity</a:t>
            </a:r>
            <a:r>
              <a:rPr lang="ja-JP" altLang="en-US" sz="4700" dirty="0"/>
              <a:t>２</a:t>
            </a:r>
            <a:r>
              <a:rPr lang="en-US" altLang="ja-JP" sz="4700" dirty="0"/>
              <a:t>D</a:t>
            </a:r>
            <a:r>
              <a:rPr lang="ja-JP" altLang="en-US" sz="4700" dirty="0"/>
              <a:t>：</a:t>
            </a:r>
            <a:r>
              <a:rPr lang="en-US" altLang="ja-JP" sz="4700" dirty="0"/>
              <a:t>38~74p</a:t>
            </a:r>
          </a:p>
          <a:p>
            <a:pPr marL="0" indent="0" algn="ctr">
              <a:buNone/>
            </a:pPr>
            <a:endParaRPr lang="en-US" altLang="ja-JP" sz="3200" dirty="0"/>
          </a:p>
          <a:p>
            <a:pPr algn="ctr"/>
            <a:endParaRPr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1C1C11-AA1D-4211-817F-60BE8665658C}"/>
              </a:ext>
            </a:extLst>
          </p:cNvPr>
          <p:cNvSpPr txBox="1"/>
          <p:nvPr/>
        </p:nvSpPr>
        <p:spPr>
          <a:xfrm>
            <a:off x="2064042" y="3646119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分からなくて良いので、</a:t>
            </a:r>
            <a:endParaRPr kumimoji="1" lang="en-US" altLang="ja-JP" sz="2800" dirty="0"/>
          </a:p>
          <a:p>
            <a:r>
              <a:rPr kumimoji="1" lang="ja-JP" altLang="en-US" sz="2800" dirty="0"/>
              <a:t>教科書に書いてある通りにどんどん進めていきます！</a:t>
            </a:r>
          </a:p>
        </p:txBody>
      </p:sp>
    </p:spTree>
    <p:extLst>
      <p:ext uri="{BB962C8B-B14F-4D97-AF65-F5344CB8AC3E}">
        <p14:creationId xmlns:p14="http://schemas.microsoft.com/office/powerpoint/2010/main" val="43121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苦しんで覚える</a:t>
            </a:r>
            <a:r>
              <a:rPr lang="en-US" altLang="ja-JP" dirty="0" err="1">
                <a:solidFill>
                  <a:schemeClr val="tx1"/>
                </a:solidFill>
              </a:rPr>
              <a:t>UnityC</a:t>
            </a:r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ja-JP" altLang="en-US" dirty="0">
                <a:solidFill>
                  <a:schemeClr val="tx1"/>
                </a:solidFill>
              </a:rPr>
              <a:t>　－　</a:t>
            </a:r>
            <a:r>
              <a:rPr lang="en-US" altLang="ja-JP" dirty="0">
                <a:solidFill>
                  <a:schemeClr val="tx1"/>
                </a:solidFill>
              </a:rPr>
              <a:t>Unity3D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81F923D-AC98-4112-B053-3A935E64C991}"/>
              </a:ext>
            </a:extLst>
          </p:cNvPr>
          <p:cNvSpPr txBox="1">
            <a:spLocks/>
          </p:cNvSpPr>
          <p:nvPr/>
        </p:nvSpPr>
        <p:spPr>
          <a:xfrm>
            <a:off x="3129014" y="1657674"/>
            <a:ext cx="5933971" cy="235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4000" b="1" dirty="0"/>
              <a:t>・</a:t>
            </a:r>
            <a:r>
              <a:rPr lang="ja-JP" altLang="en-US" sz="4000" b="1" u="sng" dirty="0"/>
              <a:t>教科書の範囲</a:t>
            </a:r>
            <a:endParaRPr lang="en-US" altLang="ja-JP" sz="4000" b="1" u="sng" dirty="0"/>
          </a:p>
          <a:p>
            <a:pPr marL="0" indent="0" algn="ctr">
              <a:buNone/>
            </a:pPr>
            <a:r>
              <a:rPr lang="en-US" altLang="ja-JP" sz="2800" dirty="0"/>
              <a:t>	</a:t>
            </a:r>
            <a:r>
              <a:rPr lang="en-US" altLang="ja-JP" sz="4800" dirty="0"/>
              <a:t>Unity3D</a:t>
            </a:r>
            <a:r>
              <a:rPr lang="ja-JP" altLang="en-US" sz="4800" dirty="0"/>
              <a:t>：</a:t>
            </a:r>
            <a:r>
              <a:rPr lang="en-US" altLang="ja-JP" sz="4800" dirty="0"/>
              <a:t>43~80p</a:t>
            </a:r>
          </a:p>
          <a:p>
            <a:pPr marL="0" indent="0" algn="ctr">
              <a:buNone/>
            </a:pPr>
            <a:endParaRPr lang="en-US" altLang="ja-JP" sz="3200" dirty="0"/>
          </a:p>
          <a:p>
            <a:pPr algn="ctr"/>
            <a:endParaRPr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1C1C11-AA1D-4211-817F-60BE8665658C}"/>
              </a:ext>
            </a:extLst>
          </p:cNvPr>
          <p:cNvSpPr txBox="1"/>
          <p:nvPr/>
        </p:nvSpPr>
        <p:spPr>
          <a:xfrm>
            <a:off x="2064042" y="3646119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分からなくて良いので、</a:t>
            </a:r>
            <a:endParaRPr kumimoji="1" lang="en-US" altLang="ja-JP" sz="2800" dirty="0"/>
          </a:p>
          <a:p>
            <a:r>
              <a:rPr kumimoji="1" lang="ja-JP" altLang="en-US" sz="2800" dirty="0"/>
              <a:t>教科書に書いてある通りにどんどん進めていきます！</a:t>
            </a:r>
          </a:p>
        </p:txBody>
      </p:sp>
    </p:spTree>
    <p:extLst>
      <p:ext uri="{BB962C8B-B14F-4D97-AF65-F5344CB8AC3E}">
        <p14:creationId xmlns:p14="http://schemas.microsoft.com/office/powerpoint/2010/main" val="34850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の勉強は必要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8ED8334-018C-4F27-9D27-BF0E76DFE319}"/>
              </a:ext>
            </a:extLst>
          </p:cNvPr>
          <p:cNvSpPr txBox="1"/>
          <p:nvPr/>
        </p:nvSpPr>
        <p:spPr>
          <a:xfrm>
            <a:off x="809936" y="1357805"/>
            <a:ext cx="1057212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5400" dirty="0"/>
              <a:t>どうですか、苦しかったですか？</a:t>
            </a:r>
            <a:endParaRPr lang="en-US" altLang="ja-JP" sz="5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FC6865-8045-4FDC-A355-1A573CE924A9}"/>
              </a:ext>
            </a:extLst>
          </p:cNvPr>
          <p:cNvSpPr txBox="1"/>
          <p:nvPr/>
        </p:nvSpPr>
        <p:spPr>
          <a:xfrm>
            <a:off x="853219" y="3130621"/>
            <a:ext cx="104855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/>
              <a:t>意味不明な呪文を書かされたという人が殆どでしょう。</a:t>
            </a:r>
            <a:endParaRPr lang="en-US" altLang="ja-JP" sz="2800" dirty="0"/>
          </a:p>
          <a:p>
            <a:pPr algn="ctr"/>
            <a:r>
              <a:rPr lang="en-US" altLang="ja-JP" sz="2800" dirty="0"/>
              <a:t>C#</a:t>
            </a:r>
            <a:r>
              <a:rPr lang="ja-JP" altLang="en-US" sz="2800" dirty="0"/>
              <a:t>を学べば、意味不明な呪文が明快な命令に変わります。</a:t>
            </a:r>
            <a:endParaRPr lang="en-US" altLang="ja-JP" sz="2800" dirty="0"/>
          </a:p>
          <a:p>
            <a:pPr algn="ctr"/>
            <a:r>
              <a:rPr kumimoji="1" lang="ja-JP" altLang="en-US" sz="2800" dirty="0"/>
              <a:t>これで</a:t>
            </a:r>
            <a:r>
              <a:rPr kumimoji="1" lang="en-US" altLang="ja-JP" sz="2800" dirty="0"/>
              <a:t>Unity</a:t>
            </a:r>
            <a:r>
              <a:rPr kumimoji="1" lang="ja-JP" altLang="en-US" sz="2800" dirty="0"/>
              <a:t>の学習には</a:t>
            </a:r>
            <a:r>
              <a:rPr kumimoji="1" lang="en-US" altLang="ja-JP" sz="2800" dirty="0"/>
              <a:t>C#</a:t>
            </a:r>
            <a:r>
              <a:rPr kumimoji="1" lang="ja-JP" altLang="en-US" sz="2800" dirty="0"/>
              <a:t>のお勉強が必須だと分かりましたね？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A6B54E-7800-4108-BFB1-AEE4AB3A95FB}"/>
              </a:ext>
            </a:extLst>
          </p:cNvPr>
          <p:cNvSpPr txBox="1"/>
          <p:nvPr/>
        </p:nvSpPr>
        <p:spPr>
          <a:xfrm>
            <a:off x="2326376" y="4821498"/>
            <a:ext cx="70262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なので、</a:t>
            </a:r>
            <a:endParaRPr kumimoji="1" lang="en-US" altLang="ja-JP" sz="2400" dirty="0"/>
          </a:p>
          <a:p>
            <a:r>
              <a:rPr lang="ja-JP" altLang="en-US" sz="4000" b="1" u="sng" dirty="0"/>
              <a:t>次からは</a:t>
            </a:r>
            <a:r>
              <a:rPr lang="en-US" altLang="ja-JP" sz="4000" b="1" u="sng" dirty="0"/>
              <a:t>C#</a:t>
            </a:r>
            <a:r>
              <a:rPr lang="ja-JP" altLang="en-US" sz="4000" b="1" u="sng" dirty="0"/>
              <a:t>の勉強をします！</a:t>
            </a:r>
            <a:endParaRPr kumimoji="1" lang="ja-JP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78284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10515600" cy="123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まとめ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833EB74-73B2-43EE-B1C0-CCF48283D1C4}"/>
              </a:ext>
            </a:extLst>
          </p:cNvPr>
          <p:cNvSpPr txBox="1">
            <a:spLocks/>
          </p:cNvSpPr>
          <p:nvPr/>
        </p:nvSpPr>
        <p:spPr>
          <a:xfrm>
            <a:off x="7519048" y="889722"/>
            <a:ext cx="4112817" cy="171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sz="2800" dirty="0"/>
              <a:t>２</a:t>
            </a:r>
            <a:r>
              <a:rPr lang="en-US" altLang="ja-JP" sz="2800" dirty="0"/>
              <a:t>D</a:t>
            </a:r>
            <a:r>
              <a:rPr lang="ja-JP" altLang="en-US" sz="2800" dirty="0"/>
              <a:t>：</a:t>
            </a:r>
            <a:r>
              <a:rPr lang="en-US" altLang="ja-JP" sz="2800" dirty="0"/>
              <a:t>38~74p</a:t>
            </a:r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sz="2800" dirty="0"/>
              <a:t>３</a:t>
            </a:r>
            <a:r>
              <a:rPr lang="en-US" altLang="ja-JP" sz="2800" dirty="0"/>
              <a:t>D</a:t>
            </a:r>
            <a:r>
              <a:rPr lang="ja-JP" altLang="en-US" sz="2800" dirty="0"/>
              <a:t>：</a:t>
            </a:r>
            <a:r>
              <a:rPr lang="en-US" altLang="ja-JP" sz="2800" dirty="0"/>
              <a:t>43~80p</a:t>
            </a:r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419A3E8-E979-4593-BC62-36C598E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48" y="2813908"/>
            <a:ext cx="4483724" cy="3501167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dirty="0"/>
              <a:t>と</a:t>
            </a:r>
            <a:r>
              <a:rPr lang="en-US" altLang="ja-JP" dirty="0"/>
              <a:t>C#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Debug.Log</a:t>
            </a:r>
            <a:r>
              <a:rPr lang="en-US" altLang="ja-JP" dirty="0"/>
              <a:t>()</a:t>
            </a:r>
            <a:r>
              <a:rPr lang="ja-JP" altLang="en-US" dirty="0"/>
              <a:t>を知る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・今日は苦しんで貰います</a:t>
            </a:r>
            <a:endParaRPr kumimoji="1"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99965B-D35B-4570-ABB2-6DD60619454E}"/>
              </a:ext>
            </a:extLst>
          </p:cNvPr>
          <p:cNvSpPr txBox="1"/>
          <p:nvPr/>
        </p:nvSpPr>
        <p:spPr>
          <a:xfrm>
            <a:off x="642938" y="1371600"/>
            <a:ext cx="512512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sz="2800" dirty="0"/>
              <a:t>は</a:t>
            </a:r>
            <a:r>
              <a:rPr lang="en-US" altLang="ja-JP" sz="2800" dirty="0"/>
              <a:t>C#</a:t>
            </a:r>
            <a:r>
              <a:rPr lang="ja-JP" altLang="en-US" sz="2800" dirty="0"/>
              <a:t>で動かす</a:t>
            </a:r>
            <a:endParaRPr lang="en-US" altLang="ja-JP" sz="2800" dirty="0"/>
          </a:p>
          <a:p>
            <a:r>
              <a:rPr lang="ja-JP" altLang="en-US" sz="2800" dirty="0"/>
              <a:t>　</a:t>
            </a:r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C#</a:t>
            </a:r>
            <a:r>
              <a:rPr kumimoji="1" lang="ja-JP" altLang="en-US" sz="2800" dirty="0"/>
              <a:t>は</a:t>
            </a:r>
            <a:r>
              <a:rPr kumimoji="1" lang="en-US" altLang="ja-JP" sz="2800" dirty="0"/>
              <a:t>Microsoft</a:t>
            </a:r>
            <a:r>
              <a:rPr kumimoji="1" lang="ja-JP" altLang="en-US" sz="2800" dirty="0"/>
              <a:t>開発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Start()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Update()</a:t>
            </a:r>
            <a:r>
              <a:rPr kumimoji="1" lang="ja-JP" altLang="en-US" sz="2800" dirty="0"/>
              <a:t>の意味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 err="1"/>
              <a:t>Debug.Log</a:t>
            </a:r>
            <a:r>
              <a:rPr kumimoji="1" lang="en-US" altLang="ja-JP" sz="2800" dirty="0"/>
              <a:t>()</a:t>
            </a:r>
            <a:r>
              <a:rPr kumimoji="1" lang="ja-JP" altLang="en-US" sz="2800" dirty="0"/>
              <a:t>は覚えておこう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lang="en-US" altLang="ja-JP" sz="2800" dirty="0"/>
              <a:t>C#</a:t>
            </a:r>
            <a:r>
              <a:rPr lang="ja-JP" altLang="en-US" sz="2800" dirty="0"/>
              <a:t>の勉強は必須</a:t>
            </a:r>
            <a:endParaRPr lang="en-US" altLang="ja-JP" sz="2800" dirty="0"/>
          </a:p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104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7" y="1104035"/>
            <a:ext cx="4713336" cy="3434511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本日のアジェンダ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dirty="0"/>
              <a:t>と</a:t>
            </a:r>
            <a:r>
              <a:rPr lang="en-US" altLang="ja-JP" dirty="0"/>
              <a:t>C#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Unity</a:t>
            </a:r>
            <a:r>
              <a:rPr lang="ja-JP" altLang="en-US" dirty="0"/>
              <a:t>で</a:t>
            </a:r>
            <a:r>
              <a:rPr lang="en-US" altLang="ja-JP" dirty="0"/>
              <a:t>C#</a:t>
            </a:r>
          </a:p>
          <a:p>
            <a:pPr marL="0" indent="0">
              <a:buNone/>
            </a:pPr>
            <a:r>
              <a:rPr lang="ja-JP" altLang="en-US" dirty="0"/>
              <a:t>・今日は苦しんで貰います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　・</a:t>
            </a:r>
            <a:r>
              <a:rPr lang="en-US" altLang="ja-JP" sz="2800" dirty="0"/>
              <a:t>Unity</a:t>
            </a:r>
            <a:r>
              <a:rPr lang="ja-JP" altLang="en-US" sz="2800" dirty="0"/>
              <a:t>２</a:t>
            </a:r>
            <a:r>
              <a:rPr lang="en-US" altLang="ja-JP" sz="2800" dirty="0"/>
              <a:t>D</a:t>
            </a:r>
            <a:r>
              <a:rPr lang="ja-JP" altLang="en-US" sz="2800" dirty="0"/>
              <a:t>：</a:t>
            </a:r>
            <a:r>
              <a:rPr lang="en-US" altLang="ja-JP" sz="2800" dirty="0"/>
              <a:t>38~74p</a:t>
            </a:r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C#</a:t>
            </a:r>
            <a:r>
              <a:rPr kumimoji="1" lang="ja-JP" altLang="en-US" dirty="0"/>
              <a:t>で動かす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08"/>
            <a:ext cx="10515600" cy="2752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b="1" u="sng" dirty="0"/>
              <a:t>Unity</a:t>
            </a:r>
            <a:r>
              <a:rPr lang="ja-JP" altLang="en-US" sz="3200" b="1" u="sng" dirty="0"/>
              <a:t>はゲームエンジン</a:t>
            </a:r>
            <a:endParaRPr lang="en-US" altLang="ja-JP" sz="3200" b="1" u="sng" dirty="0"/>
          </a:p>
          <a:p>
            <a:pPr marL="0" indent="0">
              <a:buNone/>
            </a:pPr>
            <a:r>
              <a:rPr kumimoji="1" lang="ja-JP" altLang="en-US" sz="3200" dirty="0"/>
              <a:t>　　ー</a:t>
            </a:r>
            <a:r>
              <a:rPr kumimoji="1" lang="ja-JP" altLang="en-US" dirty="0"/>
              <a:t>　正確にはエディタ付きフレームワーク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　ー</a:t>
            </a:r>
            <a:r>
              <a:rPr lang="ja-JP" altLang="en-US" dirty="0"/>
              <a:t>　３</a:t>
            </a:r>
            <a:r>
              <a:rPr lang="en-US" altLang="ja-JP" dirty="0"/>
              <a:t>D</a:t>
            </a:r>
            <a:r>
              <a:rPr lang="ja-JP" altLang="en-US" dirty="0"/>
              <a:t>モデルや画像、音・光・重力計算などをする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　</a:t>
            </a:r>
            <a:r>
              <a:rPr lang="ja-JP" altLang="en-US" dirty="0"/>
              <a:t>ー　「</a:t>
            </a:r>
            <a:r>
              <a:rPr lang="ja-JP" altLang="en-US" b="1" u="sng" dirty="0"/>
              <a:t>マリオを走らせる</a:t>
            </a:r>
            <a:r>
              <a:rPr lang="ja-JP" altLang="en-US" dirty="0"/>
              <a:t>」等の作業は製作者が行う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 ー　その命令は</a:t>
            </a:r>
            <a:r>
              <a:rPr lang="en-US" altLang="ja-JP" dirty="0"/>
              <a:t>C#</a:t>
            </a:r>
            <a:r>
              <a:rPr lang="ja-JP" altLang="en-US" dirty="0"/>
              <a:t>で書き込む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7EEA49-2802-48DB-BE2E-BE30871A9453}"/>
              </a:ext>
            </a:extLst>
          </p:cNvPr>
          <p:cNvSpPr txBox="1"/>
          <p:nvPr/>
        </p:nvSpPr>
        <p:spPr>
          <a:xfrm>
            <a:off x="286557" y="4730180"/>
            <a:ext cx="11618886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4400" b="1" dirty="0"/>
              <a:t>プログラミング（スクリプティング）は</a:t>
            </a:r>
            <a:r>
              <a:rPr kumimoji="1" lang="en-US" altLang="ja-JP" sz="4400" b="1" dirty="0"/>
              <a:t>C#</a:t>
            </a:r>
            <a:r>
              <a:rPr kumimoji="1" lang="ja-JP" altLang="en-US" sz="4400" b="1" dirty="0"/>
              <a:t>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128039F-44D9-458F-BEF8-E8DEEB51B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60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5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ja-JP" altLang="en-US" dirty="0"/>
              <a:t>ってなんだろ？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280DE3F-BADD-4E44-8AEE-7E47FCA073EE}"/>
              </a:ext>
            </a:extLst>
          </p:cNvPr>
          <p:cNvSpPr txBox="1"/>
          <p:nvPr/>
        </p:nvSpPr>
        <p:spPr>
          <a:xfrm>
            <a:off x="62748" y="1332614"/>
            <a:ext cx="1034449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・</a:t>
            </a:r>
            <a:r>
              <a:rPr kumimoji="1" lang="en-US" altLang="ja-JP" sz="3200" b="1" u="sng" dirty="0"/>
              <a:t>Microsoft</a:t>
            </a:r>
            <a:r>
              <a:rPr kumimoji="1" lang="ja-JP" altLang="en-US" sz="3200" b="1" u="sng" dirty="0"/>
              <a:t>が作ったプログラミング言語</a:t>
            </a:r>
            <a:endParaRPr kumimoji="1" lang="en-US" altLang="ja-JP" sz="3200" b="1" u="sng" dirty="0"/>
          </a:p>
          <a:p>
            <a:r>
              <a:rPr lang="ja-JP" altLang="en-US" sz="2800" dirty="0"/>
              <a:t>　　ー　</a:t>
            </a:r>
            <a:r>
              <a:rPr lang="en-US" altLang="ja-JP" sz="2800" dirty="0"/>
              <a:t>C</a:t>
            </a:r>
            <a:r>
              <a:rPr lang="ja-JP" altLang="en-US" sz="2800" dirty="0"/>
              <a:t>をベースに</a:t>
            </a:r>
            <a:r>
              <a:rPr lang="en-US" altLang="ja-JP" sz="2800" dirty="0"/>
              <a:t>java</a:t>
            </a:r>
            <a:r>
              <a:rPr lang="ja-JP" altLang="en-US" sz="2800" dirty="0"/>
              <a:t>風に作った言語</a:t>
            </a:r>
            <a:endParaRPr lang="en-US" altLang="ja-JP" sz="2800" dirty="0"/>
          </a:p>
          <a:p>
            <a:r>
              <a:rPr kumimoji="1" lang="ja-JP" altLang="en-US" sz="2800" dirty="0"/>
              <a:t>　　ー　難易度は</a:t>
            </a:r>
            <a:r>
              <a:rPr kumimoji="1" lang="en-US" altLang="ja-JP" sz="2800" dirty="0"/>
              <a:t>python</a:t>
            </a:r>
            <a:r>
              <a:rPr kumimoji="1" lang="ja-JP" altLang="en-US" sz="2800" dirty="0"/>
              <a:t>以上</a:t>
            </a:r>
            <a:r>
              <a:rPr kumimoji="1" lang="en-US" altLang="ja-JP" sz="2800" dirty="0"/>
              <a:t>java</a:t>
            </a:r>
            <a:r>
              <a:rPr kumimoji="1" lang="ja-JP" altLang="en-US" sz="2800" dirty="0"/>
              <a:t>未満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最近は違う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という具合</a:t>
            </a:r>
            <a:endParaRPr kumimoji="1" lang="en-US" altLang="ja-JP" sz="2800" dirty="0"/>
          </a:p>
          <a:p>
            <a:r>
              <a:rPr lang="ja-JP" altLang="en-US" sz="2800" dirty="0"/>
              <a:t>　　ー　</a:t>
            </a:r>
            <a:r>
              <a:rPr lang="en-US" altLang="ja-JP" sz="2800" dirty="0"/>
              <a:t>C/C++</a:t>
            </a:r>
            <a:r>
              <a:rPr lang="ja-JP" altLang="en-US" sz="2800" dirty="0"/>
              <a:t>と比べると思いが、それに続くくらいの速度</a:t>
            </a:r>
            <a:endParaRPr kumimoji="1" lang="en-US" altLang="ja-JP" sz="2800" dirty="0"/>
          </a:p>
          <a:p>
            <a:r>
              <a:rPr lang="ja-JP" altLang="en-US" sz="2800" dirty="0"/>
              <a:t>　　ー　</a:t>
            </a:r>
            <a:r>
              <a:rPr lang="en-US" altLang="ja-JP" sz="2800" dirty="0"/>
              <a:t>Win</a:t>
            </a:r>
            <a:r>
              <a:rPr lang="ja-JP" altLang="en-US" sz="2800" dirty="0"/>
              <a:t>プログラミングでは最もベターな言語</a:t>
            </a:r>
            <a:endParaRPr lang="en-US" altLang="ja-JP" sz="2800" dirty="0"/>
          </a:p>
          <a:p>
            <a:r>
              <a:rPr kumimoji="1" lang="ja-JP" altLang="en-US" sz="2800" dirty="0"/>
              <a:t>　　ー　リファレンスが豊富で学びやすい</a:t>
            </a:r>
            <a:endParaRPr kumimoji="1" lang="en-US" altLang="ja-JP" sz="2800" dirty="0"/>
          </a:p>
          <a:p>
            <a:r>
              <a:rPr lang="ja-JP" altLang="en-US" sz="2800" dirty="0"/>
              <a:t>　　ー　複雑な処理も簡単に出来る</a:t>
            </a:r>
            <a:endParaRPr lang="en-US" altLang="ja-JP" sz="2800" dirty="0"/>
          </a:p>
          <a:p>
            <a:r>
              <a:rPr kumimoji="1" lang="ja-JP" altLang="en-US" sz="2800" dirty="0"/>
              <a:t>　　ー　</a:t>
            </a:r>
            <a:r>
              <a:rPr kumimoji="1" lang="en-US" altLang="ja-JP" sz="2800" dirty="0"/>
              <a:t>Unity</a:t>
            </a:r>
            <a:r>
              <a:rPr kumimoji="1" lang="ja-JP" altLang="en-US" sz="2800" dirty="0"/>
              <a:t>との相性が良い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55192E5-9B65-4852-A64B-A1B7B14EB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98" y="-747694"/>
            <a:ext cx="5428821" cy="283505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46B9EC7-BBF9-42EF-828C-846B0CE48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4137712"/>
            <a:ext cx="4933950" cy="27753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A579E2B-CD08-400E-B21A-DE90F01B4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14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5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具体的にどう使うか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BEE72A-B6EA-40CE-9597-19AEBA46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665"/>
            <a:ext cx="6445250" cy="4293528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52BE6D-7C49-451B-B80D-159C31A0C7B8}"/>
              </a:ext>
            </a:extLst>
          </p:cNvPr>
          <p:cNvCxnSpPr/>
          <p:nvPr/>
        </p:nvCxnSpPr>
        <p:spPr>
          <a:xfrm>
            <a:off x="3448050" y="3829050"/>
            <a:ext cx="108585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C22452-DC0D-47B8-8C64-0690C26B1377}"/>
              </a:ext>
            </a:extLst>
          </p:cNvPr>
          <p:cNvSpPr txBox="1"/>
          <p:nvPr/>
        </p:nvSpPr>
        <p:spPr>
          <a:xfrm>
            <a:off x="6445250" y="2582614"/>
            <a:ext cx="5479385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１．方向キーを右への入力を取得</a:t>
            </a:r>
            <a:endParaRPr lang="en-US" altLang="ja-JP" dirty="0"/>
          </a:p>
          <a:p>
            <a:r>
              <a:rPr kumimoji="1" lang="ja-JP" altLang="en-US" dirty="0"/>
              <a:t>２．マリオのモーションを歩きモーションにする</a:t>
            </a:r>
            <a:endParaRPr kumimoji="1" lang="en-US" altLang="ja-JP" dirty="0"/>
          </a:p>
          <a:p>
            <a:r>
              <a:rPr lang="ja-JP" altLang="en-US" dirty="0"/>
              <a:t>３．マリオの座標を右にずらす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以上の内容は</a:t>
            </a:r>
            <a:r>
              <a:rPr kumimoji="1" lang="en-US" altLang="ja-JP" sz="3200" b="1" u="sng" dirty="0">
                <a:solidFill>
                  <a:srgbClr val="FF0000"/>
                </a:solidFill>
              </a:rPr>
              <a:t>C#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で実装する</a:t>
            </a:r>
            <a:endParaRPr kumimoji="1" lang="ja-JP" altLang="en-US" b="1" u="sng" dirty="0">
              <a:solidFill>
                <a:srgbClr val="FF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3315B9-9FD4-4E90-B6C9-5BFEBEAB9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328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　ー　</a:t>
            </a:r>
            <a:r>
              <a:rPr lang="en-US" altLang="ja-JP" dirty="0">
                <a:solidFill>
                  <a:schemeClr val="tx1"/>
                </a:solidFill>
              </a:rPr>
              <a:t>Start()</a:t>
            </a:r>
            <a:r>
              <a:rPr lang="ja-JP" altLang="en-US" dirty="0">
                <a:solidFill>
                  <a:schemeClr val="tx1"/>
                </a:solidFill>
              </a:rPr>
              <a:t>　　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B605769-DC9D-4B07-A4DF-9D299947D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818"/>
            <a:ext cx="7215542" cy="580476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BF39A343-E5D9-4AEF-8E32-10BCAF6A2A84}"/>
              </a:ext>
            </a:extLst>
          </p:cNvPr>
          <p:cNvSpPr/>
          <p:nvPr/>
        </p:nvSpPr>
        <p:spPr>
          <a:xfrm>
            <a:off x="269965" y="3073037"/>
            <a:ext cx="2878183" cy="15904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CC1945-0623-44CE-BFDC-39B804E309C5}"/>
              </a:ext>
            </a:extLst>
          </p:cNvPr>
          <p:cNvSpPr txBox="1"/>
          <p:nvPr/>
        </p:nvSpPr>
        <p:spPr>
          <a:xfrm>
            <a:off x="4933980" y="3288467"/>
            <a:ext cx="714650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4000" b="1" dirty="0"/>
              <a:t>最初に</a:t>
            </a:r>
            <a:r>
              <a:rPr lang="en-US" altLang="ja-JP" sz="4000" b="1" dirty="0"/>
              <a:t>1</a:t>
            </a:r>
            <a:r>
              <a:rPr lang="ja-JP" altLang="en-US" sz="4000" b="1" dirty="0"/>
              <a:t>度だけ実行される処理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7CCB4F-D05A-47CF-BB42-927587B8460C}"/>
              </a:ext>
            </a:extLst>
          </p:cNvPr>
          <p:cNvSpPr txBox="1"/>
          <p:nvPr/>
        </p:nvSpPr>
        <p:spPr>
          <a:xfrm>
            <a:off x="6797085" y="4247940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実行時に一度だけ実行される。</a:t>
            </a:r>
            <a:endParaRPr kumimoji="1" lang="en-US" altLang="ja-JP" sz="2400" dirty="0"/>
          </a:p>
          <a:p>
            <a:r>
              <a:rPr lang="ja-JP" altLang="en-US" sz="2400" dirty="0"/>
              <a:t>初期化処理などを書く。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794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　ー　</a:t>
            </a:r>
            <a:r>
              <a:rPr lang="en-US" altLang="ja-JP" dirty="0">
                <a:solidFill>
                  <a:schemeClr val="tx1"/>
                </a:solidFill>
              </a:rPr>
              <a:t>Update()</a:t>
            </a:r>
            <a:r>
              <a:rPr lang="ja-JP" altLang="en-US" dirty="0">
                <a:solidFill>
                  <a:schemeClr val="tx1"/>
                </a:solidFill>
              </a:rPr>
              <a:t>　　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1ED1FB8-2E2F-4645-BE97-8EFBF56EF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819"/>
            <a:ext cx="7215542" cy="5804764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0B70FF16-53CD-4636-AF16-E1C532036C48}"/>
              </a:ext>
            </a:extLst>
          </p:cNvPr>
          <p:cNvSpPr/>
          <p:nvPr/>
        </p:nvSpPr>
        <p:spPr>
          <a:xfrm>
            <a:off x="374468" y="4954088"/>
            <a:ext cx="2878183" cy="15904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E7A03B-7ECF-4F23-AA6A-B2E955B62C93}"/>
              </a:ext>
            </a:extLst>
          </p:cNvPr>
          <p:cNvSpPr txBox="1"/>
          <p:nvPr/>
        </p:nvSpPr>
        <p:spPr>
          <a:xfrm>
            <a:off x="6248689" y="3343702"/>
            <a:ext cx="572464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4800" b="1" dirty="0"/>
              <a:t>常時実行される処理</a:t>
            </a:r>
            <a:endParaRPr kumimoji="1" lang="ja-JP" altLang="en-US" sz="3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DDA8D3-43E6-4A68-BE11-B818A4C843DA}"/>
              </a:ext>
            </a:extLst>
          </p:cNvPr>
          <p:cNvSpPr txBox="1"/>
          <p:nvPr/>
        </p:nvSpPr>
        <p:spPr>
          <a:xfrm>
            <a:off x="6797085" y="4247940"/>
            <a:ext cx="50577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フレーム毎に実行される処理。</a:t>
            </a:r>
            <a:endParaRPr lang="en-US" altLang="ja-JP" sz="2000" dirty="0"/>
          </a:p>
          <a:p>
            <a:r>
              <a:rPr kumimoji="1" lang="ja-JP" altLang="en-US" sz="2000" dirty="0"/>
              <a:t>プレイヤーに向かって移動する。</a:t>
            </a:r>
            <a:endParaRPr kumimoji="1" lang="en-US" altLang="ja-JP" sz="2000" dirty="0"/>
          </a:p>
          <a:p>
            <a:r>
              <a:rPr lang="ja-JP" altLang="en-US" sz="2000" dirty="0"/>
              <a:t>などの、常時実行される処理を記述する。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1192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B8D3F13-3E69-4064-BE74-116C12B5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6" y="3637216"/>
            <a:ext cx="4881132" cy="31513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　ー　</a:t>
            </a:r>
            <a:r>
              <a:rPr lang="en-US" altLang="ja-JP" dirty="0" err="1">
                <a:solidFill>
                  <a:schemeClr val="tx1"/>
                </a:solidFill>
              </a:rPr>
              <a:t>Debug.Log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  <a:r>
              <a:rPr lang="ja-JP" altLang="en-US" dirty="0">
                <a:solidFill>
                  <a:schemeClr val="tx1"/>
                </a:solidFill>
              </a:rPr>
              <a:t>　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07355C7-5A41-4222-835D-232151AAC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999543"/>
            <a:ext cx="5408112" cy="29111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5633EE-5BED-4292-B85B-56FF48C73872}"/>
              </a:ext>
            </a:extLst>
          </p:cNvPr>
          <p:cNvSpPr txBox="1"/>
          <p:nvPr/>
        </p:nvSpPr>
        <p:spPr>
          <a:xfrm>
            <a:off x="6672378" y="2598003"/>
            <a:ext cx="459773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800" b="1" dirty="0"/>
              <a:t>Debug</a:t>
            </a:r>
            <a:r>
              <a:rPr kumimoji="1" lang="ja-JP" altLang="en-US" sz="4800" b="1" dirty="0"/>
              <a:t>時に使う</a:t>
            </a:r>
            <a:endParaRPr kumimoji="1" lang="ja-JP" altLang="en-US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FA399A-B641-436B-8770-C768EACC8B21}"/>
              </a:ext>
            </a:extLst>
          </p:cNvPr>
          <p:cNvSpPr txBox="1"/>
          <p:nvPr/>
        </p:nvSpPr>
        <p:spPr>
          <a:xfrm>
            <a:off x="6548891" y="391069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変数の状態などを確認する際に使う</a:t>
            </a:r>
            <a:endParaRPr kumimoji="1" lang="en-US" altLang="ja-JP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7EA1F62-BA27-4BEF-82B7-2B32C167A4DD}"/>
              </a:ext>
            </a:extLst>
          </p:cNvPr>
          <p:cNvSpPr/>
          <p:nvPr/>
        </p:nvSpPr>
        <p:spPr>
          <a:xfrm>
            <a:off x="921888" y="3017519"/>
            <a:ext cx="2878183" cy="6196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56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　ー　軽めにプログラミング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8DDBA78-29CB-4A80-9BEA-86511EA25518}"/>
              </a:ext>
            </a:extLst>
          </p:cNvPr>
          <p:cNvSpPr txBox="1">
            <a:spLocks/>
          </p:cNvSpPr>
          <p:nvPr/>
        </p:nvSpPr>
        <p:spPr>
          <a:xfrm>
            <a:off x="5374432" y="1306286"/>
            <a:ext cx="6817568" cy="1286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/>
              <a:t>・左のコードを入力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・右下の結果が出れば成功</a:t>
            </a:r>
            <a:endParaRPr lang="en-US" altLang="ja-JP" sz="32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7E8AB27-00E9-4C55-AFCA-610C98603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1306286"/>
            <a:ext cx="5074263" cy="398374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8A23C66-6247-4DCD-8518-3E552E76F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2756"/>
            <a:ext cx="4397888" cy="396882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86B44F4E-43DA-445F-A8CD-BCDDE9F3F29E}"/>
              </a:ext>
            </a:extLst>
          </p:cNvPr>
          <p:cNvSpPr/>
          <p:nvPr/>
        </p:nvSpPr>
        <p:spPr>
          <a:xfrm>
            <a:off x="843511" y="3148149"/>
            <a:ext cx="2878183" cy="214187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6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679</Words>
  <Application>Microsoft Office PowerPoint</Application>
  <PresentationFormat>ワイド画面</PresentationFormat>
  <Paragraphs>98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UnityはC#で動かす</vt:lpstr>
      <vt:lpstr>C#ってなんだろ？</vt:lpstr>
      <vt:lpstr>具体的にどう使うか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162</cp:revision>
  <dcterms:created xsi:type="dcterms:W3CDTF">2021-04-24T06:43:32Z</dcterms:created>
  <dcterms:modified xsi:type="dcterms:W3CDTF">2023-04-20T01:50:16Z</dcterms:modified>
</cp:coreProperties>
</file>