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sldIdLst>
    <p:sldId id="256" r:id="rId2"/>
    <p:sldId id="267" r:id="rId3"/>
    <p:sldId id="310" r:id="rId4"/>
    <p:sldId id="298" r:id="rId5"/>
    <p:sldId id="306" r:id="rId6"/>
    <p:sldId id="299" r:id="rId7"/>
    <p:sldId id="300" r:id="rId8"/>
    <p:sldId id="312" r:id="rId9"/>
    <p:sldId id="309" r:id="rId10"/>
    <p:sldId id="311" r:id="rId11"/>
    <p:sldId id="307" r:id="rId12"/>
    <p:sldId id="308" r:id="rId13"/>
    <p:sldId id="313" r:id="rId14"/>
    <p:sldId id="314" r:id="rId15"/>
    <p:sldId id="315" r:id="rId16"/>
    <p:sldId id="301" r:id="rId17"/>
    <p:sldId id="302" r:id="rId18"/>
    <p:sldId id="303" r:id="rId19"/>
    <p:sldId id="304" r:id="rId20"/>
    <p:sldId id="277" r:id="rId21"/>
    <p:sldId id="265"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505C7AE-DDC5-4427-AFC2-09AB8AB543A4}">
          <p14:sldIdLst>
            <p14:sldId id="256"/>
            <p14:sldId id="267"/>
            <p14:sldId id="310"/>
            <p14:sldId id="298"/>
            <p14:sldId id="306"/>
            <p14:sldId id="299"/>
            <p14:sldId id="300"/>
            <p14:sldId id="312"/>
            <p14:sldId id="309"/>
            <p14:sldId id="311"/>
            <p14:sldId id="307"/>
            <p14:sldId id="308"/>
            <p14:sldId id="313"/>
            <p14:sldId id="314"/>
            <p14:sldId id="315"/>
            <p14:sldId id="301"/>
            <p14:sldId id="302"/>
            <p14:sldId id="303"/>
            <p14:sldId id="304"/>
          </p14:sldIdLst>
        </p14:section>
        <p14:section name="タイトルなしのセクション" id="{67906BAD-F031-497A-B245-00DC540EA77E}">
          <p14:sldIdLst>
            <p14:sldId id="277"/>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iro" initials="M" lastIdx="4" clrIdx="0">
    <p:extLst>
      <p:ext uri="{19B8F6BF-5375-455C-9EA6-DF929625EA0E}">
        <p15:presenceInfo xmlns:p15="http://schemas.microsoft.com/office/powerpoint/2012/main" userId="Mahiro" providerId="None"/>
      </p:ext>
    </p:extLst>
  </p:cmAuthor>
  <p:cmAuthor id="2" name="内藤 真広" initials="内藤" lastIdx="1" clrIdx="1">
    <p:extLst>
      <p:ext uri="{19B8F6BF-5375-455C-9EA6-DF929625EA0E}">
        <p15:presenceInfo xmlns:p15="http://schemas.microsoft.com/office/powerpoint/2012/main" userId="S::mahiro.naito@mail.o-hara.ac.jp::ddc4d841-084a-452f-823f-6ccee6fede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97" autoAdjust="0"/>
    <p:restoredTop sz="94660"/>
  </p:normalViewPr>
  <p:slideViewPr>
    <p:cSldViewPr snapToGrid="0">
      <p:cViewPr varScale="1">
        <p:scale>
          <a:sx n="102" d="100"/>
          <a:sy n="102" d="100"/>
        </p:scale>
        <p:origin x="72" y="29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3C1B3-0E61-4942-A09A-02F2EAE54150}" type="datetimeFigureOut">
              <a:rPr kumimoji="1" lang="ja-JP" altLang="en-US" smtClean="0"/>
              <a:t>2024/7/11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0E552-09F8-48ED-A74B-CEEF21ED13A2}" type="slidenum">
              <a:rPr kumimoji="1" lang="ja-JP" altLang="en-US" smtClean="0"/>
              <a:t>‹#›</a:t>
            </a:fld>
            <a:endParaRPr kumimoji="1" lang="ja-JP" altLang="en-US"/>
          </a:p>
        </p:txBody>
      </p:sp>
    </p:spTree>
    <p:extLst>
      <p:ext uri="{BB962C8B-B14F-4D97-AF65-F5344CB8AC3E}">
        <p14:creationId xmlns:p14="http://schemas.microsoft.com/office/powerpoint/2010/main" val="1299654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7C1CA-D5D3-4FB8-8499-BBEEE790A9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0F4B64-E70E-48BA-B029-6027B5073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DE8F95-B3BD-42FF-8E1A-F984F690C14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9D980ED3-0D49-4E8D-AD25-390C32D9D4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F4B189-BF66-4BD1-B519-A01A4276ACE2}"/>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64193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8C08F-0520-4451-A5DF-ABA35D3FBD2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40F3E6-294A-4C8D-AD13-067EEFC3F20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1145A9-B192-40BE-8879-4DE8B735A79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68E3EA29-EB8A-4958-9A98-57C2602904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94B557-1E60-4E04-8728-0BD9F27E6EE7}"/>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09219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CFC7FF6-CC80-4819-BF99-73641160FC3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E09B85-8BA2-4E65-AF9E-4EB4251155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AFBD33-3BCF-45B3-8BD7-1327764DC9C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3B4CCFEB-22EA-402A-AA4A-37D71D0D1F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42432C-DF2F-4C1A-A953-50D6E9244DDF}"/>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16210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ED20A-AF9D-4767-BE61-6C81A8BF17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52E446-367E-430F-A5A2-861101F703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A6E67-A949-4C9A-AD3A-9D4356EA3256}"/>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77979008-0EFE-463C-816B-187CE13DC2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0733B2-C997-464A-AC85-8DD3B61C6FC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408470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9F4ED-ED19-4136-8B29-27AE1A0D2B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53BC24-4DA9-47D3-88E2-CE17FD89B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546F19E-33C2-4F8A-8492-16FBB00D11EE}"/>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A9C57FA9-D746-4AC7-8240-F74044AB19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47031C-A038-43C1-8525-8CC932C9F0C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60998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0554F-68D4-43DB-A24D-B44D80D17A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440037-4EB3-47E0-8DA6-4CCD5F9B241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6B3E1B-C91A-40CD-A46A-DF6FC58633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75C98F-C814-406B-BF6A-D365B9C0DCCA}"/>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B00626D4-A6E4-4253-BF2C-B1A051C4DA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C5636-03AF-451D-9C7D-5B129593BB09}"/>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02440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30359-FE23-4AD2-970F-E67E4712311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935A38-74FE-413A-B549-4C411C615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D75AF5-0146-4CE7-AA04-8357521C6C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C1C3321-2B89-4930-ACA7-B7B97861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282313A-761B-4812-8FC1-E0BB334E02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E8A646-D43B-4FDB-98F5-5A99F6A2B788}"/>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8" name="フッター プレースホルダー 7">
            <a:extLst>
              <a:ext uri="{FF2B5EF4-FFF2-40B4-BE49-F238E27FC236}">
                <a16:creationId xmlns:a16="http://schemas.microsoft.com/office/drawing/2014/main" id="{0D283184-C56F-4942-A315-8DF233FDA9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294970-7D7B-4679-B8EE-5FE4EF7F6F1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84179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F00CB-ADA3-4AA7-AD5E-98274DC37AC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9E24FC-F8CF-4AE2-992B-4B1A4E3D11E7}"/>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4" name="フッター プレースホルダー 3">
            <a:extLst>
              <a:ext uri="{FF2B5EF4-FFF2-40B4-BE49-F238E27FC236}">
                <a16:creationId xmlns:a16="http://schemas.microsoft.com/office/drawing/2014/main" id="{248C6E3B-D6E7-454F-BB13-EB54107E153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D6628D-61F9-4EB0-AB0D-34308793AB8A}"/>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40767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4316B5-9424-4C56-89A0-C30BF107B39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3" name="フッター プレースホルダー 2">
            <a:extLst>
              <a:ext uri="{FF2B5EF4-FFF2-40B4-BE49-F238E27FC236}">
                <a16:creationId xmlns:a16="http://schemas.microsoft.com/office/drawing/2014/main" id="{7DD6D299-3EA4-4C3C-8471-CE7D37AD1B8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2A8669C-1800-40F8-9F5D-D347F7CC564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75267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5F07A-F16D-4644-8778-D4F287CFB3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C13F0E-81C2-43B8-8947-F6D026C47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E012C1-B2AC-413B-AED3-478A23A91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359ABD-552D-42F9-BA51-3C35215AD7A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11837D58-6B3F-493A-AFA6-B2DB3C917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B5126A-F180-4FB5-B700-93BEA98EE53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36247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D4FB3-DFFF-49F7-ACA5-1DC37D0030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2B7F25-A68B-417E-8DC1-DE231D2C8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328C97E-0B7D-4CA9-957C-B97CA8144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5C9EF9-A2B9-4AC7-BA87-873DFAF80DC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58FBDE5D-A0F8-4911-8F84-947B0090BB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ADED2D-338B-4ADC-AAFC-34EFA26425F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82351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F4E8BC-071B-43D5-A6E5-CA228A716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2AA049-8FCE-4DAD-8B42-F01FCBFE8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0EEC91-684F-4228-9B3A-802C298AD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6566E8A7-3007-4E2A-8E72-0880D89C7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8DF9E5-5D02-4855-8D59-5B771D708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5529175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www.f-sp.com/entry/2017/08/30/171353"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364E6AC-D48D-4C9B-8055-9A855D31F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607" y="290560"/>
            <a:ext cx="8528728" cy="4577667"/>
          </a:xfrm>
          <a:prstGeom prst="rect">
            <a:avLst/>
          </a:prstGeom>
        </p:spPr>
      </p:pic>
      <p:sp>
        <p:nvSpPr>
          <p:cNvPr id="3" name="字幕 2">
            <a:extLst>
              <a:ext uri="{FF2B5EF4-FFF2-40B4-BE49-F238E27FC236}">
                <a16:creationId xmlns:a16="http://schemas.microsoft.com/office/drawing/2014/main" id="{535C0DF4-93D2-4C55-BB27-5EF76EBBE408}"/>
              </a:ext>
            </a:extLst>
          </p:cNvPr>
          <p:cNvSpPr>
            <a:spLocks noGrp="1"/>
          </p:cNvSpPr>
          <p:nvPr>
            <p:ph type="subTitle" idx="1"/>
          </p:nvPr>
        </p:nvSpPr>
        <p:spPr>
          <a:xfrm>
            <a:off x="2912691" y="3829899"/>
            <a:ext cx="6366617" cy="1038328"/>
          </a:xfrm>
        </p:spPr>
        <p:txBody>
          <a:bodyPr>
            <a:normAutofit/>
          </a:bodyPr>
          <a:lstStyle/>
          <a:p>
            <a:r>
              <a:rPr lang="en-US" altLang="ja-JP" sz="6600" dirty="0" err="1"/>
              <a:t>TransFrom</a:t>
            </a:r>
            <a:endParaRPr kumimoji="1" lang="ja-JP" altLang="en-US" sz="4400" dirty="0"/>
          </a:p>
        </p:txBody>
      </p:sp>
      <p:pic>
        <p:nvPicPr>
          <p:cNvPr id="4" name="図 3">
            <a:extLst>
              <a:ext uri="{FF2B5EF4-FFF2-40B4-BE49-F238E27FC236}">
                <a16:creationId xmlns:a16="http://schemas.microsoft.com/office/drawing/2014/main" id="{212FF675-F672-479E-A174-3D9B1A1B3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0579" y="129475"/>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47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ja-JP" altLang="en-US" dirty="0">
                <a:solidFill>
                  <a:schemeClr val="tx1"/>
                </a:solidFill>
              </a:rPr>
              <a:t>オイラー角</a:t>
            </a:r>
          </a:p>
        </p:txBody>
      </p:sp>
      <p:sp>
        <p:nvSpPr>
          <p:cNvPr id="2" name="テキスト ボックス 1">
            <a:extLst>
              <a:ext uri="{FF2B5EF4-FFF2-40B4-BE49-F238E27FC236}">
                <a16:creationId xmlns:a16="http://schemas.microsoft.com/office/drawing/2014/main" id="{A5620E3F-A806-46B0-943E-20A27C536186}"/>
              </a:ext>
            </a:extLst>
          </p:cNvPr>
          <p:cNvSpPr txBox="1"/>
          <p:nvPr/>
        </p:nvSpPr>
        <p:spPr>
          <a:xfrm>
            <a:off x="447869" y="1052268"/>
            <a:ext cx="8954695" cy="523220"/>
          </a:xfrm>
          <a:prstGeom prst="rect">
            <a:avLst/>
          </a:prstGeom>
          <a:noFill/>
        </p:spPr>
        <p:txBody>
          <a:bodyPr wrap="none" rtlCol="0">
            <a:spAutoFit/>
          </a:bodyPr>
          <a:lstStyle/>
          <a:p>
            <a:r>
              <a:rPr lang="ja-JP" altLang="en-US" sz="2800" dirty="0"/>
              <a:t>元々</a:t>
            </a:r>
            <a:r>
              <a:rPr lang="en-US" altLang="ja-JP" sz="2800" dirty="0"/>
              <a:t>Unity</a:t>
            </a:r>
            <a:r>
              <a:rPr lang="ja-JP" altLang="en-US" sz="2800" dirty="0"/>
              <a:t>の回転はオイラー角で表現されていました。</a:t>
            </a:r>
            <a:endParaRPr lang="en-US" altLang="ja-JP" sz="2800" dirty="0"/>
          </a:p>
        </p:txBody>
      </p:sp>
      <p:pic>
        <p:nvPicPr>
          <p:cNvPr id="4" name="図 3">
            <a:extLst>
              <a:ext uri="{FF2B5EF4-FFF2-40B4-BE49-F238E27FC236}">
                <a16:creationId xmlns:a16="http://schemas.microsoft.com/office/drawing/2014/main" id="{D05DB12A-1E57-4EEF-9769-66FB95030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4" y="1575488"/>
            <a:ext cx="3177540" cy="1638300"/>
          </a:xfrm>
          <a:prstGeom prst="rect">
            <a:avLst/>
          </a:prstGeom>
        </p:spPr>
      </p:pic>
      <p:sp>
        <p:nvSpPr>
          <p:cNvPr id="6" name="テキスト ボックス 5">
            <a:extLst>
              <a:ext uri="{FF2B5EF4-FFF2-40B4-BE49-F238E27FC236}">
                <a16:creationId xmlns:a16="http://schemas.microsoft.com/office/drawing/2014/main" id="{5B214707-9648-43CB-B58A-D756EF6B1682}"/>
              </a:ext>
            </a:extLst>
          </p:cNvPr>
          <p:cNvSpPr txBox="1"/>
          <p:nvPr/>
        </p:nvSpPr>
        <p:spPr>
          <a:xfrm>
            <a:off x="4114800" y="1827806"/>
            <a:ext cx="6136616"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000" dirty="0"/>
              <a:t>その名残として、</a:t>
            </a:r>
            <a:br>
              <a:rPr kumimoji="1" lang="en-US" altLang="ja-JP" sz="2000" dirty="0"/>
            </a:br>
            <a:r>
              <a:rPr kumimoji="1" lang="en-US" altLang="ja-JP" sz="2000" dirty="0"/>
              <a:t>Inspector</a:t>
            </a:r>
            <a:r>
              <a:rPr kumimoji="1" lang="ja-JP" altLang="en-US" sz="2000" dirty="0"/>
              <a:t>上での</a:t>
            </a:r>
            <a:r>
              <a:rPr kumimoji="1" lang="en-US" altLang="ja-JP" sz="2000" dirty="0"/>
              <a:t>Rotation</a:t>
            </a:r>
            <a:r>
              <a:rPr kumimoji="1" lang="ja-JP" altLang="en-US" sz="2000" dirty="0"/>
              <a:t>はクオータニオンではなく</a:t>
            </a:r>
            <a:endParaRPr kumimoji="1" lang="en-US" altLang="ja-JP" sz="2000" dirty="0"/>
          </a:p>
          <a:p>
            <a:r>
              <a:rPr kumimoji="1" lang="ja-JP" altLang="en-US" sz="2000" dirty="0"/>
              <a:t>オイラー角で表示されています。</a:t>
            </a:r>
          </a:p>
        </p:txBody>
      </p:sp>
      <p:sp>
        <p:nvSpPr>
          <p:cNvPr id="9" name="テキスト ボックス 8">
            <a:extLst>
              <a:ext uri="{FF2B5EF4-FFF2-40B4-BE49-F238E27FC236}">
                <a16:creationId xmlns:a16="http://schemas.microsoft.com/office/drawing/2014/main" id="{7D8C5247-71A9-40D8-B849-C53CD9248068}"/>
              </a:ext>
            </a:extLst>
          </p:cNvPr>
          <p:cNvSpPr txBox="1"/>
          <p:nvPr/>
        </p:nvSpPr>
        <p:spPr>
          <a:xfrm>
            <a:off x="276061" y="3466106"/>
            <a:ext cx="11572399" cy="2985433"/>
          </a:xfrm>
          <a:prstGeom prst="rect">
            <a:avLst/>
          </a:prstGeom>
          <a:noFill/>
        </p:spPr>
        <p:txBody>
          <a:bodyPr wrap="none" rtlCol="0">
            <a:spAutoFit/>
          </a:bodyPr>
          <a:lstStyle/>
          <a:p>
            <a:r>
              <a:rPr lang="ja-JP" altLang="en-US" sz="2400" dirty="0"/>
              <a:t>オイラー角は現在の位置などは考えず</a:t>
            </a:r>
            <a:r>
              <a:rPr lang="ja-JP" altLang="en-US" sz="2000" dirty="0"/>
              <a:t>、</a:t>
            </a:r>
            <a:endParaRPr lang="en-US" altLang="ja-JP" sz="2000" dirty="0"/>
          </a:p>
          <a:p>
            <a:r>
              <a:rPr lang="en-US" altLang="ja-JP" sz="2400" b="1" u="sng" dirty="0"/>
              <a:t>(x</a:t>
            </a:r>
            <a:r>
              <a:rPr lang="ja-JP" altLang="en-US" sz="2400" b="1" u="sng" dirty="0"/>
              <a:t>軸中心で</a:t>
            </a:r>
            <a:r>
              <a:rPr lang="en-US" altLang="ja-JP" sz="2400" b="1" u="sng" dirty="0"/>
              <a:t>n</a:t>
            </a:r>
            <a:r>
              <a:rPr lang="ja-JP" altLang="en-US" sz="2400" b="1" u="sng" dirty="0"/>
              <a:t>度</a:t>
            </a:r>
            <a:r>
              <a:rPr lang="en-US" altLang="ja-JP" sz="2400" b="1" u="sng" dirty="0"/>
              <a:t>, y</a:t>
            </a:r>
            <a:r>
              <a:rPr lang="ja-JP" altLang="en-US" sz="2400" b="1" u="sng" dirty="0"/>
              <a:t>軸中心で</a:t>
            </a:r>
            <a:r>
              <a:rPr lang="en-US" altLang="ja-JP" sz="2400" b="1" u="sng" dirty="0"/>
              <a:t>n</a:t>
            </a:r>
            <a:r>
              <a:rPr lang="ja-JP" altLang="en-US" sz="2400" b="1" u="sng" dirty="0"/>
              <a:t>度</a:t>
            </a:r>
            <a:r>
              <a:rPr lang="en-US" altLang="ja-JP" sz="2400" b="1" u="sng" dirty="0"/>
              <a:t>, z</a:t>
            </a:r>
            <a:r>
              <a:rPr lang="ja-JP" altLang="en-US" sz="2400" b="1" u="sng" dirty="0"/>
              <a:t>軸中心で</a:t>
            </a:r>
            <a:r>
              <a:rPr lang="en-US" altLang="ja-JP" sz="2400" b="1" u="sng" dirty="0"/>
              <a:t>n</a:t>
            </a:r>
            <a:r>
              <a:rPr lang="ja-JP" altLang="en-US" sz="2400" b="1" u="sng" dirty="0"/>
              <a:t>度</a:t>
            </a:r>
            <a:r>
              <a:rPr lang="en-US" altLang="ja-JP" sz="2400" b="1" u="sng" dirty="0"/>
              <a:t>)</a:t>
            </a:r>
          </a:p>
          <a:p>
            <a:r>
              <a:rPr lang="ja-JP" altLang="en-US" sz="2400" dirty="0"/>
              <a:t>という回転の考え方で、直感的で分かりやすいです。</a:t>
            </a:r>
            <a:endParaRPr lang="en-US" altLang="ja-JP" sz="2400" dirty="0"/>
          </a:p>
          <a:p>
            <a:endParaRPr lang="en-US" altLang="ja-JP" sz="2000" dirty="0"/>
          </a:p>
          <a:p>
            <a:r>
              <a:rPr lang="ja-JP" altLang="en-US" sz="2400" dirty="0"/>
              <a:t>ですが三角関数を多用すため</a:t>
            </a:r>
            <a:r>
              <a:rPr lang="ja-JP" altLang="en-US" sz="2400"/>
              <a:t>致命的なほど計算</a:t>
            </a:r>
            <a:r>
              <a:rPr lang="ja-JP" altLang="en-US" sz="2400" dirty="0"/>
              <a:t>速度が遅くなり、</a:t>
            </a:r>
            <a:endParaRPr lang="en-US" altLang="ja-JP" sz="2400" dirty="0"/>
          </a:p>
          <a:p>
            <a:r>
              <a:rPr lang="ja-JP" altLang="en-US" sz="2400" dirty="0"/>
              <a:t>複雑な三次元運動をすればするほど人間には理解不能な数式に変化していきます。</a:t>
            </a:r>
            <a:endParaRPr lang="en-US" altLang="ja-JP" sz="2400" dirty="0"/>
          </a:p>
          <a:p>
            <a:endParaRPr lang="en-US" altLang="ja-JP" sz="2400" dirty="0"/>
          </a:p>
          <a:p>
            <a:r>
              <a:rPr lang="ja-JP" altLang="en-US" sz="2400" dirty="0"/>
              <a:t>そこで、</a:t>
            </a:r>
            <a:r>
              <a:rPr lang="en-US" altLang="ja-JP" sz="2400" dirty="0"/>
              <a:t>Unity</a:t>
            </a:r>
            <a:r>
              <a:rPr lang="ja-JP" altLang="en-US" sz="2400" dirty="0"/>
              <a:t>にも</a:t>
            </a:r>
            <a:r>
              <a:rPr lang="en-US" altLang="ja-JP" sz="2400" dirty="0" err="1"/>
              <a:t>Quatenion</a:t>
            </a:r>
            <a:r>
              <a:rPr lang="ja-JP" altLang="en-US" sz="2400" dirty="0"/>
              <a:t>が導入され、統一されていきました。</a:t>
            </a:r>
            <a:endParaRPr lang="en-US" altLang="ja-JP" sz="2400" dirty="0"/>
          </a:p>
        </p:txBody>
      </p:sp>
    </p:spTree>
    <p:extLst>
      <p:ext uri="{BB962C8B-B14F-4D97-AF65-F5344CB8AC3E}">
        <p14:creationId xmlns:p14="http://schemas.microsoft.com/office/powerpoint/2010/main" val="3470856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en-US" altLang="ja-JP" i="0" dirty="0">
                <a:solidFill>
                  <a:srgbClr val="333333"/>
                </a:solidFill>
                <a:effectLst/>
                <a:latin typeface="Lato" panose="020B0604020202020204" pitchFamily="34" charset="0"/>
              </a:rPr>
              <a:t>Quaternion</a:t>
            </a:r>
            <a:endParaRPr lang="ja-JP" altLang="en-US" dirty="0">
              <a:solidFill>
                <a:schemeClr val="tx1"/>
              </a:solidFill>
            </a:endParaRPr>
          </a:p>
        </p:txBody>
      </p:sp>
      <p:sp>
        <p:nvSpPr>
          <p:cNvPr id="2" name="テキスト ボックス 1">
            <a:extLst>
              <a:ext uri="{FF2B5EF4-FFF2-40B4-BE49-F238E27FC236}">
                <a16:creationId xmlns:a16="http://schemas.microsoft.com/office/drawing/2014/main" id="{DCCBEE1E-7282-4D5C-9AD0-110258E6CF52}"/>
              </a:ext>
            </a:extLst>
          </p:cNvPr>
          <p:cNvSpPr txBox="1"/>
          <p:nvPr/>
        </p:nvSpPr>
        <p:spPr>
          <a:xfrm>
            <a:off x="578497" y="1069850"/>
            <a:ext cx="1726164" cy="400110"/>
          </a:xfrm>
          <a:prstGeom prst="rect">
            <a:avLst/>
          </a:prstGeom>
          <a:noFill/>
        </p:spPr>
        <p:txBody>
          <a:bodyPr wrap="square" rtlCol="0">
            <a:spAutoFit/>
          </a:bodyPr>
          <a:lstStyle/>
          <a:p>
            <a:r>
              <a:rPr kumimoji="1" lang="ja-JP" altLang="en-US" sz="2000" dirty="0"/>
              <a:t>先ほど</a:t>
            </a:r>
          </a:p>
        </p:txBody>
      </p:sp>
      <p:sp>
        <p:nvSpPr>
          <p:cNvPr id="5" name="テキスト ボックス 4">
            <a:extLst>
              <a:ext uri="{FF2B5EF4-FFF2-40B4-BE49-F238E27FC236}">
                <a16:creationId xmlns:a16="http://schemas.microsoft.com/office/drawing/2014/main" id="{9B9256A6-7486-47AF-92DA-BE0876930056}"/>
              </a:ext>
            </a:extLst>
          </p:cNvPr>
          <p:cNvSpPr txBox="1"/>
          <p:nvPr/>
        </p:nvSpPr>
        <p:spPr>
          <a:xfrm>
            <a:off x="578497" y="1591543"/>
            <a:ext cx="5346442" cy="7078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ja-JP" sz="2000" b="1" dirty="0">
                <a:solidFill>
                  <a:srgbClr val="FF0000"/>
                </a:solidFill>
              </a:rPr>
              <a:t>Quaternion</a:t>
            </a:r>
            <a:r>
              <a:rPr lang="ja-JP" altLang="en-US" sz="2000" b="1" dirty="0">
                <a:solidFill>
                  <a:srgbClr val="FF0000"/>
                </a:solidFill>
              </a:rPr>
              <a:t>とは</a:t>
            </a:r>
            <a:endParaRPr kumimoji="1" lang="en-US" altLang="ja-JP" sz="2000" dirty="0"/>
          </a:p>
          <a:p>
            <a:r>
              <a:rPr kumimoji="1" lang="en-US" altLang="ja-JP" sz="2000" dirty="0"/>
              <a:t>(</a:t>
            </a:r>
            <a:r>
              <a:rPr kumimoji="1" lang="ja-JP" altLang="en-US" sz="2000" dirty="0"/>
              <a:t>回転度合い</a:t>
            </a:r>
            <a:r>
              <a:rPr kumimoji="1" lang="en-US" altLang="ja-JP" sz="2000" dirty="0"/>
              <a:t>,</a:t>
            </a:r>
            <a:r>
              <a:rPr kumimoji="1" lang="ja-JP" altLang="en-US" sz="2000" dirty="0"/>
              <a:t>回転の</a:t>
            </a:r>
            <a:r>
              <a:rPr kumimoji="1" lang="en-US" altLang="ja-JP" sz="2000" dirty="0"/>
              <a:t>x</a:t>
            </a:r>
            <a:r>
              <a:rPr lang="ja-JP" altLang="en-US" sz="2000" dirty="0"/>
              <a:t>軸</a:t>
            </a:r>
            <a:r>
              <a:rPr kumimoji="1" lang="en-US" altLang="ja-JP" sz="2000" dirty="0"/>
              <a:t>,</a:t>
            </a:r>
            <a:r>
              <a:rPr kumimoji="1" lang="ja-JP" altLang="en-US" sz="2000" dirty="0"/>
              <a:t>回転の</a:t>
            </a:r>
            <a:r>
              <a:rPr kumimoji="1" lang="en-US" altLang="ja-JP" sz="2000" dirty="0"/>
              <a:t>y</a:t>
            </a:r>
            <a:r>
              <a:rPr lang="ja-JP" altLang="en-US" sz="2000" dirty="0"/>
              <a:t>軸</a:t>
            </a:r>
            <a:r>
              <a:rPr kumimoji="1" lang="en-US" altLang="ja-JP" sz="2000" dirty="0"/>
              <a:t>,</a:t>
            </a:r>
            <a:r>
              <a:rPr kumimoji="1" lang="ja-JP" altLang="en-US" sz="2000" dirty="0"/>
              <a:t>回転の</a:t>
            </a:r>
            <a:r>
              <a:rPr kumimoji="1" lang="en-US" altLang="ja-JP" sz="2000" dirty="0"/>
              <a:t>z</a:t>
            </a:r>
            <a:r>
              <a:rPr lang="ja-JP" altLang="en-US" sz="2000" dirty="0"/>
              <a:t>軸</a:t>
            </a:r>
            <a:r>
              <a:rPr kumimoji="1" lang="en-US" altLang="ja-JP" sz="2000" dirty="0"/>
              <a:t>)</a:t>
            </a:r>
            <a:r>
              <a:rPr kumimoji="1" lang="ja-JP" altLang="en-US" sz="2000" dirty="0"/>
              <a:t>　</a:t>
            </a:r>
          </a:p>
        </p:txBody>
      </p:sp>
      <p:sp>
        <p:nvSpPr>
          <p:cNvPr id="6" name="テキスト ボックス 5">
            <a:extLst>
              <a:ext uri="{FF2B5EF4-FFF2-40B4-BE49-F238E27FC236}">
                <a16:creationId xmlns:a16="http://schemas.microsoft.com/office/drawing/2014/main" id="{CBDE01B7-FFC1-4746-BA04-3C439D1547FD}"/>
              </a:ext>
            </a:extLst>
          </p:cNvPr>
          <p:cNvSpPr txBox="1"/>
          <p:nvPr/>
        </p:nvSpPr>
        <p:spPr>
          <a:xfrm>
            <a:off x="578497" y="2477937"/>
            <a:ext cx="5169160" cy="707886"/>
          </a:xfrm>
          <a:prstGeom prst="rect">
            <a:avLst/>
          </a:prstGeom>
          <a:noFill/>
        </p:spPr>
        <p:txBody>
          <a:bodyPr wrap="square" rtlCol="0">
            <a:spAutoFit/>
          </a:bodyPr>
          <a:lstStyle/>
          <a:p>
            <a:r>
              <a:rPr kumimoji="1" lang="ja-JP" altLang="en-US" sz="2000" dirty="0"/>
              <a:t>と言いました。</a:t>
            </a:r>
            <a:endParaRPr kumimoji="1" lang="en-US" altLang="ja-JP" sz="2000" dirty="0"/>
          </a:p>
          <a:p>
            <a:r>
              <a:rPr lang="ja-JP" altLang="en-US" sz="2000" dirty="0"/>
              <a:t>誤解を恐れずにもう少し単純に言うと</a:t>
            </a:r>
            <a:endParaRPr kumimoji="1" lang="en-US" altLang="ja-JP" sz="2000" dirty="0"/>
          </a:p>
        </p:txBody>
      </p:sp>
      <p:sp>
        <p:nvSpPr>
          <p:cNvPr id="7" name="テキスト ボックス 6">
            <a:extLst>
              <a:ext uri="{FF2B5EF4-FFF2-40B4-BE49-F238E27FC236}">
                <a16:creationId xmlns:a16="http://schemas.microsoft.com/office/drawing/2014/main" id="{EE81D672-2C20-4AAE-9998-7F49886D6D49}"/>
              </a:ext>
            </a:extLst>
          </p:cNvPr>
          <p:cNvSpPr txBox="1"/>
          <p:nvPr/>
        </p:nvSpPr>
        <p:spPr>
          <a:xfrm>
            <a:off x="578497" y="3443578"/>
            <a:ext cx="4956806" cy="7078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altLang="ja-JP" sz="2000" b="1" dirty="0">
                <a:solidFill>
                  <a:srgbClr val="FF0000"/>
                </a:solidFill>
              </a:rPr>
              <a:t>Quaternion</a:t>
            </a:r>
            <a:r>
              <a:rPr lang="ja-JP" altLang="en-US" sz="2000" b="1" dirty="0">
                <a:solidFill>
                  <a:srgbClr val="FF0000"/>
                </a:solidFill>
              </a:rPr>
              <a:t>とは</a:t>
            </a:r>
            <a:endParaRPr kumimoji="1" lang="en-US" altLang="ja-JP" sz="2000" dirty="0"/>
          </a:p>
          <a:p>
            <a:r>
              <a:rPr kumimoji="1" lang="en-US" altLang="ja-JP" sz="2000" dirty="0"/>
              <a:t>(</a:t>
            </a:r>
            <a:r>
              <a:rPr kumimoji="1" lang="ja-JP" altLang="en-US" sz="2000" dirty="0"/>
              <a:t>回転度合い </a:t>
            </a:r>
            <a:r>
              <a:rPr kumimoji="1" lang="en-US" altLang="ja-JP" sz="2000" dirty="0"/>
              <a:t>,</a:t>
            </a:r>
            <a:r>
              <a:rPr kumimoji="1" lang="ja-JP" altLang="en-US" sz="2000" dirty="0"/>
              <a:t>回軸となるベクトル座標</a:t>
            </a:r>
            <a:r>
              <a:rPr kumimoji="1" lang="en-US" altLang="ja-JP" sz="2000" dirty="0"/>
              <a:t> )</a:t>
            </a:r>
            <a:r>
              <a:rPr kumimoji="1" lang="ja-JP" altLang="en-US" sz="2000" dirty="0"/>
              <a:t>　</a:t>
            </a:r>
          </a:p>
        </p:txBody>
      </p:sp>
      <p:sp>
        <p:nvSpPr>
          <p:cNvPr id="9" name="テキスト ボックス 8">
            <a:extLst>
              <a:ext uri="{FF2B5EF4-FFF2-40B4-BE49-F238E27FC236}">
                <a16:creationId xmlns:a16="http://schemas.microsoft.com/office/drawing/2014/main" id="{986718E4-2636-4EA0-A448-D87E3FCA5C93}"/>
              </a:ext>
            </a:extLst>
          </p:cNvPr>
          <p:cNvSpPr txBox="1"/>
          <p:nvPr/>
        </p:nvSpPr>
        <p:spPr>
          <a:xfrm>
            <a:off x="578497" y="4409219"/>
            <a:ext cx="5169160" cy="400110"/>
          </a:xfrm>
          <a:prstGeom prst="rect">
            <a:avLst/>
          </a:prstGeom>
          <a:noFill/>
        </p:spPr>
        <p:txBody>
          <a:bodyPr wrap="square" rtlCol="0">
            <a:spAutoFit/>
          </a:bodyPr>
          <a:lstStyle/>
          <a:p>
            <a:r>
              <a:rPr kumimoji="1" lang="ja-JP" altLang="en-US" sz="2000" dirty="0"/>
              <a:t>と</a:t>
            </a:r>
            <a:r>
              <a:rPr lang="ja-JP" altLang="en-US" sz="2000" dirty="0"/>
              <a:t>考える事が出来ます。つまり、</a:t>
            </a:r>
            <a:endParaRPr kumimoji="1" lang="en-US" altLang="ja-JP" sz="2000" dirty="0"/>
          </a:p>
        </p:txBody>
      </p:sp>
      <p:sp>
        <p:nvSpPr>
          <p:cNvPr id="3" name="テキスト ボックス 2">
            <a:extLst>
              <a:ext uri="{FF2B5EF4-FFF2-40B4-BE49-F238E27FC236}">
                <a16:creationId xmlns:a16="http://schemas.microsoft.com/office/drawing/2014/main" id="{F355F9A0-9E5E-4CD2-BC5D-20A128184803}"/>
              </a:ext>
            </a:extLst>
          </p:cNvPr>
          <p:cNvSpPr txBox="1"/>
          <p:nvPr/>
        </p:nvSpPr>
        <p:spPr>
          <a:xfrm>
            <a:off x="878202" y="4935848"/>
            <a:ext cx="435739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2400" b="1" i="0" dirty="0">
                <a:solidFill>
                  <a:srgbClr val="454545"/>
                </a:solidFill>
                <a:effectLst/>
                <a:latin typeface="Verdana" panose="020B0604030504040204" pitchFamily="34" charset="0"/>
              </a:rPr>
              <a:t>回転の向きと大きさを表す数</a:t>
            </a:r>
            <a:endParaRPr kumimoji="1" lang="ja-JP" altLang="en-US" sz="2400" dirty="0"/>
          </a:p>
        </p:txBody>
      </p:sp>
      <p:sp>
        <p:nvSpPr>
          <p:cNvPr id="10" name="テキスト ボックス 9">
            <a:extLst>
              <a:ext uri="{FF2B5EF4-FFF2-40B4-BE49-F238E27FC236}">
                <a16:creationId xmlns:a16="http://schemas.microsoft.com/office/drawing/2014/main" id="{B9B1C1B9-F2C7-4FF4-9E4D-6E8DA25B0DAA}"/>
              </a:ext>
            </a:extLst>
          </p:cNvPr>
          <p:cNvSpPr txBox="1"/>
          <p:nvPr/>
        </p:nvSpPr>
        <p:spPr>
          <a:xfrm>
            <a:off x="578497" y="5632615"/>
            <a:ext cx="5169160" cy="400110"/>
          </a:xfrm>
          <a:prstGeom prst="rect">
            <a:avLst/>
          </a:prstGeom>
          <a:noFill/>
        </p:spPr>
        <p:txBody>
          <a:bodyPr wrap="square" rtlCol="0">
            <a:spAutoFit/>
          </a:bodyPr>
          <a:lstStyle/>
          <a:p>
            <a:r>
              <a:rPr lang="ja-JP" altLang="en-US" sz="2000" dirty="0"/>
              <a:t>と思っておけば良いです。</a:t>
            </a:r>
            <a:endParaRPr kumimoji="1" lang="en-US" altLang="ja-JP" sz="2000" dirty="0"/>
          </a:p>
        </p:txBody>
      </p:sp>
      <p:sp>
        <p:nvSpPr>
          <p:cNvPr id="11" name="テキスト ボックス 10">
            <a:extLst>
              <a:ext uri="{FF2B5EF4-FFF2-40B4-BE49-F238E27FC236}">
                <a16:creationId xmlns:a16="http://schemas.microsoft.com/office/drawing/2014/main" id="{6A007A50-A033-42D5-B529-1677CC916E34}"/>
              </a:ext>
            </a:extLst>
          </p:cNvPr>
          <p:cNvSpPr txBox="1"/>
          <p:nvPr/>
        </p:nvSpPr>
        <p:spPr>
          <a:xfrm>
            <a:off x="6663383" y="1186188"/>
            <a:ext cx="4855030" cy="1015663"/>
          </a:xfrm>
          <a:prstGeom prst="rect">
            <a:avLst/>
          </a:prstGeom>
          <a:noFill/>
        </p:spPr>
        <p:txBody>
          <a:bodyPr wrap="square" rtlCol="0">
            <a:spAutoFit/>
          </a:bodyPr>
          <a:lstStyle/>
          <a:p>
            <a:r>
              <a:rPr kumimoji="1" lang="ja-JP" altLang="en-US" sz="2000" dirty="0"/>
              <a:t>ただし、</a:t>
            </a:r>
            <a:endParaRPr kumimoji="1" lang="en-US" altLang="ja-JP" sz="2000" dirty="0"/>
          </a:p>
          <a:p>
            <a:r>
              <a:rPr kumimoji="1" lang="ja-JP" altLang="en-US" sz="2000" dirty="0"/>
              <a:t>クオータニオン理論は正確に導入すると</a:t>
            </a:r>
            <a:endParaRPr kumimoji="1" lang="en-US" altLang="ja-JP" sz="2000" dirty="0"/>
          </a:p>
          <a:p>
            <a:r>
              <a:rPr lang="ja-JP" altLang="en-US" sz="2000" dirty="0"/>
              <a:t>非常にややこしい数式の動きになります。</a:t>
            </a:r>
            <a:endParaRPr kumimoji="1" lang="en-US" altLang="ja-JP" sz="2000" dirty="0"/>
          </a:p>
        </p:txBody>
      </p:sp>
      <p:sp>
        <p:nvSpPr>
          <p:cNvPr id="12" name="テキスト ボックス 11">
            <a:extLst>
              <a:ext uri="{FF2B5EF4-FFF2-40B4-BE49-F238E27FC236}">
                <a16:creationId xmlns:a16="http://schemas.microsoft.com/office/drawing/2014/main" id="{4D5E1E9F-BC6C-4E87-8E8A-DA61990D2494}"/>
              </a:ext>
            </a:extLst>
          </p:cNvPr>
          <p:cNvSpPr txBox="1"/>
          <p:nvPr/>
        </p:nvSpPr>
        <p:spPr>
          <a:xfrm>
            <a:off x="6663383" y="2435868"/>
            <a:ext cx="4855030" cy="400110"/>
          </a:xfrm>
          <a:prstGeom prst="rect">
            <a:avLst/>
          </a:prstGeom>
          <a:noFill/>
        </p:spPr>
        <p:txBody>
          <a:bodyPr wrap="square" rtlCol="0">
            <a:spAutoFit/>
          </a:bodyPr>
          <a:lstStyle/>
          <a:p>
            <a:pPr algn="ctr"/>
            <a:r>
              <a:rPr kumimoji="1" lang="en-US" altLang="ja-JP" sz="2000" b="1" dirty="0"/>
              <a:t>(30.0f ,</a:t>
            </a:r>
            <a:r>
              <a:rPr kumimoji="1" lang="ja-JP" altLang="en-US" sz="2000" b="1" dirty="0"/>
              <a:t> </a:t>
            </a:r>
            <a:r>
              <a:rPr kumimoji="1" lang="en-US" altLang="ja-JP" sz="2000" b="1" dirty="0"/>
              <a:t>1.0f, 0.0f, 0.0f)</a:t>
            </a:r>
          </a:p>
        </p:txBody>
      </p:sp>
      <p:sp>
        <p:nvSpPr>
          <p:cNvPr id="4" name="テキスト ボックス 3">
            <a:extLst>
              <a:ext uri="{FF2B5EF4-FFF2-40B4-BE49-F238E27FC236}">
                <a16:creationId xmlns:a16="http://schemas.microsoft.com/office/drawing/2014/main" id="{D48EF63A-D922-4A48-B76F-0E4C68F510F0}"/>
              </a:ext>
            </a:extLst>
          </p:cNvPr>
          <p:cNvSpPr txBox="1"/>
          <p:nvPr/>
        </p:nvSpPr>
        <p:spPr>
          <a:xfrm>
            <a:off x="6663383" y="3097329"/>
            <a:ext cx="4339650" cy="1200329"/>
          </a:xfrm>
          <a:prstGeom prst="rect">
            <a:avLst/>
          </a:prstGeom>
          <a:noFill/>
        </p:spPr>
        <p:txBody>
          <a:bodyPr wrap="none" rtlCol="0">
            <a:spAutoFit/>
          </a:bodyPr>
          <a:lstStyle/>
          <a:p>
            <a:r>
              <a:rPr kumimoji="1" lang="ja-JP" altLang="en-US" dirty="0"/>
              <a:t>上記で、</a:t>
            </a:r>
            <a:endParaRPr kumimoji="1" lang="en-US" altLang="ja-JP" dirty="0"/>
          </a:p>
          <a:p>
            <a:r>
              <a:rPr lang="en-US" altLang="ja-JP" dirty="0"/>
              <a:t>X</a:t>
            </a:r>
            <a:r>
              <a:rPr lang="ja-JP" altLang="en-US" dirty="0"/>
              <a:t>軸中心に</a:t>
            </a:r>
            <a:r>
              <a:rPr lang="en-US" altLang="ja-JP" dirty="0"/>
              <a:t>30</a:t>
            </a:r>
            <a:r>
              <a:rPr lang="ja-JP" altLang="en-US" dirty="0"/>
              <a:t>度回転</a:t>
            </a:r>
            <a:r>
              <a:rPr lang="en-US" altLang="ja-JP" dirty="0"/>
              <a:t>… … </a:t>
            </a:r>
          </a:p>
          <a:p>
            <a:r>
              <a:rPr lang="ja-JP" altLang="en-US" dirty="0"/>
              <a:t>みたいな単純な作りになっていません。</a:t>
            </a:r>
            <a:endParaRPr lang="en-US" altLang="ja-JP" dirty="0"/>
          </a:p>
          <a:p>
            <a:endParaRPr lang="en-US" altLang="ja-JP" dirty="0"/>
          </a:p>
        </p:txBody>
      </p:sp>
      <p:sp>
        <p:nvSpPr>
          <p:cNvPr id="16" name="テキスト ボックス 15">
            <a:extLst>
              <a:ext uri="{FF2B5EF4-FFF2-40B4-BE49-F238E27FC236}">
                <a16:creationId xmlns:a16="http://schemas.microsoft.com/office/drawing/2014/main" id="{A82FB900-E8A2-4EC9-9F11-D52CEDC9DCE2}"/>
              </a:ext>
            </a:extLst>
          </p:cNvPr>
          <p:cNvSpPr txBox="1"/>
          <p:nvPr/>
        </p:nvSpPr>
        <p:spPr>
          <a:xfrm>
            <a:off x="6663383" y="4409219"/>
            <a:ext cx="5169161" cy="1785104"/>
          </a:xfrm>
          <a:prstGeom prst="rect">
            <a:avLst/>
          </a:prstGeom>
          <a:noFill/>
        </p:spPr>
        <p:txBody>
          <a:bodyPr wrap="square" rtlCol="0">
            <a:spAutoFit/>
          </a:bodyPr>
          <a:lstStyle/>
          <a:p>
            <a:r>
              <a:rPr lang="ja-JP" altLang="en-US" dirty="0"/>
              <a:t>真正面から</a:t>
            </a:r>
            <a:endParaRPr lang="en-US" altLang="ja-JP" dirty="0"/>
          </a:p>
          <a:p>
            <a:r>
              <a:rPr lang="ja-JP" altLang="en-US" dirty="0"/>
              <a:t>数学で制御するのは厳しいので、</a:t>
            </a:r>
            <a:endParaRPr lang="en-US" altLang="ja-JP" dirty="0"/>
          </a:p>
          <a:p>
            <a:endParaRPr lang="en-US" altLang="ja-JP" dirty="0"/>
          </a:p>
          <a:p>
            <a:r>
              <a:rPr lang="en-US" altLang="ja-JP" sz="2800" b="1" u="sng" dirty="0">
                <a:solidFill>
                  <a:srgbClr val="FF0000"/>
                </a:solidFill>
              </a:rPr>
              <a:t>Unity</a:t>
            </a:r>
            <a:r>
              <a:rPr lang="ja-JP" altLang="en-US" sz="2800" b="1" u="sng" dirty="0">
                <a:solidFill>
                  <a:srgbClr val="FF0000"/>
                </a:solidFill>
              </a:rPr>
              <a:t>に既にあるメソッド</a:t>
            </a:r>
            <a:endParaRPr lang="en-US" altLang="ja-JP" sz="2800" b="1" u="sng" dirty="0">
              <a:solidFill>
                <a:srgbClr val="FF0000"/>
              </a:solidFill>
            </a:endParaRPr>
          </a:p>
          <a:p>
            <a:r>
              <a:rPr lang="ja-JP" altLang="en-US" sz="2800" b="1" dirty="0"/>
              <a:t>を使って回転させます</a:t>
            </a:r>
            <a:r>
              <a:rPr lang="ja-JP" altLang="en-US" dirty="0"/>
              <a:t>。</a:t>
            </a:r>
            <a:endParaRPr lang="en-US" altLang="ja-JP" dirty="0"/>
          </a:p>
        </p:txBody>
      </p:sp>
    </p:spTree>
    <p:extLst>
      <p:ext uri="{BB962C8B-B14F-4D97-AF65-F5344CB8AC3E}">
        <p14:creationId xmlns:p14="http://schemas.microsoft.com/office/powerpoint/2010/main" val="297381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rgbClr val="333333"/>
                </a:solidFill>
                <a:latin typeface="Lato" panose="020B0604020202020204" pitchFamily="34" charset="0"/>
              </a:rPr>
              <a:t>オブジェクトの回転 </a:t>
            </a:r>
            <a:r>
              <a:rPr lang="en-US" altLang="ja-JP" dirty="0">
                <a:solidFill>
                  <a:srgbClr val="333333"/>
                </a:solidFill>
                <a:latin typeface="Lato" panose="020B0604020202020204" pitchFamily="34" charset="0"/>
              </a:rPr>
              <a:t>- </a:t>
            </a:r>
            <a:r>
              <a:rPr lang="en-US" altLang="ja-JP" dirty="0" err="1">
                <a:solidFill>
                  <a:srgbClr val="333333"/>
                </a:solidFill>
                <a:latin typeface="Lato" panose="020B0604020202020204" pitchFamily="34" charset="0"/>
              </a:rPr>
              <a:t>AngleAxis</a:t>
            </a:r>
            <a:endParaRPr lang="en-US" altLang="ja-JP" dirty="0">
              <a:solidFill>
                <a:srgbClr val="333333"/>
              </a:solidFill>
              <a:latin typeface="Lato" panose="020B0604020202020204" pitchFamily="34" charset="0"/>
            </a:endParaRPr>
          </a:p>
        </p:txBody>
      </p:sp>
      <p:pic>
        <p:nvPicPr>
          <p:cNvPr id="10" name="図 9">
            <a:extLst>
              <a:ext uri="{FF2B5EF4-FFF2-40B4-BE49-F238E27FC236}">
                <a16:creationId xmlns:a16="http://schemas.microsoft.com/office/drawing/2014/main" id="{83D66ABF-4820-4027-8AF7-4B7101AEA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7"/>
            <a:ext cx="6218406" cy="5377888"/>
          </a:xfrm>
          <a:prstGeom prst="rect">
            <a:avLst/>
          </a:prstGeom>
        </p:spPr>
      </p:pic>
      <p:pic>
        <p:nvPicPr>
          <p:cNvPr id="12" name="図 11">
            <a:extLst>
              <a:ext uri="{FF2B5EF4-FFF2-40B4-BE49-F238E27FC236}">
                <a16:creationId xmlns:a16="http://schemas.microsoft.com/office/drawing/2014/main" id="{DBABADD7-071E-4CF5-B3FE-662A06BB2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2796" y="1364343"/>
            <a:ext cx="5799204" cy="3235247"/>
          </a:xfrm>
          <a:prstGeom prst="rect">
            <a:avLst/>
          </a:prstGeom>
        </p:spPr>
      </p:pic>
      <p:pic>
        <p:nvPicPr>
          <p:cNvPr id="15" name="図 14">
            <a:extLst>
              <a:ext uri="{FF2B5EF4-FFF2-40B4-BE49-F238E27FC236}">
                <a16:creationId xmlns:a16="http://schemas.microsoft.com/office/drawing/2014/main" id="{469D95DC-4A42-4FCB-81AC-FA96DA98AB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3076" y="4384359"/>
            <a:ext cx="3538931" cy="2473641"/>
          </a:xfrm>
          <a:prstGeom prst="rect">
            <a:avLst/>
          </a:prstGeom>
        </p:spPr>
      </p:pic>
      <p:sp>
        <p:nvSpPr>
          <p:cNvPr id="16" name="矢印: 上カーブ 15">
            <a:extLst>
              <a:ext uri="{FF2B5EF4-FFF2-40B4-BE49-F238E27FC236}">
                <a16:creationId xmlns:a16="http://schemas.microsoft.com/office/drawing/2014/main" id="{88C44946-500F-4A78-A969-6862E73E2759}"/>
              </a:ext>
            </a:extLst>
          </p:cNvPr>
          <p:cNvSpPr/>
          <p:nvPr/>
        </p:nvSpPr>
        <p:spPr>
          <a:xfrm rot="17868846">
            <a:off x="3768797" y="3880507"/>
            <a:ext cx="1216152" cy="731520"/>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805656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rgbClr val="333333"/>
                </a:solidFill>
                <a:latin typeface="Lato" panose="020B0604020202020204" pitchFamily="34" charset="0"/>
              </a:rPr>
              <a:t>オブジェクトの回転 </a:t>
            </a:r>
            <a:r>
              <a:rPr lang="en-US" altLang="ja-JP" dirty="0">
                <a:solidFill>
                  <a:srgbClr val="333333"/>
                </a:solidFill>
                <a:latin typeface="Lato" panose="020B0604020202020204" pitchFamily="34" charset="0"/>
              </a:rPr>
              <a:t>–Euler(</a:t>
            </a:r>
            <a:r>
              <a:rPr lang="ja-JP" altLang="en-US" dirty="0">
                <a:solidFill>
                  <a:srgbClr val="333333"/>
                </a:solidFill>
                <a:latin typeface="Lato" panose="020B0604020202020204" pitchFamily="34" charset="0"/>
              </a:rPr>
              <a:t>オイラー</a:t>
            </a:r>
            <a:r>
              <a:rPr lang="en-US" altLang="ja-JP" dirty="0">
                <a:solidFill>
                  <a:srgbClr val="333333"/>
                </a:solidFill>
                <a:latin typeface="Lato" panose="020B0604020202020204" pitchFamily="34" charset="0"/>
              </a:rPr>
              <a:t>)</a:t>
            </a:r>
          </a:p>
        </p:txBody>
      </p:sp>
      <p:pic>
        <p:nvPicPr>
          <p:cNvPr id="3" name="図 2">
            <a:extLst>
              <a:ext uri="{FF2B5EF4-FFF2-40B4-BE49-F238E27FC236}">
                <a16:creationId xmlns:a16="http://schemas.microsoft.com/office/drawing/2014/main" id="{5219FD63-F931-4E32-A551-282D9B411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1226820"/>
            <a:ext cx="6606540" cy="1661160"/>
          </a:xfrm>
          <a:prstGeom prst="rect">
            <a:avLst/>
          </a:prstGeom>
        </p:spPr>
      </p:pic>
      <p:sp>
        <p:nvSpPr>
          <p:cNvPr id="4" name="テキスト ボックス 3">
            <a:extLst>
              <a:ext uri="{FF2B5EF4-FFF2-40B4-BE49-F238E27FC236}">
                <a16:creationId xmlns:a16="http://schemas.microsoft.com/office/drawing/2014/main" id="{B3F6C55A-5631-4DC0-8403-6024CE342850}"/>
              </a:ext>
            </a:extLst>
          </p:cNvPr>
          <p:cNvSpPr txBox="1"/>
          <p:nvPr/>
        </p:nvSpPr>
        <p:spPr>
          <a:xfrm>
            <a:off x="522514" y="3247053"/>
            <a:ext cx="5929828" cy="954107"/>
          </a:xfrm>
          <a:prstGeom prst="rect">
            <a:avLst/>
          </a:prstGeom>
          <a:noFill/>
        </p:spPr>
        <p:txBody>
          <a:bodyPr wrap="none" rtlCol="0">
            <a:spAutoFit/>
          </a:bodyPr>
          <a:lstStyle/>
          <a:p>
            <a:r>
              <a:rPr kumimoji="1" lang="ja-JP" altLang="en-US" sz="2800" dirty="0"/>
              <a:t>旧来の</a:t>
            </a:r>
            <a:r>
              <a:rPr kumimoji="1" lang="en-US" altLang="ja-JP" sz="2800" dirty="0"/>
              <a:t>Unity</a:t>
            </a:r>
            <a:r>
              <a:rPr kumimoji="1" lang="ja-JP" altLang="en-US" sz="2800" dirty="0"/>
              <a:t>のやり方のように、</a:t>
            </a:r>
            <a:endParaRPr kumimoji="1" lang="en-US" altLang="ja-JP" sz="2800" dirty="0"/>
          </a:p>
          <a:p>
            <a:r>
              <a:rPr lang="ja-JP" altLang="en-US" sz="2800" dirty="0"/>
              <a:t>オイラー角で指定するやり方です。</a:t>
            </a:r>
            <a:endParaRPr kumimoji="1" lang="ja-JP" altLang="en-US" dirty="0"/>
          </a:p>
        </p:txBody>
      </p:sp>
      <p:sp>
        <p:nvSpPr>
          <p:cNvPr id="5" name="テキスト ボックス 4">
            <a:extLst>
              <a:ext uri="{FF2B5EF4-FFF2-40B4-BE49-F238E27FC236}">
                <a16:creationId xmlns:a16="http://schemas.microsoft.com/office/drawing/2014/main" id="{2A3D651C-8027-468D-81F7-B4A28BED909A}"/>
              </a:ext>
            </a:extLst>
          </p:cNvPr>
          <p:cNvSpPr txBox="1"/>
          <p:nvPr/>
        </p:nvSpPr>
        <p:spPr>
          <a:xfrm>
            <a:off x="459595" y="4919306"/>
            <a:ext cx="5876930" cy="923330"/>
          </a:xfrm>
          <a:prstGeom prst="rect">
            <a:avLst/>
          </a:prstGeom>
          <a:noFill/>
        </p:spPr>
        <p:txBody>
          <a:bodyPr wrap="none" rtlCol="0">
            <a:spAutoFit/>
          </a:bodyPr>
          <a:lstStyle/>
          <a:p>
            <a:r>
              <a:rPr kumimoji="1" lang="ja-JP" altLang="en-US" dirty="0"/>
              <a:t>基準位置から、</a:t>
            </a:r>
            <a:endParaRPr kumimoji="1" lang="en-US" altLang="ja-JP" dirty="0"/>
          </a:p>
          <a:p>
            <a:r>
              <a:rPr kumimoji="1" lang="en-US" altLang="ja-JP" dirty="0"/>
              <a:t>X</a:t>
            </a:r>
            <a:r>
              <a:rPr kumimoji="1" lang="ja-JP" altLang="en-US" dirty="0"/>
              <a:t>軸に沿って</a:t>
            </a:r>
            <a:r>
              <a:rPr kumimoji="1" lang="en-US" altLang="ja-JP" dirty="0"/>
              <a:t>n</a:t>
            </a:r>
            <a:r>
              <a:rPr kumimoji="1" lang="ja-JP" altLang="en-US" dirty="0"/>
              <a:t>度、</a:t>
            </a:r>
            <a:r>
              <a:rPr kumimoji="1" lang="en-US" altLang="ja-JP" dirty="0"/>
              <a:t>Y</a:t>
            </a:r>
            <a:r>
              <a:rPr kumimoji="1" lang="ja-JP" altLang="en-US" dirty="0"/>
              <a:t>軸に沿って</a:t>
            </a:r>
            <a:r>
              <a:rPr kumimoji="1" lang="en-US" altLang="ja-JP" dirty="0"/>
              <a:t>n</a:t>
            </a:r>
            <a:r>
              <a:rPr kumimoji="1" lang="ja-JP" altLang="en-US" dirty="0"/>
              <a:t>度、</a:t>
            </a:r>
            <a:r>
              <a:rPr kumimoji="1" lang="en-US" altLang="ja-JP" dirty="0"/>
              <a:t>Z</a:t>
            </a:r>
            <a:r>
              <a:rPr kumimoji="1" lang="ja-JP" altLang="en-US" dirty="0"/>
              <a:t>軸に沿って</a:t>
            </a:r>
            <a:r>
              <a:rPr kumimoji="1" lang="en-US" altLang="ja-JP" dirty="0"/>
              <a:t>n</a:t>
            </a:r>
            <a:r>
              <a:rPr kumimoji="1" lang="ja-JP" altLang="en-US" dirty="0"/>
              <a:t>度。</a:t>
            </a:r>
            <a:endParaRPr kumimoji="1" lang="en-US" altLang="ja-JP" dirty="0"/>
          </a:p>
          <a:p>
            <a:r>
              <a:rPr lang="ja-JP" altLang="en-US" dirty="0"/>
              <a:t>という形で引数を渡すとクオータニオンで返します。</a:t>
            </a:r>
            <a:endParaRPr kumimoji="1" lang="en-US" altLang="ja-JP" dirty="0"/>
          </a:p>
        </p:txBody>
      </p:sp>
      <p:sp>
        <p:nvSpPr>
          <p:cNvPr id="9" name="テキスト ボックス 8">
            <a:extLst>
              <a:ext uri="{FF2B5EF4-FFF2-40B4-BE49-F238E27FC236}">
                <a16:creationId xmlns:a16="http://schemas.microsoft.com/office/drawing/2014/main" id="{95A8DBFE-191F-4689-AE5B-73E00382D08C}"/>
              </a:ext>
            </a:extLst>
          </p:cNvPr>
          <p:cNvSpPr txBox="1"/>
          <p:nvPr/>
        </p:nvSpPr>
        <p:spPr>
          <a:xfrm>
            <a:off x="522514" y="4375567"/>
            <a:ext cx="5032147" cy="369332"/>
          </a:xfrm>
          <a:prstGeom prst="rect">
            <a:avLst/>
          </a:prstGeom>
          <a:noFill/>
        </p:spPr>
        <p:txBody>
          <a:bodyPr wrap="none" rtlCol="0">
            <a:spAutoFit/>
          </a:bodyPr>
          <a:lstStyle/>
          <a:p>
            <a:r>
              <a:rPr kumimoji="1" lang="ja-JP" altLang="en-US" dirty="0"/>
              <a:t>計算としてはクオータニオンでやっています。</a:t>
            </a:r>
            <a:endParaRPr kumimoji="1" lang="en-US" altLang="ja-JP" dirty="0"/>
          </a:p>
        </p:txBody>
      </p:sp>
      <p:pic>
        <p:nvPicPr>
          <p:cNvPr id="7" name="図 6">
            <a:extLst>
              <a:ext uri="{FF2B5EF4-FFF2-40B4-BE49-F238E27FC236}">
                <a16:creationId xmlns:a16="http://schemas.microsoft.com/office/drawing/2014/main" id="{830C1D82-9485-41BA-AB3C-643A92B7F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0549" y="1226820"/>
            <a:ext cx="4998720" cy="3596640"/>
          </a:xfrm>
          <a:prstGeom prst="rect">
            <a:avLst/>
          </a:prstGeom>
        </p:spPr>
      </p:pic>
      <p:pic>
        <p:nvPicPr>
          <p:cNvPr id="11" name="図 10">
            <a:extLst>
              <a:ext uri="{FF2B5EF4-FFF2-40B4-BE49-F238E27FC236}">
                <a16:creationId xmlns:a16="http://schemas.microsoft.com/office/drawing/2014/main" id="{3402F82F-7888-479A-ABEA-271D2031D2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4126" y="4571453"/>
            <a:ext cx="2489972" cy="1738453"/>
          </a:xfrm>
          <a:prstGeom prst="rect">
            <a:avLst/>
          </a:prstGeom>
        </p:spPr>
      </p:pic>
      <p:sp>
        <p:nvSpPr>
          <p:cNvPr id="12" name="テキスト ボックス 11">
            <a:extLst>
              <a:ext uri="{FF2B5EF4-FFF2-40B4-BE49-F238E27FC236}">
                <a16:creationId xmlns:a16="http://schemas.microsoft.com/office/drawing/2014/main" id="{26DD13C2-C56D-4123-8FAA-36524A9AD5F1}"/>
              </a:ext>
            </a:extLst>
          </p:cNvPr>
          <p:cNvSpPr txBox="1"/>
          <p:nvPr/>
        </p:nvSpPr>
        <p:spPr>
          <a:xfrm>
            <a:off x="6452342" y="6110185"/>
            <a:ext cx="5724644"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一時的には狙った方向に動きますが、</a:t>
            </a:r>
            <a:r>
              <a:rPr lang="ja-JP" altLang="en-US" dirty="0"/>
              <a:t>安定しません。</a:t>
            </a:r>
            <a:endParaRPr lang="en-US" altLang="ja-JP" dirty="0"/>
          </a:p>
          <a:p>
            <a:r>
              <a:rPr kumimoji="1" lang="ja-JP" altLang="en-US" dirty="0"/>
              <a:t>回転し続けるような動作には向いていません。</a:t>
            </a:r>
          </a:p>
        </p:txBody>
      </p:sp>
    </p:spTree>
    <p:extLst>
      <p:ext uri="{BB962C8B-B14F-4D97-AF65-F5344CB8AC3E}">
        <p14:creationId xmlns:p14="http://schemas.microsoft.com/office/powerpoint/2010/main" val="3898152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rgbClr val="333333"/>
                </a:solidFill>
                <a:latin typeface="Lato" panose="020B0604020202020204" pitchFamily="34" charset="0"/>
              </a:rPr>
              <a:t>オブジェクトの回転 </a:t>
            </a:r>
            <a:r>
              <a:rPr lang="en-US" altLang="ja-JP" dirty="0">
                <a:solidFill>
                  <a:srgbClr val="333333"/>
                </a:solidFill>
                <a:latin typeface="Lato" panose="020B0604020202020204" pitchFamily="34" charset="0"/>
              </a:rPr>
              <a:t>–</a:t>
            </a:r>
            <a:r>
              <a:rPr lang="ja-JP" altLang="en-US" dirty="0">
                <a:solidFill>
                  <a:srgbClr val="333333"/>
                </a:solidFill>
                <a:latin typeface="Lato" panose="020B0604020202020204" pitchFamily="34" charset="0"/>
              </a:rPr>
              <a:t>一般的な書き方</a:t>
            </a:r>
            <a:endParaRPr lang="en-US" altLang="ja-JP" dirty="0">
              <a:solidFill>
                <a:srgbClr val="333333"/>
              </a:solidFill>
              <a:latin typeface="Lato" panose="020B0604020202020204" pitchFamily="34" charset="0"/>
            </a:endParaRPr>
          </a:p>
        </p:txBody>
      </p:sp>
      <p:pic>
        <p:nvPicPr>
          <p:cNvPr id="6" name="図 5">
            <a:extLst>
              <a:ext uri="{FF2B5EF4-FFF2-40B4-BE49-F238E27FC236}">
                <a16:creationId xmlns:a16="http://schemas.microsoft.com/office/drawing/2014/main" id="{6530C9AB-F2A3-4912-89DB-F36C65A89727}"/>
              </a:ext>
            </a:extLst>
          </p:cNvPr>
          <p:cNvPicPr>
            <a:picLocks noChangeAspect="1"/>
          </p:cNvPicPr>
          <p:nvPr/>
        </p:nvPicPr>
        <p:blipFill rotWithShape="1">
          <a:blip r:embed="rId3">
            <a:extLst>
              <a:ext uri="{28A0092B-C50C-407E-A947-70E740481C1C}">
                <a14:useLocalDpi xmlns:a14="http://schemas.microsoft.com/office/drawing/2010/main" val="0"/>
              </a:ext>
            </a:extLst>
          </a:blip>
          <a:srcRect t="30743"/>
          <a:stretch/>
        </p:blipFill>
        <p:spPr>
          <a:xfrm>
            <a:off x="6813495" y="3269931"/>
            <a:ext cx="4168140" cy="3382796"/>
          </a:xfrm>
          <a:prstGeom prst="rect">
            <a:avLst/>
          </a:prstGeom>
        </p:spPr>
      </p:pic>
      <p:pic>
        <p:nvPicPr>
          <p:cNvPr id="13" name="図 12">
            <a:extLst>
              <a:ext uri="{FF2B5EF4-FFF2-40B4-BE49-F238E27FC236}">
                <a16:creationId xmlns:a16="http://schemas.microsoft.com/office/drawing/2014/main" id="{329ECA5C-A67D-4DB1-9267-86FEAE62A6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41985"/>
            <a:ext cx="5652432" cy="4516016"/>
          </a:xfrm>
          <a:prstGeom prst="rect">
            <a:avLst/>
          </a:prstGeom>
        </p:spPr>
      </p:pic>
      <p:sp>
        <p:nvSpPr>
          <p:cNvPr id="15" name="テキスト ボックス 14">
            <a:extLst>
              <a:ext uri="{FF2B5EF4-FFF2-40B4-BE49-F238E27FC236}">
                <a16:creationId xmlns:a16="http://schemas.microsoft.com/office/drawing/2014/main" id="{5C932C3C-FEDE-437C-8AC9-837510F0D12B}"/>
              </a:ext>
            </a:extLst>
          </p:cNvPr>
          <p:cNvSpPr txBox="1"/>
          <p:nvPr/>
        </p:nvSpPr>
        <p:spPr>
          <a:xfrm>
            <a:off x="5711436" y="1231936"/>
            <a:ext cx="6372257" cy="175432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dirty="0"/>
              <a:t>左</a:t>
            </a:r>
            <a:r>
              <a:rPr kumimoji="1" lang="ja-JP" altLang="en-US" dirty="0"/>
              <a:t>のように</a:t>
            </a:r>
            <a:r>
              <a:rPr kumimoji="1" lang="ja-JP" altLang="en-US" b="1" u="sng" dirty="0"/>
              <a:t>合成</a:t>
            </a:r>
            <a:r>
              <a:rPr kumimoji="1" lang="en-US" altLang="ja-JP" b="1" u="sng" dirty="0"/>
              <a:t>(</a:t>
            </a:r>
            <a:r>
              <a:rPr kumimoji="1" lang="ja-JP" altLang="en-US" b="1" u="sng" dirty="0"/>
              <a:t>掛け算</a:t>
            </a:r>
            <a:r>
              <a:rPr kumimoji="1" lang="en-US" altLang="ja-JP" b="1" u="sng" dirty="0"/>
              <a:t>)</a:t>
            </a:r>
            <a:r>
              <a:rPr kumimoji="1" lang="ja-JP" altLang="en-US" b="1" u="sng" dirty="0"/>
              <a:t>で影響を与えるのが一般的</a:t>
            </a:r>
            <a:r>
              <a:rPr kumimoji="1" lang="ja-JP" altLang="en-US" dirty="0"/>
              <a:t>である。</a:t>
            </a:r>
            <a:endParaRPr kumimoji="1" lang="en-US" altLang="ja-JP" dirty="0"/>
          </a:p>
          <a:p>
            <a:r>
              <a:rPr kumimoji="1" lang="ja-JP" altLang="en-US" dirty="0"/>
              <a:t>クオータニオンも行列の一種であるので、</a:t>
            </a:r>
            <a:endParaRPr lang="en-US" altLang="ja-JP" dirty="0"/>
          </a:p>
          <a:p>
            <a:r>
              <a:rPr kumimoji="1" lang="ja-JP" altLang="en-US" dirty="0"/>
              <a:t>足し算では位置が変わってしまう。</a:t>
            </a:r>
            <a:endParaRPr lang="en-US" altLang="ja-JP" dirty="0"/>
          </a:p>
          <a:p>
            <a:endParaRPr lang="en-US" altLang="ja-JP" dirty="0"/>
          </a:p>
          <a:p>
            <a:r>
              <a:rPr lang="ja-JP" altLang="en-US" dirty="0"/>
              <a:t>変化量</a:t>
            </a:r>
            <a:r>
              <a:rPr lang="en-US" altLang="ja-JP" dirty="0"/>
              <a:t>(</a:t>
            </a:r>
            <a:r>
              <a:rPr lang="ja-JP" altLang="en-US" dirty="0"/>
              <a:t>回転量</a:t>
            </a:r>
            <a:r>
              <a:rPr lang="en-US" altLang="ja-JP" dirty="0"/>
              <a:t>)</a:t>
            </a:r>
            <a:r>
              <a:rPr lang="ja-JP" altLang="en-US" dirty="0"/>
              <a:t>をクオータニオンで作り、</a:t>
            </a:r>
            <a:endParaRPr lang="en-US" altLang="ja-JP" dirty="0"/>
          </a:p>
          <a:p>
            <a:r>
              <a:rPr kumimoji="1" lang="ja-JP" altLang="en-US" dirty="0"/>
              <a:t>回転角の合成により回転時の状態を生み出す。</a:t>
            </a:r>
          </a:p>
        </p:txBody>
      </p:sp>
    </p:spTree>
    <p:extLst>
      <p:ext uri="{BB962C8B-B14F-4D97-AF65-F5344CB8AC3E}">
        <p14:creationId xmlns:p14="http://schemas.microsoft.com/office/powerpoint/2010/main" val="278364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FEB2F7-A651-4FB6-9FC8-3FCFF7635EC8}"/>
              </a:ext>
            </a:extLst>
          </p:cNvPr>
          <p:cNvSpPr txBox="1"/>
          <p:nvPr/>
        </p:nvSpPr>
        <p:spPr>
          <a:xfrm>
            <a:off x="5754019" y="6027003"/>
            <a:ext cx="6437981" cy="83099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kumimoji="1" lang="ja-JP" altLang="en-US" b="1" dirty="0">
                <a:solidFill>
                  <a:schemeClr val="tx1"/>
                </a:solidFill>
              </a:rPr>
              <a:t>必要に応じて下記参照</a:t>
            </a:r>
            <a:endParaRPr kumimoji="1" lang="en-US" altLang="ja-JP" b="1" dirty="0">
              <a:solidFill>
                <a:schemeClr val="tx1"/>
              </a:solidFill>
            </a:endParaRPr>
          </a:p>
          <a:p>
            <a:r>
              <a:rPr kumimoji="1" lang="en-US" altLang="ja-JP" u="sng" dirty="0">
                <a:solidFill>
                  <a:srgbClr val="0070C0"/>
                </a:solidFill>
                <a:hlinkClick r:id="rId2"/>
              </a:rPr>
              <a:t>https://www.f-sp.com/entry/2017/08/30/171353</a:t>
            </a:r>
            <a:endParaRPr kumimoji="1" lang="en-US" altLang="ja-JP" u="sng" dirty="0">
              <a:solidFill>
                <a:srgbClr val="0070C0"/>
              </a:solidFill>
            </a:endParaRPr>
          </a:p>
          <a:p>
            <a:r>
              <a:rPr kumimoji="1" lang="en-US" altLang="ja-JP" sz="1200" u="sng" dirty="0">
                <a:solidFill>
                  <a:srgbClr val="0070C0"/>
                </a:solidFill>
              </a:rPr>
              <a:t>https://docs.unity3d.com/ja/current/Manual/QuaternionAndEulerRotationsInUnity.html</a:t>
            </a:r>
            <a:endParaRPr kumimoji="1" lang="ja-JP" altLang="en-US" sz="1200" u="sng" dirty="0">
              <a:solidFill>
                <a:srgbClr val="0070C0"/>
              </a:solidFill>
            </a:endParaRPr>
          </a:p>
        </p:txBody>
      </p:sp>
      <p:sp>
        <p:nvSpPr>
          <p:cNvPr id="3" name="タイトル 1">
            <a:extLst>
              <a:ext uri="{FF2B5EF4-FFF2-40B4-BE49-F238E27FC236}">
                <a16:creationId xmlns:a16="http://schemas.microsoft.com/office/drawing/2014/main" id="{38391CA4-FC37-4A45-8C29-A4E125C55213}"/>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rgbClr val="333333"/>
                </a:solidFill>
                <a:latin typeface="Lato" panose="020B0604020202020204" pitchFamily="34" charset="0"/>
              </a:rPr>
              <a:t>オブジェクトの回転 </a:t>
            </a:r>
            <a:r>
              <a:rPr lang="en-US" altLang="ja-JP" dirty="0">
                <a:solidFill>
                  <a:srgbClr val="333333"/>
                </a:solidFill>
                <a:latin typeface="Lato" panose="020B0604020202020204" pitchFamily="34" charset="0"/>
              </a:rPr>
              <a:t>–</a:t>
            </a:r>
            <a:r>
              <a:rPr lang="ja-JP" altLang="en-US" dirty="0">
                <a:solidFill>
                  <a:srgbClr val="333333"/>
                </a:solidFill>
                <a:latin typeface="Lato" panose="020B0604020202020204" pitchFamily="34" charset="0"/>
              </a:rPr>
              <a:t> その他</a:t>
            </a:r>
            <a:endParaRPr lang="en-US" altLang="ja-JP" dirty="0">
              <a:solidFill>
                <a:srgbClr val="333333"/>
              </a:solidFill>
              <a:latin typeface="Lato" panose="020B0604020202020204" pitchFamily="34" charset="0"/>
            </a:endParaRPr>
          </a:p>
        </p:txBody>
      </p:sp>
      <p:sp>
        <p:nvSpPr>
          <p:cNvPr id="4" name="テキスト ボックス 3">
            <a:extLst>
              <a:ext uri="{FF2B5EF4-FFF2-40B4-BE49-F238E27FC236}">
                <a16:creationId xmlns:a16="http://schemas.microsoft.com/office/drawing/2014/main" id="{F933E8C8-AEF0-4242-A8B9-826F39F72834}"/>
              </a:ext>
            </a:extLst>
          </p:cNvPr>
          <p:cNvSpPr txBox="1"/>
          <p:nvPr/>
        </p:nvSpPr>
        <p:spPr>
          <a:xfrm>
            <a:off x="435089" y="989019"/>
            <a:ext cx="4339650" cy="646331"/>
          </a:xfrm>
          <a:prstGeom prst="rect">
            <a:avLst/>
          </a:prstGeom>
          <a:noFill/>
        </p:spPr>
        <p:txBody>
          <a:bodyPr wrap="none" rtlCol="0">
            <a:spAutoFit/>
          </a:bodyPr>
          <a:lstStyle/>
          <a:p>
            <a:r>
              <a:rPr kumimoji="1" lang="ja-JP" altLang="en-US" dirty="0"/>
              <a:t>何も考えずにただ回転させたいときは、</a:t>
            </a:r>
            <a:endParaRPr kumimoji="1" lang="en-US" altLang="ja-JP" dirty="0"/>
          </a:p>
          <a:p>
            <a:endParaRPr kumimoji="1" lang="ja-JP" altLang="en-US" dirty="0"/>
          </a:p>
        </p:txBody>
      </p:sp>
      <p:sp>
        <p:nvSpPr>
          <p:cNvPr id="5" name="テキスト ボックス 4">
            <a:extLst>
              <a:ext uri="{FF2B5EF4-FFF2-40B4-BE49-F238E27FC236}">
                <a16:creationId xmlns:a16="http://schemas.microsoft.com/office/drawing/2014/main" id="{187AA0CF-8781-4DB3-8A75-17E2203CB446}"/>
              </a:ext>
            </a:extLst>
          </p:cNvPr>
          <p:cNvSpPr txBox="1"/>
          <p:nvPr/>
        </p:nvSpPr>
        <p:spPr>
          <a:xfrm>
            <a:off x="550505" y="1457351"/>
            <a:ext cx="7354899"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dirty="0" err="1"/>
              <a:t>Transform</a:t>
            </a:r>
            <a:r>
              <a:rPr lang="en-US" altLang="ja-JP" dirty="0" err="1"/>
              <a:t>.Rotate</a:t>
            </a:r>
            <a:r>
              <a:rPr lang="en-US" altLang="ja-JP" dirty="0"/>
              <a:t>(x</a:t>
            </a:r>
            <a:r>
              <a:rPr lang="ja-JP" altLang="en-US" dirty="0"/>
              <a:t>方向</a:t>
            </a:r>
            <a:r>
              <a:rPr lang="en-US" altLang="ja-JP" dirty="0"/>
              <a:t>,y</a:t>
            </a:r>
            <a:r>
              <a:rPr lang="ja-JP" altLang="en-US" dirty="0"/>
              <a:t>方向</a:t>
            </a:r>
            <a:r>
              <a:rPr lang="en-US" altLang="ja-JP" dirty="0"/>
              <a:t>,z</a:t>
            </a:r>
            <a:r>
              <a:rPr lang="ja-JP" altLang="en-US" dirty="0"/>
              <a:t>方向</a:t>
            </a:r>
            <a:r>
              <a:rPr lang="en-US" altLang="ja-JP" dirty="0"/>
              <a:t>,</a:t>
            </a:r>
            <a:r>
              <a:rPr lang="ja-JP" altLang="en-US" dirty="0"/>
              <a:t>ローカル座標化ワールド座標か</a:t>
            </a:r>
            <a:r>
              <a:rPr lang="en-US" altLang="ja-JP" dirty="0"/>
              <a:t>)</a:t>
            </a:r>
            <a:endParaRPr kumimoji="1" lang="ja-JP" altLang="en-US" dirty="0"/>
          </a:p>
        </p:txBody>
      </p:sp>
      <p:sp>
        <p:nvSpPr>
          <p:cNvPr id="6" name="テキスト ボックス 5">
            <a:extLst>
              <a:ext uri="{FF2B5EF4-FFF2-40B4-BE49-F238E27FC236}">
                <a16:creationId xmlns:a16="http://schemas.microsoft.com/office/drawing/2014/main" id="{77918DDE-402D-4F48-B789-EF0A2B2D2E5E}"/>
              </a:ext>
            </a:extLst>
          </p:cNvPr>
          <p:cNvSpPr txBox="1"/>
          <p:nvPr/>
        </p:nvSpPr>
        <p:spPr>
          <a:xfrm>
            <a:off x="435089" y="1951672"/>
            <a:ext cx="5955476" cy="923330"/>
          </a:xfrm>
          <a:prstGeom prst="rect">
            <a:avLst/>
          </a:prstGeom>
          <a:noFill/>
        </p:spPr>
        <p:txBody>
          <a:bodyPr wrap="none" rtlCol="0">
            <a:spAutoFit/>
          </a:bodyPr>
          <a:lstStyle/>
          <a:p>
            <a:r>
              <a:rPr lang="ja-JP" altLang="en-US" dirty="0"/>
              <a:t>を使ってください。下記のようなやつ。</a:t>
            </a:r>
            <a:endParaRPr lang="en-US" altLang="ja-JP" dirty="0"/>
          </a:p>
          <a:p>
            <a:r>
              <a:rPr lang="ja-JP" altLang="en-US" dirty="0"/>
              <a:t>ただ、慣れる意味でもクオータニオンをお勧めします。</a:t>
            </a:r>
            <a:endParaRPr lang="en-US" altLang="ja-JP" dirty="0"/>
          </a:p>
          <a:p>
            <a:endParaRPr kumimoji="1" lang="ja-JP" altLang="en-US" dirty="0"/>
          </a:p>
        </p:txBody>
      </p:sp>
      <p:pic>
        <p:nvPicPr>
          <p:cNvPr id="8" name="図 7">
            <a:extLst>
              <a:ext uri="{FF2B5EF4-FFF2-40B4-BE49-F238E27FC236}">
                <a16:creationId xmlns:a16="http://schemas.microsoft.com/office/drawing/2014/main" id="{7B9589BD-E586-423E-B67F-97981C58B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089" y="2816613"/>
            <a:ext cx="5164851" cy="3640172"/>
          </a:xfrm>
          <a:prstGeom prst="rect">
            <a:avLst/>
          </a:prstGeom>
        </p:spPr>
      </p:pic>
      <p:sp>
        <p:nvSpPr>
          <p:cNvPr id="9" name="テキスト ボックス 8">
            <a:extLst>
              <a:ext uri="{FF2B5EF4-FFF2-40B4-BE49-F238E27FC236}">
                <a16:creationId xmlns:a16="http://schemas.microsoft.com/office/drawing/2014/main" id="{ECB5EE10-04A4-4655-823D-16F16B505E25}"/>
              </a:ext>
            </a:extLst>
          </p:cNvPr>
          <p:cNvSpPr txBox="1"/>
          <p:nvPr/>
        </p:nvSpPr>
        <p:spPr>
          <a:xfrm>
            <a:off x="6390565" y="2816613"/>
            <a:ext cx="5460149" cy="2585323"/>
          </a:xfrm>
          <a:prstGeom prst="rect">
            <a:avLst/>
          </a:prstGeom>
          <a:noFill/>
        </p:spPr>
        <p:txBody>
          <a:bodyPr wrap="square" rtlCol="0">
            <a:spAutoFit/>
          </a:bodyPr>
          <a:lstStyle/>
          <a:p>
            <a:r>
              <a:rPr kumimoji="1" lang="ja-JP" altLang="en-US" dirty="0"/>
              <a:t>また、</a:t>
            </a:r>
            <a:endParaRPr kumimoji="1" lang="en-US" altLang="ja-JP" dirty="0"/>
          </a:p>
          <a:p>
            <a:r>
              <a:rPr kumimoji="1" lang="ja-JP" altLang="en-US" dirty="0"/>
              <a:t>回転に関しては他にも</a:t>
            </a:r>
            <a:r>
              <a:rPr lang="ja-JP" altLang="en-US" dirty="0"/>
              <a:t>多種多様なテクニックが有り、</a:t>
            </a:r>
            <a:endParaRPr lang="en-US" altLang="ja-JP" dirty="0"/>
          </a:p>
          <a:p>
            <a:r>
              <a:rPr kumimoji="1" lang="ja-JP" altLang="en-US" dirty="0"/>
              <a:t>ハッキリ言って、全部必須です。</a:t>
            </a:r>
            <a:endParaRPr kumimoji="1" lang="en-US" altLang="ja-JP" dirty="0"/>
          </a:p>
          <a:p>
            <a:endParaRPr lang="en-US" altLang="ja-JP" dirty="0"/>
          </a:p>
          <a:p>
            <a:r>
              <a:rPr kumimoji="1" lang="ja-JP" altLang="en-US" dirty="0"/>
              <a:t>ただ、そこに本格的に触れ始めると</a:t>
            </a:r>
            <a:endParaRPr kumimoji="1" lang="en-US" altLang="ja-JP" dirty="0"/>
          </a:p>
          <a:p>
            <a:r>
              <a:rPr lang="en-US" altLang="ja-JP" dirty="0"/>
              <a:t>Unity</a:t>
            </a:r>
            <a:r>
              <a:rPr lang="ja-JP" altLang="en-US" dirty="0"/>
              <a:t>の授業ではなくなってしまうので、</a:t>
            </a:r>
            <a:endParaRPr lang="en-US" altLang="ja-JP" dirty="0"/>
          </a:p>
          <a:p>
            <a:endParaRPr kumimoji="1" lang="en-US" altLang="ja-JP" dirty="0"/>
          </a:p>
          <a:p>
            <a:r>
              <a:rPr kumimoji="1" lang="ja-JP" altLang="en-US" dirty="0"/>
              <a:t>下記リンクを一読のうえ、</a:t>
            </a:r>
            <a:endParaRPr kumimoji="1" lang="en-US" altLang="ja-JP" dirty="0"/>
          </a:p>
          <a:p>
            <a:r>
              <a:rPr lang="ja-JP" altLang="en-US" dirty="0"/>
              <a:t>必要に応じて詳細を参照してください。</a:t>
            </a:r>
            <a:endParaRPr kumimoji="1" lang="ja-JP" altLang="en-US" dirty="0"/>
          </a:p>
        </p:txBody>
      </p:sp>
    </p:spTree>
    <p:extLst>
      <p:ext uri="{BB962C8B-B14F-4D97-AF65-F5344CB8AC3E}">
        <p14:creationId xmlns:p14="http://schemas.microsoft.com/office/powerpoint/2010/main" val="3633452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ja-JP" altLang="en-US" dirty="0">
                <a:solidFill>
                  <a:schemeClr val="tx1"/>
                </a:solidFill>
              </a:rPr>
              <a:t>まとめ</a:t>
            </a:r>
          </a:p>
        </p:txBody>
      </p:sp>
      <p:pic>
        <p:nvPicPr>
          <p:cNvPr id="3" name="図 2">
            <a:extLst>
              <a:ext uri="{FF2B5EF4-FFF2-40B4-BE49-F238E27FC236}">
                <a16:creationId xmlns:a16="http://schemas.microsoft.com/office/drawing/2014/main" id="{F2756C96-5259-4242-97F3-EFD36C6EB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7"/>
            <a:ext cx="4831916" cy="5637236"/>
          </a:xfrm>
          <a:prstGeom prst="rect">
            <a:avLst/>
          </a:prstGeom>
        </p:spPr>
      </p:pic>
      <p:sp>
        <p:nvSpPr>
          <p:cNvPr id="15" name="楕円 14">
            <a:extLst>
              <a:ext uri="{FF2B5EF4-FFF2-40B4-BE49-F238E27FC236}">
                <a16:creationId xmlns:a16="http://schemas.microsoft.com/office/drawing/2014/main" id="{418D5FA6-A2D5-45DD-817E-5E62F6AEB2D9}"/>
              </a:ext>
            </a:extLst>
          </p:cNvPr>
          <p:cNvSpPr/>
          <p:nvPr/>
        </p:nvSpPr>
        <p:spPr>
          <a:xfrm>
            <a:off x="386499" y="2667784"/>
            <a:ext cx="1329179" cy="40535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D0AE543-8B20-443E-971D-962101928E64}"/>
              </a:ext>
            </a:extLst>
          </p:cNvPr>
          <p:cNvSpPr/>
          <p:nvPr/>
        </p:nvSpPr>
        <p:spPr>
          <a:xfrm>
            <a:off x="386498" y="3018932"/>
            <a:ext cx="1329179" cy="405353"/>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44303C-F46E-4DDE-A136-1176262D5D12}"/>
              </a:ext>
            </a:extLst>
          </p:cNvPr>
          <p:cNvSpPr/>
          <p:nvPr/>
        </p:nvSpPr>
        <p:spPr>
          <a:xfrm>
            <a:off x="386497" y="3361531"/>
            <a:ext cx="1329179" cy="40535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456E5FF-15CE-4961-AE15-CD4FE4D6DC51}"/>
              </a:ext>
            </a:extLst>
          </p:cNvPr>
          <p:cNvSpPr txBox="1"/>
          <p:nvPr/>
        </p:nvSpPr>
        <p:spPr>
          <a:xfrm>
            <a:off x="5571858" y="1069361"/>
            <a:ext cx="6362228" cy="2308324"/>
          </a:xfrm>
          <a:prstGeom prst="rect">
            <a:avLst/>
          </a:prstGeom>
          <a:noFill/>
        </p:spPr>
        <p:txBody>
          <a:bodyPr wrap="square" rtlCol="0">
            <a:spAutoFit/>
          </a:bodyPr>
          <a:lstStyle/>
          <a:p>
            <a:r>
              <a:rPr lang="ja-JP" altLang="en-US" dirty="0"/>
              <a:t>ここまでの解説で、</a:t>
            </a:r>
            <a:endParaRPr lang="en-US" altLang="ja-JP" dirty="0"/>
          </a:p>
          <a:p>
            <a:r>
              <a:rPr lang="ja-JP" altLang="en-US" dirty="0"/>
              <a:t>スクリプトでプロパティを弄る方法は分かったと思います。</a:t>
            </a:r>
            <a:endParaRPr lang="en-US" altLang="ja-JP" dirty="0"/>
          </a:p>
          <a:p>
            <a:endParaRPr lang="en-US" altLang="ja-JP" dirty="0"/>
          </a:p>
          <a:p>
            <a:r>
              <a:rPr lang="en-US" altLang="ja-JP" dirty="0"/>
              <a:t>Transform</a:t>
            </a:r>
            <a:r>
              <a:rPr lang="ja-JP" altLang="en-US" dirty="0"/>
              <a:t>は</a:t>
            </a:r>
            <a:endParaRPr lang="en-US" altLang="ja-JP" dirty="0"/>
          </a:p>
          <a:p>
            <a:r>
              <a:rPr lang="en-US" altLang="ja-JP" dirty="0"/>
              <a:t>[</a:t>
            </a:r>
            <a:r>
              <a:rPr lang="ja-JP" altLang="en-US" b="1" dirty="0">
                <a:solidFill>
                  <a:srgbClr val="FF0000"/>
                </a:solidFill>
              </a:rPr>
              <a:t>位置</a:t>
            </a:r>
            <a:r>
              <a:rPr lang="ja-JP" altLang="en-US" b="1" dirty="0"/>
              <a:t>・</a:t>
            </a:r>
            <a:r>
              <a:rPr lang="ja-JP" altLang="en-US" b="1" dirty="0">
                <a:solidFill>
                  <a:srgbClr val="92D050"/>
                </a:solidFill>
              </a:rPr>
              <a:t>回転</a:t>
            </a:r>
            <a:r>
              <a:rPr lang="ja-JP" altLang="en-US" b="1" dirty="0"/>
              <a:t>・</a:t>
            </a:r>
            <a:r>
              <a:rPr lang="ja-JP" altLang="en-US" b="1" dirty="0">
                <a:solidFill>
                  <a:srgbClr val="0070C0"/>
                </a:solidFill>
              </a:rPr>
              <a:t>サイズ</a:t>
            </a:r>
            <a:r>
              <a:rPr lang="en-US" altLang="ja-JP" dirty="0"/>
              <a:t>]</a:t>
            </a:r>
            <a:r>
              <a:rPr lang="ja-JP" altLang="en-US" dirty="0"/>
              <a:t>を担うコンポーネントです。</a:t>
            </a:r>
            <a:endParaRPr lang="en-US" altLang="ja-JP" dirty="0"/>
          </a:p>
          <a:p>
            <a:endParaRPr lang="en-US" altLang="ja-JP" dirty="0"/>
          </a:p>
          <a:p>
            <a:r>
              <a:rPr lang="ja-JP" altLang="en-US" b="1" dirty="0">
                <a:solidFill>
                  <a:srgbClr val="0070C0"/>
                </a:solidFill>
              </a:rPr>
              <a:t>サイズ</a:t>
            </a:r>
            <a:r>
              <a:rPr lang="ja-JP" altLang="en-US" dirty="0"/>
              <a:t>はここまでの内容をヒントに自分でやれると思いますので、試しにスクリプトから変更してみてください。</a:t>
            </a:r>
            <a:endParaRPr lang="en-US" altLang="ja-JP" dirty="0"/>
          </a:p>
        </p:txBody>
      </p:sp>
      <p:sp>
        <p:nvSpPr>
          <p:cNvPr id="19" name="テキスト ボックス 18">
            <a:extLst>
              <a:ext uri="{FF2B5EF4-FFF2-40B4-BE49-F238E27FC236}">
                <a16:creationId xmlns:a16="http://schemas.microsoft.com/office/drawing/2014/main" id="{9A64C06B-0A1E-4D92-86C9-CD312369A816}"/>
              </a:ext>
            </a:extLst>
          </p:cNvPr>
          <p:cNvSpPr txBox="1"/>
          <p:nvPr/>
        </p:nvSpPr>
        <p:spPr>
          <a:xfrm>
            <a:off x="5565164" y="3628384"/>
            <a:ext cx="2477926" cy="646331"/>
          </a:xfrm>
          <a:prstGeom prst="rect">
            <a:avLst/>
          </a:prstGeom>
          <a:noFill/>
        </p:spPr>
        <p:txBody>
          <a:bodyPr wrap="square" rtlCol="0">
            <a:spAutoFit/>
          </a:bodyPr>
          <a:lstStyle/>
          <a:p>
            <a:r>
              <a:rPr lang="en-US" altLang="ja-JP" dirty="0"/>
              <a:t>Transform</a:t>
            </a:r>
            <a:r>
              <a:rPr lang="ja-JP" altLang="en-US" dirty="0"/>
              <a:t>に限らず。</a:t>
            </a:r>
            <a:endParaRPr lang="en-US" altLang="ja-JP" dirty="0"/>
          </a:p>
          <a:p>
            <a:r>
              <a:rPr lang="ja-JP" altLang="en-US" dirty="0"/>
              <a:t>大事なことは、</a:t>
            </a:r>
            <a:endParaRPr lang="en-US" altLang="ja-JP" dirty="0"/>
          </a:p>
        </p:txBody>
      </p:sp>
      <p:sp>
        <p:nvSpPr>
          <p:cNvPr id="7" name="テキスト ボックス 6">
            <a:extLst>
              <a:ext uri="{FF2B5EF4-FFF2-40B4-BE49-F238E27FC236}">
                <a16:creationId xmlns:a16="http://schemas.microsoft.com/office/drawing/2014/main" id="{B151938C-6173-4C40-9C96-78068599C520}"/>
              </a:ext>
            </a:extLst>
          </p:cNvPr>
          <p:cNvSpPr txBox="1"/>
          <p:nvPr/>
        </p:nvSpPr>
        <p:spPr>
          <a:xfrm>
            <a:off x="5788058" y="4525414"/>
            <a:ext cx="5929828"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800" b="1" dirty="0"/>
              <a:t>コンポーネントのプロパティを弄る</a:t>
            </a:r>
            <a:endParaRPr kumimoji="1" lang="ja-JP" altLang="en-US" b="1" dirty="0"/>
          </a:p>
        </p:txBody>
      </p:sp>
      <p:sp>
        <p:nvSpPr>
          <p:cNvPr id="20" name="テキスト ボックス 19">
            <a:extLst>
              <a:ext uri="{FF2B5EF4-FFF2-40B4-BE49-F238E27FC236}">
                <a16:creationId xmlns:a16="http://schemas.microsoft.com/office/drawing/2014/main" id="{9434F607-6127-4E81-82D8-0422E2B5273B}"/>
              </a:ext>
            </a:extLst>
          </p:cNvPr>
          <p:cNvSpPr txBox="1"/>
          <p:nvPr/>
        </p:nvSpPr>
        <p:spPr>
          <a:xfrm>
            <a:off x="5675552" y="5688532"/>
            <a:ext cx="6154839" cy="646331"/>
          </a:xfrm>
          <a:prstGeom prst="rect">
            <a:avLst/>
          </a:prstGeom>
          <a:noFill/>
        </p:spPr>
        <p:txBody>
          <a:bodyPr wrap="square" rtlCol="0">
            <a:spAutoFit/>
          </a:bodyPr>
          <a:lstStyle/>
          <a:p>
            <a:r>
              <a:rPr lang="en-US" altLang="ja-JP" dirty="0"/>
              <a:t>Unity</a:t>
            </a:r>
            <a:r>
              <a:rPr lang="ja-JP" altLang="en-US" dirty="0"/>
              <a:t>で書くスクリプトの大部分はこの操作の繰り返しになります。</a:t>
            </a:r>
            <a:endParaRPr lang="en-US" altLang="ja-JP" dirty="0"/>
          </a:p>
        </p:txBody>
      </p:sp>
      <p:sp>
        <p:nvSpPr>
          <p:cNvPr id="12" name="テキスト ボックス 11">
            <a:extLst>
              <a:ext uri="{FF2B5EF4-FFF2-40B4-BE49-F238E27FC236}">
                <a16:creationId xmlns:a16="http://schemas.microsoft.com/office/drawing/2014/main" id="{0EF924C0-A92E-4263-86D6-8DF506636DC2}"/>
              </a:ext>
            </a:extLst>
          </p:cNvPr>
          <p:cNvSpPr txBox="1"/>
          <p:nvPr/>
        </p:nvSpPr>
        <p:spPr>
          <a:xfrm>
            <a:off x="11110352" y="5114668"/>
            <a:ext cx="1081648" cy="369332"/>
          </a:xfrm>
          <a:prstGeom prst="rect">
            <a:avLst/>
          </a:prstGeom>
          <a:noFill/>
        </p:spPr>
        <p:txBody>
          <a:bodyPr wrap="square" rtlCol="0">
            <a:spAutoFit/>
          </a:bodyPr>
          <a:lstStyle/>
          <a:p>
            <a:r>
              <a:rPr lang="ja-JP" altLang="en-US" dirty="0"/>
              <a:t>こと。</a:t>
            </a:r>
            <a:endParaRPr lang="en-US" altLang="ja-JP" dirty="0"/>
          </a:p>
        </p:txBody>
      </p:sp>
    </p:spTree>
    <p:extLst>
      <p:ext uri="{BB962C8B-B14F-4D97-AF65-F5344CB8AC3E}">
        <p14:creationId xmlns:p14="http://schemas.microsoft.com/office/powerpoint/2010/main" val="4082487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インタラクティブ </a:t>
            </a:r>
            <a:r>
              <a:rPr lang="en-US" altLang="ja-JP" dirty="0">
                <a:solidFill>
                  <a:schemeClr val="tx1"/>
                </a:solidFill>
              </a:rPr>
              <a:t>–</a:t>
            </a:r>
            <a:r>
              <a:rPr lang="ja-JP" altLang="en-US" dirty="0">
                <a:solidFill>
                  <a:schemeClr val="tx1"/>
                </a:solidFill>
              </a:rPr>
              <a:t> インタラクティブとは？</a:t>
            </a:r>
          </a:p>
        </p:txBody>
      </p:sp>
      <p:sp>
        <p:nvSpPr>
          <p:cNvPr id="12" name="タイトル 1">
            <a:extLst>
              <a:ext uri="{FF2B5EF4-FFF2-40B4-BE49-F238E27FC236}">
                <a16:creationId xmlns:a16="http://schemas.microsoft.com/office/drawing/2014/main" id="{1634C90C-764F-42E6-8FCF-77C109C79F0C}"/>
              </a:ext>
            </a:extLst>
          </p:cNvPr>
          <p:cNvSpPr txBox="1">
            <a:spLocks/>
          </p:cNvSpPr>
          <p:nvPr/>
        </p:nvSpPr>
        <p:spPr>
          <a:xfrm>
            <a:off x="276061" y="1000620"/>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2400" dirty="0">
                <a:solidFill>
                  <a:schemeClr val="tx1"/>
                </a:solidFill>
              </a:rPr>
              <a:t>「相互コミュニケーション」的な意味です。</a:t>
            </a:r>
          </a:p>
        </p:txBody>
      </p:sp>
      <p:sp>
        <p:nvSpPr>
          <p:cNvPr id="13" name="タイトル 1">
            <a:extLst>
              <a:ext uri="{FF2B5EF4-FFF2-40B4-BE49-F238E27FC236}">
                <a16:creationId xmlns:a16="http://schemas.microsoft.com/office/drawing/2014/main" id="{B2799B95-04E5-4ADC-9AA0-135B75B513D8}"/>
              </a:ext>
            </a:extLst>
          </p:cNvPr>
          <p:cNvSpPr txBox="1">
            <a:spLocks/>
          </p:cNvSpPr>
          <p:nvPr/>
        </p:nvSpPr>
        <p:spPr>
          <a:xfrm>
            <a:off x="469245" y="1937436"/>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2400" dirty="0">
                <a:solidFill>
                  <a:schemeClr val="tx1"/>
                </a:solidFill>
              </a:rPr>
              <a:t>とりあえずは</a:t>
            </a:r>
            <a:r>
              <a:rPr lang="en-US" altLang="ja-JP" sz="2400" dirty="0">
                <a:solidFill>
                  <a:schemeClr val="tx1"/>
                </a:solidFill>
              </a:rPr>
              <a:t>『</a:t>
            </a:r>
            <a:r>
              <a:rPr lang="ja-JP" altLang="en-US" sz="2400" dirty="0">
                <a:solidFill>
                  <a:schemeClr val="tx1"/>
                </a:solidFill>
              </a:rPr>
              <a:t>キー操作</a:t>
            </a:r>
            <a:r>
              <a:rPr lang="en-US" altLang="ja-JP" sz="2400" dirty="0">
                <a:solidFill>
                  <a:schemeClr val="tx1"/>
                </a:solidFill>
              </a:rPr>
              <a:t>』</a:t>
            </a:r>
            <a:r>
              <a:rPr lang="ja-JP" altLang="en-US" sz="2400" dirty="0">
                <a:solidFill>
                  <a:schemeClr val="tx1"/>
                </a:solidFill>
              </a:rPr>
              <a:t>の事だと思っておけば良いです。</a:t>
            </a:r>
          </a:p>
        </p:txBody>
      </p:sp>
      <p:sp>
        <p:nvSpPr>
          <p:cNvPr id="21" name="タイトル 1">
            <a:extLst>
              <a:ext uri="{FF2B5EF4-FFF2-40B4-BE49-F238E27FC236}">
                <a16:creationId xmlns:a16="http://schemas.microsoft.com/office/drawing/2014/main" id="{079257F5-21F3-48B4-BBB3-5EFAA96CA1C3}"/>
              </a:ext>
            </a:extLst>
          </p:cNvPr>
          <p:cNvSpPr txBox="1">
            <a:spLocks/>
          </p:cNvSpPr>
          <p:nvPr/>
        </p:nvSpPr>
        <p:spPr>
          <a:xfrm>
            <a:off x="469245" y="1469028"/>
            <a:ext cx="10748254"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2400" dirty="0">
                <a:solidFill>
                  <a:schemeClr val="tx1"/>
                </a:solidFill>
              </a:rPr>
              <a:t>VR</a:t>
            </a:r>
            <a:r>
              <a:rPr lang="ja-JP" altLang="en-US" sz="2400" dirty="0">
                <a:solidFill>
                  <a:schemeClr val="tx1"/>
                </a:solidFill>
              </a:rPr>
              <a:t>ゲームで、顔を動かしたらキャラも顔を動かす、みたいなのも含みます。</a:t>
            </a:r>
          </a:p>
        </p:txBody>
      </p:sp>
      <p:sp>
        <p:nvSpPr>
          <p:cNvPr id="22" name="タイトル 1">
            <a:extLst>
              <a:ext uri="{FF2B5EF4-FFF2-40B4-BE49-F238E27FC236}">
                <a16:creationId xmlns:a16="http://schemas.microsoft.com/office/drawing/2014/main" id="{C836E006-2018-4C9E-A8B0-081FD6375A36}"/>
              </a:ext>
            </a:extLst>
          </p:cNvPr>
          <p:cNvSpPr txBox="1">
            <a:spLocks/>
          </p:cNvSpPr>
          <p:nvPr/>
        </p:nvSpPr>
        <p:spPr>
          <a:xfrm>
            <a:off x="634524" y="3854242"/>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endParaRPr lang="ja-JP" altLang="en-US" sz="2400" dirty="0">
              <a:solidFill>
                <a:schemeClr val="tx1"/>
              </a:solidFill>
            </a:endParaRPr>
          </a:p>
        </p:txBody>
      </p:sp>
      <p:sp>
        <p:nvSpPr>
          <p:cNvPr id="4" name="テキスト ボックス 3">
            <a:extLst>
              <a:ext uri="{FF2B5EF4-FFF2-40B4-BE49-F238E27FC236}">
                <a16:creationId xmlns:a16="http://schemas.microsoft.com/office/drawing/2014/main" id="{10A47C56-70ED-4942-B5BE-B688D5EA1F3D}"/>
              </a:ext>
            </a:extLst>
          </p:cNvPr>
          <p:cNvSpPr txBox="1"/>
          <p:nvPr/>
        </p:nvSpPr>
        <p:spPr>
          <a:xfrm>
            <a:off x="1234733" y="3240326"/>
            <a:ext cx="9722533" cy="70788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4000" b="0" i="0" dirty="0">
                <a:solidFill>
                  <a:srgbClr val="444444"/>
                </a:solidFill>
                <a:effectLst/>
              </a:rPr>
              <a:t>public static bool </a:t>
            </a:r>
            <a:r>
              <a:rPr lang="en-US" altLang="ja-JP" sz="4000" b="0" i="0" dirty="0" err="1">
                <a:solidFill>
                  <a:srgbClr val="444444"/>
                </a:solidFill>
                <a:effectLst/>
              </a:rPr>
              <a:t>GetKey</a:t>
            </a:r>
            <a:r>
              <a:rPr lang="en-US" altLang="ja-JP" sz="4000" b="0" i="0" dirty="0">
                <a:solidFill>
                  <a:srgbClr val="444444"/>
                </a:solidFill>
                <a:effectLst/>
              </a:rPr>
              <a:t>(</a:t>
            </a:r>
            <a:r>
              <a:rPr lang="en-US" altLang="ja-JP" sz="4000" b="0" i="0" dirty="0" err="1">
                <a:solidFill>
                  <a:srgbClr val="444444"/>
                </a:solidFill>
                <a:effectLst/>
              </a:rPr>
              <a:t>KeyCode</a:t>
            </a:r>
            <a:r>
              <a:rPr lang="en-US" altLang="ja-JP" sz="4000" b="0" i="0" dirty="0">
                <a:solidFill>
                  <a:srgbClr val="444444"/>
                </a:solidFill>
                <a:effectLst/>
              </a:rPr>
              <a:t> key)</a:t>
            </a:r>
            <a:endParaRPr lang="en-US" altLang="ja-JP" sz="4000" b="0" i="0" dirty="0">
              <a:effectLst/>
              <a:latin typeface="Menlo"/>
            </a:endParaRPr>
          </a:p>
        </p:txBody>
      </p:sp>
      <p:sp>
        <p:nvSpPr>
          <p:cNvPr id="24" name="タイトル 1">
            <a:extLst>
              <a:ext uri="{FF2B5EF4-FFF2-40B4-BE49-F238E27FC236}">
                <a16:creationId xmlns:a16="http://schemas.microsoft.com/office/drawing/2014/main" id="{34A2AC77-9362-40F8-8A2D-A45243164FA5}"/>
              </a:ext>
            </a:extLst>
          </p:cNvPr>
          <p:cNvSpPr txBox="1">
            <a:spLocks/>
          </p:cNvSpPr>
          <p:nvPr/>
        </p:nvSpPr>
        <p:spPr>
          <a:xfrm>
            <a:off x="469245" y="4322650"/>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endParaRPr lang="ja-JP" altLang="en-US" sz="2400" dirty="0">
              <a:solidFill>
                <a:schemeClr val="tx1"/>
              </a:solidFill>
            </a:endParaRPr>
          </a:p>
        </p:txBody>
      </p:sp>
      <p:sp>
        <p:nvSpPr>
          <p:cNvPr id="25" name="タイトル 1">
            <a:extLst>
              <a:ext uri="{FF2B5EF4-FFF2-40B4-BE49-F238E27FC236}">
                <a16:creationId xmlns:a16="http://schemas.microsoft.com/office/drawing/2014/main" id="{DEB00A84-84D4-4891-BEE9-5ED57C545A41}"/>
              </a:ext>
            </a:extLst>
          </p:cNvPr>
          <p:cNvSpPr txBox="1">
            <a:spLocks/>
          </p:cNvSpPr>
          <p:nvPr/>
        </p:nvSpPr>
        <p:spPr>
          <a:xfrm>
            <a:off x="469245" y="2551352"/>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2400" dirty="0">
                <a:solidFill>
                  <a:schemeClr val="tx1"/>
                </a:solidFill>
              </a:rPr>
              <a:t>Input</a:t>
            </a:r>
            <a:r>
              <a:rPr lang="ja-JP" altLang="en-US" sz="2400" dirty="0">
                <a:solidFill>
                  <a:schemeClr val="tx1"/>
                </a:solidFill>
              </a:rPr>
              <a:t>クラスの以下のメソッドでキー操作を取得できます。</a:t>
            </a:r>
          </a:p>
        </p:txBody>
      </p:sp>
      <p:sp>
        <p:nvSpPr>
          <p:cNvPr id="26" name="タイトル 1">
            <a:extLst>
              <a:ext uri="{FF2B5EF4-FFF2-40B4-BE49-F238E27FC236}">
                <a16:creationId xmlns:a16="http://schemas.microsoft.com/office/drawing/2014/main" id="{F6A91FD6-E667-4B2A-A7D1-7CC43BF16633}"/>
              </a:ext>
            </a:extLst>
          </p:cNvPr>
          <p:cNvSpPr txBox="1">
            <a:spLocks/>
          </p:cNvSpPr>
          <p:nvPr/>
        </p:nvSpPr>
        <p:spPr>
          <a:xfrm>
            <a:off x="634524" y="4322650"/>
            <a:ext cx="1684606" cy="468408"/>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2400" dirty="0">
                <a:solidFill>
                  <a:schemeClr val="tx1"/>
                </a:solidFill>
              </a:rPr>
              <a:t>具体的には</a:t>
            </a:r>
          </a:p>
        </p:txBody>
      </p:sp>
      <p:sp>
        <p:nvSpPr>
          <p:cNvPr id="27" name="テキスト ボックス 26">
            <a:extLst>
              <a:ext uri="{FF2B5EF4-FFF2-40B4-BE49-F238E27FC236}">
                <a16:creationId xmlns:a16="http://schemas.microsoft.com/office/drawing/2014/main" id="{358BA453-9F97-4BEE-AEA3-12065FD2740E}"/>
              </a:ext>
            </a:extLst>
          </p:cNvPr>
          <p:cNvSpPr txBox="1"/>
          <p:nvPr/>
        </p:nvSpPr>
        <p:spPr>
          <a:xfrm>
            <a:off x="1234733" y="4897159"/>
            <a:ext cx="9715288" cy="70788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4000" dirty="0">
                <a:latin typeface="Menlo"/>
              </a:rPr>
              <a:t>If(</a:t>
            </a:r>
            <a:r>
              <a:rPr lang="en-US" altLang="ja-JP" sz="4000" dirty="0" err="1">
                <a:latin typeface="Menlo"/>
              </a:rPr>
              <a:t>Input.GetKey</a:t>
            </a:r>
            <a:r>
              <a:rPr lang="en-US" altLang="ja-JP" sz="4000" dirty="0">
                <a:latin typeface="Menlo"/>
              </a:rPr>
              <a:t>(</a:t>
            </a:r>
            <a:r>
              <a:rPr lang="en-US" altLang="ja-JP" sz="4000" b="0" i="0" dirty="0" err="1">
                <a:solidFill>
                  <a:srgbClr val="FF0000"/>
                </a:solidFill>
                <a:effectLst/>
                <a:latin typeface="Menlo"/>
              </a:rPr>
              <a:t>KeyCode</a:t>
            </a:r>
            <a:r>
              <a:rPr lang="en-US" altLang="ja-JP" sz="4000" dirty="0" err="1">
                <a:solidFill>
                  <a:srgbClr val="FF0000"/>
                </a:solidFill>
                <a:latin typeface="Menlo"/>
              </a:rPr>
              <a:t>.</a:t>
            </a:r>
            <a:r>
              <a:rPr lang="en-US" altLang="ja-JP" sz="4000" b="0" i="0" dirty="0" err="1">
                <a:solidFill>
                  <a:srgbClr val="FF0000"/>
                </a:solidFill>
                <a:effectLst/>
                <a:latin typeface="Menlo"/>
              </a:rPr>
              <a:t>LeftArrow</a:t>
            </a:r>
            <a:r>
              <a:rPr lang="en-US" altLang="ja-JP" sz="4000" dirty="0">
                <a:latin typeface="Menlo"/>
              </a:rPr>
              <a:t>)){</a:t>
            </a:r>
            <a:r>
              <a:rPr lang="en-US" altLang="ja-JP" sz="4000" dirty="0">
                <a:solidFill>
                  <a:srgbClr val="00B050"/>
                </a:solidFill>
                <a:latin typeface="Menlo"/>
              </a:rPr>
              <a:t>//</a:t>
            </a:r>
            <a:r>
              <a:rPr lang="ja-JP" altLang="en-US" sz="4000" dirty="0">
                <a:solidFill>
                  <a:srgbClr val="00B050"/>
                </a:solidFill>
                <a:latin typeface="Menlo"/>
              </a:rPr>
              <a:t>操作</a:t>
            </a:r>
            <a:r>
              <a:rPr lang="en-US" altLang="ja-JP" sz="4000" dirty="0">
                <a:latin typeface="Menlo"/>
              </a:rPr>
              <a:t>}</a:t>
            </a:r>
            <a:endParaRPr lang="en-US" altLang="ja-JP" sz="4000" b="0" i="0" dirty="0">
              <a:effectLst/>
              <a:latin typeface="Menlo"/>
            </a:endParaRPr>
          </a:p>
        </p:txBody>
      </p:sp>
      <p:sp>
        <p:nvSpPr>
          <p:cNvPr id="28" name="タイトル 1">
            <a:extLst>
              <a:ext uri="{FF2B5EF4-FFF2-40B4-BE49-F238E27FC236}">
                <a16:creationId xmlns:a16="http://schemas.microsoft.com/office/drawing/2014/main" id="{7DDC42C6-E75D-41E1-A6D6-8E52DF65527F}"/>
              </a:ext>
            </a:extLst>
          </p:cNvPr>
          <p:cNvSpPr txBox="1">
            <a:spLocks/>
          </p:cNvSpPr>
          <p:nvPr/>
        </p:nvSpPr>
        <p:spPr>
          <a:xfrm>
            <a:off x="634524" y="5900866"/>
            <a:ext cx="3182102"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endParaRPr lang="ja-JP" altLang="en-US" sz="2400" dirty="0">
              <a:solidFill>
                <a:schemeClr val="tx1"/>
              </a:solidFill>
            </a:endParaRPr>
          </a:p>
        </p:txBody>
      </p:sp>
      <p:sp>
        <p:nvSpPr>
          <p:cNvPr id="29" name="タイトル 1">
            <a:extLst>
              <a:ext uri="{FF2B5EF4-FFF2-40B4-BE49-F238E27FC236}">
                <a16:creationId xmlns:a16="http://schemas.microsoft.com/office/drawing/2014/main" id="{48AE3C02-8865-407E-8893-CF34CEEB9B5B}"/>
              </a:ext>
            </a:extLst>
          </p:cNvPr>
          <p:cNvSpPr txBox="1">
            <a:spLocks/>
          </p:cNvSpPr>
          <p:nvPr/>
        </p:nvSpPr>
        <p:spPr>
          <a:xfrm>
            <a:off x="634524" y="5923186"/>
            <a:ext cx="425552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2400" dirty="0">
                <a:solidFill>
                  <a:schemeClr val="tx1"/>
                </a:solidFill>
              </a:rPr>
              <a:t>という形で使います。</a:t>
            </a:r>
          </a:p>
        </p:txBody>
      </p:sp>
    </p:spTree>
    <p:extLst>
      <p:ext uri="{BB962C8B-B14F-4D97-AF65-F5344CB8AC3E}">
        <p14:creationId xmlns:p14="http://schemas.microsoft.com/office/powerpoint/2010/main" val="3575988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インタラクティブ </a:t>
            </a:r>
            <a:r>
              <a:rPr lang="en-US" altLang="ja-JP" dirty="0">
                <a:solidFill>
                  <a:schemeClr val="tx1"/>
                </a:solidFill>
              </a:rPr>
              <a:t>–</a:t>
            </a:r>
            <a:r>
              <a:rPr lang="ja-JP" altLang="en-US" dirty="0">
                <a:solidFill>
                  <a:schemeClr val="tx1"/>
                </a:solidFill>
              </a:rPr>
              <a:t> 具体例</a:t>
            </a:r>
          </a:p>
        </p:txBody>
      </p:sp>
      <p:pic>
        <p:nvPicPr>
          <p:cNvPr id="3" name="図 2">
            <a:extLst>
              <a:ext uri="{FF2B5EF4-FFF2-40B4-BE49-F238E27FC236}">
                <a16:creationId xmlns:a16="http://schemas.microsoft.com/office/drawing/2014/main" id="{5C397003-417A-4AD6-B3B1-E238F269E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7"/>
            <a:ext cx="6124739" cy="5756202"/>
          </a:xfrm>
          <a:prstGeom prst="rect">
            <a:avLst/>
          </a:prstGeom>
        </p:spPr>
      </p:pic>
      <p:pic>
        <p:nvPicPr>
          <p:cNvPr id="6" name="図 5">
            <a:extLst>
              <a:ext uri="{FF2B5EF4-FFF2-40B4-BE49-F238E27FC236}">
                <a16:creationId xmlns:a16="http://schemas.microsoft.com/office/drawing/2014/main" id="{4DA72B19-050E-4115-B963-79D632593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5132" y="3429000"/>
            <a:ext cx="6335356" cy="1820402"/>
          </a:xfrm>
          <a:prstGeom prst="rect">
            <a:avLst/>
          </a:prstGeom>
        </p:spPr>
      </p:pic>
      <p:sp>
        <p:nvSpPr>
          <p:cNvPr id="19" name="タイトル 1">
            <a:extLst>
              <a:ext uri="{FF2B5EF4-FFF2-40B4-BE49-F238E27FC236}">
                <a16:creationId xmlns:a16="http://schemas.microsoft.com/office/drawing/2014/main" id="{D8CE72D0-3C7D-4350-A2BD-4F83C2096E43}"/>
              </a:ext>
            </a:extLst>
          </p:cNvPr>
          <p:cNvSpPr txBox="1">
            <a:spLocks/>
          </p:cNvSpPr>
          <p:nvPr/>
        </p:nvSpPr>
        <p:spPr>
          <a:xfrm>
            <a:off x="6606554" y="944426"/>
            <a:ext cx="4856899" cy="2571771"/>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1800" dirty="0">
                <a:solidFill>
                  <a:schemeClr val="tx1"/>
                </a:solidFill>
              </a:rPr>
              <a:t>実際のソースコードは左のようになります。</a:t>
            </a:r>
            <a:endParaRPr lang="en-US" altLang="ja-JP" sz="1800" dirty="0">
              <a:solidFill>
                <a:schemeClr val="tx1"/>
              </a:solidFill>
            </a:endParaRPr>
          </a:p>
          <a:p>
            <a:r>
              <a:rPr lang="ja-JP" altLang="en-US" sz="1800" dirty="0">
                <a:solidFill>
                  <a:schemeClr val="tx1"/>
                </a:solidFill>
              </a:rPr>
              <a:t>また、</a:t>
            </a:r>
            <a:endParaRPr lang="en-US" altLang="ja-JP" sz="1800" dirty="0">
              <a:solidFill>
                <a:schemeClr val="tx1"/>
              </a:solidFill>
            </a:endParaRPr>
          </a:p>
          <a:p>
            <a:endParaRPr lang="en-US" altLang="ja-JP" sz="2400" b="0" i="0" dirty="0">
              <a:solidFill>
                <a:srgbClr val="444444"/>
              </a:solidFill>
              <a:effectLst/>
              <a:latin typeface="Helvetica Neue"/>
            </a:endParaRPr>
          </a:p>
          <a:p>
            <a:r>
              <a:rPr lang="ja-JP" altLang="en-US" sz="2400" b="0" i="0" dirty="0">
                <a:solidFill>
                  <a:srgbClr val="444444"/>
                </a:solidFill>
                <a:effectLst/>
                <a:latin typeface="Helvetica Neue"/>
              </a:rPr>
              <a:t>「</a:t>
            </a:r>
            <a:r>
              <a:rPr lang="ja-JP" altLang="en-US" sz="2400" b="1" i="0" dirty="0">
                <a:solidFill>
                  <a:srgbClr val="339966"/>
                </a:solidFill>
                <a:effectLst/>
                <a:latin typeface="Helvetica Neue"/>
              </a:rPr>
              <a:t>押された時</a:t>
            </a:r>
            <a:r>
              <a:rPr lang="ja-JP" altLang="en-US" sz="2400" b="0" i="0" dirty="0">
                <a:solidFill>
                  <a:srgbClr val="444444"/>
                </a:solidFill>
                <a:effectLst/>
                <a:latin typeface="Helvetica Neue"/>
              </a:rPr>
              <a:t>」「</a:t>
            </a:r>
            <a:r>
              <a:rPr lang="ja-JP" altLang="en-US" sz="2400" b="1" i="0" dirty="0">
                <a:solidFill>
                  <a:srgbClr val="339966"/>
                </a:solidFill>
                <a:effectLst/>
                <a:latin typeface="Helvetica Neue"/>
              </a:rPr>
              <a:t>離した時</a:t>
            </a:r>
            <a:r>
              <a:rPr lang="ja-JP" altLang="en-US" sz="2400" b="0" i="0" dirty="0">
                <a:solidFill>
                  <a:srgbClr val="444444"/>
                </a:solidFill>
                <a:effectLst/>
                <a:latin typeface="Helvetica Neue"/>
              </a:rPr>
              <a:t>」</a:t>
            </a:r>
            <a:endParaRPr lang="en-US" altLang="ja-JP" sz="2400" b="0" i="0" dirty="0">
              <a:solidFill>
                <a:srgbClr val="444444"/>
              </a:solidFill>
              <a:effectLst/>
              <a:latin typeface="Helvetica Neue"/>
            </a:endParaRPr>
          </a:p>
          <a:p>
            <a:endParaRPr lang="en-US" altLang="ja-JP" sz="1900" b="0" i="0" dirty="0">
              <a:solidFill>
                <a:srgbClr val="444444"/>
              </a:solidFill>
              <a:effectLst/>
              <a:latin typeface="Helvetica Neue"/>
            </a:endParaRPr>
          </a:p>
          <a:p>
            <a:r>
              <a:rPr lang="ja-JP" altLang="en-US" sz="1900" b="0" i="0" dirty="0">
                <a:solidFill>
                  <a:srgbClr val="444444"/>
                </a:solidFill>
                <a:effectLst/>
                <a:latin typeface="Helvetica Neue"/>
              </a:rPr>
              <a:t>も</a:t>
            </a:r>
            <a:r>
              <a:rPr lang="ja-JP" altLang="en-US" sz="1900" dirty="0">
                <a:solidFill>
                  <a:schemeClr val="tx1"/>
                </a:solidFill>
              </a:rPr>
              <a:t>必要になると思いますので、</a:t>
            </a:r>
            <a:endParaRPr lang="en-US" altLang="ja-JP" sz="1900" dirty="0">
              <a:solidFill>
                <a:schemeClr val="tx1"/>
              </a:solidFill>
            </a:endParaRPr>
          </a:p>
          <a:p>
            <a:r>
              <a:rPr lang="ja-JP" altLang="en-US" sz="1800" dirty="0">
                <a:solidFill>
                  <a:schemeClr val="tx1"/>
                </a:solidFill>
              </a:rPr>
              <a:t>下記のメソッドを使用してください。</a:t>
            </a:r>
            <a:endParaRPr lang="en-US" altLang="ja-JP" sz="1800" dirty="0">
              <a:solidFill>
                <a:schemeClr val="tx1"/>
              </a:solidFill>
            </a:endParaRPr>
          </a:p>
          <a:p>
            <a:endParaRPr lang="ja-JP" altLang="en-US" sz="1800" dirty="0">
              <a:solidFill>
                <a:schemeClr val="tx1"/>
              </a:solidFill>
            </a:endParaRPr>
          </a:p>
        </p:txBody>
      </p:sp>
      <p:sp>
        <p:nvSpPr>
          <p:cNvPr id="7" name="テキスト ボックス 6">
            <a:extLst>
              <a:ext uri="{FF2B5EF4-FFF2-40B4-BE49-F238E27FC236}">
                <a16:creationId xmlns:a16="http://schemas.microsoft.com/office/drawing/2014/main" id="{6B00DA4F-E810-4F0E-9E87-9DAA04FA85D5}"/>
              </a:ext>
            </a:extLst>
          </p:cNvPr>
          <p:cNvSpPr txBox="1"/>
          <p:nvPr/>
        </p:nvSpPr>
        <p:spPr>
          <a:xfrm>
            <a:off x="7637535" y="5249402"/>
            <a:ext cx="3172663" cy="369332"/>
          </a:xfrm>
          <a:prstGeom prst="rect">
            <a:avLst/>
          </a:prstGeom>
          <a:noFill/>
        </p:spPr>
        <p:txBody>
          <a:bodyPr wrap="none" rtlCol="0">
            <a:spAutoFit/>
          </a:bodyPr>
          <a:lstStyle/>
          <a:p>
            <a:r>
              <a:rPr kumimoji="1" lang="en-US" altLang="ja-JP" dirty="0"/>
              <a:t>(※name</a:t>
            </a:r>
            <a:r>
              <a:rPr kumimoji="1" lang="ja-JP" altLang="en-US" dirty="0"/>
              <a:t>がキーコードです）</a:t>
            </a:r>
          </a:p>
        </p:txBody>
      </p:sp>
    </p:spTree>
    <p:extLst>
      <p:ext uri="{BB962C8B-B14F-4D97-AF65-F5344CB8AC3E}">
        <p14:creationId xmlns:p14="http://schemas.microsoft.com/office/powerpoint/2010/main" val="223704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a:solidFill>
                  <a:schemeClr val="tx1"/>
                </a:solidFill>
              </a:rPr>
              <a:t>Input</a:t>
            </a:r>
            <a:r>
              <a:rPr lang="ja-JP" altLang="en-US" dirty="0">
                <a:solidFill>
                  <a:schemeClr val="tx1"/>
                </a:solidFill>
              </a:rPr>
              <a:t> </a:t>
            </a:r>
            <a:r>
              <a:rPr lang="en-US" altLang="ja-JP" dirty="0">
                <a:solidFill>
                  <a:schemeClr val="tx1"/>
                </a:solidFill>
              </a:rPr>
              <a:t>–</a:t>
            </a:r>
            <a:r>
              <a:rPr lang="ja-JP" altLang="en-US" dirty="0">
                <a:solidFill>
                  <a:schemeClr val="tx1"/>
                </a:solidFill>
              </a:rPr>
              <a:t> リファレンス</a:t>
            </a:r>
          </a:p>
        </p:txBody>
      </p:sp>
      <p:sp>
        <p:nvSpPr>
          <p:cNvPr id="9" name="テキスト ボックス 8">
            <a:extLst>
              <a:ext uri="{FF2B5EF4-FFF2-40B4-BE49-F238E27FC236}">
                <a16:creationId xmlns:a16="http://schemas.microsoft.com/office/drawing/2014/main" id="{CDEB0A1B-FF80-4408-B1DE-485F24DFE72F}"/>
              </a:ext>
            </a:extLst>
          </p:cNvPr>
          <p:cNvSpPr txBox="1"/>
          <p:nvPr/>
        </p:nvSpPr>
        <p:spPr>
          <a:xfrm>
            <a:off x="393568" y="1370656"/>
            <a:ext cx="11050572" cy="954107"/>
          </a:xfrm>
          <a:prstGeom prst="rect">
            <a:avLst/>
          </a:prstGeom>
          <a:noFill/>
        </p:spPr>
        <p:txBody>
          <a:bodyPr wrap="square">
            <a:spAutoFit/>
          </a:bodyPr>
          <a:lstStyle/>
          <a:p>
            <a:r>
              <a:rPr lang="en-US" altLang="ja-JP" sz="2800" dirty="0"/>
              <a:t>Input</a:t>
            </a:r>
            <a:r>
              <a:rPr lang="ja-JP" altLang="en-US" sz="2800" dirty="0"/>
              <a:t>クラス</a:t>
            </a:r>
            <a:r>
              <a:rPr lang="en-US" altLang="ja-JP" sz="2800" dirty="0"/>
              <a:t>:</a:t>
            </a:r>
          </a:p>
          <a:p>
            <a:r>
              <a:rPr lang="ja-JP" altLang="en-US" sz="2800" dirty="0">
                <a:solidFill>
                  <a:srgbClr val="0070C0"/>
                </a:solidFill>
              </a:rPr>
              <a:t>https://docs.unity3d.com/ja/2021.3/ScriptReference/Input.html</a:t>
            </a:r>
          </a:p>
        </p:txBody>
      </p:sp>
      <p:sp>
        <p:nvSpPr>
          <p:cNvPr id="11" name="テキスト ボックス 10">
            <a:extLst>
              <a:ext uri="{FF2B5EF4-FFF2-40B4-BE49-F238E27FC236}">
                <a16:creationId xmlns:a16="http://schemas.microsoft.com/office/drawing/2014/main" id="{23AD76C4-7255-4713-9B46-0E24B00968F1}"/>
              </a:ext>
            </a:extLst>
          </p:cNvPr>
          <p:cNvSpPr txBox="1"/>
          <p:nvPr/>
        </p:nvSpPr>
        <p:spPr>
          <a:xfrm>
            <a:off x="393568" y="2472433"/>
            <a:ext cx="11531339" cy="954107"/>
          </a:xfrm>
          <a:prstGeom prst="rect">
            <a:avLst/>
          </a:prstGeom>
          <a:noFill/>
        </p:spPr>
        <p:txBody>
          <a:bodyPr wrap="square">
            <a:spAutoFit/>
          </a:bodyPr>
          <a:lstStyle/>
          <a:p>
            <a:r>
              <a:rPr lang="en-US" altLang="ja-JP" sz="2800" dirty="0" err="1"/>
              <a:t>KeyCode</a:t>
            </a:r>
            <a:r>
              <a:rPr lang="en-US" altLang="ja-JP" sz="2800" dirty="0"/>
              <a:t>:</a:t>
            </a:r>
          </a:p>
          <a:p>
            <a:r>
              <a:rPr lang="en-US" altLang="ja-JP" sz="2800" dirty="0">
                <a:solidFill>
                  <a:srgbClr val="0070C0"/>
                </a:solidFill>
              </a:rPr>
              <a:t>https://docs.unity3d.com/ja/2021.3/ScriptReference/KeyCode.html</a:t>
            </a:r>
            <a:endParaRPr lang="ja-JP" altLang="en-US" sz="2800" dirty="0">
              <a:solidFill>
                <a:srgbClr val="0070C0"/>
              </a:solidFill>
            </a:endParaRPr>
          </a:p>
        </p:txBody>
      </p:sp>
      <p:sp>
        <p:nvSpPr>
          <p:cNvPr id="12" name="テキスト ボックス 11">
            <a:extLst>
              <a:ext uri="{FF2B5EF4-FFF2-40B4-BE49-F238E27FC236}">
                <a16:creationId xmlns:a16="http://schemas.microsoft.com/office/drawing/2014/main" id="{1304B67E-5BBD-43DA-88CD-E33596CAF12C}"/>
              </a:ext>
            </a:extLst>
          </p:cNvPr>
          <p:cNvSpPr txBox="1"/>
          <p:nvPr/>
        </p:nvSpPr>
        <p:spPr>
          <a:xfrm>
            <a:off x="1388094" y="5058284"/>
            <a:ext cx="9542286" cy="110799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6600" b="1" dirty="0">
                <a:solidFill>
                  <a:schemeClr val="tx1"/>
                </a:solidFill>
              </a:rPr>
              <a:t>リファレンスを読もう！</a:t>
            </a:r>
            <a:endParaRPr lang="en-US" altLang="ja-JP" sz="2800" b="1" dirty="0">
              <a:solidFill>
                <a:schemeClr val="tx1"/>
              </a:solidFill>
            </a:endParaRPr>
          </a:p>
        </p:txBody>
      </p:sp>
      <p:sp>
        <p:nvSpPr>
          <p:cNvPr id="13" name="テキスト ボックス 12">
            <a:extLst>
              <a:ext uri="{FF2B5EF4-FFF2-40B4-BE49-F238E27FC236}">
                <a16:creationId xmlns:a16="http://schemas.microsoft.com/office/drawing/2014/main" id="{2B8B1CCE-3EA5-45B9-BFD8-5FA90D3E6BAC}"/>
              </a:ext>
            </a:extLst>
          </p:cNvPr>
          <p:cNvSpPr txBox="1"/>
          <p:nvPr/>
        </p:nvSpPr>
        <p:spPr>
          <a:xfrm>
            <a:off x="393568" y="3548351"/>
            <a:ext cx="11531339" cy="1384995"/>
          </a:xfrm>
          <a:prstGeom prst="rect">
            <a:avLst/>
          </a:prstGeom>
          <a:noFill/>
        </p:spPr>
        <p:txBody>
          <a:bodyPr wrap="square">
            <a:spAutoFit/>
          </a:bodyPr>
          <a:lstStyle/>
          <a:p>
            <a:r>
              <a:rPr lang="en-US" altLang="ja-JP" sz="2800" dirty="0" err="1"/>
              <a:t>GetButtonDown</a:t>
            </a:r>
            <a:r>
              <a:rPr lang="en-US" altLang="ja-JP" sz="2800" dirty="0"/>
              <a:t>(</a:t>
            </a:r>
            <a:r>
              <a:rPr lang="ja-JP" altLang="en-US" sz="2800" dirty="0"/>
              <a:t>スマホのタップなどで必要</a:t>
            </a:r>
            <a:r>
              <a:rPr lang="en-US" altLang="ja-JP" sz="2800" dirty="0"/>
              <a:t>):</a:t>
            </a:r>
          </a:p>
          <a:p>
            <a:r>
              <a:rPr lang="en-US" altLang="ja-JP" sz="2800" dirty="0">
                <a:solidFill>
                  <a:srgbClr val="0070C0"/>
                </a:solidFill>
              </a:rPr>
              <a:t>https://docs.unity3d.com/ja/2021.3/ScriptReference/Input.GetButtonDown.html</a:t>
            </a:r>
            <a:endParaRPr lang="ja-JP" altLang="en-US" sz="2800" dirty="0">
              <a:solidFill>
                <a:srgbClr val="0070C0"/>
              </a:solidFill>
            </a:endParaRPr>
          </a:p>
        </p:txBody>
      </p:sp>
    </p:spTree>
    <p:extLst>
      <p:ext uri="{BB962C8B-B14F-4D97-AF65-F5344CB8AC3E}">
        <p14:creationId xmlns:p14="http://schemas.microsoft.com/office/powerpoint/2010/main" val="401236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6539F66-5BA7-4BBB-A6DB-9186CA691834}"/>
              </a:ext>
            </a:extLst>
          </p:cNvPr>
          <p:cNvSpPr>
            <a:spLocks noGrp="1"/>
          </p:cNvSpPr>
          <p:nvPr>
            <p:ph idx="1"/>
          </p:nvPr>
        </p:nvSpPr>
        <p:spPr>
          <a:xfrm>
            <a:off x="399576" y="1104034"/>
            <a:ext cx="5696423" cy="5466099"/>
          </a:xfrm>
        </p:spPr>
        <p:txBody>
          <a:bodyPr>
            <a:normAutofit/>
          </a:bodyPr>
          <a:lstStyle/>
          <a:p>
            <a:r>
              <a:rPr kumimoji="1" lang="ja-JP" altLang="en-US" sz="3200" b="1" u="sng" dirty="0"/>
              <a:t>アジェンダ</a:t>
            </a:r>
            <a:endParaRPr kumimoji="1" lang="en-US" altLang="ja-JP" sz="3200" b="1" u="sng" dirty="0"/>
          </a:p>
          <a:p>
            <a:pPr marL="0" indent="0">
              <a:buNone/>
            </a:pPr>
            <a:r>
              <a:rPr kumimoji="1" lang="ja-JP" altLang="en-US" sz="3200" dirty="0"/>
              <a:t>・</a:t>
            </a:r>
            <a:r>
              <a:rPr lang="ja-JP" altLang="en-US" sz="3200" dirty="0"/>
              <a:t>移動</a:t>
            </a:r>
            <a:endParaRPr lang="en-US" altLang="ja-JP" sz="3200" dirty="0"/>
          </a:p>
          <a:p>
            <a:pPr marL="0" indent="0">
              <a:buNone/>
            </a:pPr>
            <a:r>
              <a:rPr lang="ja-JP" altLang="en-US" sz="3200" dirty="0"/>
              <a:t>・拡大縮小</a:t>
            </a:r>
            <a:endParaRPr lang="en-US" altLang="ja-JP" sz="3200" dirty="0"/>
          </a:p>
          <a:p>
            <a:pPr marL="0" indent="0">
              <a:buNone/>
            </a:pPr>
            <a:r>
              <a:rPr lang="ja-JP" altLang="en-US" sz="3200" dirty="0"/>
              <a:t>・単純回転</a:t>
            </a:r>
            <a:endParaRPr lang="en-US" altLang="ja-JP" sz="3200" dirty="0"/>
          </a:p>
          <a:p>
            <a:pPr marL="0" indent="0">
              <a:buNone/>
            </a:pPr>
            <a:r>
              <a:rPr lang="ja-JP" altLang="en-US" sz="3200" dirty="0"/>
              <a:t>・クオータニオン</a:t>
            </a:r>
            <a:endParaRPr lang="en-US" altLang="ja-JP" sz="3200" dirty="0"/>
          </a:p>
          <a:p>
            <a:pPr marL="0" indent="0">
              <a:buNone/>
            </a:pPr>
            <a:r>
              <a:rPr lang="ja-JP" altLang="en-US" sz="3200" dirty="0"/>
              <a:t>・クオータニオン回転</a:t>
            </a:r>
            <a:endParaRPr lang="en-US" altLang="ja-JP" sz="3200" dirty="0"/>
          </a:p>
          <a:p>
            <a:pPr marL="0" indent="0">
              <a:buNone/>
            </a:pPr>
            <a:r>
              <a:rPr lang="ja-JP" altLang="en-US" sz="3200" dirty="0"/>
              <a:t>・インタラクティブ</a:t>
            </a:r>
            <a:endParaRPr lang="en-US" altLang="ja-JP" sz="3200" dirty="0"/>
          </a:p>
          <a:p>
            <a:pPr marL="0" indent="0">
              <a:buNone/>
            </a:pPr>
            <a:r>
              <a:rPr lang="ja-JP" altLang="en-US" sz="3200" dirty="0"/>
              <a:t>（キーとタッチ）</a:t>
            </a:r>
            <a:endParaRPr kumimoji="1" lang="ja-JP" altLang="en-US" sz="3200" dirty="0"/>
          </a:p>
          <a:p>
            <a:pPr marL="0" indent="0">
              <a:buNone/>
            </a:pPr>
            <a:endParaRPr kumimoji="1" lang="en-US" altLang="ja-JP" sz="3200" b="1" u="sng" dirty="0"/>
          </a:p>
        </p:txBody>
      </p:sp>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アジェンダ（</a:t>
            </a:r>
            <a:r>
              <a:rPr lang="en-US" altLang="ja-JP" dirty="0">
                <a:solidFill>
                  <a:schemeClr val="tx1"/>
                </a:solidFill>
              </a:rPr>
              <a:t>agenda</a:t>
            </a:r>
            <a:r>
              <a:rPr lang="ja-JP" altLang="en-US" dirty="0">
                <a:solidFill>
                  <a:schemeClr val="tx1"/>
                </a:solidFill>
              </a:rPr>
              <a:t>：目次</a:t>
            </a:r>
            <a:r>
              <a:rPr lang="ja-JP" altLang="en-US" dirty="0"/>
              <a:t>）</a:t>
            </a:r>
          </a:p>
        </p:txBody>
      </p:sp>
      <p:sp>
        <p:nvSpPr>
          <p:cNvPr id="6" name="コンテンツ プレースホルダー 2">
            <a:extLst>
              <a:ext uri="{FF2B5EF4-FFF2-40B4-BE49-F238E27FC236}">
                <a16:creationId xmlns:a16="http://schemas.microsoft.com/office/drawing/2014/main" id="{5235F61D-3CF2-4C99-ACDE-D55779AA25AE}"/>
              </a:ext>
            </a:extLst>
          </p:cNvPr>
          <p:cNvSpPr txBox="1">
            <a:spLocks/>
          </p:cNvSpPr>
          <p:nvPr/>
        </p:nvSpPr>
        <p:spPr>
          <a:xfrm>
            <a:off x="6096000" y="1104035"/>
            <a:ext cx="4580586" cy="20571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200" b="1" dirty="0"/>
              <a:t>・</a:t>
            </a:r>
            <a:r>
              <a:rPr lang="ja-JP" altLang="en-US" sz="3200" b="1" u="sng" dirty="0"/>
              <a:t>課題</a:t>
            </a:r>
            <a:endParaRPr lang="en-US" altLang="ja-JP" sz="3200" b="1" u="sng" dirty="0"/>
          </a:p>
          <a:p>
            <a:pPr marL="0" indent="0">
              <a:buNone/>
            </a:pPr>
            <a:r>
              <a:rPr lang="ja-JP" altLang="en-US" sz="3200" dirty="0"/>
              <a:t>　・有</a:t>
            </a:r>
            <a:r>
              <a:rPr lang="en-US" altLang="ja-JP" sz="3200" dirty="0"/>
              <a:t>(</a:t>
            </a:r>
            <a:r>
              <a:rPr lang="ja-JP" altLang="en-US" sz="3200" dirty="0"/>
              <a:t>スライド最後</a:t>
            </a:r>
            <a:r>
              <a:rPr lang="en-US" altLang="ja-JP" sz="3200" dirty="0"/>
              <a:t>)</a:t>
            </a:r>
          </a:p>
          <a:p>
            <a:endParaRPr lang="en-US" altLang="ja-JP" sz="3200" dirty="0"/>
          </a:p>
          <a:p>
            <a:pPr marL="0" indent="0">
              <a:buNone/>
            </a:pPr>
            <a:endParaRPr lang="ja-JP" altLang="en-US" sz="3200" dirty="0"/>
          </a:p>
        </p:txBody>
      </p:sp>
    </p:spTree>
    <p:extLst>
      <p:ext uri="{BB962C8B-B14F-4D97-AF65-F5344CB8AC3E}">
        <p14:creationId xmlns:p14="http://schemas.microsoft.com/office/powerpoint/2010/main" val="2387201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タイトル 1">
            <a:extLst>
              <a:ext uri="{FF2B5EF4-FFF2-40B4-BE49-F238E27FC236}">
                <a16:creationId xmlns:a16="http://schemas.microsoft.com/office/drawing/2014/main" id="{552304C8-A1DE-4E8B-BA5F-60F1BC1D2390}"/>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solidFill>
                  <a:schemeClr val="tx1"/>
                </a:solidFill>
              </a:rPr>
              <a:t>課題：クッキークリッカーもどきの作成</a:t>
            </a:r>
          </a:p>
        </p:txBody>
      </p:sp>
      <p:sp>
        <p:nvSpPr>
          <p:cNvPr id="5" name="テキスト ボックス 4">
            <a:extLst>
              <a:ext uri="{FF2B5EF4-FFF2-40B4-BE49-F238E27FC236}">
                <a16:creationId xmlns:a16="http://schemas.microsoft.com/office/drawing/2014/main" id="{173EE6D7-EC19-4EFE-AFD0-5D75D3BB9E0E}"/>
              </a:ext>
            </a:extLst>
          </p:cNvPr>
          <p:cNvSpPr txBox="1"/>
          <p:nvPr/>
        </p:nvSpPr>
        <p:spPr>
          <a:xfrm>
            <a:off x="4574395" y="6110185"/>
            <a:ext cx="8040503" cy="646331"/>
          </a:xfrm>
          <a:prstGeom prst="rect">
            <a:avLst/>
          </a:prstGeom>
          <a:noFill/>
        </p:spPr>
        <p:txBody>
          <a:bodyPr wrap="square">
            <a:spAutoFit/>
          </a:bodyPr>
          <a:lstStyle/>
          <a:p>
            <a:r>
              <a:rPr lang="ja-JP" altLang="en-US" dirty="0"/>
              <a:t>乱数の生成：</a:t>
            </a:r>
            <a:endParaRPr lang="en-US" altLang="ja-JP" dirty="0"/>
          </a:p>
          <a:p>
            <a:r>
              <a:rPr lang="en-US" altLang="ja-JP" dirty="0"/>
              <a:t>https://tech.pjin.jp/blog/2021/03/31/unity_howto_random/</a:t>
            </a:r>
            <a:endParaRPr lang="ja-JP" altLang="en-US" dirty="0"/>
          </a:p>
        </p:txBody>
      </p:sp>
      <p:pic>
        <p:nvPicPr>
          <p:cNvPr id="4" name="図 3">
            <a:extLst>
              <a:ext uri="{FF2B5EF4-FFF2-40B4-BE49-F238E27FC236}">
                <a16:creationId xmlns:a16="http://schemas.microsoft.com/office/drawing/2014/main" id="{6AC9FA87-FFE4-4122-A688-D2F481D48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7454" y="2766115"/>
            <a:ext cx="7803034" cy="3207231"/>
          </a:xfrm>
          <a:prstGeom prst="rect">
            <a:avLst/>
          </a:prstGeom>
        </p:spPr>
      </p:pic>
      <p:sp>
        <p:nvSpPr>
          <p:cNvPr id="6" name="テキスト ボックス 5">
            <a:extLst>
              <a:ext uri="{FF2B5EF4-FFF2-40B4-BE49-F238E27FC236}">
                <a16:creationId xmlns:a16="http://schemas.microsoft.com/office/drawing/2014/main" id="{5598560C-484B-47A5-B04F-F565D1D473D7}"/>
              </a:ext>
            </a:extLst>
          </p:cNvPr>
          <p:cNvSpPr txBox="1"/>
          <p:nvPr/>
        </p:nvSpPr>
        <p:spPr>
          <a:xfrm>
            <a:off x="2997825" y="1848467"/>
            <a:ext cx="6955750" cy="830997"/>
          </a:xfrm>
          <a:prstGeom prst="rect">
            <a:avLst/>
          </a:prstGeom>
          <a:noFill/>
        </p:spPr>
        <p:txBody>
          <a:bodyPr wrap="none" rtlCol="0">
            <a:spAutoFit/>
          </a:bodyPr>
          <a:lstStyle/>
          <a:p>
            <a:r>
              <a:rPr kumimoji="1" lang="en-US" altLang="ja-JP" sz="2400" dirty="0"/>
              <a:t>Prefab</a:t>
            </a:r>
            <a:r>
              <a:rPr kumimoji="1" lang="ja-JP" altLang="en-US" sz="2400" dirty="0"/>
              <a:t>などでの複製や</a:t>
            </a:r>
            <a:endParaRPr kumimoji="1" lang="en-US" altLang="ja-JP" sz="2400" dirty="0"/>
          </a:p>
          <a:p>
            <a:r>
              <a:rPr kumimoji="1" lang="ja-JP" altLang="en-US" sz="2400" dirty="0"/>
              <a:t>オブジェクトの削除などは行ってはいけません。</a:t>
            </a:r>
          </a:p>
        </p:txBody>
      </p:sp>
      <p:sp>
        <p:nvSpPr>
          <p:cNvPr id="7" name="テキスト ボックス 6">
            <a:extLst>
              <a:ext uri="{FF2B5EF4-FFF2-40B4-BE49-F238E27FC236}">
                <a16:creationId xmlns:a16="http://schemas.microsoft.com/office/drawing/2014/main" id="{6D481F4F-8AA2-4E71-919B-8430524F502F}"/>
              </a:ext>
            </a:extLst>
          </p:cNvPr>
          <p:cNvSpPr txBox="1"/>
          <p:nvPr/>
        </p:nvSpPr>
        <p:spPr>
          <a:xfrm>
            <a:off x="1887935" y="967423"/>
            <a:ext cx="7354899" cy="95410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ja-JP" sz="2800" dirty="0" err="1"/>
              <a:t>Github</a:t>
            </a:r>
            <a:r>
              <a:rPr lang="ja-JP" altLang="en-US" sz="2800" dirty="0"/>
              <a:t>上</a:t>
            </a:r>
            <a:r>
              <a:rPr kumimoji="1" lang="ja-JP" altLang="en-US" sz="2800" dirty="0"/>
              <a:t>：課題仕様書</a:t>
            </a:r>
            <a:r>
              <a:rPr kumimoji="1" lang="en-US" altLang="ja-JP" sz="2800" dirty="0"/>
              <a:t>_</a:t>
            </a:r>
            <a:r>
              <a:rPr kumimoji="1" lang="ja-JP" altLang="en-US" sz="2800" dirty="0"/>
              <a:t>ゲームエンジン</a:t>
            </a:r>
            <a:r>
              <a:rPr kumimoji="1" lang="en-US" altLang="ja-JP" sz="2800" dirty="0"/>
              <a:t>1for2</a:t>
            </a:r>
          </a:p>
          <a:p>
            <a:pPr algn="ctr"/>
            <a:r>
              <a:rPr lang="en-US" altLang="ja-JP" sz="2800" dirty="0"/>
              <a:t>(Cookie1)</a:t>
            </a:r>
            <a:endParaRPr kumimoji="1" lang="ja-JP" altLang="en-US" dirty="0"/>
          </a:p>
        </p:txBody>
      </p:sp>
      <p:sp>
        <p:nvSpPr>
          <p:cNvPr id="11" name="テキスト ボックス 10">
            <a:extLst>
              <a:ext uri="{FF2B5EF4-FFF2-40B4-BE49-F238E27FC236}">
                <a16:creationId xmlns:a16="http://schemas.microsoft.com/office/drawing/2014/main" id="{4492ACEC-91C3-49CF-89C9-AF7E4F47DA04}"/>
              </a:ext>
            </a:extLst>
          </p:cNvPr>
          <p:cNvSpPr txBox="1"/>
          <p:nvPr/>
        </p:nvSpPr>
        <p:spPr>
          <a:xfrm>
            <a:off x="889802" y="4018782"/>
            <a:ext cx="1723549" cy="707886"/>
          </a:xfrm>
          <a:prstGeom prst="rect">
            <a:avLst/>
          </a:prstGeom>
          <a:noFill/>
        </p:spPr>
        <p:txBody>
          <a:bodyPr wrap="none" rtlCol="0">
            <a:spAutoFit/>
          </a:bodyPr>
          <a:lstStyle/>
          <a:p>
            <a:r>
              <a:rPr kumimoji="1" lang="ja-JP" altLang="en-US" sz="4000" dirty="0"/>
              <a:t>ヒント</a:t>
            </a:r>
          </a:p>
        </p:txBody>
      </p:sp>
    </p:spTree>
    <p:extLst>
      <p:ext uri="{BB962C8B-B14F-4D97-AF65-F5344CB8AC3E}">
        <p14:creationId xmlns:p14="http://schemas.microsoft.com/office/powerpoint/2010/main" val="2760010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10515600" cy="1230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まとめ</a:t>
            </a:r>
          </a:p>
        </p:txBody>
      </p:sp>
      <p:sp>
        <p:nvSpPr>
          <p:cNvPr id="6" name="コンテンツ プレースホルダー 2">
            <a:extLst>
              <a:ext uri="{FF2B5EF4-FFF2-40B4-BE49-F238E27FC236}">
                <a16:creationId xmlns:a16="http://schemas.microsoft.com/office/drawing/2014/main" id="{9833EB74-73B2-43EE-B1C0-CCF48283D1C4}"/>
              </a:ext>
            </a:extLst>
          </p:cNvPr>
          <p:cNvSpPr txBox="1">
            <a:spLocks/>
          </p:cNvSpPr>
          <p:nvPr/>
        </p:nvSpPr>
        <p:spPr>
          <a:xfrm>
            <a:off x="7519048" y="889721"/>
            <a:ext cx="4112817" cy="23293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3200" b="1" u="sng" dirty="0"/>
              <a:t>今回の範囲</a:t>
            </a:r>
            <a:endParaRPr lang="en-US" altLang="ja-JP" sz="3200" b="1" u="sng" dirty="0"/>
          </a:p>
          <a:p>
            <a:pPr marL="0" indent="0">
              <a:buFont typeface="Wingdings 3" charset="2"/>
              <a:buNone/>
            </a:pPr>
            <a:r>
              <a:rPr lang="ja-JP" altLang="en-US" sz="2800" dirty="0"/>
              <a:t>・</a:t>
            </a:r>
            <a:r>
              <a:rPr lang="en-US" altLang="ja-JP" sz="2800" dirty="0"/>
              <a:t>Unity</a:t>
            </a:r>
            <a:r>
              <a:rPr lang="ja-JP" altLang="en-US" sz="2800" dirty="0"/>
              <a:t>：スライド</a:t>
            </a:r>
            <a:endParaRPr lang="en-US" altLang="ja-JP" sz="2800" dirty="0"/>
          </a:p>
          <a:p>
            <a:pPr marL="0" indent="0">
              <a:buFont typeface="Wingdings 3" charset="2"/>
              <a:buNone/>
            </a:pPr>
            <a:r>
              <a:rPr lang="ja-JP" altLang="en-US" sz="2800" dirty="0"/>
              <a:t>・課題 </a:t>
            </a:r>
            <a:r>
              <a:rPr lang="en-US" altLang="ja-JP" sz="2800" dirty="0"/>
              <a:t>: </a:t>
            </a:r>
            <a:r>
              <a:rPr lang="ja-JP" altLang="en-US" sz="2800" dirty="0"/>
              <a:t>スライド</a:t>
            </a:r>
            <a:endParaRPr lang="en-US" altLang="ja-JP" sz="2800" dirty="0"/>
          </a:p>
          <a:p>
            <a:pPr marL="0" indent="0">
              <a:buNone/>
            </a:pPr>
            <a:endParaRPr lang="en-US" altLang="ja-JP" sz="3200" dirty="0"/>
          </a:p>
          <a:p>
            <a:endParaRPr lang="ja-JP" altLang="en-US" sz="3200" dirty="0"/>
          </a:p>
        </p:txBody>
      </p:sp>
      <p:sp>
        <p:nvSpPr>
          <p:cNvPr id="2" name="テキスト ボックス 1">
            <a:extLst>
              <a:ext uri="{FF2B5EF4-FFF2-40B4-BE49-F238E27FC236}">
                <a16:creationId xmlns:a16="http://schemas.microsoft.com/office/drawing/2014/main" id="{9D99965B-D35B-4570-ABB2-6DD60619454E}"/>
              </a:ext>
            </a:extLst>
          </p:cNvPr>
          <p:cNvSpPr txBox="1"/>
          <p:nvPr/>
        </p:nvSpPr>
        <p:spPr>
          <a:xfrm>
            <a:off x="400341" y="1138334"/>
            <a:ext cx="7381389" cy="4832092"/>
          </a:xfrm>
          <a:prstGeom prst="rect">
            <a:avLst/>
          </a:prstGeom>
          <a:noFill/>
        </p:spPr>
        <p:txBody>
          <a:bodyPr wrap="square" rtlCol="0">
            <a:spAutoFit/>
          </a:bodyPr>
          <a:lstStyle/>
          <a:p>
            <a:pPr marL="0" indent="0">
              <a:buNone/>
            </a:pPr>
            <a:r>
              <a:rPr kumimoji="1" lang="ja-JP" altLang="en-US" sz="2800" dirty="0"/>
              <a:t>・</a:t>
            </a:r>
            <a:r>
              <a:rPr lang="en-US" altLang="ja-JP" sz="2800" dirty="0"/>
              <a:t>Unity</a:t>
            </a:r>
            <a:r>
              <a:rPr lang="ja-JP" altLang="en-US" sz="2800" dirty="0"/>
              <a:t>はコンポーネント指向</a:t>
            </a:r>
            <a:endParaRPr kumimoji="1" lang="en-US" altLang="ja-JP" sz="2800" dirty="0"/>
          </a:p>
          <a:p>
            <a:pPr marL="0" indent="0">
              <a:buNone/>
            </a:pPr>
            <a:endParaRPr kumimoji="1" lang="en-US" altLang="ja-JP" sz="2800" dirty="0"/>
          </a:p>
          <a:p>
            <a:pPr marL="0" indent="0">
              <a:buNone/>
            </a:pPr>
            <a:r>
              <a:rPr lang="ja-JP" altLang="en-US" sz="2800" dirty="0"/>
              <a:t>・インスペクターにプロパティを表示</a:t>
            </a:r>
            <a:endParaRPr lang="en-US" altLang="ja-JP" sz="2800" dirty="0"/>
          </a:p>
          <a:p>
            <a:pPr marL="0" indent="0">
              <a:buNone/>
            </a:pPr>
            <a:endParaRPr lang="en-US" altLang="ja-JP" sz="2800" dirty="0"/>
          </a:p>
          <a:p>
            <a:pPr marL="0" indent="0">
              <a:buNone/>
            </a:pPr>
            <a:r>
              <a:rPr kumimoji="1" lang="ja-JP" altLang="en-US" sz="2800" dirty="0"/>
              <a:t>・スクリプトは意味を押さえる</a:t>
            </a:r>
            <a:endParaRPr kumimoji="1" lang="en-US" altLang="ja-JP" sz="2800" dirty="0"/>
          </a:p>
          <a:p>
            <a:pPr marL="0" indent="0">
              <a:buNone/>
            </a:pPr>
            <a:endParaRPr lang="en-US" altLang="ja-JP" sz="2800" dirty="0"/>
          </a:p>
          <a:p>
            <a:pPr marL="0" indent="0">
              <a:buNone/>
            </a:pPr>
            <a:r>
              <a:rPr lang="ja-JP" altLang="en-US" sz="2800" dirty="0"/>
              <a:t>・ゲームは</a:t>
            </a:r>
            <a:r>
              <a:rPr lang="en-US" altLang="ja-JP" sz="2800" dirty="0"/>
              <a:t>fps</a:t>
            </a:r>
            <a:r>
              <a:rPr lang="ja-JP" altLang="en-US" sz="2800" dirty="0"/>
              <a:t>の世界</a:t>
            </a:r>
            <a:endParaRPr lang="en-US" altLang="ja-JP" sz="2800" dirty="0"/>
          </a:p>
          <a:p>
            <a:pPr marL="0" indent="0">
              <a:buNone/>
            </a:pPr>
            <a:endParaRPr lang="en-US" altLang="ja-JP" sz="2800" dirty="0"/>
          </a:p>
          <a:p>
            <a:pPr marL="0" indent="0">
              <a:buNone/>
            </a:pPr>
            <a:r>
              <a:rPr lang="ja-JP" altLang="en-US" sz="2800"/>
              <a:t>・正しい回転は正しいやり方で。</a:t>
            </a:r>
            <a:endParaRPr lang="en-US" altLang="ja-JP" sz="2800" dirty="0"/>
          </a:p>
          <a:p>
            <a:pPr marL="0" indent="0">
              <a:buNone/>
            </a:pPr>
            <a:endParaRPr lang="en-US" altLang="ja-JP" sz="2800" dirty="0"/>
          </a:p>
          <a:p>
            <a:pPr marL="0" indent="0">
              <a:buNone/>
            </a:pPr>
            <a:r>
              <a:rPr lang="ja-JP" altLang="en-US" sz="2800" dirty="0"/>
              <a:t>・インタラクティブはイイ感じに。</a:t>
            </a:r>
            <a:endParaRPr lang="en-US" altLang="ja-JP" sz="2800" dirty="0"/>
          </a:p>
        </p:txBody>
      </p:sp>
    </p:spTree>
    <p:extLst>
      <p:ext uri="{BB962C8B-B14F-4D97-AF65-F5344CB8AC3E}">
        <p14:creationId xmlns:p14="http://schemas.microsoft.com/office/powerpoint/2010/main" val="281047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a:solidFill>
                  <a:schemeClr val="tx1"/>
                </a:solidFill>
              </a:rPr>
              <a:t>Unity</a:t>
            </a:r>
            <a:r>
              <a:rPr lang="ja-JP" altLang="en-US" dirty="0">
                <a:solidFill>
                  <a:schemeClr val="tx1"/>
                </a:solidFill>
              </a:rPr>
              <a:t>での</a:t>
            </a:r>
            <a:r>
              <a:rPr lang="en-US" altLang="ja-JP" dirty="0">
                <a:solidFill>
                  <a:schemeClr val="tx1"/>
                </a:solidFill>
              </a:rPr>
              <a:t>Vector3</a:t>
            </a:r>
            <a:r>
              <a:rPr lang="ja-JP" altLang="en-US" dirty="0">
                <a:solidFill>
                  <a:schemeClr val="tx1"/>
                </a:solidFill>
              </a:rPr>
              <a:t>型</a:t>
            </a:r>
          </a:p>
        </p:txBody>
      </p:sp>
      <p:sp>
        <p:nvSpPr>
          <p:cNvPr id="2" name="テキスト ボックス 1">
            <a:extLst>
              <a:ext uri="{FF2B5EF4-FFF2-40B4-BE49-F238E27FC236}">
                <a16:creationId xmlns:a16="http://schemas.microsoft.com/office/drawing/2014/main" id="{E8AD0E73-D866-455F-A025-B40CC0215976}"/>
              </a:ext>
            </a:extLst>
          </p:cNvPr>
          <p:cNvSpPr txBox="1"/>
          <p:nvPr/>
        </p:nvSpPr>
        <p:spPr>
          <a:xfrm>
            <a:off x="531845" y="1138335"/>
            <a:ext cx="11096307" cy="3416320"/>
          </a:xfrm>
          <a:prstGeom prst="rect">
            <a:avLst/>
          </a:prstGeom>
          <a:noFill/>
        </p:spPr>
        <p:txBody>
          <a:bodyPr wrap="none" rtlCol="0">
            <a:spAutoFit/>
          </a:bodyPr>
          <a:lstStyle/>
          <a:p>
            <a:r>
              <a:rPr kumimoji="1" lang="en-US" altLang="ja-JP" sz="2400" dirty="0"/>
              <a:t>Unity</a:t>
            </a:r>
            <a:r>
              <a:rPr kumimoji="1" lang="ja-JP" altLang="en-US" sz="2400" dirty="0"/>
              <a:t>には</a:t>
            </a:r>
            <a:r>
              <a:rPr kumimoji="1" lang="en-US" altLang="ja-JP" sz="2400" dirty="0"/>
              <a:t>Vector</a:t>
            </a:r>
            <a:r>
              <a:rPr lang="en-US" altLang="ja-JP" sz="2400" dirty="0"/>
              <a:t>3</a:t>
            </a:r>
            <a:r>
              <a:rPr kumimoji="1" lang="ja-JP" altLang="en-US" sz="2400" dirty="0"/>
              <a:t>型というものがあります。</a:t>
            </a:r>
            <a:endParaRPr kumimoji="1" lang="en-US" altLang="ja-JP" sz="2400" dirty="0"/>
          </a:p>
          <a:p>
            <a:r>
              <a:rPr kumimoji="1" lang="en-US" altLang="ja-JP" sz="2400" dirty="0"/>
              <a:t>(※</a:t>
            </a:r>
            <a:r>
              <a:rPr kumimoji="1" lang="ja-JP" altLang="en-US" sz="2400" dirty="0"/>
              <a:t>構造体の型なので、値型です）</a:t>
            </a:r>
            <a:endParaRPr kumimoji="1" lang="en-US" altLang="ja-JP" sz="2400" dirty="0"/>
          </a:p>
          <a:p>
            <a:endParaRPr lang="en-US" altLang="ja-JP" sz="2400" dirty="0"/>
          </a:p>
          <a:p>
            <a:r>
              <a:rPr kumimoji="1" lang="ja-JP" altLang="en-US" dirty="0"/>
              <a:t>通常数学や物理などでは、</a:t>
            </a:r>
            <a:r>
              <a:rPr kumimoji="1" lang="en-US" altLang="ja-JP" dirty="0"/>
              <a:t>Vector(</a:t>
            </a:r>
            <a:r>
              <a:rPr kumimoji="1" lang="ja-JP" altLang="en-US" dirty="0"/>
              <a:t>ベクトル</a:t>
            </a:r>
            <a:r>
              <a:rPr kumimoji="1" lang="en-US" altLang="ja-JP" dirty="0"/>
              <a:t>)</a:t>
            </a:r>
            <a:r>
              <a:rPr kumimoji="1" lang="ja-JP" altLang="en-US" dirty="0"/>
              <a:t>というのは単位時間あたりの移動量</a:t>
            </a:r>
            <a:r>
              <a:rPr kumimoji="1" lang="en-US" altLang="ja-JP" dirty="0"/>
              <a:t>(+</a:t>
            </a:r>
            <a:r>
              <a:rPr kumimoji="1" lang="ja-JP" altLang="en-US" dirty="0"/>
              <a:t>方向</a:t>
            </a:r>
            <a:r>
              <a:rPr kumimoji="1" lang="en-US" altLang="ja-JP" dirty="0"/>
              <a:t>)</a:t>
            </a:r>
            <a:r>
              <a:rPr kumimoji="1" lang="ja-JP" altLang="en-US" dirty="0"/>
              <a:t>を指すものです。</a:t>
            </a:r>
            <a:endParaRPr kumimoji="1" lang="en-US" altLang="ja-JP" dirty="0"/>
          </a:p>
          <a:p>
            <a:r>
              <a:rPr lang="ja-JP" altLang="en-US" dirty="0"/>
              <a:t>位置や大きさなどは通常は行列等で表します。</a:t>
            </a:r>
            <a:endParaRPr lang="en-US" altLang="ja-JP" dirty="0"/>
          </a:p>
          <a:p>
            <a:endParaRPr kumimoji="1" lang="en-US" altLang="ja-JP" dirty="0"/>
          </a:p>
          <a:p>
            <a:r>
              <a:rPr lang="ja-JP" altLang="en-US" dirty="0"/>
              <a:t>しかし、</a:t>
            </a:r>
            <a:r>
              <a:rPr lang="en-US" altLang="ja-JP" dirty="0"/>
              <a:t>Unity</a:t>
            </a:r>
            <a:r>
              <a:rPr lang="ja-JP" altLang="en-US" dirty="0"/>
              <a:t>では３次元の数値で表せるものは殆どの場合</a:t>
            </a:r>
            <a:r>
              <a:rPr lang="en-US" altLang="ja-JP" b="1" dirty="0"/>
              <a:t>Vector3</a:t>
            </a:r>
            <a:r>
              <a:rPr lang="ja-JP" altLang="en-US" dirty="0"/>
              <a:t>型で処理されています。</a:t>
            </a:r>
            <a:endParaRPr lang="en-US" altLang="ja-JP" dirty="0"/>
          </a:p>
          <a:p>
            <a:r>
              <a:rPr kumimoji="1" lang="ja-JP" altLang="en-US" dirty="0"/>
              <a:t>（</a:t>
            </a:r>
            <a:r>
              <a:rPr kumimoji="1" lang="en-US" altLang="ja-JP" dirty="0"/>
              <a:t>※</a:t>
            </a:r>
            <a:r>
              <a:rPr kumimoji="1" lang="ja-JP" altLang="en-US" dirty="0"/>
              <a:t>これはプログラミング上の都合です。処理が速くなったり容量を減らせたりします）</a:t>
            </a:r>
            <a:endParaRPr kumimoji="1" lang="en-US" altLang="ja-JP" dirty="0"/>
          </a:p>
          <a:p>
            <a:endParaRPr lang="en-US" altLang="ja-JP" dirty="0"/>
          </a:p>
          <a:p>
            <a:r>
              <a:rPr kumimoji="1" lang="ja-JP" altLang="en-US" dirty="0"/>
              <a:t>なので物体の移動に関わらず、</a:t>
            </a:r>
            <a:endParaRPr kumimoji="1" lang="en-US" altLang="ja-JP" dirty="0"/>
          </a:p>
          <a:p>
            <a:r>
              <a:rPr lang="ja-JP" altLang="en-US" dirty="0"/>
              <a:t>座標・サイズ・回転度合い　などは</a:t>
            </a:r>
            <a:r>
              <a:rPr lang="en-US" altLang="ja-JP" dirty="0"/>
              <a:t>Vector3</a:t>
            </a:r>
            <a:r>
              <a:rPr lang="ja-JP" altLang="en-US" dirty="0"/>
              <a:t>で処理されるという事を覚えていて下さい。</a:t>
            </a:r>
            <a:endParaRPr kumimoji="1" lang="ja-JP" altLang="en-US" dirty="0"/>
          </a:p>
        </p:txBody>
      </p:sp>
      <p:sp>
        <p:nvSpPr>
          <p:cNvPr id="3" name="テキスト ボックス 2">
            <a:extLst>
              <a:ext uri="{FF2B5EF4-FFF2-40B4-BE49-F238E27FC236}">
                <a16:creationId xmlns:a16="http://schemas.microsoft.com/office/drawing/2014/main" id="{F5AA955A-6CA0-4F22-A751-1520D9DF34EC}"/>
              </a:ext>
            </a:extLst>
          </p:cNvPr>
          <p:cNvSpPr txBox="1"/>
          <p:nvPr/>
        </p:nvSpPr>
        <p:spPr>
          <a:xfrm>
            <a:off x="2276691" y="4852556"/>
            <a:ext cx="1415772"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b="1" dirty="0"/>
              <a:t>ベクトル</a:t>
            </a:r>
          </a:p>
        </p:txBody>
      </p:sp>
      <p:sp>
        <p:nvSpPr>
          <p:cNvPr id="15" name="テキスト ボックス 14">
            <a:extLst>
              <a:ext uri="{FF2B5EF4-FFF2-40B4-BE49-F238E27FC236}">
                <a16:creationId xmlns:a16="http://schemas.microsoft.com/office/drawing/2014/main" id="{34778712-CD2D-4654-A87F-DF7F3895077D}"/>
              </a:ext>
            </a:extLst>
          </p:cNvPr>
          <p:cNvSpPr txBox="1"/>
          <p:nvPr/>
        </p:nvSpPr>
        <p:spPr>
          <a:xfrm>
            <a:off x="4574395" y="4852556"/>
            <a:ext cx="80021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b="1" dirty="0"/>
              <a:t>位置</a:t>
            </a:r>
            <a:endParaRPr kumimoji="1" lang="ja-JP" altLang="en-US" sz="2400" b="1" dirty="0"/>
          </a:p>
        </p:txBody>
      </p:sp>
      <p:sp>
        <p:nvSpPr>
          <p:cNvPr id="16" name="テキスト ボックス 15">
            <a:extLst>
              <a:ext uri="{FF2B5EF4-FFF2-40B4-BE49-F238E27FC236}">
                <a16:creationId xmlns:a16="http://schemas.microsoft.com/office/drawing/2014/main" id="{3F14A392-C46A-4A3C-937E-A6994973A228}"/>
              </a:ext>
            </a:extLst>
          </p:cNvPr>
          <p:cNvSpPr txBox="1"/>
          <p:nvPr/>
        </p:nvSpPr>
        <p:spPr>
          <a:xfrm>
            <a:off x="6292674" y="4852556"/>
            <a:ext cx="1107996"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b="1" dirty="0"/>
              <a:t>サイズ</a:t>
            </a:r>
            <a:endParaRPr kumimoji="1" lang="ja-JP" altLang="en-US" sz="2400" b="1" dirty="0"/>
          </a:p>
        </p:txBody>
      </p:sp>
      <p:sp>
        <p:nvSpPr>
          <p:cNvPr id="17" name="テキスト ボックス 16">
            <a:extLst>
              <a:ext uri="{FF2B5EF4-FFF2-40B4-BE49-F238E27FC236}">
                <a16:creationId xmlns:a16="http://schemas.microsoft.com/office/drawing/2014/main" id="{5EC79207-D739-4802-8D44-8B715FBDADFC}"/>
              </a:ext>
            </a:extLst>
          </p:cNvPr>
          <p:cNvSpPr txBox="1"/>
          <p:nvPr/>
        </p:nvSpPr>
        <p:spPr>
          <a:xfrm>
            <a:off x="8318731" y="4852556"/>
            <a:ext cx="172354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b="1" dirty="0"/>
              <a:t>回転度合い</a:t>
            </a:r>
            <a:endParaRPr kumimoji="1" lang="ja-JP" altLang="en-US" sz="2400" b="1" dirty="0"/>
          </a:p>
        </p:txBody>
      </p:sp>
      <p:sp>
        <p:nvSpPr>
          <p:cNvPr id="4" name="テキスト ボックス 3">
            <a:extLst>
              <a:ext uri="{FF2B5EF4-FFF2-40B4-BE49-F238E27FC236}">
                <a16:creationId xmlns:a16="http://schemas.microsoft.com/office/drawing/2014/main" id="{157CADFF-AE12-4B7D-9012-0CC655B5B12A}"/>
              </a:ext>
            </a:extLst>
          </p:cNvPr>
          <p:cNvSpPr txBox="1"/>
          <p:nvPr/>
        </p:nvSpPr>
        <p:spPr>
          <a:xfrm>
            <a:off x="2575873" y="5505060"/>
            <a:ext cx="6627135" cy="7078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4000" dirty="0"/>
              <a:t>全て</a:t>
            </a:r>
            <a:r>
              <a:rPr kumimoji="1" lang="en-US" altLang="ja-JP" sz="4000" dirty="0"/>
              <a:t>Vector3</a:t>
            </a:r>
            <a:r>
              <a:rPr kumimoji="1" lang="ja-JP" altLang="en-US" sz="4000" dirty="0"/>
              <a:t>型で処理される</a:t>
            </a:r>
          </a:p>
        </p:txBody>
      </p:sp>
    </p:spTree>
    <p:extLst>
      <p:ext uri="{BB962C8B-B14F-4D97-AF65-F5344CB8AC3E}">
        <p14:creationId xmlns:p14="http://schemas.microsoft.com/office/powerpoint/2010/main" val="91893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オブジェクトの動かし方</a:t>
            </a:r>
          </a:p>
        </p:txBody>
      </p:sp>
      <p:sp>
        <p:nvSpPr>
          <p:cNvPr id="2" name="テキスト ボックス 1">
            <a:extLst>
              <a:ext uri="{FF2B5EF4-FFF2-40B4-BE49-F238E27FC236}">
                <a16:creationId xmlns:a16="http://schemas.microsoft.com/office/drawing/2014/main" id="{BCF02BF4-B1EF-4524-AD31-948380241855}"/>
              </a:ext>
            </a:extLst>
          </p:cNvPr>
          <p:cNvSpPr txBox="1"/>
          <p:nvPr/>
        </p:nvSpPr>
        <p:spPr>
          <a:xfrm>
            <a:off x="438539" y="948267"/>
            <a:ext cx="11064156" cy="369332"/>
          </a:xfrm>
          <a:prstGeom prst="rect">
            <a:avLst/>
          </a:prstGeom>
          <a:noFill/>
        </p:spPr>
        <p:txBody>
          <a:bodyPr wrap="square" rtlCol="0">
            <a:spAutoFit/>
          </a:bodyPr>
          <a:lstStyle/>
          <a:p>
            <a:r>
              <a:rPr kumimoji="1" lang="ja-JP" altLang="en-US" dirty="0"/>
              <a:t>準備：</a:t>
            </a:r>
            <a:r>
              <a:rPr kumimoji="1" lang="en-US" altLang="ja-JP" dirty="0"/>
              <a:t>[Cube]</a:t>
            </a:r>
            <a:r>
              <a:rPr kumimoji="1" lang="ja-JP" altLang="en-US" dirty="0"/>
              <a:t>オブジェクトを作成 </a:t>
            </a:r>
            <a:r>
              <a:rPr kumimoji="1" lang="en-US" altLang="ja-JP" dirty="0"/>
              <a:t>&gt; [Cube]</a:t>
            </a:r>
            <a:r>
              <a:rPr kumimoji="1" lang="ja-JP" altLang="en-US" dirty="0"/>
              <a:t>スクリプト作成 </a:t>
            </a:r>
            <a:r>
              <a:rPr kumimoji="1" lang="en-US" altLang="ja-JP" dirty="0"/>
              <a:t>&gt;[Cube]</a:t>
            </a:r>
            <a:r>
              <a:rPr kumimoji="1" lang="ja-JP" altLang="en-US" dirty="0"/>
              <a:t>を</a:t>
            </a:r>
            <a:r>
              <a:rPr kumimoji="1" lang="en-US" altLang="ja-JP" dirty="0"/>
              <a:t>[Cube]</a:t>
            </a:r>
            <a:r>
              <a:rPr kumimoji="1" lang="ja-JP" altLang="en-US" dirty="0"/>
              <a:t>にアタッチ</a:t>
            </a:r>
          </a:p>
        </p:txBody>
      </p:sp>
      <p:pic>
        <p:nvPicPr>
          <p:cNvPr id="4" name="図 3">
            <a:extLst>
              <a:ext uri="{FF2B5EF4-FFF2-40B4-BE49-F238E27FC236}">
                <a16:creationId xmlns:a16="http://schemas.microsoft.com/office/drawing/2014/main" id="{78238B8F-D1E1-43CB-A6F8-961BFBDEB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89" y="1317599"/>
            <a:ext cx="8359140" cy="2628900"/>
          </a:xfrm>
          <a:prstGeom prst="rect">
            <a:avLst/>
          </a:prstGeom>
        </p:spPr>
      </p:pic>
      <p:sp>
        <p:nvSpPr>
          <p:cNvPr id="15" name="楕円 14">
            <a:extLst>
              <a:ext uri="{FF2B5EF4-FFF2-40B4-BE49-F238E27FC236}">
                <a16:creationId xmlns:a16="http://schemas.microsoft.com/office/drawing/2014/main" id="{7523DBCF-A43A-45BC-9882-2769FACC2444}"/>
              </a:ext>
            </a:extLst>
          </p:cNvPr>
          <p:cNvSpPr/>
          <p:nvPr/>
        </p:nvSpPr>
        <p:spPr>
          <a:xfrm>
            <a:off x="4268350" y="1828800"/>
            <a:ext cx="4773013" cy="143691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90C903CF-E66D-410E-A8E5-E44ABC26CB1B}"/>
              </a:ext>
            </a:extLst>
          </p:cNvPr>
          <p:cNvSpPr txBox="1"/>
          <p:nvPr/>
        </p:nvSpPr>
        <p:spPr>
          <a:xfrm>
            <a:off x="9240538" y="2362591"/>
            <a:ext cx="2749471" cy="400110"/>
          </a:xfrm>
          <a:prstGeom prst="rect">
            <a:avLst/>
          </a:prstGeom>
          <a:noFill/>
        </p:spPr>
        <p:txBody>
          <a:bodyPr wrap="none" rtlCol="0">
            <a:spAutoFit/>
          </a:bodyPr>
          <a:lstStyle/>
          <a:p>
            <a:r>
              <a:rPr kumimoji="1" lang="ja-JP" altLang="en-US" sz="2000" b="1" u="sng" dirty="0"/>
              <a:t>←コイツを操作したい</a:t>
            </a:r>
            <a:endParaRPr kumimoji="1" lang="ja-JP" altLang="en-US" b="1" u="sng" dirty="0"/>
          </a:p>
        </p:txBody>
      </p:sp>
      <p:sp>
        <p:nvSpPr>
          <p:cNvPr id="16" name="テキスト ボックス 15">
            <a:extLst>
              <a:ext uri="{FF2B5EF4-FFF2-40B4-BE49-F238E27FC236}">
                <a16:creationId xmlns:a16="http://schemas.microsoft.com/office/drawing/2014/main" id="{F65C786A-F4C8-47F0-B16D-69EFD5C1679B}"/>
              </a:ext>
            </a:extLst>
          </p:cNvPr>
          <p:cNvSpPr txBox="1"/>
          <p:nvPr/>
        </p:nvSpPr>
        <p:spPr>
          <a:xfrm>
            <a:off x="513589" y="4177331"/>
            <a:ext cx="2287806" cy="461665"/>
          </a:xfrm>
          <a:prstGeom prst="rect">
            <a:avLst/>
          </a:prstGeom>
          <a:noFill/>
        </p:spPr>
        <p:txBody>
          <a:bodyPr wrap="none" rtlCol="0">
            <a:spAutoFit/>
          </a:bodyPr>
          <a:lstStyle/>
          <a:p>
            <a:r>
              <a:rPr lang="ja-JP" altLang="en-US" sz="2400" dirty="0"/>
              <a:t>移動に限らず</a:t>
            </a:r>
            <a:r>
              <a:rPr lang="ja-JP" altLang="en-US" sz="2000" dirty="0"/>
              <a:t>、</a:t>
            </a:r>
            <a:endParaRPr kumimoji="1" lang="ja-JP" altLang="en-US" dirty="0"/>
          </a:p>
        </p:txBody>
      </p:sp>
      <p:sp>
        <p:nvSpPr>
          <p:cNvPr id="18" name="テキスト ボックス 17">
            <a:extLst>
              <a:ext uri="{FF2B5EF4-FFF2-40B4-BE49-F238E27FC236}">
                <a16:creationId xmlns:a16="http://schemas.microsoft.com/office/drawing/2014/main" id="{B8530277-5D62-4BCA-B2A6-DDDB532B1922}"/>
              </a:ext>
            </a:extLst>
          </p:cNvPr>
          <p:cNvSpPr txBox="1"/>
          <p:nvPr/>
        </p:nvSpPr>
        <p:spPr>
          <a:xfrm>
            <a:off x="1207482" y="4777496"/>
            <a:ext cx="9777035" cy="1138773"/>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dirty="0"/>
              <a:t>ゲーム上で何かを起こすとは、</a:t>
            </a:r>
            <a:endParaRPr lang="en-US" altLang="ja-JP" sz="2400" dirty="0"/>
          </a:p>
          <a:p>
            <a:r>
              <a:rPr kumimoji="1" lang="ja-JP" altLang="en-US" sz="4400" b="1" dirty="0"/>
              <a:t>オブジェクトのプロパティを操作する</a:t>
            </a:r>
          </a:p>
        </p:txBody>
      </p:sp>
      <p:sp>
        <p:nvSpPr>
          <p:cNvPr id="19" name="テキスト ボックス 18">
            <a:extLst>
              <a:ext uri="{FF2B5EF4-FFF2-40B4-BE49-F238E27FC236}">
                <a16:creationId xmlns:a16="http://schemas.microsoft.com/office/drawing/2014/main" id="{568078CB-DA26-4ADC-8921-C990046987B3}"/>
              </a:ext>
            </a:extLst>
          </p:cNvPr>
          <p:cNvSpPr txBox="1"/>
          <p:nvPr/>
        </p:nvSpPr>
        <p:spPr>
          <a:xfrm>
            <a:off x="9794535" y="6054769"/>
            <a:ext cx="2031325" cy="461665"/>
          </a:xfrm>
          <a:prstGeom prst="rect">
            <a:avLst/>
          </a:prstGeom>
          <a:noFill/>
        </p:spPr>
        <p:txBody>
          <a:bodyPr wrap="none" rtlCol="0">
            <a:spAutoFit/>
          </a:bodyPr>
          <a:lstStyle/>
          <a:p>
            <a:r>
              <a:rPr lang="ja-JP" altLang="en-US" sz="2400" dirty="0"/>
              <a:t>ということ。</a:t>
            </a:r>
            <a:endParaRPr kumimoji="1" lang="ja-JP" altLang="en-US" dirty="0"/>
          </a:p>
        </p:txBody>
      </p:sp>
    </p:spTree>
    <p:extLst>
      <p:ext uri="{BB962C8B-B14F-4D97-AF65-F5344CB8AC3E}">
        <p14:creationId xmlns:p14="http://schemas.microsoft.com/office/powerpoint/2010/main" val="306618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オブジェクトの動かし方</a:t>
            </a:r>
          </a:p>
        </p:txBody>
      </p:sp>
      <p:pic>
        <p:nvPicPr>
          <p:cNvPr id="4" name="図 3">
            <a:extLst>
              <a:ext uri="{FF2B5EF4-FFF2-40B4-BE49-F238E27FC236}">
                <a16:creationId xmlns:a16="http://schemas.microsoft.com/office/drawing/2014/main" id="{4541DFAC-CDBB-458E-9F76-D060DA515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7"/>
            <a:ext cx="8359140" cy="2628900"/>
          </a:xfrm>
          <a:prstGeom prst="rect">
            <a:avLst/>
          </a:prstGeom>
        </p:spPr>
      </p:pic>
      <p:sp>
        <p:nvSpPr>
          <p:cNvPr id="6" name="楕円 5">
            <a:extLst>
              <a:ext uri="{FF2B5EF4-FFF2-40B4-BE49-F238E27FC236}">
                <a16:creationId xmlns:a16="http://schemas.microsoft.com/office/drawing/2014/main" id="{51A0150C-4674-4968-9CBC-98009BE97C08}"/>
              </a:ext>
            </a:extLst>
          </p:cNvPr>
          <p:cNvSpPr/>
          <p:nvPr/>
        </p:nvSpPr>
        <p:spPr>
          <a:xfrm>
            <a:off x="4161455" y="2362550"/>
            <a:ext cx="1007706" cy="167951"/>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D73E30CB-A765-4A31-9C0C-A89C50718087}"/>
              </a:ext>
            </a:extLst>
          </p:cNvPr>
          <p:cNvSpPr/>
          <p:nvPr/>
        </p:nvSpPr>
        <p:spPr>
          <a:xfrm>
            <a:off x="4161455" y="1987507"/>
            <a:ext cx="1007706" cy="167951"/>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936ECBA-48F7-468A-8FFF-35C7F63F659C}"/>
              </a:ext>
            </a:extLst>
          </p:cNvPr>
          <p:cNvSpPr txBox="1"/>
          <p:nvPr/>
        </p:nvSpPr>
        <p:spPr>
          <a:xfrm>
            <a:off x="276061" y="3868235"/>
            <a:ext cx="11437747" cy="830997"/>
          </a:xfrm>
          <a:prstGeom prst="rect">
            <a:avLst/>
          </a:prstGeom>
          <a:noFill/>
        </p:spPr>
        <p:txBody>
          <a:bodyPr wrap="none" rtlCol="0">
            <a:spAutoFit/>
          </a:bodyPr>
          <a:lstStyle/>
          <a:p>
            <a:r>
              <a:rPr kumimoji="1" lang="ja-JP" altLang="en-US" sz="2400" dirty="0"/>
              <a:t>上記二つは</a:t>
            </a:r>
            <a:r>
              <a:rPr lang="ja-JP" altLang="en-US" sz="2400" dirty="0"/>
              <a:t>構造体のメンバ変数です。構造体</a:t>
            </a:r>
            <a:r>
              <a:rPr lang="en-US" altLang="ja-JP" sz="2400" dirty="0"/>
              <a:t>Vector3</a:t>
            </a:r>
            <a:r>
              <a:rPr lang="ja-JP" altLang="en-US" sz="2400" dirty="0"/>
              <a:t>型のメンバ変数となります。</a:t>
            </a:r>
            <a:endParaRPr lang="en-US" altLang="ja-JP" sz="2400" dirty="0"/>
          </a:p>
          <a:p>
            <a:r>
              <a:rPr kumimoji="1" lang="ja-JP" altLang="en-US" sz="2400" dirty="0"/>
              <a:t>なので、位置やサイズは</a:t>
            </a:r>
            <a:r>
              <a:rPr kumimoji="1" lang="en-US" altLang="ja-JP" sz="2400" dirty="0"/>
              <a:t>Vector3</a:t>
            </a:r>
            <a:r>
              <a:rPr kumimoji="1" lang="ja-JP" altLang="en-US" sz="2400" dirty="0"/>
              <a:t>型で処理</a:t>
            </a:r>
            <a:r>
              <a:rPr lang="ja-JP" altLang="en-US" sz="2400" dirty="0"/>
              <a:t>されています。つまり、</a:t>
            </a:r>
            <a:endParaRPr kumimoji="1" lang="ja-JP" altLang="en-US" sz="2400" dirty="0"/>
          </a:p>
        </p:txBody>
      </p:sp>
      <p:sp>
        <p:nvSpPr>
          <p:cNvPr id="5" name="テキスト ボックス 4">
            <a:extLst>
              <a:ext uri="{FF2B5EF4-FFF2-40B4-BE49-F238E27FC236}">
                <a16:creationId xmlns:a16="http://schemas.microsoft.com/office/drawing/2014/main" id="{C7D60A47-64A7-4238-9307-6A5C5A19222D}"/>
              </a:ext>
            </a:extLst>
          </p:cNvPr>
          <p:cNvSpPr txBox="1"/>
          <p:nvPr/>
        </p:nvSpPr>
        <p:spPr>
          <a:xfrm>
            <a:off x="1805496" y="5142805"/>
            <a:ext cx="8378875"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ja-JP" sz="3600" b="1" dirty="0">
                <a:solidFill>
                  <a:srgbClr val="FF0000"/>
                </a:solidFill>
              </a:rPr>
              <a:t>Vector3</a:t>
            </a:r>
            <a:r>
              <a:rPr lang="ja-JP" altLang="en-US" sz="3600" b="1" dirty="0">
                <a:solidFill>
                  <a:srgbClr val="FF0000"/>
                </a:solidFill>
              </a:rPr>
              <a:t>型</a:t>
            </a:r>
            <a:r>
              <a:rPr kumimoji="1" lang="ja-JP" altLang="en-US" sz="3600" b="1" dirty="0">
                <a:solidFill>
                  <a:srgbClr val="FF0000"/>
                </a:solidFill>
              </a:rPr>
              <a:t>の値を代入すれば動かせます</a:t>
            </a:r>
            <a:r>
              <a:rPr kumimoji="1" lang="ja-JP" altLang="en-US" sz="3200" b="1" dirty="0">
                <a:solidFill>
                  <a:srgbClr val="FF0000"/>
                </a:solidFill>
              </a:rPr>
              <a:t>。</a:t>
            </a:r>
            <a:endParaRPr kumimoji="1" lang="ja-JP" altLang="en-US" sz="3200" dirty="0"/>
          </a:p>
        </p:txBody>
      </p:sp>
    </p:spTree>
    <p:extLst>
      <p:ext uri="{BB962C8B-B14F-4D97-AF65-F5344CB8AC3E}">
        <p14:creationId xmlns:p14="http://schemas.microsoft.com/office/powerpoint/2010/main" val="183112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ja-JP" altLang="en-US" dirty="0">
                <a:solidFill>
                  <a:schemeClr val="tx1"/>
                </a:solidFill>
              </a:rPr>
              <a:t>自分の操作法</a:t>
            </a:r>
          </a:p>
        </p:txBody>
      </p:sp>
      <p:pic>
        <p:nvPicPr>
          <p:cNvPr id="9" name="図 8">
            <a:extLst>
              <a:ext uri="{FF2B5EF4-FFF2-40B4-BE49-F238E27FC236}">
                <a16:creationId xmlns:a16="http://schemas.microsoft.com/office/drawing/2014/main" id="{004FA730-425C-4647-A3F5-6E9714B04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856827"/>
            <a:ext cx="7128974" cy="5909733"/>
          </a:xfrm>
          <a:prstGeom prst="rect">
            <a:avLst/>
          </a:prstGeom>
        </p:spPr>
      </p:pic>
      <p:sp>
        <p:nvSpPr>
          <p:cNvPr id="2" name="テキスト ボックス 1">
            <a:extLst>
              <a:ext uri="{FF2B5EF4-FFF2-40B4-BE49-F238E27FC236}">
                <a16:creationId xmlns:a16="http://schemas.microsoft.com/office/drawing/2014/main" id="{6E54A1D7-CCCC-44AC-99C6-F027FB3B1985}"/>
              </a:ext>
            </a:extLst>
          </p:cNvPr>
          <p:cNvSpPr txBox="1"/>
          <p:nvPr/>
        </p:nvSpPr>
        <p:spPr>
          <a:xfrm>
            <a:off x="7031049" y="2980696"/>
            <a:ext cx="4709944"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アタッチされたオブジェクトは</a:t>
            </a:r>
            <a:endParaRPr kumimoji="1" lang="en-US" altLang="ja-JP" sz="2400" dirty="0"/>
          </a:p>
          <a:p>
            <a:r>
              <a:rPr kumimoji="1" lang="ja-JP" altLang="en-US" sz="2400" dirty="0"/>
              <a:t>スクリプトから</a:t>
            </a:r>
            <a:r>
              <a:rPr kumimoji="1" lang="en-US" altLang="ja-JP" sz="2400" dirty="0"/>
              <a:t>this</a:t>
            </a:r>
            <a:r>
              <a:rPr kumimoji="1" lang="ja-JP" altLang="en-US" sz="2400" dirty="0"/>
              <a:t>で参照できる</a:t>
            </a:r>
            <a:endParaRPr kumimoji="1" lang="ja-JP" altLang="en-US" sz="1600" dirty="0"/>
          </a:p>
        </p:txBody>
      </p:sp>
      <p:sp>
        <p:nvSpPr>
          <p:cNvPr id="6" name="楕円 5">
            <a:extLst>
              <a:ext uri="{FF2B5EF4-FFF2-40B4-BE49-F238E27FC236}">
                <a16:creationId xmlns:a16="http://schemas.microsoft.com/office/drawing/2014/main" id="{76E813FF-9760-4D19-9114-E374007E407E}"/>
              </a:ext>
            </a:extLst>
          </p:cNvPr>
          <p:cNvSpPr/>
          <p:nvPr/>
        </p:nvSpPr>
        <p:spPr>
          <a:xfrm>
            <a:off x="1185786" y="5674587"/>
            <a:ext cx="4771954" cy="85783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663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ja-JP" altLang="en-US" dirty="0">
                <a:solidFill>
                  <a:schemeClr val="tx1"/>
                </a:solidFill>
              </a:rPr>
              <a:t>他人の操作法</a:t>
            </a:r>
          </a:p>
        </p:txBody>
      </p:sp>
      <p:pic>
        <p:nvPicPr>
          <p:cNvPr id="5" name="図 4">
            <a:extLst>
              <a:ext uri="{FF2B5EF4-FFF2-40B4-BE49-F238E27FC236}">
                <a16:creationId xmlns:a16="http://schemas.microsoft.com/office/drawing/2014/main" id="{5CD06CF8-EB68-41B9-9F1B-39E043DB2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6"/>
            <a:ext cx="5946205" cy="5621867"/>
          </a:xfrm>
          <a:prstGeom prst="rect">
            <a:avLst/>
          </a:prstGeom>
        </p:spPr>
      </p:pic>
      <p:sp>
        <p:nvSpPr>
          <p:cNvPr id="9" name="楕円 8">
            <a:extLst>
              <a:ext uri="{FF2B5EF4-FFF2-40B4-BE49-F238E27FC236}">
                <a16:creationId xmlns:a16="http://schemas.microsoft.com/office/drawing/2014/main" id="{EE8DA1F4-31AF-4487-BB73-E0BEB955D71A}"/>
              </a:ext>
            </a:extLst>
          </p:cNvPr>
          <p:cNvSpPr/>
          <p:nvPr/>
        </p:nvSpPr>
        <p:spPr>
          <a:xfrm>
            <a:off x="970963" y="3968161"/>
            <a:ext cx="4166646" cy="80180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02BEEA6-DEF0-4690-B4EE-BB60ABC36059}"/>
              </a:ext>
            </a:extLst>
          </p:cNvPr>
          <p:cNvSpPr txBox="1"/>
          <p:nvPr/>
        </p:nvSpPr>
        <p:spPr>
          <a:xfrm>
            <a:off x="7416569" y="2135048"/>
            <a:ext cx="4246675"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3600" dirty="0" err="1"/>
              <a:t>GameObject.Find</a:t>
            </a:r>
            <a:r>
              <a:rPr kumimoji="1" lang="en-US" altLang="ja-JP" sz="3600" dirty="0"/>
              <a:t>()</a:t>
            </a:r>
            <a:endParaRPr kumimoji="1" lang="ja-JP" altLang="en-US" sz="1600" dirty="0"/>
          </a:p>
        </p:txBody>
      </p:sp>
      <p:sp>
        <p:nvSpPr>
          <p:cNvPr id="6" name="テキスト ボックス 5">
            <a:extLst>
              <a:ext uri="{FF2B5EF4-FFF2-40B4-BE49-F238E27FC236}">
                <a16:creationId xmlns:a16="http://schemas.microsoft.com/office/drawing/2014/main" id="{A4111DDD-F011-4157-8A57-4CD9E1A070D8}"/>
              </a:ext>
            </a:extLst>
          </p:cNvPr>
          <p:cNvSpPr txBox="1"/>
          <p:nvPr/>
        </p:nvSpPr>
        <p:spPr>
          <a:xfrm>
            <a:off x="7023834" y="3436034"/>
            <a:ext cx="5032147" cy="646331"/>
          </a:xfrm>
          <a:prstGeom prst="rect">
            <a:avLst/>
          </a:prstGeom>
          <a:noFill/>
        </p:spPr>
        <p:txBody>
          <a:bodyPr wrap="square" rtlCol="0">
            <a:spAutoFit/>
          </a:bodyPr>
          <a:lstStyle/>
          <a:p>
            <a:r>
              <a:rPr lang="ja-JP" altLang="en-US" dirty="0"/>
              <a:t>上記スクリプトで</a:t>
            </a:r>
            <a:endParaRPr lang="en-US" altLang="ja-JP" dirty="0"/>
          </a:p>
          <a:p>
            <a:r>
              <a:rPr kumimoji="1" lang="ja-JP" altLang="en-US" dirty="0"/>
              <a:t>実行中のオブジェクトのアドレスを取得できる。</a:t>
            </a:r>
            <a:endParaRPr kumimoji="1" lang="en-US" altLang="ja-JP" dirty="0"/>
          </a:p>
        </p:txBody>
      </p:sp>
      <p:sp>
        <p:nvSpPr>
          <p:cNvPr id="12" name="テキスト ボックス 11">
            <a:extLst>
              <a:ext uri="{FF2B5EF4-FFF2-40B4-BE49-F238E27FC236}">
                <a16:creationId xmlns:a16="http://schemas.microsoft.com/office/drawing/2014/main" id="{95FB5C5C-6DDF-48A1-8AD7-91E96B7BFC08}"/>
              </a:ext>
            </a:extLst>
          </p:cNvPr>
          <p:cNvSpPr txBox="1"/>
          <p:nvPr/>
        </p:nvSpPr>
        <p:spPr>
          <a:xfrm>
            <a:off x="7499435" y="4522741"/>
            <a:ext cx="4581053" cy="461665"/>
          </a:xfrm>
          <a:prstGeom prst="rect">
            <a:avLst/>
          </a:prstGeom>
          <a:noFill/>
        </p:spPr>
        <p:txBody>
          <a:bodyPr wrap="square" rtlCol="0">
            <a:spAutoFit/>
          </a:bodyPr>
          <a:lstStyle/>
          <a:p>
            <a:pPr algn="ctr"/>
            <a:r>
              <a:rPr lang="en-US" altLang="ja-JP" sz="2400" b="1" dirty="0">
                <a:solidFill>
                  <a:srgbClr val="FF0000"/>
                </a:solidFill>
              </a:rPr>
              <a:t>(※</a:t>
            </a:r>
            <a:r>
              <a:rPr lang="ja-JP" altLang="en-US" sz="2400" b="1" dirty="0">
                <a:solidFill>
                  <a:srgbClr val="FF0000"/>
                </a:solidFill>
              </a:rPr>
              <a:t>ただし、これ重いです！）</a:t>
            </a:r>
            <a:endParaRPr lang="en-US" altLang="ja-JP" sz="2400" b="1" dirty="0">
              <a:solidFill>
                <a:srgbClr val="FF0000"/>
              </a:solidFill>
            </a:endParaRPr>
          </a:p>
        </p:txBody>
      </p:sp>
      <p:sp>
        <p:nvSpPr>
          <p:cNvPr id="13" name="テキスト ボックス 12">
            <a:extLst>
              <a:ext uri="{FF2B5EF4-FFF2-40B4-BE49-F238E27FC236}">
                <a16:creationId xmlns:a16="http://schemas.microsoft.com/office/drawing/2014/main" id="{BEBB5C91-2C83-44DB-9F18-A19278325B42}"/>
              </a:ext>
            </a:extLst>
          </p:cNvPr>
          <p:cNvSpPr txBox="1"/>
          <p:nvPr/>
        </p:nvSpPr>
        <p:spPr>
          <a:xfrm>
            <a:off x="7023832" y="5424782"/>
            <a:ext cx="5032147" cy="369332"/>
          </a:xfrm>
          <a:prstGeom prst="rect">
            <a:avLst/>
          </a:prstGeom>
          <a:noFill/>
        </p:spPr>
        <p:txBody>
          <a:bodyPr wrap="square" rtlCol="0">
            <a:spAutoFit/>
          </a:bodyPr>
          <a:lstStyle/>
          <a:p>
            <a:r>
              <a:rPr kumimoji="1" lang="ja-JP" altLang="en-US" dirty="0"/>
              <a:t>使う回数を可能な限り減らす努力をしましょう。</a:t>
            </a:r>
            <a:endParaRPr kumimoji="1" lang="en-US" altLang="ja-JP" dirty="0"/>
          </a:p>
        </p:txBody>
      </p:sp>
    </p:spTree>
    <p:extLst>
      <p:ext uri="{BB962C8B-B14F-4D97-AF65-F5344CB8AC3E}">
        <p14:creationId xmlns:p14="http://schemas.microsoft.com/office/powerpoint/2010/main" val="262696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テキスト ボックス 3">
            <a:extLst>
              <a:ext uri="{FF2B5EF4-FFF2-40B4-BE49-F238E27FC236}">
                <a16:creationId xmlns:a16="http://schemas.microsoft.com/office/drawing/2014/main" id="{25E52623-8580-4E91-82DD-F99D92F19B7A}"/>
              </a:ext>
            </a:extLst>
          </p:cNvPr>
          <p:cNvSpPr txBox="1"/>
          <p:nvPr/>
        </p:nvSpPr>
        <p:spPr>
          <a:xfrm>
            <a:off x="720169" y="1306286"/>
            <a:ext cx="10751661" cy="1908215"/>
          </a:xfrm>
          <a:prstGeom prst="rect">
            <a:avLst/>
          </a:prstGeom>
          <a:noFill/>
        </p:spPr>
        <p:txBody>
          <a:bodyPr wrap="none" rtlCol="0">
            <a:spAutoFit/>
          </a:bodyPr>
          <a:lstStyle/>
          <a:p>
            <a:r>
              <a:rPr kumimoji="1" lang="ja-JP" altLang="en-US" sz="3200" dirty="0"/>
              <a:t>ここから、</a:t>
            </a:r>
            <a:endParaRPr kumimoji="1" lang="en-US" altLang="ja-JP" sz="3200" dirty="0"/>
          </a:p>
          <a:p>
            <a:r>
              <a:rPr lang="ja-JP" altLang="en-US" sz="5400" dirty="0"/>
              <a:t>　　</a:t>
            </a:r>
            <a:r>
              <a:rPr lang="ja-JP" altLang="en-US" sz="5400" b="1" u="sng" dirty="0">
                <a:solidFill>
                  <a:srgbClr val="FF0000"/>
                </a:solidFill>
              </a:rPr>
              <a:t>数学的には正確じゃない</a:t>
            </a:r>
            <a:endParaRPr lang="en-US" altLang="ja-JP" b="1" u="sng" dirty="0">
              <a:solidFill>
                <a:srgbClr val="FF0000"/>
              </a:solidFill>
            </a:endParaRPr>
          </a:p>
          <a:p>
            <a:r>
              <a:rPr kumimoji="1" lang="en-US" altLang="ja-JP" sz="3200" dirty="0"/>
              <a:t>							</a:t>
            </a:r>
            <a:r>
              <a:rPr kumimoji="1" lang="ja-JP" altLang="en-US" sz="3200" dirty="0"/>
              <a:t>　　　解説をします。</a:t>
            </a:r>
          </a:p>
        </p:txBody>
      </p:sp>
      <p:sp>
        <p:nvSpPr>
          <p:cNvPr id="9" name="テキスト ボックス 8">
            <a:extLst>
              <a:ext uri="{FF2B5EF4-FFF2-40B4-BE49-F238E27FC236}">
                <a16:creationId xmlns:a16="http://schemas.microsoft.com/office/drawing/2014/main" id="{544BC01D-5B72-40C3-8672-376B4EA93CD6}"/>
              </a:ext>
            </a:extLst>
          </p:cNvPr>
          <p:cNvSpPr txBox="1"/>
          <p:nvPr/>
        </p:nvSpPr>
        <p:spPr>
          <a:xfrm>
            <a:off x="1694794" y="4441372"/>
            <a:ext cx="8802410" cy="954107"/>
          </a:xfrm>
          <a:prstGeom prst="rect">
            <a:avLst/>
          </a:prstGeom>
          <a:noFill/>
        </p:spPr>
        <p:txBody>
          <a:bodyPr wrap="none" rtlCol="0">
            <a:spAutoFit/>
          </a:bodyPr>
          <a:lstStyle/>
          <a:p>
            <a:r>
              <a:rPr kumimoji="1" lang="ja-JP" altLang="en-US" sz="2800" dirty="0"/>
              <a:t>使うための理解としては分かりやすいはずなので、</a:t>
            </a:r>
            <a:endParaRPr kumimoji="1" lang="en-US" altLang="ja-JP" sz="2800" dirty="0"/>
          </a:p>
          <a:p>
            <a:r>
              <a:rPr kumimoji="1" lang="ja-JP" altLang="en-US" sz="2800" dirty="0"/>
              <a:t>理解の補助として</a:t>
            </a:r>
            <a:r>
              <a:rPr kumimoji="1" lang="ja-JP" altLang="en-US" sz="2800" b="1" dirty="0"/>
              <a:t>正確な理解は別で行ってください</a:t>
            </a:r>
            <a:r>
              <a:rPr kumimoji="1" lang="ja-JP" altLang="en-US" sz="2800" dirty="0"/>
              <a:t>。</a:t>
            </a:r>
          </a:p>
        </p:txBody>
      </p:sp>
    </p:spTree>
    <p:extLst>
      <p:ext uri="{BB962C8B-B14F-4D97-AF65-F5344CB8AC3E}">
        <p14:creationId xmlns:p14="http://schemas.microsoft.com/office/powerpoint/2010/main" val="411035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Unity</a:t>
            </a:r>
            <a:r>
              <a:rPr lang="ja-JP" altLang="en-US" dirty="0">
                <a:solidFill>
                  <a:schemeClr val="tx1"/>
                </a:solidFill>
              </a:rPr>
              <a:t>の回転</a:t>
            </a:r>
          </a:p>
        </p:txBody>
      </p:sp>
      <p:sp>
        <p:nvSpPr>
          <p:cNvPr id="2" name="テキスト ボックス 1">
            <a:extLst>
              <a:ext uri="{FF2B5EF4-FFF2-40B4-BE49-F238E27FC236}">
                <a16:creationId xmlns:a16="http://schemas.microsoft.com/office/drawing/2014/main" id="{A5620E3F-A806-46B0-943E-20A27C536186}"/>
              </a:ext>
            </a:extLst>
          </p:cNvPr>
          <p:cNvSpPr txBox="1"/>
          <p:nvPr/>
        </p:nvSpPr>
        <p:spPr>
          <a:xfrm>
            <a:off x="447869" y="1259634"/>
            <a:ext cx="10916771" cy="523220"/>
          </a:xfrm>
          <a:prstGeom prst="rect">
            <a:avLst/>
          </a:prstGeom>
          <a:noFill/>
        </p:spPr>
        <p:txBody>
          <a:bodyPr wrap="none" rtlCol="0">
            <a:spAutoFit/>
          </a:bodyPr>
          <a:lstStyle/>
          <a:p>
            <a:r>
              <a:rPr kumimoji="1" lang="en-US" altLang="ja-JP" sz="2400" dirty="0"/>
              <a:t>Unity</a:t>
            </a:r>
            <a:r>
              <a:rPr kumimoji="1" lang="ja-JP" altLang="en-US" sz="2400" dirty="0"/>
              <a:t>の回転は</a:t>
            </a:r>
            <a:r>
              <a:rPr lang="en-US" altLang="ja-JP" sz="2800" b="1" u="sng" dirty="0">
                <a:solidFill>
                  <a:srgbClr val="FF0000"/>
                </a:solidFill>
              </a:rPr>
              <a:t>Quaternion(</a:t>
            </a:r>
            <a:r>
              <a:rPr lang="ja-JP" altLang="en-US" sz="2800" b="1" u="sng" dirty="0">
                <a:solidFill>
                  <a:srgbClr val="FF0000"/>
                </a:solidFill>
              </a:rPr>
              <a:t>クォータニオン</a:t>
            </a:r>
            <a:r>
              <a:rPr lang="en-US" altLang="ja-JP" sz="2800" b="1" u="sng" dirty="0">
                <a:solidFill>
                  <a:srgbClr val="FF0000"/>
                </a:solidFill>
              </a:rPr>
              <a:t>)</a:t>
            </a:r>
            <a:r>
              <a:rPr lang="ja-JP" altLang="en-US" sz="2400" dirty="0"/>
              <a:t>というもので表現されます。</a:t>
            </a:r>
            <a:endParaRPr lang="en-US" altLang="ja-JP" sz="2800" dirty="0"/>
          </a:p>
        </p:txBody>
      </p:sp>
      <p:sp>
        <p:nvSpPr>
          <p:cNvPr id="5" name="テキスト ボックス 4">
            <a:extLst>
              <a:ext uri="{FF2B5EF4-FFF2-40B4-BE49-F238E27FC236}">
                <a16:creationId xmlns:a16="http://schemas.microsoft.com/office/drawing/2014/main" id="{67268295-92AA-45BF-BBB0-ED3DC0D4364D}"/>
              </a:ext>
            </a:extLst>
          </p:cNvPr>
          <p:cNvSpPr txBox="1"/>
          <p:nvPr/>
        </p:nvSpPr>
        <p:spPr>
          <a:xfrm>
            <a:off x="447869" y="1801833"/>
            <a:ext cx="8802410" cy="461665"/>
          </a:xfrm>
          <a:prstGeom prst="rect">
            <a:avLst/>
          </a:prstGeom>
          <a:noFill/>
        </p:spPr>
        <p:txBody>
          <a:bodyPr wrap="none" rtlCol="0">
            <a:spAutoFit/>
          </a:bodyPr>
          <a:lstStyle/>
          <a:p>
            <a:r>
              <a:rPr lang="ja-JP" altLang="en-US" sz="2400" dirty="0"/>
              <a:t>数学的には３次元の回転を表現する四元数と呼ばれる物です。</a:t>
            </a:r>
            <a:endParaRPr lang="en-US" altLang="ja-JP" sz="2800" dirty="0"/>
          </a:p>
        </p:txBody>
      </p:sp>
      <p:sp>
        <p:nvSpPr>
          <p:cNvPr id="3" name="テキスト ボックス 2">
            <a:extLst>
              <a:ext uri="{FF2B5EF4-FFF2-40B4-BE49-F238E27FC236}">
                <a16:creationId xmlns:a16="http://schemas.microsoft.com/office/drawing/2014/main" id="{EF22D6C7-060F-4F14-820B-62561B086DC5}"/>
              </a:ext>
            </a:extLst>
          </p:cNvPr>
          <p:cNvSpPr txBox="1"/>
          <p:nvPr/>
        </p:nvSpPr>
        <p:spPr>
          <a:xfrm>
            <a:off x="447869" y="2432888"/>
            <a:ext cx="10649069" cy="830997"/>
          </a:xfrm>
          <a:prstGeom prst="rect">
            <a:avLst/>
          </a:prstGeom>
          <a:noFill/>
        </p:spPr>
        <p:txBody>
          <a:bodyPr wrap="none" rtlCol="0">
            <a:spAutoFit/>
          </a:bodyPr>
          <a:lstStyle/>
          <a:p>
            <a:r>
              <a:rPr kumimoji="1" lang="ja-JP" altLang="en-US" sz="2400" dirty="0"/>
              <a:t>元々２次元の回転を表現するものとして、三元数と呼ばれる物があります。</a:t>
            </a:r>
            <a:endParaRPr kumimoji="1" lang="en-US" altLang="ja-JP" sz="2400" dirty="0"/>
          </a:p>
          <a:p>
            <a:r>
              <a:rPr lang="en-US" altLang="ja-JP" sz="2400" dirty="0"/>
              <a:t>(※</a:t>
            </a:r>
            <a:r>
              <a:rPr lang="ja-JP" altLang="en-US" sz="2400" dirty="0"/>
              <a:t>複素平面などと呼ばれる物です</a:t>
            </a:r>
            <a:r>
              <a:rPr lang="en-US" altLang="ja-JP" sz="2400" dirty="0"/>
              <a:t>)</a:t>
            </a:r>
            <a:endParaRPr kumimoji="1" lang="ja-JP" altLang="en-US" sz="2400" dirty="0"/>
          </a:p>
        </p:txBody>
      </p:sp>
      <p:pic>
        <p:nvPicPr>
          <p:cNvPr id="10" name="図 9">
            <a:extLst>
              <a:ext uri="{FF2B5EF4-FFF2-40B4-BE49-F238E27FC236}">
                <a16:creationId xmlns:a16="http://schemas.microsoft.com/office/drawing/2014/main" id="{FCFB0EEF-BAA2-4FC0-BE3F-5ACA0CA5F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038" y="2846156"/>
            <a:ext cx="4529897" cy="2415945"/>
          </a:xfrm>
          <a:prstGeom prst="rect">
            <a:avLst/>
          </a:prstGeom>
        </p:spPr>
      </p:pic>
      <p:sp>
        <p:nvSpPr>
          <p:cNvPr id="6" name="二等辺三角形 5">
            <a:extLst>
              <a:ext uri="{FF2B5EF4-FFF2-40B4-BE49-F238E27FC236}">
                <a16:creationId xmlns:a16="http://schemas.microsoft.com/office/drawing/2014/main" id="{F48EBA29-78B7-436A-B1A3-E30445CDDDFF}"/>
              </a:ext>
            </a:extLst>
          </p:cNvPr>
          <p:cNvSpPr/>
          <p:nvPr/>
        </p:nvSpPr>
        <p:spPr>
          <a:xfrm rot="19302912">
            <a:off x="7104328" y="3651237"/>
            <a:ext cx="1005840" cy="83099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2A1DB6A-62F6-466C-89A4-ADF2C3303AC9}"/>
              </a:ext>
            </a:extLst>
          </p:cNvPr>
          <p:cNvSpPr txBox="1"/>
          <p:nvPr/>
        </p:nvSpPr>
        <p:spPr>
          <a:xfrm>
            <a:off x="523000" y="5969148"/>
            <a:ext cx="11146000" cy="58477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en-US" altLang="ja-JP" sz="3200" dirty="0"/>
              <a:t>(</a:t>
            </a:r>
            <a:r>
              <a:rPr kumimoji="1" lang="ja-JP" altLang="en-US" sz="3200" dirty="0"/>
              <a:t>回転度合い</a:t>
            </a:r>
            <a:r>
              <a:rPr kumimoji="1" lang="en-US" altLang="ja-JP" sz="3200" dirty="0"/>
              <a:t>,</a:t>
            </a:r>
            <a:r>
              <a:rPr kumimoji="1" lang="ja-JP" altLang="en-US" sz="3200" dirty="0"/>
              <a:t>回転の</a:t>
            </a:r>
            <a:r>
              <a:rPr kumimoji="1" lang="en-US" altLang="ja-JP" sz="3200" dirty="0"/>
              <a:t>x</a:t>
            </a:r>
            <a:r>
              <a:rPr lang="ja-JP" altLang="en-US" sz="3200" dirty="0"/>
              <a:t>軸</a:t>
            </a:r>
            <a:r>
              <a:rPr kumimoji="1" lang="en-US" altLang="ja-JP" sz="3200" dirty="0"/>
              <a:t>,</a:t>
            </a:r>
            <a:r>
              <a:rPr kumimoji="1" lang="ja-JP" altLang="en-US" sz="3200" dirty="0"/>
              <a:t>回転の</a:t>
            </a:r>
            <a:r>
              <a:rPr kumimoji="1" lang="en-US" altLang="ja-JP" sz="3200" dirty="0"/>
              <a:t>y</a:t>
            </a:r>
            <a:r>
              <a:rPr lang="ja-JP" altLang="en-US" sz="3200" dirty="0"/>
              <a:t>軸</a:t>
            </a:r>
            <a:r>
              <a:rPr kumimoji="1" lang="en-US" altLang="ja-JP" sz="3200" dirty="0"/>
              <a:t>,</a:t>
            </a:r>
            <a:r>
              <a:rPr kumimoji="1" lang="ja-JP" altLang="en-US" sz="3200" dirty="0"/>
              <a:t>回転の</a:t>
            </a:r>
            <a:r>
              <a:rPr kumimoji="1" lang="en-US" altLang="ja-JP" sz="3200" dirty="0"/>
              <a:t>z</a:t>
            </a:r>
            <a:r>
              <a:rPr lang="ja-JP" altLang="en-US" sz="3200" dirty="0"/>
              <a:t>軸</a:t>
            </a:r>
            <a:r>
              <a:rPr kumimoji="1" lang="en-US" altLang="ja-JP" sz="3200" dirty="0"/>
              <a:t>)</a:t>
            </a:r>
            <a:r>
              <a:rPr kumimoji="1" lang="ja-JP" altLang="en-US" sz="3200" dirty="0"/>
              <a:t>　</a:t>
            </a:r>
            <a:r>
              <a:rPr lang="en-US" altLang="ja-JP" sz="3200" b="1" dirty="0">
                <a:solidFill>
                  <a:srgbClr val="FF0000"/>
                </a:solidFill>
              </a:rPr>
              <a:t> Quaternion</a:t>
            </a:r>
            <a:endParaRPr kumimoji="1" lang="ja-JP" altLang="en-US" sz="3200" dirty="0"/>
          </a:p>
        </p:txBody>
      </p:sp>
      <p:sp>
        <p:nvSpPr>
          <p:cNvPr id="13" name="テキスト ボックス 12">
            <a:extLst>
              <a:ext uri="{FF2B5EF4-FFF2-40B4-BE49-F238E27FC236}">
                <a16:creationId xmlns:a16="http://schemas.microsoft.com/office/drawing/2014/main" id="{F9A1F1C8-B9A3-4BD6-977D-EF572520CD36}"/>
              </a:ext>
            </a:extLst>
          </p:cNvPr>
          <p:cNvSpPr txBox="1"/>
          <p:nvPr/>
        </p:nvSpPr>
        <p:spPr>
          <a:xfrm>
            <a:off x="458078" y="5345306"/>
            <a:ext cx="11275844" cy="400110"/>
          </a:xfrm>
          <a:prstGeom prst="rect">
            <a:avLst/>
          </a:prstGeom>
          <a:noFill/>
        </p:spPr>
        <p:txBody>
          <a:bodyPr wrap="none" rtlCol="0">
            <a:spAutoFit/>
          </a:bodyPr>
          <a:lstStyle/>
          <a:p>
            <a:r>
              <a:rPr kumimoji="1" lang="ja-JP" altLang="en-US" sz="2000" dirty="0"/>
              <a:t>これに要素を一つ足して、三次元でも使えるようにしたのが</a:t>
            </a:r>
            <a:r>
              <a:rPr lang="en-US" altLang="ja-JP" sz="2000" b="1" u="sng" dirty="0">
                <a:solidFill>
                  <a:srgbClr val="FF0000"/>
                </a:solidFill>
              </a:rPr>
              <a:t>Quaternion(</a:t>
            </a:r>
            <a:r>
              <a:rPr lang="ja-JP" altLang="en-US" sz="2000" b="1" u="sng" dirty="0">
                <a:solidFill>
                  <a:srgbClr val="FF0000"/>
                </a:solidFill>
              </a:rPr>
              <a:t>クォータニオン</a:t>
            </a:r>
            <a:r>
              <a:rPr lang="en-US" altLang="ja-JP" sz="2000" b="1" u="sng" dirty="0">
                <a:solidFill>
                  <a:srgbClr val="FF0000"/>
                </a:solidFill>
              </a:rPr>
              <a:t>)</a:t>
            </a:r>
            <a:r>
              <a:rPr lang="ja-JP" altLang="en-US" sz="2000" dirty="0"/>
              <a:t>です。</a:t>
            </a:r>
            <a:endParaRPr kumimoji="1" lang="ja-JP" altLang="en-US" sz="2000" dirty="0"/>
          </a:p>
        </p:txBody>
      </p:sp>
      <p:sp>
        <p:nvSpPr>
          <p:cNvPr id="16" name="矢印: 環状 15">
            <a:extLst>
              <a:ext uri="{FF2B5EF4-FFF2-40B4-BE49-F238E27FC236}">
                <a16:creationId xmlns:a16="http://schemas.microsoft.com/office/drawing/2014/main" id="{729E7444-7B7E-4752-9DB2-B327E254F858}"/>
              </a:ext>
            </a:extLst>
          </p:cNvPr>
          <p:cNvSpPr/>
          <p:nvPr/>
        </p:nvSpPr>
        <p:spPr>
          <a:xfrm flipH="1">
            <a:off x="7470873" y="3480726"/>
            <a:ext cx="534226" cy="657786"/>
          </a:xfrm>
          <a:prstGeom prst="circular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53F71EC3-75A5-4070-B323-A661A39CE710}"/>
              </a:ext>
            </a:extLst>
          </p:cNvPr>
          <p:cNvSpPr txBox="1"/>
          <p:nvPr/>
        </p:nvSpPr>
        <p:spPr>
          <a:xfrm>
            <a:off x="567012" y="3855953"/>
            <a:ext cx="6117380" cy="461665"/>
          </a:xfrm>
          <a:prstGeom prst="rect">
            <a:avLst/>
          </a:prstGeom>
          <a:noFill/>
        </p:spPr>
        <p:txBody>
          <a:bodyPr wrap="none" rtlCol="0">
            <a:spAutoFit/>
          </a:bodyPr>
          <a:lstStyle/>
          <a:p>
            <a:r>
              <a:rPr kumimoji="1" lang="en-US" altLang="ja-JP" sz="2400" dirty="0"/>
              <a:t>(</a:t>
            </a:r>
            <a:r>
              <a:rPr kumimoji="1" lang="ja-JP" altLang="en-US" sz="2400" dirty="0"/>
              <a:t>回転度合い</a:t>
            </a:r>
            <a:r>
              <a:rPr kumimoji="1" lang="en-US" altLang="ja-JP" sz="2400" dirty="0"/>
              <a:t>,</a:t>
            </a:r>
            <a:r>
              <a:rPr kumimoji="1" lang="ja-JP" altLang="en-US" sz="2400" dirty="0"/>
              <a:t>回転軸の</a:t>
            </a:r>
            <a:r>
              <a:rPr kumimoji="1" lang="en-US" altLang="ja-JP" sz="2400" dirty="0"/>
              <a:t>x</a:t>
            </a:r>
            <a:r>
              <a:rPr kumimoji="1" lang="ja-JP" altLang="en-US" sz="2400" dirty="0"/>
              <a:t>座標</a:t>
            </a:r>
            <a:r>
              <a:rPr kumimoji="1" lang="en-US" altLang="ja-JP" sz="2400" dirty="0"/>
              <a:t>,</a:t>
            </a:r>
            <a:r>
              <a:rPr kumimoji="1" lang="ja-JP" altLang="en-US" sz="2400" dirty="0"/>
              <a:t>回転軸の</a:t>
            </a:r>
            <a:r>
              <a:rPr kumimoji="1" lang="en-US" altLang="ja-JP" sz="2400" dirty="0"/>
              <a:t>y</a:t>
            </a:r>
            <a:r>
              <a:rPr kumimoji="1" lang="ja-JP" altLang="en-US" sz="2400" dirty="0"/>
              <a:t>座標</a:t>
            </a:r>
            <a:r>
              <a:rPr kumimoji="1" lang="en-US" altLang="ja-JP" sz="2400" dirty="0"/>
              <a:t>)</a:t>
            </a:r>
            <a:endParaRPr kumimoji="1" lang="ja-JP" altLang="en-US" sz="2400" dirty="0"/>
          </a:p>
        </p:txBody>
      </p:sp>
      <p:cxnSp>
        <p:nvCxnSpPr>
          <p:cNvPr id="19" name="直線矢印コネクタ 18">
            <a:extLst>
              <a:ext uri="{FF2B5EF4-FFF2-40B4-BE49-F238E27FC236}">
                <a16:creationId xmlns:a16="http://schemas.microsoft.com/office/drawing/2014/main" id="{D77A68C0-0688-446A-BE74-EA22FE5F39E0}"/>
              </a:ext>
            </a:extLst>
          </p:cNvPr>
          <p:cNvCxnSpPr>
            <a:cxnSpLocks/>
          </p:cNvCxnSpPr>
          <p:nvPr/>
        </p:nvCxnSpPr>
        <p:spPr>
          <a:xfrm flipV="1">
            <a:off x="7737986" y="4180114"/>
            <a:ext cx="0" cy="718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759059D-7024-42C0-8B81-E367719801F7}"/>
              </a:ext>
            </a:extLst>
          </p:cNvPr>
          <p:cNvCxnSpPr>
            <a:cxnSpLocks/>
          </p:cNvCxnSpPr>
          <p:nvPr/>
        </p:nvCxnSpPr>
        <p:spPr>
          <a:xfrm>
            <a:off x="6839339" y="4180114"/>
            <a:ext cx="89864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7532210-7871-4AEF-A7FB-522B1B5FD551}"/>
              </a:ext>
            </a:extLst>
          </p:cNvPr>
          <p:cNvSpPr txBox="1"/>
          <p:nvPr/>
        </p:nvSpPr>
        <p:spPr>
          <a:xfrm>
            <a:off x="7589548" y="4870075"/>
            <a:ext cx="296876" cy="369332"/>
          </a:xfrm>
          <a:prstGeom prst="rect">
            <a:avLst/>
          </a:prstGeom>
          <a:noFill/>
        </p:spPr>
        <p:txBody>
          <a:bodyPr wrap="none" rtlCol="0">
            <a:spAutoFit/>
          </a:bodyPr>
          <a:lstStyle/>
          <a:p>
            <a:r>
              <a:rPr lang="en-US" altLang="ja-JP" dirty="0"/>
              <a:t>x</a:t>
            </a:r>
            <a:endParaRPr kumimoji="1" lang="ja-JP" altLang="en-US" dirty="0"/>
          </a:p>
        </p:txBody>
      </p:sp>
      <p:sp>
        <p:nvSpPr>
          <p:cNvPr id="26" name="テキスト ボックス 25">
            <a:extLst>
              <a:ext uri="{FF2B5EF4-FFF2-40B4-BE49-F238E27FC236}">
                <a16:creationId xmlns:a16="http://schemas.microsoft.com/office/drawing/2014/main" id="{1E9D143D-FA33-4C82-94B1-5561B5462012}"/>
              </a:ext>
            </a:extLst>
          </p:cNvPr>
          <p:cNvSpPr txBox="1"/>
          <p:nvPr/>
        </p:nvSpPr>
        <p:spPr>
          <a:xfrm>
            <a:off x="6540858" y="4012087"/>
            <a:ext cx="298480" cy="369332"/>
          </a:xfrm>
          <a:prstGeom prst="rect">
            <a:avLst/>
          </a:prstGeom>
          <a:noFill/>
        </p:spPr>
        <p:txBody>
          <a:bodyPr wrap="none" rtlCol="0">
            <a:spAutoFit/>
          </a:bodyPr>
          <a:lstStyle/>
          <a:p>
            <a:r>
              <a:rPr kumimoji="1" lang="en-US" altLang="ja-JP" dirty="0"/>
              <a:t>y</a:t>
            </a:r>
            <a:endParaRPr kumimoji="1" lang="ja-JP" altLang="en-US" dirty="0"/>
          </a:p>
        </p:txBody>
      </p:sp>
    </p:spTree>
    <p:extLst>
      <p:ext uri="{BB962C8B-B14F-4D97-AF65-F5344CB8AC3E}">
        <p14:creationId xmlns:p14="http://schemas.microsoft.com/office/powerpoint/2010/main" val="30732310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1868</TotalTime>
  <Words>1505</Words>
  <Application>Microsoft Office PowerPoint</Application>
  <PresentationFormat>ワイド画面</PresentationFormat>
  <Paragraphs>195</Paragraphs>
  <Slides>21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21</vt:i4>
      </vt:variant>
    </vt:vector>
  </HeadingPairs>
  <TitlesOfParts>
    <vt:vector size="30" baseType="lpstr">
      <vt:lpstr>Helvetica Neue</vt:lpstr>
      <vt:lpstr>Menlo</vt:lpstr>
      <vt:lpstr>游ゴシック</vt:lpstr>
      <vt:lpstr>游ゴシック Light</vt:lpstr>
      <vt:lpstr>Arial</vt:lpstr>
      <vt:lpstr>Lato</vt:lpstr>
      <vt:lpstr>Verdana</vt:lpstr>
      <vt:lpstr>Wingdings 3</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dc:title>
  <dc:creator>Mahiro</dc:creator>
  <cp:lastModifiedBy>内藤 真広</cp:lastModifiedBy>
  <cp:revision>970</cp:revision>
  <dcterms:created xsi:type="dcterms:W3CDTF">2021-04-24T06:43:32Z</dcterms:created>
  <dcterms:modified xsi:type="dcterms:W3CDTF">2024-07-11T02:41:23Z</dcterms:modified>
</cp:coreProperties>
</file>