
<file path=[Content_Types].xml><?xml version="1.0" encoding="utf-8"?>
<Types xmlns="http://schemas.openxmlformats.org/package/2006/content-types">
  <Default Extension="bin" ContentType="image/unknown"/>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88" r:id="rId15"/>
    <p:sldId id="289" r:id="rId16"/>
    <p:sldId id="290" r:id="rId17"/>
    <p:sldId id="291" r:id="rId18"/>
    <p:sldId id="260" r:id="rId19"/>
    <p:sldId id="271" r:id="rId20"/>
    <p:sldId id="272" r:id="rId21"/>
    <p:sldId id="277" r:id="rId22"/>
    <p:sldId id="275" r:id="rId23"/>
    <p:sldId id="276" r:id="rId24"/>
    <p:sldId id="279" r:id="rId25"/>
    <p:sldId id="280" r:id="rId26"/>
    <p:sldId id="281" r:id="rId27"/>
    <p:sldId id="282" r:id="rId28"/>
    <p:sldId id="283" r:id="rId29"/>
    <p:sldId id="285" r:id="rId30"/>
    <p:sldId id="286" r:id="rId31"/>
    <p:sldId id="287" r:id="rId32"/>
    <p:sldId id="292" r:id="rId33"/>
    <p:sldId id="293" r:id="rId34"/>
    <p:sldId id="294" r:id="rId35"/>
    <p:sldId id="295" r:id="rId36"/>
    <p:sldId id="297" r:id="rId37"/>
    <p:sldId id="298" r:id="rId38"/>
    <p:sldId id="300" r:id="rId39"/>
    <p:sldId id="299" r:id="rId40"/>
    <p:sldId id="301" r:id="rId41"/>
    <p:sldId id="302" r:id="rId42"/>
    <p:sldId id="303" r:id="rId43"/>
    <p:sldId id="304" r:id="rId44"/>
    <p:sldId id="305" r:id="rId45"/>
    <p:sldId id="306" r:id="rId46"/>
    <p:sldId id="308" r:id="rId47"/>
    <p:sldId id="309" r:id="rId4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1D1C78C7-2FCD-4DD0-83DF-C6F0D0119B51}">
          <p14:sldIdLst>
            <p14:sldId id="256"/>
            <p14:sldId id="257"/>
            <p14:sldId id="258"/>
            <p14:sldId id="259"/>
          </p14:sldIdLst>
        </p14:section>
        <p14:section name="物理とは何か？" id="{056A5806-EF33-47AE-8089-1B8F6592228C}">
          <p14:sldIdLst>
            <p14:sldId id="261"/>
            <p14:sldId id="262"/>
            <p14:sldId id="263"/>
            <p14:sldId id="264"/>
          </p14:sldIdLst>
        </p14:section>
        <p14:section name="物理に必須の数学" id="{7FEBBB2A-2B0F-424F-A03B-EB3A6BBAF868}">
          <p14:sldIdLst>
            <p14:sldId id="265"/>
            <p14:sldId id="266"/>
            <p14:sldId id="267"/>
            <p14:sldId id="268"/>
            <p14:sldId id="269"/>
          </p14:sldIdLst>
        </p14:section>
        <p14:section name="0.ディメンション" id="{C09152BB-D54D-4579-8872-F66571B7841B}">
          <p14:sldIdLst>
            <p14:sldId id="288"/>
            <p14:sldId id="289"/>
            <p14:sldId id="290"/>
            <p14:sldId id="291"/>
          </p14:sldIdLst>
        </p14:section>
        <p14:section name="1.速度と加速度" id="{AE333E30-AD9C-42C3-80D7-8C2C76C595B5}">
          <p14:sldIdLst>
            <p14:sldId id="260"/>
            <p14:sldId id="271"/>
            <p14:sldId id="272"/>
            <p14:sldId id="277"/>
            <p14:sldId id="275"/>
            <p14:sldId id="276"/>
            <p14:sldId id="279"/>
            <p14:sldId id="280"/>
          </p14:sldIdLst>
        </p14:section>
        <p14:section name="２.物体の運動１：水平方向の運動" id="{B76EAA27-BEA8-46E1-A6AF-F25AFB18E977}">
          <p14:sldIdLst>
            <p14:sldId id="281"/>
            <p14:sldId id="282"/>
            <p14:sldId id="283"/>
            <p14:sldId id="285"/>
            <p14:sldId id="286"/>
            <p14:sldId id="287"/>
          </p14:sldIdLst>
        </p14:section>
        <p14:section name="３.加速度は何故発生するか？" id="{849013A2-FD6B-4D03-B55D-88E7DC3F53DD}">
          <p14:sldIdLst>
            <p14:sldId id="292"/>
            <p14:sldId id="293"/>
            <p14:sldId id="294"/>
            <p14:sldId id="295"/>
          </p14:sldIdLst>
        </p14:section>
        <p14:section name="4.物体の運動２：落体の運度" id="{A302BAEA-1E4B-4AFA-AFC3-9FF021D741D5}">
          <p14:sldIdLst>
            <p14:sldId id="297"/>
            <p14:sldId id="298"/>
            <p14:sldId id="300"/>
            <p14:sldId id="299"/>
          </p14:sldIdLst>
        </p14:section>
        <p14:section name="5.物体の運動３：放物線運動" id="{7EABAD37-865B-4419-942E-2374B76D5D38}">
          <p14:sldIdLst>
            <p14:sldId id="301"/>
            <p14:sldId id="302"/>
            <p14:sldId id="303"/>
            <p14:sldId id="304"/>
            <p14:sldId id="305"/>
            <p14:sldId id="306"/>
            <p14:sldId id="308"/>
          </p14:sldIdLst>
        </p14:section>
        <p14:section name="６.まとめ" id="{47159914-45CE-4391-A887-BDA5195D1E27}">
          <p14:sldIdLst>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9" autoAdjust="0"/>
    <p:restoredTop sz="95256" autoAdjust="0"/>
  </p:normalViewPr>
  <p:slideViewPr>
    <p:cSldViewPr snapToGrid="0">
      <p:cViewPr varScale="1">
        <p:scale>
          <a:sx n="85" d="100"/>
          <a:sy n="85" d="100"/>
        </p:scale>
        <p:origin x="45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0E7D88-4595-42EF-923B-F2EE1B22EB73}" type="datetimeFigureOut">
              <a:rPr kumimoji="1" lang="ja-JP" altLang="en-US" smtClean="0"/>
              <a:t>2024/6/28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3E814F-4A81-4436-88C2-D8991C4623C6}" type="slidenum">
              <a:rPr kumimoji="1" lang="ja-JP" altLang="en-US" smtClean="0"/>
              <a:t>‹#›</a:t>
            </a:fld>
            <a:endParaRPr kumimoji="1" lang="ja-JP" altLang="en-US"/>
          </a:p>
        </p:txBody>
      </p:sp>
    </p:spTree>
    <p:extLst>
      <p:ext uri="{BB962C8B-B14F-4D97-AF65-F5344CB8AC3E}">
        <p14:creationId xmlns:p14="http://schemas.microsoft.com/office/powerpoint/2010/main" val="360449047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B3E814F-4A81-4436-88C2-D8991C4623C6}" type="slidenum">
              <a:rPr kumimoji="1" lang="ja-JP" altLang="en-US" smtClean="0"/>
              <a:t>9</a:t>
            </a:fld>
            <a:endParaRPr kumimoji="1" lang="ja-JP" altLang="en-US"/>
          </a:p>
        </p:txBody>
      </p:sp>
    </p:spTree>
    <p:extLst>
      <p:ext uri="{BB962C8B-B14F-4D97-AF65-F5344CB8AC3E}">
        <p14:creationId xmlns:p14="http://schemas.microsoft.com/office/powerpoint/2010/main" val="249883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B3E814F-4A81-4436-88C2-D8991C4623C6}" type="slidenum">
              <a:rPr kumimoji="1" lang="ja-JP" altLang="en-US" smtClean="0"/>
              <a:t>13</a:t>
            </a:fld>
            <a:endParaRPr kumimoji="1" lang="ja-JP" altLang="en-US"/>
          </a:p>
        </p:txBody>
      </p:sp>
    </p:spTree>
    <p:extLst>
      <p:ext uri="{BB962C8B-B14F-4D97-AF65-F5344CB8AC3E}">
        <p14:creationId xmlns:p14="http://schemas.microsoft.com/office/powerpoint/2010/main" val="1387939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B3E814F-4A81-4436-88C2-D8991C4623C6}" type="slidenum">
              <a:rPr kumimoji="1" lang="ja-JP" altLang="en-US" smtClean="0"/>
              <a:t>40</a:t>
            </a:fld>
            <a:endParaRPr kumimoji="1" lang="ja-JP" altLang="en-US"/>
          </a:p>
        </p:txBody>
      </p:sp>
    </p:spTree>
    <p:extLst>
      <p:ext uri="{BB962C8B-B14F-4D97-AF65-F5344CB8AC3E}">
        <p14:creationId xmlns:p14="http://schemas.microsoft.com/office/powerpoint/2010/main" val="6257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546731-DA85-49AF-B11B-5D897041520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FA0A0DC-D7FA-449F-AFCE-428B13332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1E5CABA-B9F3-4962-AE33-E11BD00DD9E9}"/>
              </a:ext>
            </a:extLst>
          </p:cNvPr>
          <p:cNvSpPr>
            <a:spLocks noGrp="1"/>
          </p:cNvSpPr>
          <p:nvPr>
            <p:ph type="dt" sz="half" idx="10"/>
          </p:nvPr>
        </p:nvSpPr>
        <p:spPr/>
        <p:txBody>
          <a:bodyPr/>
          <a:lstStyle/>
          <a:p>
            <a:fld id="{ECFB6A4D-F1EE-427C-B649-B7AC5706E1D8}" type="datetimeFigureOut">
              <a:rPr kumimoji="1" lang="ja-JP" altLang="en-US" smtClean="0"/>
              <a:t>2024/6/28</a:t>
            </a:fld>
            <a:endParaRPr kumimoji="1" lang="ja-JP" altLang="en-US"/>
          </a:p>
        </p:txBody>
      </p:sp>
      <p:sp>
        <p:nvSpPr>
          <p:cNvPr id="5" name="フッター プレースホルダー 4">
            <a:extLst>
              <a:ext uri="{FF2B5EF4-FFF2-40B4-BE49-F238E27FC236}">
                <a16:creationId xmlns:a16="http://schemas.microsoft.com/office/drawing/2014/main" id="{8CA03D77-D10D-47F7-B57A-E8C372B428D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48D33F-D564-4403-B33E-F84E75F82AEF}"/>
              </a:ext>
            </a:extLst>
          </p:cNvPr>
          <p:cNvSpPr>
            <a:spLocks noGrp="1"/>
          </p:cNvSpPr>
          <p:nvPr>
            <p:ph type="sldNum" sz="quarter" idx="12"/>
          </p:nvPr>
        </p:nvSpPr>
        <p:spPr/>
        <p:txBody>
          <a:bodyPr/>
          <a:lstStyle/>
          <a:p>
            <a:fld id="{A9DAFDFE-1D7A-4CBD-8211-D934511D236B}" type="slidenum">
              <a:rPr kumimoji="1" lang="ja-JP" altLang="en-US" smtClean="0"/>
              <a:t>‹#›</a:t>
            </a:fld>
            <a:endParaRPr kumimoji="1" lang="ja-JP" altLang="en-US"/>
          </a:p>
        </p:txBody>
      </p:sp>
    </p:spTree>
    <p:extLst>
      <p:ext uri="{BB962C8B-B14F-4D97-AF65-F5344CB8AC3E}">
        <p14:creationId xmlns:p14="http://schemas.microsoft.com/office/powerpoint/2010/main" val="1066372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9BDE4-5F46-478B-84A7-8934FE56184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2D36781-9137-4212-A168-A5DDB70F9A0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57B5BF-5E72-4845-B22D-7A271CE81A33}"/>
              </a:ext>
            </a:extLst>
          </p:cNvPr>
          <p:cNvSpPr>
            <a:spLocks noGrp="1"/>
          </p:cNvSpPr>
          <p:nvPr>
            <p:ph type="dt" sz="half" idx="10"/>
          </p:nvPr>
        </p:nvSpPr>
        <p:spPr/>
        <p:txBody>
          <a:bodyPr/>
          <a:lstStyle/>
          <a:p>
            <a:fld id="{ECFB6A4D-F1EE-427C-B649-B7AC5706E1D8}" type="datetimeFigureOut">
              <a:rPr kumimoji="1" lang="ja-JP" altLang="en-US" smtClean="0"/>
              <a:t>2024/6/28</a:t>
            </a:fld>
            <a:endParaRPr kumimoji="1" lang="ja-JP" altLang="en-US"/>
          </a:p>
        </p:txBody>
      </p:sp>
      <p:sp>
        <p:nvSpPr>
          <p:cNvPr id="5" name="フッター プレースホルダー 4">
            <a:extLst>
              <a:ext uri="{FF2B5EF4-FFF2-40B4-BE49-F238E27FC236}">
                <a16:creationId xmlns:a16="http://schemas.microsoft.com/office/drawing/2014/main" id="{9574195E-292F-4489-9941-2EDE5BE881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F2DFFD2-349B-45EB-B301-1BCC296FAABB}"/>
              </a:ext>
            </a:extLst>
          </p:cNvPr>
          <p:cNvSpPr>
            <a:spLocks noGrp="1"/>
          </p:cNvSpPr>
          <p:nvPr>
            <p:ph type="sldNum" sz="quarter" idx="12"/>
          </p:nvPr>
        </p:nvSpPr>
        <p:spPr/>
        <p:txBody>
          <a:bodyPr/>
          <a:lstStyle/>
          <a:p>
            <a:fld id="{A9DAFDFE-1D7A-4CBD-8211-D934511D236B}" type="slidenum">
              <a:rPr kumimoji="1" lang="ja-JP" altLang="en-US" smtClean="0"/>
              <a:t>‹#›</a:t>
            </a:fld>
            <a:endParaRPr kumimoji="1" lang="ja-JP" altLang="en-US"/>
          </a:p>
        </p:txBody>
      </p:sp>
    </p:spTree>
    <p:extLst>
      <p:ext uri="{BB962C8B-B14F-4D97-AF65-F5344CB8AC3E}">
        <p14:creationId xmlns:p14="http://schemas.microsoft.com/office/powerpoint/2010/main" val="495794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B8E1B07-6669-414A-8F3C-6E51867D065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5DD5A19-F739-43DE-A7E5-1CFA70320C5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5DCB338-202A-4D72-947D-1E346D9821BE}"/>
              </a:ext>
            </a:extLst>
          </p:cNvPr>
          <p:cNvSpPr>
            <a:spLocks noGrp="1"/>
          </p:cNvSpPr>
          <p:nvPr>
            <p:ph type="dt" sz="half" idx="10"/>
          </p:nvPr>
        </p:nvSpPr>
        <p:spPr/>
        <p:txBody>
          <a:bodyPr/>
          <a:lstStyle/>
          <a:p>
            <a:fld id="{ECFB6A4D-F1EE-427C-B649-B7AC5706E1D8}" type="datetimeFigureOut">
              <a:rPr kumimoji="1" lang="ja-JP" altLang="en-US" smtClean="0"/>
              <a:t>2024/6/28</a:t>
            </a:fld>
            <a:endParaRPr kumimoji="1" lang="ja-JP" altLang="en-US"/>
          </a:p>
        </p:txBody>
      </p:sp>
      <p:sp>
        <p:nvSpPr>
          <p:cNvPr id="5" name="フッター プレースホルダー 4">
            <a:extLst>
              <a:ext uri="{FF2B5EF4-FFF2-40B4-BE49-F238E27FC236}">
                <a16:creationId xmlns:a16="http://schemas.microsoft.com/office/drawing/2014/main" id="{A495146C-7DA1-4292-AB99-630070D997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F03FDE1-1501-4A06-A90A-1EED7925A880}"/>
              </a:ext>
            </a:extLst>
          </p:cNvPr>
          <p:cNvSpPr>
            <a:spLocks noGrp="1"/>
          </p:cNvSpPr>
          <p:nvPr>
            <p:ph type="sldNum" sz="quarter" idx="12"/>
          </p:nvPr>
        </p:nvSpPr>
        <p:spPr/>
        <p:txBody>
          <a:bodyPr/>
          <a:lstStyle/>
          <a:p>
            <a:fld id="{A9DAFDFE-1D7A-4CBD-8211-D934511D236B}" type="slidenum">
              <a:rPr kumimoji="1" lang="ja-JP" altLang="en-US" smtClean="0"/>
              <a:t>‹#›</a:t>
            </a:fld>
            <a:endParaRPr kumimoji="1" lang="ja-JP" altLang="en-US"/>
          </a:p>
        </p:txBody>
      </p:sp>
    </p:spTree>
    <p:extLst>
      <p:ext uri="{BB962C8B-B14F-4D97-AF65-F5344CB8AC3E}">
        <p14:creationId xmlns:p14="http://schemas.microsoft.com/office/powerpoint/2010/main" val="53175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AE0AFC-82B9-4A85-96DA-E364CC92E7B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0CED830-5998-411A-9699-0D147755720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9BC0F0-EE25-4399-ABD3-AA6E7D7B5565}"/>
              </a:ext>
            </a:extLst>
          </p:cNvPr>
          <p:cNvSpPr>
            <a:spLocks noGrp="1"/>
          </p:cNvSpPr>
          <p:nvPr>
            <p:ph type="dt" sz="half" idx="10"/>
          </p:nvPr>
        </p:nvSpPr>
        <p:spPr/>
        <p:txBody>
          <a:bodyPr/>
          <a:lstStyle/>
          <a:p>
            <a:fld id="{ECFB6A4D-F1EE-427C-B649-B7AC5706E1D8}" type="datetimeFigureOut">
              <a:rPr kumimoji="1" lang="ja-JP" altLang="en-US" smtClean="0"/>
              <a:t>2024/6/28</a:t>
            </a:fld>
            <a:endParaRPr kumimoji="1" lang="ja-JP" altLang="en-US"/>
          </a:p>
        </p:txBody>
      </p:sp>
      <p:sp>
        <p:nvSpPr>
          <p:cNvPr id="5" name="フッター プレースホルダー 4">
            <a:extLst>
              <a:ext uri="{FF2B5EF4-FFF2-40B4-BE49-F238E27FC236}">
                <a16:creationId xmlns:a16="http://schemas.microsoft.com/office/drawing/2014/main" id="{6BC277A1-2EC6-4C8B-820B-937420F148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8777F6-5294-437D-87DA-D0FDDE707828}"/>
              </a:ext>
            </a:extLst>
          </p:cNvPr>
          <p:cNvSpPr>
            <a:spLocks noGrp="1"/>
          </p:cNvSpPr>
          <p:nvPr>
            <p:ph type="sldNum" sz="quarter" idx="12"/>
          </p:nvPr>
        </p:nvSpPr>
        <p:spPr/>
        <p:txBody>
          <a:bodyPr/>
          <a:lstStyle/>
          <a:p>
            <a:fld id="{A9DAFDFE-1D7A-4CBD-8211-D934511D236B}" type="slidenum">
              <a:rPr kumimoji="1" lang="ja-JP" altLang="en-US" smtClean="0"/>
              <a:t>‹#›</a:t>
            </a:fld>
            <a:endParaRPr kumimoji="1" lang="ja-JP" altLang="en-US"/>
          </a:p>
        </p:txBody>
      </p:sp>
    </p:spTree>
    <p:extLst>
      <p:ext uri="{BB962C8B-B14F-4D97-AF65-F5344CB8AC3E}">
        <p14:creationId xmlns:p14="http://schemas.microsoft.com/office/powerpoint/2010/main" val="763607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8F53CB-1A01-4D2A-979D-27528029B8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5DD4C5-D39C-40F1-843D-75357AEFC3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A573FA9-7A5A-41DC-8146-59305A68A171}"/>
              </a:ext>
            </a:extLst>
          </p:cNvPr>
          <p:cNvSpPr>
            <a:spLocks noGrp="1"/>
          </p:cNvSpPr>
          <p:nvPr>
            <p:ph type="dt" sz="half" idx="10"/>
          </p:nvPr>
        </p:nvSpPr>
        <p:spPr/>
        <p:txBody>
          <a:bodyPr/>
          <a:lstStyle/>
          <a:p>
            <a:fld id="{ECFB6A4D-F1EE-427C-B649-B7AC5706E1D8}" type="datetimeFigureOut">
              <a:rPr kumimoji="1" lang="ja-JP" altLang="en-US" smtClean="0"/>
              <a:t>2024/6/28</a:t>
            </a:fld>
            <a:endParaRPr kumimoji="1" lang="ja-JP" altLang="en-US"/>
          </a:p>
        </p:txBody>
      </p:sp>
      <p:sp>
        <p:nvSpPr>
          <p:cNvPr id="5" name="フッター プレースホルダー 4">
            <a:extLst>
              <a:ext uri="{FF2B5EF4-FFF2-40B4-BE49-F238E27FC236}">
                <a16:creationId xmlns:a16="http://schemas.microsoft.com/office/drawing/2014/main" id="{5B2C1C80-5894-4386-AA20-4CDB138B50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200307D-DA5A-4977-A947-73B4C03BD1AF}"/>
              </a:ext>
            </a:extLst>
          </p:cNvPr>
          <p:cNvSpPr>
            <a:spLocks noGrp="1"/>
          </p:cNvSpPr>
          <p:nvPr>
            <p:ph type="sldNum" sz="quarter" idx="12"/>
          </p:nvPr>
        </p:nvSpPr>
        <p:spPr/>
        <p:txBody>
          <a:bodyPr/>
          <a:lstStyle/>
          <a:p>
            <a:fld id="{A9DAFDFE-1D7A-4CBD-8211-D934511D236B}" type="slidenum">
              <a:rPr kumimoji="1" lang="ja-JP" altLang="en-US" smtClean="0"/>
              <a:t>‹#›</a:t>
            </a:fld>
            <a:endParaRPr kumimoji="1" lang="ja-JP" altLang="en-US"/>
          </a:p>
        </p:txBody>
      </p:sp>
    </p:spTree>
    <p:extLst>
      <p:ext uri="{BB962C8B-B14F-4D97-AF65-F5344CB8AC3E}">
        <p14:creationId xmlns:p14="http://schemas.microsoft.com/office/powerpoint/2010/main" val="292079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21C074-4978-4E16-BD66-63C44489481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8F0530-517F-4B09-B2CF-A4BDD8074EA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2788354-6470-4D4F-B90E-B104D5D71CB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62763FB-3B5C-4478-8464-4430F89A61A6}"/>
              </a:ext>
            </a:extLst>
          </p:cNvPr>
          <p:cNvSpPr>
            <a:spLocks noGrp="1"/>
          </p:cNvSpPr>
          <p:nvPr>
            <p:ph type="dt" sz="half" idx="10"/>
          </p:nvPr>
        </p:nvSpPr>
        <p:spPr/>
        <p:txBody>
          <a:bodyPr/>
          <a:lstStyle/>
          <a:p>
            <a:fld id="{ECFB6A4D-F1EE-427C-B649-B7AC5706E1D8}" type="datetimeFigureOut">
              <a:rPr kumimoji="1" lang="ja-JP" altLang="en-US" smtClean="0"/>
              <a:t>2024/6/28</a:t>
            </a:fld>
            <a:endParaRPr kumimoji="1" lang="ja-JP" altLang="en-US"/>
          </a:p>
        </p:txBody>
      </p:sp>
      <p:sp>
        <p:nvSpPr>
          <p:cNvPr id="6" name="フッター プレースホルダー 5">
            <a:extLst>
              <a:ext uri="{FF2B5EF4-FFF2-40B4-BE49-F238E27FC236}">
                <a16:creationId xmlns:a16="http://schemas.microsoft.com/office/drawing/2014/main" id="{5DD9AB1D-9109-4117-80F8-81A9DEAD9E0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8022F04-183D-4FD5-924D-AB6CDFEE00B3}"/>
              </a:ext>
            </a:extLst>
          </p:cNvPr>
          <p:cNvSpPr>
            <a:spLocks noGrp="1"/>
          </p:cNvSpPr>
          <p:nvPr>
            <p:ph type="sldNum" sz="quarter" idx="12"/>
          </p:nvPr>
        </p:nvSpPr>
        <p:spPr/>
        <p:txBody>
          <a:bodyPr/>
          <a:lstStyle/>
          <a:p>
            <a:fld id="{A9DAFDFE-1D7A-4CBD-8211-D934511D236B}" type="slidenum">
              <a:rPr kumimoji="1" lang="ja-JP" altLang="en-US" smtClean="0"/>
              <a:t>‹#›</a:t>
            </a:fld>
            <a:endParaRPr kumimoji="1" lang="ja-JP" altLang="en-US"/>
          </a:p>
        </p:txBody>
      </p:sp>
    </p:spTree>
    <p:extLst>
      <p:ext uri="{BB962C8B-B14F-4D97-AF65-F5344CB8AC3E}">
        <p14:creationId xmlns:p14="http://schemas.microsoft.com/office/powerpoint/2010/main" val="44163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263EB3-38CE-411E-8AAC-BC3713D898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1037900-E4D6-4C92-B434-25FC0DB076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9BF424C-A0B9-4B3F-AFC4-D2102A5BCE2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03D8F9C-21E2-4E93-B8DE-DC43E658A7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507DF4D-87CE-43BD-8095-EE65FD82BC3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B81D19-561D-48A1-88FE-3A19339A424B}"/>
              </a:ext>
            </a:extLst>
          </p:cNvPr>
          <p:cNvSpPr>
            <a:spLocks noGrp="1"/>
          </p:cNvSpPr>
          <p:nvPr>
            <p:ph type="dt" sz="half" idx="10"/>
          </p:nvPr>
        </p:nvSpPr>
        <p:spPr/>
        <p:txBody>
          <a:bodyPr/>
          <a:lstStyle/>
          <a:p>
            <a:fld id="{ECFB6A4D-F1EE-427C-B649-B7AC5706E1D8}" type="datetimeFigureOut">
              <a:rPr kumimoji="1" lang="ja-JP" altLang="en-US" smtClean="0"/>
              <a:t>2024/6/28</a:t>
            </a:fld>
            <a:endParaRPr kumimoji="1" lang="ja-JP" altLang="en-US"/>
          </a:p>
        </p:txBody>
      </p:sp>
      <p:sp>
        <p:nvSpPr>
          <p:cNvPr id="8" name="フッター プレースホルダー 7">
            <a:extLst>
              <a:ext uri="{FF2B5EF4-FFF2-40B4-BE49-F238E27FC236}">
                <a16:creationId xmlns:a16="http://schemas.microsoft.com/office/drawing/2014/main" id="{C661DD4E-BEEB-4E95-AE50-28198F0192D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22833B7-4CFB-42C2-8C04-27FE6E0D678F}"/>
              </a:ext>
            </a:extLst>
          </p:cNvPr>
          <p:cNvSpPr>
            <a:spLocks noGrp="1"/>
          </p:cNvSpPr>
          <p:nvPr>
            <p:ph type="sldNum" sz="quarter" idx="12"/>
          </p:nvPr>
        </p:nvSpPr>
        <p:spPr/>
        <p:txBody>
          <a:bodyPr/>
          <a:lstStyle/>
          <a:p>
            <a:fld id="{A9DAFDFE-1D7A-4CBD-8211-D934511D236B}" type="slidenum">
              <a:rPr kumimoji="1" lang="ja-JP" altLang="en-US" smtClean="0"/>
              <a:t>‹#›</a:t>
            </a:fld>
            <a:endParaRPr kumimoji="1" lang="ja-JP" altLang="en-US"/>
          </a:p>
        </p:txBody>
      </p:sp>
    </p:spTree>
    <p:extLst>
      <p:ext uri="{BB962C8B-B14F-4D97-AF65-F5344CB8AC3E}">
        <p14:creationId xmlns:p14="http://schemas.microsoft.com/office/powerpoint/2010/main" val="3263572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44E03A-EC6E-440F-BA70-5FC509FAE3B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DB8F9DE-D681-4D70-9B0A-7B4B568BEB21}"/>
              </a:ext>
            </a:extLst>
          </p:cNvPr>
          <p:cNvSpPr>
            <a:spLocks noGrp="1"/>
          </p:cNvSpPr>
          <p:nvPr>
            <p:ph type="dt" sz="half" idx="10"/>
          </p:nvPr>
        </p:nvSpPr>
        <p:spPr/>
        <p:txBody>
          <a:bodyPr/>
          <a:lstStyle/>
          <a:p>
            <a:fld id="{ECFB6A4D-F1EE-427C-B649-B7AC5706E1D8}" type="datetimeFigureOut">
              <a:rPr kumimoji="1" lang="ja-JP" altLang="en-US" smtClean="0"/>
              <a:t>2024/6/28</a:t>
            </a:fld>
            <a:endParaRPr kumimoji="1" lang="ja-JP" altLang="en-US"/>
          </a:p>
        </p:txBody>
      </p:sp>
      <p:sp>
        <p:nvSpPr>
          <p:cNvPr id="4" name="フッター プレースホルダー 3">
            <a:extLst>
              <a:ext uri="{FF2B5EF4-FFF2-40B4-BE49-F238E27FC236}">
                <a16:creationId xmlns:a16="http://schemas.microsoft.com/office/drawing/2014/main" id="{F9DD9E20-7C87-4898-8F9D-9E388172F87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E011A39-460B-45BC-BFF9-44A36710C39F}"/>
              </a:ext>
            </a:extLst>
          </p:cNvPr>
          <p:cNvSpPr>
            <a:spLocks noGrp="1"/>
          </p:cNvSpPr>
          <p:nvPr>
            <p:ph type="sldNum" sz="quarter" idx="12"/>
          </p:nvPr>
        </p:nvSpPr>
        <p:spPr/>
        <p:txBody>
          <a:bodyPr/>
          <a:lstStyle/>
          <a:p>
            <a:fld id="{A9DAFDFE-1D7A-4CBD-8211-D934511D236B}" type="slidenum">
              <a:rPr kumimoji="1" lang="ja-JP" altLang="en-US" smtClean="0"/>
              <a:t>‹#›</a:t>
            </a:fld>
            <a:endParaRPr kumimoji="1" lang="ja-JP" altLang="en-US"/>
          </a:p>
        </p:txBody>
      </p:sp>
    </p:spTree>
    <p:extLst>
      <p:ext uri="{BB962C8B-B14F-4D97-AF65-F5344CB8AC3E}">
        <p14:creationId xmlns:p14="http://schemas.microsoft.com/office/powerpoint/2010/main" val="365317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3A1206C-BA23-40C3-B1DD-D84A48D95588}"/>
              </a:ext>
            </a:extLst>
          </p:cNvPr>
          <p:cNvSpPr>
            <a:spLocks noGrp="1"/>
          </p:cNvSpPr>
          <p:nvPr>
            <p:ph type="dt" sz="half" idx="10"/>
          </p:nvPr>
        </p:nvSpPr>
        <p:spPr/>
        <p:txBody>
          <a:bodyPr/>
          <a:lstStyle/>
          <a:p>
            <a:fld id="{ECFB6A4D-F1EE-427C-B649-B7AC5706E1D8}" type="datetimeFigureOut">
              <a:rPr kumimoji="1" lang="ja-JP" altLang="en-US" smtClean="0"/>
              <a:t>2024/6/28</a:t>
            </a:fld>
            <a:endParaRPr kumimoji="1" lang="ja-JP" altLang="en-US"/>
          </a:p>
        </p:txBody>
      </p:sp>
      <p:sp>
        <p:nvSpPr>
          <p:cNvPr id="3" name="フッター プレースホルダー 2">
            <a:extLst>
              <a:ext uri="{FF2B5EF4-FFF2-40B4-BE49-F238E27FC236}">
                <a16:creationId xmlns:a16="http://schemas.microsoft.com/office/drawing/2014/main" id="{A59EA2E6-E72C-4E34-BF1E-E05F66FD630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C9AE5E8-5082-4F20-B076-75D66675E243}"/>
              </a:ext>
            </a:extLst>
          </p:cNvPr>
          <p:cNvSpPr>
            <a:spLocks noGrp="1"/>
          </p:cNvSpPr>
          <p:nvPr>
            <p:ph type="sldNum" sz="quarter" idx="12"/>
          </p:nvPr>
        </p:nvSpPr>
        <p:spPr/>
        <p:txBody>
          <a:bodyPr/>
          <a:lstStyle/>
          <a:p>
            <a:fld id="{A9DAFDFE-1D7A-4CBD-8211-D934511D236B}" type="slidenum">
              <a:rPr kumimoji="1" lang="ja-JP" altLang="en-US" smtClean="0"/>
              <a:t>‹#›</a:t>
            </a:fld>
            <a:endParaRPr kumimoji="1" lang="ja-JP" altLang="en-US"/>
          </a:p>
        </p:txBody>
      </p:sp>
    </p:spTree>
    <p:extLst>
      <p:ext uri="{BB962C8B-B14F-4D97-AF65-F5344CB8AC3E}">
        <p14:creationId xmlns:p14="http://schemas.microsoft.com/office/powerpoint/2010/main" val="1394287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C2CBC4-1FB2-45BD-BF52-125D2FA2EF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CE52D9B-06AE-4D6C-A80D-53F92A87A7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9C37862-5A02-41E1-9887-052389303B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F5CB313-6EB6-4FEC-B977-51C53897B385}"/>
              </a:ext>
            </a:extLst>
          </p:cNvPr>
          <p:cNvSpPr>
            <a:spLocks noGrp="1"/>
          </p:cNvSpPr>
          <p:nvPr>
            <p:ph type="dt" sz="half" idx="10"/>
          </p:nvPr>
        </p:nvSpPr>
        <p:spPr/>
        <p:txBody>
          <a:bodyPr/>
          <a:lstStyle/>
          <a:p>
            <a:fld id="{ECFB6A4D-F1EE-427C-B649-B7AC5706E1D8}" type="datetimeFigureOut">
              <a:rPr kumimoji="1" lang="ja-JP" altLang="en-US" smtClean="0"/>
              <a:t>2024/6/28</a:t>
            </a:fld>
            <a:endParaRPr kumimoji="1" lang="ja-JP" altLang="en-US"/>
          </a:p>
        </p:txBody>
      </p:sp>
      <p:sp>
        <p:nvSpPr>
          <p:cNvPr id="6" name="フッター プレースホルダー 5">
            <a:extLst>
              <a:ext uri="{FF2B5EF4-FFF2-40B4-BE49-F238E27FC236}">
                <a16:creationId xmlns:a16="http://schemas.microsoft.com/office/drawing/2014/main" id="{4665E442-2DD5-4540-98B0-BCA35420061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E1322EE-B4D0-47C0-8E1E-13E3A19ACFC1}"/>
              </a:ext>
            </a:extLst>
          </p:cNvPr>
          <p:cNvSpPr>
            <a:spLocks noGrp="1"/>
          </p:cNvSpPr>
          <p:nvPr>
            <p:ph type="sldNum" sz="quarter" idx="12"/>
          </p:nvPr>
        </p:nvSpPr>
        <p:spPr/>
        <p:txBody>
          <a:bodyPr/>
          <a:lstStyle/>
          <a:p>
            <a:fld id="{A9DAFDFE-1D7A-4CBD-8211-D934511D236B}" type="slidenum">
              <a:rPr kumimoji="1" lang="ja-JP" altLang="en-US" smtClean="0"/>
              <a:t>‹#›</a:t>
            </a:fld>
            <a:endParaRPr kumimoji="1" lang="ja-JP" altLang="en-US"/>
          </a:p>
        </p:txBody>
      </p:sp>
    </p:spTree>
    <p:extLst>
      <p:ext uri="{BB962C8B-B14F-4D97-AF65-F5344CB8AC3E}">
        <p14:creationId xmlns:p14="http://schemas.microsoft.com/office/powerpoint/2010/main" val="3663968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F16C94-3F8E-46C7-993E-1CF7A867FB2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7FE230F-9795-44FF-B4A5-D3464BBF7E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18F7613-F890-40B1-89F7-0E7B1514FE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F3D3A96-B5B6-4468-96BE-F08765040C33}"/>
              </a:ext>
            </a:extLst>
          </p:cNvPr>
          <p:cNvSpPr>
            <a:spLocks noGrp="1"/>
          </p:cNvSpPr>
          <p:nvPr>
            <p:ph type="dt" sz="half" idx="10"/>
          </p:nvPr>
        </p:nvSpPr>
        <p:spPr/>
        <p:txBody>
          <a:bodyPr/>
          <a:lstStyle/>
          <a:p>
            <a:fld id="{ECFB6A4D-F1EE-427C-B649-B7AC5706E1D8}" type="datetimeFigureOut">
              <a:rPr kumimoji="1" lang="ja-JP" altLang="en-US" smtClean="0"/>
              <a:t>2024/6/28</a:t>
            </a:fld>
            <a:endParaRPr kumimoji="1" lang="ja-JP" altLang="en-US"/>
          </a:p>
        </p:txBody>
      </p:sp>
      <p:sp>
        <p:nvSpPr>
          <p:cNvPr id="6" name="フッター プレースホルダー 5">
            <a:extLst>
              <a:ext uri="{FF2B5EF4-FFF2-40B4-BE49-F238E27FC236}">
                <a16:creationId xmlns:a16="http://schemas.microsoft.com/office/drawing/2014/main" id="{33B8A702-D7F5-41B3-B021-CC37EC08D7A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810BF1E-C5DC-44C4-BD9A-31BE71E32BF9}"/>
              </a:ext>
            </a:extLst>
          </p:cNvPr>
          <p:cNvSpPr>
            <a:spLocks noGrp="1"/>
          </p:cNvSpPr>
          <p:nvPr>
            <p:ph type="sldNum" sz="quarter" idx="12"/>
          </p:nvPr>
        </p:nvSpPr>
        <p:spPr/>
        <p:txBody>
          <a:bodyPr/>
          <a:lstStyle/>
          <a:p>
            <a:fld id="{A9DAFDFE-1D7A-4CBD-8211-D934511D236B}" type="slidenum">
              <a:rPr kumimoji="1" lang="ja-JP" altLang="en-US" smtClean="0"/>
              <a:t>‹#›</a:t>
            </a:fld>
            <a:endParaRPr kumimoji="1" lang="ja-JP" altLang="en-US"/>
          </a:p>
        </p:txBody>
      </p:sp>
    </p:spTree>
    <p:extLst>
      <p:ext uri="{BB962C8B-B14F-4D97-AF65-F5344CB8AC3E}">
        <p14:creationId xmlns:p14="http://schemas.microsoft.com/office/powerpoint/2010/main" val="2187025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8F9104F-BFE0-4C2E-83BC-469251987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D6BCAD-1134-4C54-8C4F-C52ACED717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0A3655-36DA-41B7-820B-BC61DA555B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FB6A4D-F1EE-427C-B649-B7AC5706E1D8}" type="datetimeFigureOut">
              <a:rPr kumimoji="1" lang="ja-JP" altLang="en-US" smtClean="0"/>
              <a:t>2024/6/28</a:t>
            </a:fld>
            <a:endParaRPr kumimoji="1" lang="ja-JP" altLang="en-US"/>
          </a:p>
        </p:txBody>
      </p:sp>
      <p:sp>
        <p:nvSpPr>
          <p:cNvPr id="5" name="フッター プレースホルダー 4">
            <a:extLst>
              <a:ext uri="{FF2B5EF4-FFF2-40B4-BE49-F238E27FC236}">
                <a16:creationId xmlns:a16="http://schemas.microsoft.com/office/drawing/2014/main" id="{9E3277D1-F145-4556-8F95-38970D1071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D7A6927-AE2D-48A0-BAEF-E967917FCA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AFDFE-1D7A-4CBD-8211-D934511D236B}" type="slidenum">
              <a:rPr kumimoji="1" lang="ja-JP" altLang="en-US" smtClean="0"/>
              <a:t>‹#›</a:t>
            </a:fld>
            <a:endParaRPr kumimoji="1" lang="ja-JP" altLang="en-US"/>
          </a:p>
        </p:txBody>
      </p:sp>
    </p:spTree>
    <p:extLst>
      <p:ext uri="{BB962C8B-B14F-4D97-AF65-F5344CB8AC3E}">
        <p14:creationId xmlns:p14="http://schemas.microsoft.com/office/powerpoint/2010/main" val="4262184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bin"/><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1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bin"/><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CC9F5B-3562-4CC2-A44A-FA255BF015CE}"/>
              </a:ext>
            </a:extLst>
          </p:cNvPr>
          <p:cNvSpPr>
            <a:spLocks noGrp="1"/>
          </p:cNvSpPr>
          <p:nvPr>
            <p:ph type="ctrTitle"/>
          </p:nvPr>
        </p:nvSpPr>
        <p:spPr/>
        <p:txBody>
          <a:bodyPr>
            <a:normAutofit/>
          </a:bodyPr>
          <a:lstStyle/>
          <a:p>
            <a:r>
              <a:rPr kumimoji="1" lang="ja-JP" altLang="en-US" sz="8000" b="1" dirty="0"/>
              <a:t>ゲーム物理学入門</a:t>
            </a:r>
          </a:p>
        </p:txBody>
      </p:sp>
      <p:sp>
        <p:nvSpPr>
          <p:cNvPr id="3" name="字幕 2">
            <a:extLst>
              <a:ext uri="{FF2B5EF4-FFF2-40B4-BE49-F238E27FC236}">
                <a16:creationId xmlns:a16="http://schemas.microsoft.com/office/drawing/2014/main" id="{87371189-90D6-4129-A4BD-D71E5FC9EF69}"/>
              </a:ext>
            </a:extLst>
          </p:cNvPr>
          <p:cNvSpPr>
            <a:spLocks noGrp="1"/>
          </p:cNvSpPr>
          <p:nvPr>
            <p:ph type="subTitle" idx="1"/>
          </p:nvPr>
        </p:nvSpPr>
        <p:spPr/>
        <p:txBody>
          <a:bodyPr>
            <a:normAutofit/>
          </a:bodyPr>
          <a:lstStyle/>
          <a:p>
            <a:r>
              <a:rPr lang="ja-JP" altLang="en-US" dirty="0"/>
              <a:t>資料作成</a:t>
            </a:r>
            <a:r>
              <a:rPr kumimoji="1" lang="ja-JP" altLang="en-US" dirty="0"/>
              <a:t>：内藤真広</a:t>
            </a:r>
            <a:r>
              <a:rPr kumimoji="1" lang="en-US" altLang="ja-JP" dirty="0"/>
              <a:t>(HN:</a:t>
            </a:r>
            <a:r>
              <a:rPr lang="ja-JP" altLang="en-US" dirty="0"/>
              <a:t>マヒロー</a:t>
            </a:r>
            <a:r>
              <a:rPr kumimoji="1" lang="en-US" altLang="ja-JP" dirty="0"/>
              <a:t>)</a:t>
            </a:r>
            <a:endParaRPr kumimoji="1" lang="ja-JP" altLang="en-US" dirty="0"/>
          </a:p>
        </p:txBody>
      </p:sp>
    </p:spTree>
    <p:extLst>
      <p:ext uri="{BB962C8B-B14F-4D97-AF65-F5344CB8AC3E}">
        <p14:creationId xmlns:p14="http://schemas.microsoft.com/office/powerpoint/2010/main" val="2987746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6B231D-6B12-40FF-8A19-26E63EB6060D}"/>
              </a:ext>
            </a:extLst>
          </p:cNvPr>
          <p:cNvSpPr>
            <a:spLocks noGrp="1"/>
          </p:cNvSpPr>
          <p:nvPr>
            <p:ph type="title"/>
          </p:nvPr>
        </p:nvSpPr>
        <p:spPr/>
        <p:txBody>
          <a:bodyPr/>
          <a:lstStyle/>
          <a:p>
            <a:r>
              <a:rPr kumimoji="1" lang="ja-JP" altLang="en-US" dirty="0"/>
              <a:t>物理数学基礎１ー関数の基礎</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7EC7799-6DAA-4708-A79A-686A8048F0A3}"/>
                  </a:ext>
                </a:extLst>
              </p:cNvPr>
              <p:cNvSpPr>
                <a:spLocks noGrp="1"/>
              </p:cNvSpPr>
              <p:nvPr>
                <p:ph sz="half" idx="1"/>
              </p:nvPr>
            </p:nvSpPr>
            <p:spPr/>
            <p:txBody>
              <a:bodyPr>
                <a:noAutofit/>
              </a:bodyPr>
              <a:lstStyle/>
              <a:p>
                <a:r>
                  <a:rPr kumimoji="1" lang="ja-JP" altLang="en-US" dirty="0"/>
                  <a:t>関数、覚えていますか？</a:t>
                </a:r>
                <a:endParaRPr lang="en-US" altLang="ja-JP" dirty="0"/>
              </a:p>
              <a:p>
                <a:pPr marL="0" indent="0">
                  <a:buNone/>
                </a:pPr>
                <a:r>
                  <a:rPr kumimoji="1" lang="ja-JP" altLang="en-US" sz="2400" dirty="0"/>
                  <a:t>　ー　</a:t>
                </a:r>
                <a:r>
                  <a:rPr kumimoji="1" lang="en-US" altLang="ja-JP" sz="2400" dirty="0"/>
                  <a:t>C</a:t>
                </a:r>
                <a:r>
                  <a:rPr kumimoji="1" lang="ja-JP" altLang="en-US" sz="2400" dirty="0"/>
                  <a:t>や</a:t>
                </a:r>
                <a:r>
                  <a:rPr kumimoji="1" lang="en-US" altLang="ja-JP" sz="2400" dirty="0"/>
                  <a:t>C#</a:t>
                </a:r>
                <a:r>
                  <a:rPr kumimoji="1" lang="ja-JP" altLang="en-US" sz="2400" dirty="0"/>
                  <a:t>の関数とはちょい違う</a:t>
                </a:r>
                <a:endParaRPr kumimoji="1" lang="en-US" altLang="ja-JP" sz="2400" dirty="0"/>
              </a:p>
              <a:p>
                <a:pPr marL="0" indent="0">
                  <a:buNone/>
                </a:pPr>
                <a:r>
                  <a:rPr lang="ja-JP" altLang="en-US" sz="2400" dirty="0"/>
                  <a:t>　　　　ー　本質的には同じ</a:t>
                </a:r>
                <a:endParaRPr lang="en-US" altLang="ja-JP" sz="2400" dirty="0"/>
              </a:p>
              <a:p>
                <a:pPr marL="0" indent="0">
                  <a:buNone/>
                </a:pPr>
                <a:r>
                  <a:rPr kumimoji="1" lang="ja-JP" altLang="en-US" sz="2400" dirty="0"/>
                  <a:t>　ー　ｙ＝</a:t>
                </a:r>
                <a:r>
                  <a:rPr kumimoji="1" lang="en-US" altLang="ja-JP" sz="2400" dirty="0"/>
                  <a:t>2X</a:t>
                </a:r>
                <a:r>
                  <a:rPr lang="en-US" altLang="ja-JP" sz="2400" dirty="0"/>
                  <a:t>+1</a:t>
                </a:r>
              </a:p>
              <a:p>
                <a:pPr marL="0" indent="0">
                  <a:buNone/>
                </a:pPr>
                <a:r>
                  <a:rPr kumimoji="1" lang="ja-JP" altLang="en-US" sz="2400" dirty="0"/>
                  <a:t>　　　　ー　こういうのを方程式</a:t>
                </a:r>
                <a:endParaRPr kumimoji="1" lang="en-US" altLang="ja-JP" sz="2400" dirty="0"/>
              </a:p>
              <a:p>
                <a:pPr marL="0" indent="0">
                  <a:buNone/>
                </a:pPr>
                <a:r>
                  <a:rPr lang="ja-JP" altLang="en-US" sz="2400" dirty="0"/>
                  <a:t>　ー　</a:t>
                </a:r>
                <a14:m>
                  <m:oMath xmlns:m="http://schemas.openxmlformats.org/officeDocument/2006/math">
                    <m:r>
                      <a:rPr kumimoji="1" lang="en-US" altLang="ja-JP" sz="2400" i="1" dirty="0" smtClean="0">
                        <a:latin typeface="Cambria Math" panose="02040503050406030204" pitchFamily="18" charset="0"/>
                      </a:rPr>
                      <m:t>𝑦</m:t>
                    </m:r>
                    <m:r>
                      <a:rPr kumimoji="1" lang="en-US" altLang="ja-JP" sz="2400" i="0" dirty="0" smtClean="0">
                        <a:latin typeface="Cambria Math" panose="02040503050406030204" pitchFamily="18" charset="0"/>
                      </a:rPr>
                      <m:t>=2</m:t>
                    </m:r>
                    <m:sSup>
                      <m:sSupPr>
                        <m:ctrlPr>
                          <a:rPr kumimoji="1" lang="en-US" altLang="ja-JP" sz="2400" i="1" dirty="0" smtClean="0">
                            <a:solidFill>
                              <a:srgbClr val="836967"/>
                            </a:solidFill>
                            <a:latin typeface="Cambria Math" panose="02040503050406030204" pitchFamily="18" charset="0"/>
                          </a:rPr>
                        </m:ctrlPr>
                      </m:sSupPr>
                      <m:e>
                        <m:r>
                          <a:rPr kumimoji="1" lang="en-US" altLang="ja-JP" sz="2400" i="1" dirty="0" smtClean="0">
                            <a:latin typeface="Cambria Math" panose="02040503050406030204" pitchFamily="18" charset="0"/>
                          </a:rPr>
                          <m:t>𝑥</m:t>
                        </m:r>
                      </m:e>
                      <m:sup>
                        <m:r>
                          <a:rPr kumimoji="1" lang="en-US" altLang="ja-JP" sz="2400" i="0" dirty="0" smtClean="0">
                            <a:latin typeface="Cambria Math" panose="02040503050406030204" pitchFamily="18" charset="0"/>
                          </a:rPr>
                          <m:t>2</m:t>
                        </m:r>
                      </m:sup>
                    </m:sSup>
                  </m:oMath>
                </a14:m>
                <a:r>
                  <a:rPr kumimoji="1" lang="en-US" altLang="ja-JP" sz="2400" dirty="0"/>
                  <a:t>+1</a:t>
                </a:r>
              </a:p>
              <a:p>
                <a:pPr marL="0" indent="0">
                  <a:buNone/>
                </a:pPr>
                <a:r>
                  <a:rPr lang="en-US" altLang="ja-JP" sz="2400" dirty="0"/>
                  <a:t>	</a:t>
                </a:r>
                <a:r>
                  <a:rPr lang="ja-JP" altLang="en-US" sz="2400" dirty="0"/>
                  <a:t>　ー　こういうのを二次関数</a:t>
                </a:r>
                <a:endParaRPr lang="en-US" altLang="ja-JP" sz="2400" dirty="0"/>
              </a:p>
              <a:p>
                <a:pPr marL="0" indent="0">
                  <a:buNone/>
                </a:pPr>
                <a:r>
                  <a:rPr kumimoji="1" lang="ja-JP" altLang="en-US" sz="2400" dirty="0"/>
                  <a:t>とか言いましたよね？</a:t>
                </a: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97EC7799-6DAA-4708-A79A-686A8048F0A3}"/>
                  </a:ext>
                </a:extLst>
              </p:cNvPr>
              <p:cNvSpPr>
                <a:spLocks noGrp="1" noRot="1" noChangeAspect="1" noMove="1" noResize="1" noEditPoints="1" noAdjustHandles="1" noChangeArrowheads="1" noChangeShapeType="1" noTextEdit="1"/>
              </p:cNvSpPr>
              <p:nvPr>
                <p:ph sz="half" idx="1"/>
              </p:nvPr>
            </p:nvSpPr>
            <p:spPr>
              <a:blipFill>
                <a:blip r:embed="rId2"/>
                <a:stretch>
                  <a:fillRect l="-2118" t="-22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700FB963-3395-4274-8ED2-43F5580FC6C7}"/>
                  </a:ext>
                </a:extLst>
              </p:cNvPr>
              <p:cNvSpPr>
                <a:spLocks noGrp="1"/>
              </p:cNvSpPr>
              <p:nvPr>
                <p:ph sz="half" idx="2"/>
              </p:nvPr>
            </p:nvSpPr>
            <p:spPr/>
            <p:txBody>
              <a:bodyPr>
                <a:noAutofit/>
              </a:bodyPr>
              <a:lstStyle/>
              <a:p>
                <a:r>
                  <a:rPr lang="ja-JP" altLang="en-US" sz="2400" dirty="0"/>
                  <a:t>ｙ＝じゃ使いにくいのでもうちょっと便利な形にします。</a:t>
                </a:r>
                <a:endParaRPr lang="en-US" altLang="ja-JP" sz="2400" dirty="0"/>
              </a:p>
              <a:p>
                <a:pPr marL="0" indent="0">
                  <a:buNone/>
                </a:pPr>
                <a:endParaRPr lang="en-US" altLang="ja-JP" sz="2400" dirty="0"/>
              </a:p>
              <a:p>
                <a:pPr marL="0" indent="0">
                  <a:buNone/>
                </a:pPr>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𝑓</m:t>
                      </m:r>
                      <m:d>
                        <m:dPr>
                          <m:ctrlPr>
                            <a:rPr kumimoji="1" lang="en-US" altLang="ja-JP" sz="3200" i="1" dirty="0" smtClean="0">
                              <a:solidFill>
                                <a:srgbClr val="836967"/>
                              </a:solidFill>
                              <a:latin typeface="Cambria Math" panose="02040503050406030204" pitchFamily="18" charset="0"/>
                            </a:rPr>
                          </m:ctrlPr>
                        </m:dPr>
                        <m:e>
                          <m:r>
                            <a:rPr kumimoji="1" lang="en-US" altLang="ja-JP" sz="3200" i="1" dirty="0" smtClean="0">
                              <a:latin typeface="Cambria Math" panose="02040503050406030204" pitchFamily="18" charset="0"/>
                            </a:rPr>
                            <m:t>𝑥</m:t>
                          </m:r>
                        </m:e>
                      </m:d>
                      <m:r>
                        <a:rPr kumimoji="1" lang="en-US" altLang="ja-JP" sz="3200" i="0" dirty="0" smtClean="0">
                          <a:latin typeface="Cambria Math" panose="02040503050406030204" pitchFamily="18" charset="0"/>
                        </a:rPr>
                        <m:t>=2</m:t>
                      </m:r>
                      <m:sSup>
                        <m:sSupPr>
                          <m:ctrlPr>
                            <a:rPr kumimoji="1" lang="en-US" altLang="ja-JP" sz="3200" i="1" dirty="0" smtClean="0">
                              <a:solidFill>
                                <a:srgbClr val="836967"/>
                              </a:solidFill>
                              <a:latin typeface="Cambria Math" panose="02040503050406030204" pitchFamily="18" charset="0"/>
                            </a:rPr>
                          </m:ctrlPr>
                        </m:sSupPr>
                        <m:e>
                          <m:r>
                            <a:rPr kumimoji="1" lang="en-US" altLang="ja-JP" sz="3200" i="1" dirty="0" smtClean="0">
                              <a:latin typeface="Cambria Math" panose="02040503050406030204" pitchFamily="18" charset="0"/>
                            </a:rPr>
                            <m:t>𝑥</m:t>
                          </m:r>
                        </m:e>
                        <m:sup>
                          <m:r>
                            <a:rPr kumimoji="1" lang="en-US" altLang="ja-JP" sz="3200" i="0" dirty="0" smtClean="0">
                              <a:latin typeface="Cambria Math" panose="02040503050406030204" pitchFamily="18" charset="0"/>
                            </a:rPr>
                            <m:t>2</m:t>
                          </m:r>
                        </m:sup>
                      </m:sSup>
                    </m:oMath>
                  </m:oMathPara>
                </a14:m>
                <a:endParaRPr kumimoji="1" lang="en-US" altLang="ja-JP" sz="3200" dirty="0"/>
              </a:p>
              <a:p>
                <a:pPr marL="0" indent="0">
                  <a:buNone/>
                </a:pPr>
                <a:r>
                  <a:rPr lang="ja-JP" altLang="en-US" sz="2000" dirty="0"/>
                  <a:t>　のような形です。</a:t>
                </a:r>
                <a:endParaRPr lang="en-US" altLang="ja-JP" sz="2000" dirty="0"/>
              </a:p>
              <a:p>
                <a:pPr marL="0" indent="0">
                  <a:buNone/>
                </a:pPr>
                <a:endParaRPr lang="en-US" altLang="ja-JP" sz="2000" dirty="0"/>
              </a:p>
              <a:p>
                <a:pPr marL="0" indent="0">
                  <a:buNone/>
                </a:pPr>
                <a14:m>
                  <m:oMathPara xmlns:m="http://schemas.openxmlformats.org/officeDocument/2006/math">
                    <m:oMathParaPr>
                      <m:jc m:val="centerGroup"/>
                    </m:oMathParaPr>
                    <m:oMath xmlns:m="http://schemas.openxmlformats.org/officeDocument/2006/math">
                      <m:r>
                        <a:rPr lang="en-US" altLang="ja-JP" sz="3600" i="1" dirty="0" smtClean="0">
                          <a:latin typeface="Cambria Math" panose="02040503050406030204" pitchFamily="18" charset="0"/>
                        </a:rPr>
                        <m:t>𝑓</m:t>
                      </m:r>
                      <m:d>
                        <m:dPr>
                          <m:ctrlPr>
                            <a:rPr lang="en-US" altLang="ja-JP" sz="3600" i="1" dirty="0" smtClean="0">
                              <a:solidFill>
                                <a:srgbClr val="836967"/>
                              </a:solidFill>
                              <a:latin typeface="Cambria Math" panose="02040503050406030204" pitchFamily="18" charset="0"/>
                            </a:rPr>
                          </m:ctrlPr>
                        </m:dPr>
                        <m:e>
                          <m:r>
                            <a:rPr lang="en-US" altLang="ja-JP" sz="3600" i="0" dirty="0" smtClean="0">
                              <a:latin typeface="Cambria Math" panose="02040503050406030204" pitchFamily="18" charset="0"/>
                            </a:rPr>
                            <m:t>2</m:t>
                          </m:r>
                        </m:e>
                      </m:d>
                      <m:r>
                        <a:rPr lang="en-US" altLang="ja-JP" sz="3600" i="0" dirty="0" smtClean="0">
                          <a:latin typeface="Cambria Math" panose="02040503050406030204" pitchFamily="18" charset="0"/>
                        </a:rPr>
                        <m:t>=2×</m:t>
                      </m:r>
                      <m:sSup>
                        <m:sSupPr>
                          <m:ctrlPr>
                            <a:rPr lang="en-US" altLang="ja-JP" sz="3600" i="1" dirty="0" smtClean="0">
                              <a:solidFill>
                                <a:srgbClr val="836967"/>
                              </a:solidFill>
                              <a:latin typeface="Cambria Math" panose="02040503050406030204" pitchFamily="18" charset="0"/>
                            </a:rPr>
                          </m:ctrlPr>
                        </m:sSupPr>
                        <m:e>
                          <m:r>
                            <a:rPr lang="en-US" altLang="ja-JP" sz="3600" i="0" dirty="0" smtClean="0">
                              <a:latin typeface="Cambria Math" panose="02040503050406030204" pitchFamily="18" charset="0"/>
                            </a:rPr>
                            <m:t>2</m:t>
                          </m:r>
                        </m:e>
                        <m:sup>
                          <m:r>
                            <a:rPr lang="en-US" altLang="ja-JP" sz="3600" i="0" dirty="0" smtClean="0">
                              <a:latin typeface="Cambria Math" panose="02040503050406030204" pitchFamily="18" charset="0"/>
                            </a:rPr>
                            <m:t>2</m:t>
                          </m:r>
                        </m:sup>
                      </m:sSup>
                    </m:oMath>
                  </m:oMathPara>
                </a14:m>
                <a:endParaRPr lang="en-US" altLang="ja-JP" sz="3600" dirty="0"/>
              </a:p>
              <a:p>
                <a:pPr marL="0" indent="0">
                  <a:buNone/>
                </a:pPr>
                <a:endParaRPr lang="en-US" altLang="ja-JP" sz="2000" dirty="0"/>
              </a:p>
              <a:p>
                <a:pPr marL="0" indent="0">
                  <a:buNone/>
                </a:pPr>
                <a:r>
                  <a:rPr lang="ja-JP" altLang="en-US" sz="2000" dirty="0"/>
                  <a:t>　のように書けて便利です。</a:t>
                </a:r>
                <a:endParaRPr lang="en-US" altLang="ja-JP" sz="2000" dirty="0"/>
              </a:p>
              <a:p>
                <a:pPr marL="0" indent="0">
                  <a:buNone/>
                </a:pPr>
                <a:r>
                  <a:rPr lang="en-US" altLang="ja-JP" sz="2000" dirty="0"/>
                  <a:t>[y=</a:t>
                </a:r>
                <a:r>
                  <a:rPr lang="ja-JP" altLang="en-US" sz="2000" dirty="0"/>
                  <a:t>だとｘ＝２のときとか書かないといけなくて不便</a:t>
                </a:r>
                <a:r>
                  <a:rPr lang="en-US" altLang="ja-JP" sz="2000" dirty="0"/>
                  <a:t>]</a:t>
                </a:r>
              </a:p>
              <a:p>
                <a:pPr marL="0" indent="0">
                  <a:buNone/>
                </a:pPr>
                <a:r>
                  <a:rPr kumimoji="1" lang="ja-JP" altLang="en-US" dirty="0"/>
                  <a:t>　</a:t>
                </a:r>
                <a:endParaRPr kumimoji="1" lang="en-US" altLang="ja-JP" dirty="0"/>
              </a:p>
            </p:txBody>
          </p:sp>
        </mc:Choice>
        <mc:Fallback xmlns="">
          <p:sp>
            <p:nvSpPr>
              <p:cNvPr id="4" name="コンテンツ プレースホルダー 3">
                <a:extLst>
                  <a:ext uri="{FF2B5EF4-FFF2-40B4-BE49-F238E27FC236}">
                    <a16:creationId xmlns:a16="http://schemas.microsoft.com/office/drawing/2014/main" id="{700FB963-3395-4274-8ED2-43F5580FC6C7}"/>
                  </a:ext>
                </a:extLst>
              </p:cNvPr>
              <p:cNvSpPr>
                <a:spLocks noGrp="1" noRot="1" noChangeAspect="1" noMove="1" noResize="1" noEditPoints="1" noAdjustHandles="1" noChangeArrowheads="1" noChangeShapeType="1" noTextEdit="1"/>
              </p:cNvSpPr>
              <p:nvPr>
                <p:ph sz="half" idx="2"/>
              </p:nvPr>
            </p:nvSpPr>
            <p:spPr>
              <a:blipFill>
                <a:blip r:embed="rId3"/>
                <a:stretch>
                  <a:fillRect l="-1647" t="-1821" r="-1176" b="-420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15528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A42AEA-3C73-45B7-BF9E-C9AE62678876}"/>
              </a:ext>
            </a:extLst>
          </p:cNvPr>
          <p:cNvSpPr>
            <a:spLocks noGrp="1"/>
          </p:cNvSpPr>
          <p:nvPr>
            <p:ph type="title"/>
          </p:nvPr>
        </p:nvSpPr>
        <p:spPr/>
        <p:txBody>
          <a:bodyPr/>
          <a:lstStyle/>
          <a:p>
            <a:r>
              <a:rPr kumimoji="1" lang="ja-JP" altLang="en-US" dirty="0"/>
              <a:t>物理数学基礎１ー関数の基礎２</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48C7B3A-F3BE-434C-8FDD-B715FED8B7A8}"/>
                  </a:ext>
                </a:extLst>
              </p:cNvPr>
              <p:cNvSpPr>
                <a:spLocks noGrp="1"/>
              </p:cNvSpPr>
              <p:nvPr>
                <p:ph sz="half" idx="1"/>
              </p:nvPr>
            </p:nvSpPr>
            <p:spPr/>
            <p:txBody>
              <a:bodyPr/>
              <a:lstStyle/>
              <a:p>
                <a:r>
                  <a:rPr kumimoji="1" lang="ja-JP" altLang="en-US" dirty="0"/>
                  <a:t>入力値</a:t>
                </a:r>
                <a:r>
                  <a:rPr kumimoji="1" lang="en-US" altLang="ja-JP" dirty="0"/>
                  <a:t>[</a:t>
                </a:r>
                <a:r>
                  <a:rPr kumimoji="1" lang="ja-JP" altLang="en-US" dirty="0"/>
                  <a:t>引き数</a:t>
                </a:r>
                <a:r>
                  <a:rPr kumimoji="1" lang="en-US" altLang="ja-JP" dirty="0"/>
                  <a:t>]</a:t>
                </a:r>
                <a:r>
                  <a:rPr kumimoji="1" lang="ja-JP" altLang="en-US" dirty="0"/>
                  <a:t>は増やせる</a:t>
                </a:r>
                <a:endParaRPr kumimoji="1" lang="en-US" altLang="ja-JP" dirty="0"/>
              </a:p>
              <a:p>
                <a:pPr marL="0" indent="0">
                  <a:buNone/>
                </a:pPr>
                <a:endParaRPr lang="en-US" altLang="ja-JP" dirty="0"/>
              </a:p>
              <a:p>
                <a:pPr marL="0" indent="0">
                  <a:buNone/>
                </a:pPr>
                <a14:m>
                  <m:oMathPara xmlns:m="http://schemas.openxmlformats.org/officeDocument/2006/math">
                    <m:oMathParaPr>
                      <m:jc m:val="centerGroup"/>
                    </m:oMathParaPr>
                    <m:oMath xmlns:m="http://schemas.openxmlformats.org/officeDocument/2006/math">
                      <m:r>
                        <a:rPr lang="ja-JP" altLang="en-US" dirty="0">
                          <a:latin typeface="Cambria Math" panose="02040503050406030204" pitchFamily="18" charset="0"/>
                        </a:rPr>
                        <m:t>引き数</m:t>
                      </m:r>
                      <m:r>
                        <a:rPr lang="ja-JP" altLang="en-US" i="1" dirty="0" smtClean="0">
                          <a:latin typeface="Cambria Math" panose="02040503050406030204" pitchFamily="18" charset="0"/>
                        </a:rPr>
                        <m:t>２</m:t>
                      </m:r>
                      <m:r>
                        <a:rPr lang="en-US" altLang="ja-JP" b="0" i="1" dirty="0" smtClean="0">
                          <a:latin typeface="Cambria Math" panose="02040503050406030204" pitchFamily="18" charset="0"/>
                        </a:rPr>
                        <m:t>:</m:t>
                      </m:r>
                      <m:r>
                        <a:rPr kumimoji="1" lang="ja-JP" altLang="en-US" i="1" dirty="0" smtClean="0">
                          <a:latin typeface="Cambria Math" panose="02040503050406030204" pitchFamily="18" charset="0"/>
                        </a:rPr>
                        <m:t>𝑓</m:t>
                      </m:r>
                      <m:d>
                        <m:dPr>
                          <m:ctrlPr>
                            <a:rPr kumimoji="1" lang="ja-JP" altLang="en-US" i="1" dirty="0">
                              <a:solidFill>
                                <a:srgbClr val="836967"/>
                              </a:solidFill>
                              <a:latin typeface="Cambria Math" panose="02040503050406030204" pitchFamily="18" charset="0"/>
                            </a:rPr>
                          </m:ctrlPr>
                        </m:dPr>
                        <m:e>
                          <m:r>
                            <a:rPr kumimoji="1" lang="ja-JP" altLang="en-US" i="1" dirty="0">
                              <a:latin typeface="Cambria Math" panose="02040503050406030204" pitchFamily="18" charset="0"/>
                            </a:rPr>
                            <m:t>𝑥</m:t>
                          </m:r>
                          <m:r>
                            <a:rPr kumimoji="1" lang="ja-JP" altLang="en-US" i="0" dirty="0">
                              <a:latin typeface="Cambria Math" panose="02040503050406030204" pitchFamily="18" charset="0"/>
                            </a:rPr>
                            <m:t>,</m:t>
                          </m:r>
                          <m:r>
                            <a:rPr kumimoji="1" lang="ja-JP" altLang="en-US" i="1" dirty="0">
                              <a:latin typeface="Cambria Math" panose="02040503050406030204" pitchFamily="18" charset="0"/>
                            </a:rPr>
                            <m:t>𝑦</m:t>
                          </m:r>
                        </m:e>
                      </m:d>
                      <m:r>
                        <a:rPr kumimoji="1" lang="en-US" altLang="ja-JP" b="0" i="0" dirty="0" smtClean="0">
                          <a:latin typeface="Cambria Math" panose="02040503050406030204" pitchFamily="18" charset="0"/>
                        </a:rPr>
                        <m:t>=</m:t>
                      </m:r>
                      <m:r>
                        <a:rPr kumimoji="1" lang="ja-JP" altLang="en-US" i="0" dirty="0">
                          <a:latin typeface="Cambria Math" panose="02040503050406030204" pitchFamily="18" charset="0"/>
                        </a:rPr>
                        <m:t>2</m:t>
                      </m:r>
                      <m:r>
                        <a:rPr kumimoji="1" lang="ja-JP" altLang="en-US" i="1" dirty="0">
                          <a:latin typeface="Cambria Math" panose="02040503050406030204" pitchFamily="18" charset="0"/>
                        </a:rPr>
                        <m:t>𝑥𝑦</m:t>
                      </m:r>
                      <m:r>
                        <a:rPr kumimoji="1" lang="ja-JP" altLang="en-US" i="0" dirty="0">
                          <a:latin typeface="Cambria Math" panose="02040503050406030204" pitchFamily="18" charset="0"/>
                        </a:rPr>
                        <m:t>+</m:t>
                      </m:r>
                      <m:r>
                        <a:rPr kumimoji="1" lang="ja-JP" altLang="en-US" i="1" dirty="0">
                          <a:latin typeface="Cambria Math" panose="02040503050406030204" pitchFamily="18" charset="0"/>
                        </a:rPr>
                        <m:t>𝑦</m:t>
                      </m:r>
                    </m:oMath>
                  </m:oMathPara>
                </a14:m>
                <a:endParaRPr kumimoji="1" lang="en-US" altLang="ja-JP" dirty="0"/>
              </a:p>
              <a:p>
                <a:pPr marL="0" indent="0">
                  <a:buNone/>
                </a:pPr>
                <a:r>
                  <a:rPr lang="ja-JP" altLang="en-US" dirty="0"/>
                  <a:t>  </a:t>
                </a:r>
                <a:r>
                  <a:rPr kumimoji="1" lang="ja-JP" altLang="en-US" dirty="0"/>
                  <a:t>引き数３</a:t>
                </a:r>
                <a:r>
                  <a:rPr kumimoji="1" lang="en-US" altLang="ja-JP" dirty="0"/>
                  <a:t>:</a:t>
                </a:r>
                <a14:m>
                  <m:oMath xmlns:m="http://schemas.openxmlformats.org/officeDocument/2006/math">
                    <m:r>
                      <a:rPr kumimoji="1" lang="en-US" altLang="ja-JP" i="1" dirty="0" smtClean="0">
                        <a:latin typeface="Cambria Math" panose="02040503050406030204" pitchFamily="18" charset="0"/>
                      </a:rPr>
                      <m:t>𝑓</m:t>
                    </m:r>
                    <m:d>
                      <m:dPr>
                        <m:ctrlPr>
                          <a:rPr kumimoji="1" lang="en-US" altLang="ja-JP" i="1" dirty="0" smtClean="0">
                            <a:solidFill>
                              <a:srgbClr val="836967"/>
                            </a:solidFill>
                            <a:latin typeface="Cambria Math" panose="02040503050406030204" pitchFamily="18" charset="0"/>
                          </a:rPr>
                        </m:ctrlPr>
                      </m:dPr>
                      <m:e>
                        <m:r>
                          <a:rPr kumimoji="1" lang="en-US" altLang="ja-JP" i="1" dirty="0" smtClean="0">
                            <a:latin typeface="Cambria Math" panose="02040503050406030204" pitchFamily="18" charset="0"/>
                          </a:rPr>
                          <m:t>𝑥</m:t>
                        </m:r>
                        <m:r>
                          <a:rPr kumimoji="1" lang="en-US" altLang="ja-JP" i="0" dirty="0" smtClean="0">
                            <a:latin typeface="Cambria Math" panose="02040503050406030204" pitchFamily="18" charset="0"/>
                          </a:rPr>
                          <m:t>,</m:t>
                        </m:r>
                        <m:r>
                          <a:rPr kumimoji="1" lang="en-US" altLang="ja-JP" i="1" dirty="0" smtClean="0">
                            <a:latin typeface="Cambria Math" panose="02040503050406030204" pitchFamily="18" charset="0"/>
                          </a:rPr>
                          <m:t>𝑦</m:t>
                        </m:r>
                        <m:r>
                          <a:rPr kumimoji="1" lang="en-US" altLang="ja-JP" i="0" dirty="0" smtClean="0">
                            <a:latin typeface="Cambria Math" panose="02040503050406030204" pitchFamily="18" charset="0"/>
                          </a:rPr>
                          <m:t>,</m:t>
                        </m:r>
                        <m:r>
                          <a:rPr kumimoji="1" lang="en-US" altLang="ja-JP" i="1" dirty="0" smtClean="0">
                            <a:latin typeface="Cambria Math" panose="02040503050406030204" pitchFamily="18" charset="0"/>
                          </a:rPr>
                          <m:t>𝑧</m:t>
                        </m:r>
                      </m:e>
                    </m:d>
                  </m:oMath>
                </a14:m>
                <a:r>
                  <a:rPr kumimoji="1" lang="en-US" altLang="ja-JP" dirty="0"/>
                  <a:t>=2xy+zx</a:t>
                </a:r>
              </a:p>
              <a:p>
                <a:pPr marL="0" indent="0">
                  <a:buNone/>
                </a:pPr>
                <a:endParaRPr lang="en-US" altLang="ja-JP" dirty="0"/>
              </a:p>
              <a:p>
                <a:pPr marL="0" indent="0">
                  <a:buNone/>
                </a:pPr>
                <a:r>
                  <a:rPr kumimoji="1" lang="ja-JP" altLang="en-US" dirty="0"/>
                  <a:t>みたいにも出来る。</a:t>
                </a:r>
                <a:endParaRPr kumimoji="1" lang="en-US" altLang="ja-JP" dirty="0"/>
              </a:p>
              <a:p>
                <a:pPr marL="0" indent="0">
                  <a:buNone/>
                </a:pPr>
                <a:r>
                  <a:rPr lang="ja-JP" altLang="en-US" dirty="0"/>
                  <a:t>　</a:t>
                </a:r>
                <a:r>
                  <a:rPr lang="en-US" altLang="ja-JP" dirty="0"/>
                  <a:t>[</a:t>
                </a:r>
                <a:r>
                  <a:rPr lang="ja-JP" altLang="en-US" dirty="0"/>
                  <a:t>プログラミングと同じ</a:t>
                </a:r>
                <a:r>
                  <a:rPr lang="en-US" altLang="ja-JP" dirty="0"/>
                  <a:t>]</a:t>
                </a:r>
                <a:endParaRPr kumimoji="1" lang="en-US" altLang="ja-JP"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A48C7B3A-F3BE-434C-8FDD-B715FED8B7A8}"/>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0E744321-C9BF-4F8D-AC62-5350AAA936A6}"/>
                  </a:ext>
                </a:extLst>
              </p:cNvPr>
              <p:cNvSpPr>
                <a:spLocks noGrp="1"/>
              </p:cNvSpPr>
              <p:nvPr>
                <p:ph sz="half" idx="2"/>
              </p:nvPr>
            </p:nvSpPr>
            <p:spPr/>
            <p:txBody>
              <a:bodyPr/>
              <a:lstStyle/>
              <a:p>
                <a:r>
                  <a:rPr kumimoji="1" lang="ja-JP" altLang="en-US" dirty="0"/>
                  <a:t>出力</a:t>
                </a:r>
                <a:r>
                  <a:rPr kumimoji="1" lang="en-US" altLang="ja-JP" dirty="0"/>
                  <a:t>[</a:t>
                </a:r>
                <a:r>
                  <a:rPr kumimoji="1" lang="ja-JP" altLang="en-US" dirty="0"/>
                  <a:t>返り値</a:t>
                </a:r>
                <a:r>
                  <a:rPr kumimoji="1" lang="en-US" altLang="ja-JP" dirty="0"/>
                  <a:t>]</a:t>
                </a:r>
                <a:r>
                  <a:rPr kumimoji="1" lang="ja-JP" altLang="en-US" dirty="0"/>
                  <a:t>は増やせない</a:t>
                </a:r>
                <a:endParaRPr kumimoji="1" lang="en-US" altLang="ja-JP" dirty="0"/>
              </a:p>
              <a:p>
                <a:pPr marL="0" indent="0">
                  <a:buNone/>
                </a:pPr>
                <a:endParaRPr kumimoji="1" lang="en-US" altLang="ja-JP" i="1" dirty="0">
                  <a:latin typeface="Cambria Math" panose="02040503050406030204" pitchFamily="18" charset="0"/>
                </a:endParaRPr>
              </a:p>
              <a:p>
                <a:pPr marL="0" indent="0">
                  <a:buNone/>
                </a:pPr>
                <a:r>
                  <a:rPr lang="ja-JP" altLang="en-US" i="1" dirty="0">
                    <a:latin typeface="Cambria Math" panose="02040503050406030204" pitchFamily="18" charset="0"/>
                  </a:rPr>
                  <a:t>　</a:t>
                </a:r>
                <a14:m>
                  <m:oMath xmlns:m="http://schemas.openxmlformats.org/officeDocument/2006/math">
                    <m:r>
                      <a:rPr kumimoji="1" lang="ja-JP" altLang="en-US" i="1" dirty="0" smtClean="0">
                        <a:latin typeface="Cambria Math" panose="02040503050406030204" pitchFamily="18" charset="0"/>
                      </a:rPr>
                      <m:t>　</m:t>
                    </m:r>
                    <m:r>
                      <a:rPr lang="ja-JP" altLang="en-US" i="1" dirty="0">
                        <a:latin typeface="Cambria Math" panose="02040503050406030204" pitchFamily="18" charset="0"/>
                      </a:rPr>
                      <m:t>　</m:t>
                    </m:r>
                    <m:r>
                      <a:rPr kumimoji="1" lang="en-US" altLang="ja-JP" i="1" dirty="0" smtClean="0">
                        <a:latin typeface="Cambria Math" panose="02040503050406030204" pitchFamily="18" charset="0"/>
                      </a:rPr>
                      <m:t>𝑓</m:t>
                    </m:r>
                    <m:d>
                      <m:dPr>
                        <m:ctrlPr>
                          <a:rPr kumimoji="1" lang="en-US" altLang="ja-JP" i="1" dirty="0" smtClean="0">
                            <a:solidFill>
                              <a:srgbClr val="836967"/>
                            </a:solidFill>
                            <a:latin typeface="Cambria Math" panose="02040503050406030204" pitchFamily="18" charset="0"/>
                          </a:rPr>
                        </m:ctrlPr>
                      </m:dPr>
                      <m:e>
                        <m:r>
                          <a:rPr kumimoji="1" lang="en-US" altLang="ja-JP" i="1" dirty="0" smtClean="0">
                            <a:latin typeface="Cambria Math" panose="02040503050406030204" pitchFamily="18" charset="0"/>
                          </a:rPr>
                          <m:t>𝑥</m:t>
                        </m:r>
                        <m:r>
                          <a:rPr kumimoji="1" lang="en-US" altLang="ja-JP" i="0" dirty="0" smtClean="0">
                            <a:latin typeface="Cambria Math" panose="02040503050406030204" pitchFamily="18" charset="0"/>
                          </a:rPr>
                          <m:t>,</m:t>
                        </m:r>
                        <m:r>
                          <a:rPr kumimoji="1" lang="en-US" altLang="ja-JP" i="1" dirty="0" smtClean="0">
                            <a:latin typeface="Cambria Math" panose="02040503050406030204" pitchFamily="18" charset="0"/>
                          </a:rPr>
                          <m:t>𝑦</m:t>
                        </m:r>
                        <m:r>
                          <a:rPr kumimoji="1" lang="en-US" altLang="ja-JP" i="0" dirty="0" smtClean="0">
                            <a:latin typeface="Cambria Math" panose="02040503050406030204" pitchFamily="18" charset="0"/>
                          </a:rPr>
                          <m:t>,</m:t>
                        </m:r>
                        <m:r>
                          <a:rPr kumimoji="1" lang="en-US" altLang="ja-JP" i="1" dirty="0" smtClean="0">
                            <a:latin typeface="Cambria Math" panose="02040503050406030204" pitchFamily="18" charset="0"/>
                          </a:rPr>
                          <m:t>𝑧</m:t>
                        </m:r>
                      </m:e>
                    </m:d>
                  </m:oMath>
                </a14:m>
                <a:r>
                  <a:rPr kumimoji="1" lang="en-US" altLang="ja-JP" dirty="0"/>
                  <a:t>=2xy+zx</a:t>
                </a:r>
              </a:p>
              <a:p>
                <a:pPr marL="0" indent="0">
                  <a:buNone/>
                </a:pPr>
                <a:endParaRPr lang="en-US" altLang="ja-JP" dirty="0"/>
              </a:p>
              <a:p>
                <a:pPr marL="0" indent="0">
                  <a:buNone/>
                </a:pPr>
                <a:r>
                  <a:rPr kumimoji="1" lang="ja-JP" altLang="en-US" dirty="0"/>
                  <a:t>左辺は要素１つなので当然。</a:t>
                </a:r>
                <a:endParaRPr kumimoji="1" lang="en-US" altLang="ja-JP" dirty="0"/>
              </a:p>
              <a:p>
                <a:pPr marL="0" indent="0">
                  <a:buNone/>
                </a:pPr>
                <a:r>
                  <a:rPr lang="en-US" altLang="ja-JP" dirty="0"/>
                  <a:t>[</a:t>
                </a:r>
                <a:r>
                  <a:rPr lang="ja-JP" altLang="en-US" dirty="0"/>
                  <a:t>プログラミングの関数の返り値が１つしかないのは元々数学から来ているから</a:t>
                </a:r>
                <a:r>
                  <a:rPr lang="en-US" altLang="ja-JP" dirty="0"/>
                  <a:t>]</a:t>
                </a:r>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0E744321-C9BF-4F8D-AC62-5350AAA936A6}"/>
                  </a:ext>
                </a:extLst>
              </p:cNvPr>
              <p:cNvSpPr>
                <a:spLocks noGrp="1" noRot="1" noChangeAspect="1" noMove="1" noResize="1" noEditPoints="1" noAdjustHandles="1" noChangeArrowheads="1" noChangeShapeType="1" noTextEdit="1"/>
              </p:cNvSpPr>
              <p:nvPr>
                <p:ph sz="half" idx="2"/>
              </p:nvPr>
            </p:nvSpPr>
            <p:spPr>
              <a:blipFill>
                <a:blip r:embed="rId3"/>
                <a:stretch>
                  <a:fillRect l="-2471" t="-2241" r="-14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58352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A42AEA-3C73-45B7-BF9E-C9AE62678876}"/>
              </a:ext>
            </a:extLst>
          </p:cNvPr>
          <p:cNvSpPr>
            <a:spLocks noGrp="1"/>
          </p:cNvSpPr>
          <p:nvPr>
            <p:ph type="title"/>
          </p:nvPr>
        </p:nvSpPr>
        <p:spPr/>
        <p:txBody>
          <a:bodyPr/>
          <a:lstStyle/>
          <a:p>
            <a:r>
              <a:rPr kumimoji="1" lang="ja-JP" altLang="en-US" dirty="0"/>
              <a:t>物理数学基礎１ー関数の基礎３</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48C7B3A-F3BE-434C-8FDD-B715FED8B7A8}"/>
                  </a:ext>
                </a:extLst>
              </p:cNvPr>
              <p:cNvSpPr>
                <a:spLocks noGrp="1"/>
              </p:cNvSpPr>
              <p:nvPr>
                <p:ph sz="half" idx="1"/>
              </p:nvPr>
            </p:nvSpPr>
            <p:spPr>
              <a:xfrm>
                <a:off x="629194" y="1884589"/>
                <a:ext cx="5882640" cy="4351338"/>
              </a:xfrm>
            </p:spPr>
            <p:txBody>
              <a:bodyPr>
                <a:normAutofit/>
              </a:bodyPr>
              <a:lstStyle/>
              <a:p>
                <a:r>
                  <a:rPr lang="ja-JP" altLang="en-US" dirty="0"/>
                  <a:t>別に名前は</a:t>
                </a:r>
                <a14:m>
                  <m:oMath xmlns:m="http://schemas.openxmlformats.org/officeDocument/2006/math">
                    <m:r>
                      <a:rPr kumimoji="1" lang="en-US" altLang="ja-JP" sz="2800" i="1" dirty="0" smtClean="0">
                        <a:latin typeface="Cambria Math" panose="02040503050406030204" pitchFamily="18" charset="0"/>
                      </a:rPr>
                      <m:t>𝑓</m:t>
                    </m:r>
                    <m:d>
                      <m:dPr>
                        <m:ctrlPr>
                          <a:rPr kumimoji="1" lang="en-US" altLang="ja-JP" sz="2800" i="1" dirty="0" smtClean="0">
                            <a:solidFill>
                              <a:srgbClr val="836967"/>
                            </a:solidFill>
                            <a:latin typeface="Cambria Math" panose="02040503050406030204" pitchFamily="18" charset="0"/>
                          </a:rPr>
                        </m:ctrlPr>
                      </m:dPr>
                      <m:e>
                        <m:r>
                          <a:rPr kumimoji="1" lang="en-US" altLang="ja-JP" sz="2800" i="1" dirty="0" smtClean="0">
                            <a:latin typeface="Cambria Math" panose="02040503050406030204" pitchFamily="18" charset="0"/>
                          </a:rPr>
                          <m:t>𝑥</m:t>
                        </m:r>
                      </m:e>
                    </m:d>
                    <m:r>
                      <a:rPr kumimoji="1" lang="en-US" altLang="ja-JP" sz="2800" i="1" dirty="0" smtClean="0">
                        <a:latin typeface="Cambria Math" panose="02040503050406030204" pitchFamily="18" charset="0"/>
                      </a:rPr>
                      <m:t> </m:t>
                    </m:r>
                  </m:oMath>
                </a14:m>
                <a:r>
                  <a:rPr lang="ja-JP" altLang="en-US" dirty="0"/>
                  <a:t>じゃなくても良い</a:t>
                </a:r>
                <a:endParaRPr lang="en-US" altLang="ja-JP" dirty="0"/>
              </a:p>
              <a:p>
                <a:pPr marL="0" indent="0">
                  <a:buNone/>
                </a:pPr>
                <a:r>
                  <a:rPr lang="ja-JP" altLang="en-US" dirty="0"/>
                  <a:t>　ー　</a:t>
                </a:r>
                <a:r>
                  <a:rPr lang="en-US" altLang="ja-JP" dirty="0"/>
                  <a:t>g[x]</a:t>
                </a:r>
                <a:r>
                  <a:rPr lang="ja-JP" altLang="en-US" dirty="0"/>
                  <a:t>でも</a:t>
                </a:r>
                <a:r>
                  <a:rPr lang="en-US" altLang="ja-JP" dirty="0"/>
                  <a:t>J[x]</a:t>
                </a:r>
                <a:r>
                  <a:rPr lang="ja-JP" altLang="en-US" dirty="0"/>
                  <a:t>でも</a:t>
                </a:r>
                <a:endParaRPr lang="en-US" altLang="ja-JP" dirty="0"/>
              </a:p>
              <a:p>
                <a:pPr marL="0" indent="0">
                  <a:buNone/>
                </a:pPr>
                <a:r>
                  <a:rPr kumimoji="1" lang="ja-JP" altLang="en-US" dirty="0"/>
                  <a:t>　ー　</a:t>
                </a:r>
                <a:r>
                  <a:rPr lang="en-US" altLang="ja-JP" dirty="0"/>
                  <a:t>h[n]</a:t>
                </a:r>
                <a:r>
                  <a:rPr lang="ja-JP" altLang="en-US" dirty="0"/>
                  <a:t>でも</a:t>
                </a:r>
                <a:r>
                  <a:rPr lang="en-US" altLang="ja-JP" dirty="0"/>
                  <a:t>U[y]</a:t>
                </a:r>
                <a:r>
                  <a:rPr lang="ja-JP" altLang="en-US" dirty="0"/>
                  <a:t>でも良い</a:t>
                </a:r>
                <a:endParaRPr lang="en-US" altLang="ja-JP" dirty="0"/>
              </a:p>
              <a:p>
                <a:pPr marL="0" indent="0">
                  <a:buNone/>
                </a:pPr>
                <a:r>
                  <a:rPr kumimoji="1" lang="ja-JP" altLang="en-US" dirty="0"/>
                  <a:t>　ー　その時々に</a:t>
                </a:r>
                <a:endParaRPr kumimoji="1" lang="en-US" altLang="ja-JP" dirty="0"/>
              </a:p>
              <a:p>
                <a:pPr marL="0" indent="0">
                  <a:buNone/>
                </a:pPr>
                <a:r>
                  <a:rPr lang="ja-JP" altLang="en-US" dirty="0"/>
                  <a:t>　　</a:t>
                </a:r>
                <a:r>
                  <a:rPr kumimoji="1" lang="ja-JP" altLang="en-US" dirty="0"/>
                  <a:t>分かりやすい記号を付ける</a:t>
                </a:r>
                <a:endParaRPr kumimoji="1" lang="en-US" altLang="ja-JP"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A48C7B3A-F3BE-434C-8FDD-B715FED8B7A8}"/>
                  </a:ext>
                </a:extLst>
              </p:cNvPr>
              <p:cNvSpPr>
                <a:spLocks noGrp="1" noRot="1" noChangeAspect="1" noMove="1" noResize="1" noEditPoints="1" noAdjustHandles="1" noChangeArrowheads="1" noChangeShapeType="1" noTextEdit="1"/>
              </p:cNvSpPr>
              <p:nvPr>
                <p:ph sz="half" idx="1"/>
              </p:nvPr>
            </p:nvSpPr>
            <p:spPr>
              <a:xfrm>
                <a:off x="629194" y="1884589"/>
                <a:ext cx="5882640" cy="4351338"/>
              </a:xfrm>
              <a:blipFill>
                <a:blip r:embed="rId2"/>
                <a:stretch>
                  <a:fillRect l="-1865" t="-2241" r="-6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0E744321-C9BF-4F8D-AC62-5350AAA936A6}"/>
                  </a:ext>
                </a:extLst>
              </p:cNvPr>
              <p:cNvSpPr>
                <a:spLocks noGrp="1"/>
              </p:cNvSpPr>
              <p:nvPr>
                <p:ph sz="half" idx="2"/>
              </p:nvPr>
            </p:nvSpPr>
            <p:spPr>
              <a:xfrm>
                <a:off x="6720840" y="1835513"/>
                <a:ext cx="5181600" cy="4351338"/>
              </a:xfrm>
            </p:spPr>
            <p:txBody>
              <a:bodyPr>
                <a:normAutofit/>
              </a:bodyPr>
              <a:lstStyle/>
              <a:p>
                <a:r>
                  <a:rPr kumimoji="1" lang="ja-JP" altLang="en-US" dirty="0"/>
                  <a:t>例えば落下の運動なら</a:t>
                </a:r>
                <a:endParaRPr kumimoji="1" lang="en-US" altLang="ja-JP" dirty="0"/>
              </a:p>
              <a:p>
                <a:pPr marL="0" indent="0">
                  <a:buNone/>
                </a:pP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rPr>
                        <m:t>𝑦</m:t>
                      </m:r>
                      <m:d>
                        <m:dPr>
                          <m:ctrlPr>
                            <a:rPr kumimoji="1" lang="en-US" altLang="ja-JP" i="1" dirty="0" smtClean="0">
                              <a:solidFill>
                                <a:srgbClr val="836967"/>
                              </a:solidFill>
                              <a:latin typeface="Cambria Math" panose="02040503050406030204" pitchFamily="18" charset="0"/>
                            </a:rPr>
                          </m:ctrlPr>
                        </m:dPr>
                        <m:e>
                          <m:r>
                            <a:rPr kumimoji="1" lang="en-US" altLang="ja-JP" i="1" dirty="0" smtClean="0">
                              <a:latin typeface="Cambria Math" panose="02040503050406030204" pitchFamily="18" charset="0"/>
                            </a:rPr>
                            <m:t>𝑔</m:t>
                          </m:r>
                          <m:r>
                            <a:rPr kumimoji="1" lang="en-US" altLang="ja-JP" i="0" dirty="0" smtClean="0">
                              <a:latin typeface="Cambria Math" panose="02040503050406030204" pitchFamily="18" charset="0"/>
                            </a:rPr>
                            <m:t>,</m:t>
                          </m:r>
                          <m:r>
                            <a:rPr kumimoji="1" lang="en-US" altLang="ja-JP" i="1" dirty="0" smtClean="0">
                              <a:latin typeface="Cambria Math" panose="02040503050406030204" pitchFamily="18" charset="0"/>
                            </a:rPr>
                            <m:t>𝑡</m:t>
                          </m:r>
                        </m:e>
                      </m:d>
                      <m:r>
                        <a:rPr kumimoji="1" lang="en-US" altLang="ja-JP" i="0" dirty="0" smtClean="0">
                          <a:latin typeface="Cambria Math" panose="02040503050406030204" pitchFamily="18" charset="0"/>
                        </a:rPr>
                        <m:t>=</m:t>
                      </m:r>
                      <m:f>
                        <m:fPr>
                          <m:ctrlPr>
                            <a:rPr kumimoji="1" lang="en-US" altLang="ja-JP" i="1" dirty="0" smtClean="0">
                              <a:solidFill>
                                <a:srgbClr val="836967"/>
                              </a:solidFill>
                              <a:latin typeface="Cambria Math" panose="02040503050406030204" pitchFamily="18" charset="0"/>
                            </a:rPr>
                          </m:ctrlPr>
                        </m:fPr>
                        <m:num>
                          <m:r>
                            <a:rPr kumimoji="1" lang="en-US" altLang="ja-JP" i="0" dirty="0" smtClean="0">
                              <a:latin typeface="Cambria Math" panose="02040503050406030204" pitchFamily="18" charset="0"/>
                            </a:rPr>
                            <m:t>1</m:t>
                          </m:r>
                        </m:num>
                        <m:den>
                          <m:r>
                            <a:rPr kumimoji="1" lang="en-US" altLang="ja-JP" i="0" dirty="0" smtClean="0">
                              <a:latin typeface="Cambria Math" panose="02040503050406030204" pitchFamily="18" charset="0"/>
                            </a:rPr>
                            <m:t>2</m:t>
                          </m:r>
                        </m:den>
                      </m:f>
                      <m:r>
                        <a:rPr kumimoji="1" lang="en-US" altLang="ja-JP" i="1" dirty="0" smtClean="0">
                          <a:latin typeface="Cambria Math" panose="02040503050406030204" pitchFamily="18" charset="0"/>
                        </a:rPr>
                        <m:t>𝑔</m:t>
                      </m:r>
                      <m:sSup>
                        <m:sSupPr>
                          <m:ctrlPr>
                            <a:rPr kumimoji="1" lang="en-US" altLang="ja-JP" i="1" dirty="0" smtClean="0">
                              <a:solidFill>
                                <a:srgbClr val="836967"/>
                              </a:solidFill>
                              <a:latin typeface="Cambria Math" panose="02040503050406030204" pitchFamily="18" charset="0"/>
                            </a:rPr>
                          </m:ctrlPr>
                        </m:sSupPr>
                        <m:e>
                          <m:r>
                            <a:rPr kumimoji="1" lang="en-US" altLang="ja-JP" i="1" dirty="0" smtClean="0">
                              <a:latin typeface="Cambria Math" panose="02040503050406030204" pitchFamily="18" charset="0"/>
                            </a:rPr>
                            <m:t>𝑡</m:t>
                          </m:r>
                        </m:e>
                        <m:sup>
                          <m:r>
                            <a:rPr kumimoji="1" lang="en-US" altLang="ja-JP" i="0" dirty="0" smtClean="0">
                              <a:latin typeface="Cambria Math" panose="02040503050406030204" pitchFamily="18" charset="0"/>
                            </a:rPr>
                            <m:t>2</m:t>
                          </m:r>
                        </m:sup>
                      </m:sSup>
                    </m:oMath>
                  </m:oMathPara>
                </a14:m>
                <a:endParaRPr kumimoji="1" lang="en-US" altLang="ja-JP" dirty="0"/>
              </a:p>
              <a:p>
                <a:pPr marL="0" indent="0">
                  <a:buNone/>
                </a:pPr>
                <a:endParaRPr lang="en-US" altLang="ja-JP" dirty="0"/>
              </a:p>
              <a:p>
                <a:pPr marL="0" indent="0">
                  <a:buNone/>
                </a:pPr>
                <a:r>
                  <a:rPr kumimoji="1" lang="ja-JP" altLang="en-US" dirty="0"/>
                  <a:t>とか書くと分かりやすい</a:t>
                </a:r>
                <a:endParaRPr kumimoji="1" lang="en-US" altLang="ja-JP" dirty="0"/>
              </a:p>
              <a:p>
                <a:pPr marL="0" indent="0">
                  <a:buNone/>
                </a:pPr>
                <a:r>
                  <a:rPr lang="en-US" altLang="ja-JP" dirty="0"/>
                  <a:t>[g:</a:t>
                </a:r>
                <a:r>
                  <a:rPr lang="ja-JP" altLang="en-US" dirty="0"/>
                  <a:t>重力加速度</a:t>
                </a:r>
                <a:r>
                  <a:rPr lang="en-US" altLang="ja-JP" dirty="0"/>
                  <a:t>]</a:t>
                </a:r>
              </a:p>
              <a:p>
                <a:pPr marL="0" indent="0">
                  <a:buNone/>
                </a:pPr>
                <a:r>
                  <a:rPr kumimoji="1" lang="en-US" altLang="ja-JP" dirty="0"/>
                  <a:t>[t:</a:t>
                </a:r>
                <a:r>
                  <a:rPr kumimoji="1" lang="ja-JP" altLang="en-US" dirty="0"/>
                  <a:t>時間</a:t>
                </a:r>
                <a:r>
                  <a:rPr kumimoji="1" lang="en-US" altLang="ja-JP" dirty="0"/>
                  <a:t>]</a:t>
                </a:r>
              </a:p>
              <a:p>
                <a:pPr marL="0" indent="0">
                  <a:buNone/>
                </a:pPr>
                <a:r>
                  <a:rPr lang="en-US" altLang="ja-JP" dirty="0"/>
                  <a:t>[y(</a:t>
                </a:r>
                <a:r>
                  <a:rPr lang="en-US" altLang="ja-JP" dirty="0" err="1"/>
                  <a:t>g,t</a:t>
                </a:r>
                <a:r>
                  <a:rPr lang="en-US" altLang="ja-JP" dirty="0"/>
                  <a:t>):</a:t>
                </a:r>
                <a:r>
                  <a:rPr lang="ja-JP" altLang="en-US" dirty="0"/>
                  <a:t>物体の位置</a:t>
                </a:r>
                <a:r>
                  <a:rPr lang="en-US" altLang="ja-JP" dirty="0"/>
                  <a:t>]</a:t>
                </a:r>
                <a:endParaRPr kumimoji="1" lang="en-US" altLang="ja-JP" dirty="0"/>
              </a:p>
            </p:txBody>
          </p:sp>
        </mc:Choice>
        <mc:Fallback xmlns="">
          <p:sp>
            <p:nvSpPr>
              <p:cNvPr id="4" name="コンテンツ プレースホルダー 3">
                <a:extLst>
                  <a:ext uri="{FF2B5EF4-FFF2-40B4-BE49-F238E27FC236}">
                    <a16:creationId xmlns:a16="http://schemas.microsoft.com/office/drawing/2014/main" id="{0E744321-C9BF-4F8D-AC62-5350AAA936A6}"/>
                  </a:ext>
                </a:extLst>
              </p:cNvPr>
              <p:cNvSpPr>
                <a:spLocks noGrp="1" noRot="1" noChangeAspect="1" noMove="1" noResize="1" noEditPoints="1" noAdjustHandles="1" noChangeArrowheads="1" noChangeShapeType="1" noTextEdit="1"/>
              </p:cNvSpPr>
              <p:nvPr>
                <p:ph sz="half" idx="2"/>
              </p:nvPr>
            </p:nvSpPr>
            <p:spPr>
              <a:xfrm>
                <a:off x="6720840" y="1835513"/>
                <a:ext cx="5181600" cy="4351338"/>
              </a:xfrm>
              <a:blipFill>
                <a:blip r:embed="rId3"/>
                <a:stretch>
                  <a:fillRect l="-2471" t="-2241" b="-19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57565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07CC3D-1818-472A-9709-CE4E1AA87FE7}"/>
              </a:ext>
            </a:extLst>
          </p:cNvPr>
          <p:cNvSpPr>
            <a:spLocks noGrp="1"/>
          </p:cNvSpPr>
          <p:nvPr>
            <p:ph type="title"/>
          </p:nvPr>
        </p:nvSpPr>
        <p:spPr/>
        <p:txBody>
          <a:bodyPr/>
          <a:lstStyle/>
          <a:p>
            <a:r>
              <a:rPr kumimoji="1" lang="ja-JP" altLang="en-US" dirty="0"/>
              <a:t>ほんとは微分とか三角</a:t>
            </a:r>
            <a:r>
              <a:rPr kumimoji="1" lang="ja-JP" altLang="en-US"/>
              <a:t>関数とかいる</a:t>
            </a:r>
            <a:r>
              <a:rPr kumimoji="1" lang="ja-JP" altLang="en-US" dirty="0"/>
              <a:t>けど</a:t>
            </a:r>
          </a:p>
        </p:txBody>
      </p:sp>
      <p:sp>
        <p:nvSpPr>
          <p:cNvPr id="5" name="コンテンツ プレースホルダー 4">
            <a:extLst>
              <a:ext uri="{FF2B5EF4-FFF2-40B4-BE49-F238E27FC236}">
                <a16:creationId xmlns:a16="http://schemas.microsoft.com/office/drawing/2014/main" id="{145BB459-B50A-4B4C-830B-E5CF46D3995D}"/>
              </a:ext>
            </a:extLst>
          </p:cNvPr>
          <p:cNvSpPr>
            <a:spLocks noGrp="1"/>
          </p:cNvSpPr>
          <p:nvPr>
            <p:ph idx="1"/>
          </p:nvPr>
        </p:nvSpPr>
        <p:spPr/>
        <p:txBody>
          <a:bodyPr>
            <a:normAutofit/>
          </a:bodyPr>
          <a:lstStyle/>
          <a:p>
            <a:pPr marL="0" indent="0">
              <a:buNone/>
            </a:pPr>
            <a:endParaRPr lang="en-US" altLang="ja-JP" sz="6600" dirty="0"/>
          </a:p>
          <a:p>
            <a:pPr marL="0" indent="0">
              <a:buNone/>
            </a:pPr>
            <a:r>
              <a:rPr lang="ja-JP" altLang="en-US" sz="6600" b="1" u="sng" dirty="0">
                <a:solidFill>
                  <a:srgbClr val="FF0000"/>
                </a:solidFill>
              </a:rPr>
              <a:t>とりあえずこんなもんで！</a:t>
            </a:r>
          </a:p>
        </p:txBody>
      </p:sp>
    </p:spTree>
    <p:extLst>
      <p:ext uri="{BB962C8B-B14F-4D97-AF65-F5344CB8AC3E}">
        <p14:creationId xmlns:p14="http://schemas.microsoft.com/office/powerpoint/2010/main" val="2425304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kumimoji="1" lang="en-US" altLang="ja-JP" dirty="0"/>
              <a:t>0</a:t>
            </a:r>
            <a:r>
              <a:rPr kumimoji="1" lang="ja-JP" altLang="en-US" dirty="0"/>
              <a:t>章：</a:t>
            </a:r>
            <a:r>
              <a:rPr lang="ja-JP" altLang="en-US" dirty="0"/>
              <a:t>ディメンション（次元・単位）</a:t>
            </a:r>
            <a:endParaRPr kumimoji="1" lang="ja-JP" altLang="en-US" dirty="0"/>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838200" y="1825625"/>
            <a:ext cx="5257800" cy="4351338"/>
          </a:xfrm>
        </p:spPr>
        <p:txBody>
          <a:bodyPr>
            <a:normAutofit/>
          </a:bodyPr>
          <a:lstStyle/>
          <a:p>
            <a:r>
              <a:rPr lang="ja-JP" altLang="en-US" b="1" u="sng" dirty="0"/>
              <a:t>ディメンション（次元）とは何か？</a:t>
            </a:r>
            <a:endParaRPr lang="en-US" altLang="ja-JP" b="1" u="sng" dirty="0"/>
          </a:p>
          <a:p>
            <a:pPr marL="0" indent="0">
              <a:buNone/>
            </a:pPr>
            <a:r>
              <a:rPr lang="ja-JP" altLang="en-US" sz="2000" dirty="0"/>
              <a:t>　</a:t>
            </a:r>
            <a:r>
              <a:rPr lang="ja-JP" altLang="en-US" sz="2400" dirty="0"/>
              <a:t>ディメンション（以後、次元と書く）とは簡単に言うと単位の事である。</a:t>
            </a:r>
            <a:endParaRPr lang="en-US" altLang="ja-JP" sz="2400" dirty="0"/>
          </a:p>
          <a:p>
            <a:pPr marL="0" indent="0">
              <a:buNone/>
            </a:pPr>
            <a:r>
              <a:rPr lang="ja-JP" altLang="en-US" sz="2400" dirty="0"/>
              <a:t>　物理において単位の事をなぜわざわざ次元という言い方をするのかと言うと、</a:t>
            </a:r>
            <a:endParaRPr lang="en-US" altLang="ja-JP" sz="2400" dirty="0"/>
          </a:p>
          <a:p>
            <a:pPr marL="0" indent="0">
              <a:buNone/>
            </a:pPr>
            <a:r>
              <a:rPr lang="ja-JP" altLang="en-US" sz="2400" dirty="0"/>
              <a:t>　　</a:t>
            </a:r>
            <a:r>
              <a:rPr lang="ja-JP" altLang="en-US" sz="3200" b="1" u="sng" dirty="0"/>
              <a:t>同じ単位同士</a:t>
            </a:r>
            <a:endParaRPr lang="en-US" altLang="ja-JP" sz="3200" b="1" u="sng" dirty="0"/>
          </a:p>
          <a:p>
            <a:pPr marL="0" indent="0">
              <a:buNone/>
            </a:pPr>
            <a:r>
              <a:rPr lang="ja-JP" altLang="en-US" sz="2400" dirty="0"/>
              <a:t>でないと計算できないからである。</a:t>
            </a:r>
            <a:endParaRPr lang="en-US" altLang="ja-JP" sz="2400" dirty="0"/>
          </a:p>
        </p:txBody>
      </p:sp>
      <p:sp>
        <p:nvSpPr>
          <p:cNvPr id="6" name="コンテンツ プレースホルダー 5">
            <a:extLst>
              <a:ext uri="{FF2B5EF4-FFF2-40B4-BE49-F238E27FC236}">
                <a16:creationId xmlns:a16="http://schemas.microsoft.com/office/drawing/2014/main" id="{95359C08-7838-48AA-9C5A-D8E87E85AF17}"/>
              </a:ext>
            </a:extLst>
          </p:cNvPr>
          <p:cNvSpPr>
            <a:spLocks noGrp="1"/>
          </p:cNvSpPr>
          <p:nvPr>
            <p:ph sz="half" idx="2"/>
          </p:nvPr>
        </p:nvSpPr>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ja-JP" altLang="en-US" sz="2400" dirty="0"/>
              <a:t>例：</a:t>
            </a:r>
            <a:endParaRPr lang="en-US" altLang="ja-JP" sz="2400" dirty="0"/>
          </a:p>
          <a:p>
            <a:pPr marL="0" indent="0">
              <a:buNone/>
            </a:pPr>
            <a:r>
              <a:rPr lang="ja-JP" altLang="en-US" sz="2400" dirty="0"/>
              <a:t>・速度と長さは計算できない</a:t>
            </a:r>
            <a:endParaRPr lang="en-US" altLang="ja-JP" sz="2400" dirty="0"/>
          </a:p>
          <a:p>
            <a:pPr marL="0" indent="0">
              <a:buNone/>
            </a:pPr>
            <a:r>
              <a:rPr lang="ja-JP" altLang="en-US" sz="2400" dirty="0"/>
              <a:t>（足したり引いたりできない）</a:t>
            </a:r>
            <a:endParaRPr lang="en-US" altLang="ja-JP" sz="2400" dirty="0"/>
          </a:p>
          <a:p>
            <a:pPr marL="0" indent="0">
              <a:buNone/>
            </a:pPr>
            <a:endParaRPr lang="en-US" altLang="ja-JP" sz="2400" dirty="0"/>
          </a:p>
          <a:p>
            <a:pPr marL="0" indent="0">
              <a:buNone/>
            </a:pPr>
            <a:r>
              <a:rPr lang="ja-JP" altLang="en-US" sz="2400" dirty="0"/>
              <a:t>・重さと速度は計算できない</a:t>
            </a:r>
            <a:endParaRPr lang="en-US" altLang="ja-JP" sz="2400" dirty="0"/>
          </a:p>
          <a:p>
            <a:pPr marL="0" indent="0">
              <a:buNone/>
            </a:pPr>
            <a:endParaRPr lang="en-US" altLang="ja-JP" sz="2400" dirty="0"/>
          </a:p>
          <a:p>
            <a:pPr marL="0" indent="0">
              <a:buNone/>
            </a:pPr>
            <a:r>
              <a:rPr lang="ja-JP" altLang="en-US" sz="2400" dirty="0"/>
              <a:t>・力と重さは計算できない</a:t>
            </a:r>
            <a:endParaRPr lang="en-US" altLang="ja-JP" sz="2400" dirty="0"/>
          </a:p>
          <a:p>
            <a:pPr marL="0" indent="0">
              <a:buNone/>
            </a:pPr>
            <a:endParaRPr lang="en-US" altLang="ja-JP" sz="2400" dirty="0"/>
          </a:p>
          <a:p>
            <a:pPr marL="0" indent="0">
              <a:buNone/>
            </a:pPr>
            <a:r>
              <a:rPr lang="en-US" altLang="ja-JP" sz="2400" dirty="0" err="1"/>
              <a:t>etc</a:t>
            </a:r>
            <a:r>
              <a:rPr lang="en-US" altLang="ja-JP" sz="2400" dirty="0"/>
              <a:t>…</a:t>
            </a:r>
          </a:p>
        </p:txBody>
      </p:sp>
    </p:spTree>
    <p:extLst>
      <p:ext uri="{BB962C8B-B14F-4D97-AF65-F5344CB8AC3E}">
        <p14:creationId xmlns:p14="http://schemas.microsoft.com/office/powerpoint/2010/main" val="3470794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kumimoji="1" lang="en-US" altLang="ja-JP" dirty="0"/>
              <a:t>0</a:t>
            </a:r>
            <a:r>
              <a:rPr kumimoji="1" lang="ja-JP" altLang="en-US" dirty="0"/>
              <a:t>章：</a:t>
            </a:r>
            <a:r>
              <a:rPr lang="ja-JP" altLang="en-US" dirty="0"/>
              <a:t>ディメンション（次元・単位）</a:t>
            </a:r>
            <a:endParaRPr kumimoji="1" lang="ja-JP" altLang="en-US" dirty="0"/>
          </a:p>
        </p:txBody>
      </p:sp>
      <p:sp>
        <p:nvSpPr>
          <p:cNvPr id="6" name="コンテンツ プレースホルダー 5">
            <a:extLst>
              <a:ext uri="{FF2B5EF4-FFF2-40B4-BE49-F238E27FC236}">
                <a16:creationId xmlns:a16="http://schemas.microsoft.com/office/drawing/2014/main" id="{95359C08-7838-48AA-9C5A-D8E87E85AF17}"/>
              </a:ext>
            </a:extLst>
          </p:cNvPr>
          <p:cNvSpPr>
            <a:spLocks noGrp="1"/>
          </p:cNvSpPr>
          <p:nvPr>
            <p:ph sz="half" idx="2"/>
          </p:nvPr>
        </p:nvSpPr>
        <p:spPr>
          <a:xfrm>
            <a:off x="914400" y="1690688"/>
            <a:ext cx="5181600" cy="4351338"/>
          </a:xfrm>
        </p:spPr>
        <p:txBody>
          <a:bodyPr>
            <a:normAutofit fontScale="92500"/>
          </a:bodyPr>
          <a:lstStyle/>
          <a:p>
            <a:r>
              <a:rPr lang="ja-JP" altLang="en-US" b="1" u="sng" dirty="0"/>
              <a:t>単位の違いは世界の違い</a:t>
            </a:r>
            <a:endParaRPr lang="en-US" altLang="ja-JP" b="1" u="sng" dirty="0"/>
          </a:p>
          <a:p>
            <a:pPr marL="0" indent="0">
              <a:buNone/>
            </a:pPr>
            <a:r>
              <a:rPr lang="ja-JP" altLang="en-US" sz="2400" dirty="0"/>
              <a:t>　計算が出来ない（お互いの影響を観測できない）ということは、それは世界が違うのと同じである（少なくとも数学上では別の世界として定義される）。なので、</a:t>
            </a:r>
            <a:endParaRPr lang="en-US" altLang="ja-JP" sz="2400" dirty="0"/>
          </a:p>
          <a:p>
            <a:pPr marL="0" indent="0">
              <a:buNone/>
            </a:pPr>
            <a:r>
              <a:rPr lang="ja-JP" altLang="en-US" sz="6000" b="1" u="sng" dirty="0"/>
              <a:t>次元</a:t>
            </a:r>
            <a:r>
              <a:rPr lang="en-US" altLang="ja-JP" sz="6000" b="1" u="sng" dirty="0"/>
              <a:t>(</a:t>
            </a:r>
            <a:r>
              <a:rPr lang="ja-JP" altLang="en-US" sz="3500" b="1" u="sng" dirty="0"/>
              <a:t>ディメンション</a:t>
            </a:r>
            <a:r>
              <a:rPr lang="en-US" altLang="ja-JP" sz="6000" b="1" u="sng" dirty="0"/>
              <a:t>)</a:t>
            </a:r>
          </a:p>
          <a:p>
            <a:pPr marL="0" indent="0">
              <a:buNone/>
            </a:pPr>
            <a:r>
              <a:rPr lang="ja-JP" altLang="en-US" sz="2400" dirty="0"/>
              <a:t>という言い方をする。（２次元の出来事と３次元の出来事は次元そのままだとお互いの影響を計算できないということ）</a:t>
            </a:r>
            <a:endParaRPr lang="en-US" altLang="ja-JP" sz="2400" dirty="0"/>
          </a:p>
          <a:p>
            <a:endParaRPr lang="ja-JP" altLang="en-US" dirty="0"/>
          </a:p>
        </p:txBody>
      </p:sp>
      <p:sp>
        <p:nvSpPr>
          <p:cNvPr id="7" name="コンテンツ プレースホルダー 5">
            <a:extLst>
              <a:ext uri="{FF2B5EF4-FFF2-40B4-BE49-F238E27FC236}">
                <a16:creationId xmlns:a16="http://schemas.microsoft.com/office/drawing/2014/main" id="{E17E5D23-FC54-4581-81E3-189EF0CF00FE}"/>
              </a:ext>
            </a:extLst>
          </p:cNvPr>
          <p:cNvSpPr txBox="1">
            <a:spLocks/>
          </p:cNvSpPr>
          <p:nvPr/>
        </p:nvSpPr>
        <p:spPr>
          <a:xfrm>
            <a:off x="6172200" y="1690688"/>
            <a:ext cx="5181600" cy="448627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pPr marL="0" indent="0">
              <a:buFont typeface="Arial" panose="020B0604020202020204" pitchFamily="34" charset="0"/>
              <a:buNone/>
            </a:pPr>
            <a:r>
              <a:rPr lang="ja-JP" altLang="en-US" sz="2400" dirty="0"/>
              <a:t>例：</a:t>
            </a:r>
            <a:endParaRPr lang="en-US" altLang="ja-JP" sz="2400" dirty="0"/>
          </a:p>
          <a:p>
            <a:pPr marL="0" indent="0">
              <a:buFont typeface="Arial" panose="020B0604020202020204" pitchFamily="34" charset="0"/>
              <a:buNone/>
            </a:pPr>
            <a:r>
              <a:rPr lang="ja-JP" altLang="en-US" sz="2400" dirty="0"/>
              <a:t>・</a:t>
            </a:r>
            <a:r>
              <a:rPr lang="en-US" altLang="ja-JP" sz="2400" dirty="0"/>
              <a:t>2</a:t>
            </a:r>
            <a:r>
              <a:rPr lang="ja-JP" altLang="en-US" sz="2400" dirty="0"/>
              <a:t>次元と３次元は計算できない</a:t>
            </a:r>
            <a:endParaRPr lang="en-US" altLang="ja-JP" sz="2400" dirty="0"/>
          </a:p>
          <a:p>
            <a:pPr marL="0" indent="0">
              <a:buFont typeface="Arial" panose="020B0604020202020204" pitchFamily="34" charset="0"/>
              <a:buNone/>
            </a:pPr>
            <a:r>
              <a:rPr lang="ja-JP" altLang="en-US" sz="2400" dirty="0"/>
              <a:t>（別の世界だから）</a:t>
            </a:r>
            <a:endParaRPr lang="en-US" altLang="ja-JP" sz="2400" dirty="0"/>
          </a:p>
          <a:p>
            <a:pPr marL="0" indent="0">
              <a:buFont typeface="Arial" panose="020B0604020202020204" pitchFamily="34" charset="0"/>
              <a:buNone/>
            </a:pPr>
            <a:endParaRPr lang="en-US" altLang="ja-JP" sz="2400" dirty="0"/>
          </a:p>
          <a:p>
            <a:pPr marL="0" indent="0">
              <a:buFont typeface="Arial" panose="020B0604020202020204" pitchFamily="34" charset="0"/>
              <a:buNone/>
            </a:pPr>
            <a:r>
              <a:rPr lang="ja-JP" altLang="en-US" sz="2400" dirty="0"/>
              <a:t>例：ベクトル的に考える</a:t>
            </a:r>
            <a:endParaRPr lang="en-US" altLang="ja-JP" sz="2400" dirty="0"/>
          </a:p>
          <a:p>
            <a:pPr marL="0" indent="0">
              <a:buFont typeface="Arial" panose="020B0604020202020204" pitchFamily="34" charset="0"/>
              <a:buNone/>
            </a:pPr>
            <a:r>
              <a:rPr lang="ja-JP" altLang="en-US" sz="2400" dirty="0"/>
              <a:t>・</a:t>
            </a:r>
            <a:r>
              <a:rPr lang="en-US" altLang="ja-JP" sz="2400" dirty="0"/>
              <a:t>A(0,1,2)B(1,2)</a:t>
            </a:r>
            <a:r>
              <a:rPr lang="ja-JP" altLang="en-US" sz="2400" dirty="0"/>
              <a:t>は計算できない</a:t>
            </a:r>
            <a:endParaRPr lang="en-US" altLang="ja-JP" sz="2400" dirty="0"/>
          </a:p>
          <a:p>
            <a:pPr marL="0" indent="0">
              <a:buFont typeface="Arial" panose="020B0604020202020204" pitchFamily="34" charset="0"/>
              <a:buNone/>
            </a:pPr>
            <a:r>
              <a:rPr lang="ja-JP" altLang="en-US" sz="2400" dirty="0"/>
              <a:t>（これを足したら</a:t>
            </a:r>
            <a:r>
              <a:rPr lang="en-US" altLang="ja-JP" sz="2400" dirty="0"/>
              <a:t>AB(1,3,2)</a:t>
            </a:r>
            <a:r>
              <a:rPr lang="ja-JP" altLang="en-US" sz="2400" dirty="0"/>
              <a:t>になるとか思うやつはベクトルの学習が足りていない）</a:t>
            </a:r>
            <a:endParaRPr lang="en-US" altLang="ja-JP" sz="2400" dirty="0"/>
          </a:p>
        </p:txBody>
      </p:sp>
    </p:spTree>
    <p:extLst>
      <p:ext uri="{BB962C8B-B14F-4D97-AF65-F5344CB8AC3E}">
        <p14:creationId xmlns:p14="http://schemas.microsoft.com/office/powerpoint/2010/main" val="2938272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kumimoji="1" lang="en-US" altLang="ja-JP" dirty="0"/>
              <a:t>0</a:t>
            </a:r>
            <a:r>
              <a:rPr kumimoji="1" lang="ja-JP" altLang="en-US" dirty="0"/>
              <a:t>章：</a:t>
            </a:r>
            <a:r>
              <a:rPr lang="ja-JP" altLang="en-US" dirty="0"/>
              <a:t>ディメンション（次元・単位）</a:t>
            </a:r>
            <a:endParaRPr kumimoji="1" lang="ja-JP" altLang="en-US" dirty="0"/>
          </a:p>
        </p:txBody>
      </p:sp>
      <p:sp>
        <p:nvSpPr>
          <p:cNvPr id="6" name="コンテンツ プレースホルダー 5">
            <a:extLst>
              <a:ext uri="{FF2B5EF4-FFF2-40B4-BE49-F238E27FC236}">
                <a16:creationId xmlns:a16="http://schemas.microsoft.com/office/drawing/2014/main" id="{95359C08-7838-48AA-9C5A-D8E87E85AF17}"/>
              </a:ext>
            </a:extLst>
          </p:cNvPr>
          <p:cNvSpPr>
            <a:spLocks noGrp="1"/>
          </p:cNvSpPr>
          <p:nvPr>
            <p:ph sz="half" idx="2"/>
          </p:nvPr>
        </p:nvSpPr>
        <p:spPr>
          <a:xfrm>
            <a:off x="914400" y="1690688"/>
            <a:ext cx="5181600" cy="4351338"/>
          </a:xfrm>
        </p:spPr>
        <p:txBody>
          <a:bodyPr>
            <a:normAutofit/>
          </a:bodyPr>
          <a:lstStyle/>
          <a:p>
            <a:r>
              <a:rPr lang="ja-JP" altLang="en-US" b="1" u="sng" dirty="0"/>
              <a:t>次元の統一</a:t>
            </a:r>
            <a:endParaRPr lang="en-US" altLang="ja-JP" b="1" u="sng" dirty="0"/>
          </a:p>
          <a:p>
            <a:pPr marL="0" indent="0">
              <a:buNone/>
            </a:pPr>
            <a:r>
              <a:rPr lang="ja-JP" altLang="en-US" sz="2400" dirty="0"/>
              <a:t>　では別次元（単位）の物同士は計算できないのか？</a:t>
            </a:r>
            <a:endParaRPr lang="en-US" altLang="ja-JP" sz="2400" dirty="0"/>
          </a:p>
          <a:p>
            <a:pPr marL="0" indent="0">
              <a:buNone/>
            </a:pPr>
            <a:r>
              <a:rPr lang="ja-JP" altLang="en-US" sz="2400" dirty="0"/>
              <a:t>　そんな事はなく、次元の統一を行う事で計算できます。</a:t>
            </a:r>
            <a:endParaRPr lang="en-US" altLang="ja-JP" sz="2400" dirty="0"/>
          </a:p>
          <a:p>
            <a:pPr marL="0" indent="0">
              <a:buNone/>
            </a:pPr>
            <a:r>
              <a:rPr lang="ja-JP" altLang="en-US" sz="2400" dirty="0"/>
              <a:t>　最終的に求めたい次元になるように、次元を構成する要素を増やしたり減らしたりして計算することができます。</a:t>
            </a:r>
            <a:endParaRPr lang="en-US" altLang="ja-JP" sz="2400" dirty="0"/>
          </a:p>
        </p:txBody>
      </p:sp>
      <p:sp>
        <p:nvSpPr>
          <p:cNvPr id="7" name="コンテンツ プレースホルダー 5">
            <a:extLst>
              <a:ext uri="{FF2B5EF4-FFF2-40B4-BE49-F238E27FC236}">
                <a16:creationId xmlns:a16="http://schemas.microsoft.com/office/drawing/2014/main" id="{E17E5D23-FC54-4581-81E3-189EF0CF00FE}"/>
              </a:ext>
            </a:extLst>
          </p:cNvPr>
          <p:cNvSpPr txBox="1">
            <a:spLocks/>
          </p:cNvSpPr>
          <p:nvPr/>
        </p:nvSpPr>
        <p:spPr>
          <a:xfrm>
            <a:off x="6172200" y="1690688"/>
            <a:ext cx="5181600" cy="448627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pPr marL="0" indent="0">
              <a:buFont typeface="Arial" panose="020B0604020202020204" pitchFamily="34" charset="0"/>
              <a:buNone/>
            </a:pPr>
            <a:r>
              <a:rPr lang="ja-JP" altLang="en-US" sz="2400" dirty="0"/>
              <a:t>例：ベクトル的に考える</a:t>
            </a:r>
            <a:endParaRPr lang="en-US" altLang="ja-JP" sz="2400" dirty="0"/>
          </a:p>
          <a:p>
            <a:pPr marL="0" indent="0">
              <a:buFont typeface="Arial" panose="020B0604020202020204" pitchFamily="34" charset="0"/>
              <a:buNone/>
            </a:pPr>
            <a:r>
              <a:rPr lang="ja-JP" altLang="en-US" sz="2400" dirty="0"/>
              <a:t>・</a:t>
            </a:r>
            <a:r>
              <a:rPr lang="en-US" altLang="ja-JP" sz="2400" dirty="0"/>
              <a:t>A(0,1,2)B(1,2)</a:t>
            </a:r>
            <a:r>
              <a:rPr lang="ja-JP" altLang="en-US" sz="2400" dirty="0"/>
              <a:t>は計算できない</a:t>
            </a:r>
            <a:endParaRPr lang="en-US" altLang="ja-JP" sz="2400" dirty="0"/>
          </a:p>
          <a:p>
            <a:pPr marL="0" indent="0">
              <a:buFont typeface="Arial" panose="020B0604020202020204" pitchFamily="34" charset="0"/>
              <a:buNone/>
            </a:pPr>
            <a:r>
              <a:rPr lang="ja-JP" altLang="en-US" sz="2400" dirty="0"/>
              <a:t>　が、</a:t>
            </a:r>
            <a:r>
              <a:rPr lang="en-US" altLang="ja-JP" sz="2400" dirty="0"/>
              <a:t>B(1,2,0)</a:t>
            </a:r>
            <a:r>
              <a:rPr lang="ja-JP" altLang="en-US" sz="2400" dirty="0"/>
              <a:t>に変換すればいける</a:t>
            </a:r>
            <a:endParaRPr lang="en-US" altLang="ja-JP" sz="2400" dirty="0"/>
          </a:p>
          <a:p>
            <a:pPr marL="0" indent="0">
              <a:buFont typeface="Arial" panose="020B0604020202020204" pitchFamily="34" charset="0"/>
              <a:buNone/>
            </a:pPr>
            <a:r>
              <a:rPr lang="ja-JP" altLang="en-US" sz="2400" dirty="0"/>
              <a:t>　</a:t>
            </a:r>
            <a:r>
              <a:rPr lang="en-US" altLang="ja-JP" sz="2400" dirty="0"/>
              <a:t>AB</a:t>
            </a:r>
            <a:r>
              <a:rPr lang="ja-JP" altLang="en-US" sz="2400" dirty="0"/>
              <a:t>（</a:t>
            </a:r>
            <a:r>
              <a:rPr lang="en-US" altLang="ja-JP" sz="2400" dirty="0"/>
              <a:t>1,3,2</a:t>
            </a:r>
            <a:r>
              <a:rPr lang="ja-JP" altLang="en-US" sz="2400" dirty="0"/>
              <a:t>）</a:t>
            </a:r>
            <a:endParaRPr lang="en-US" altLang="ja-JP" sz="2400" dirty="0"/>
          </a:p>
          <a:p>
            <a:pPr marL="0" indent="0">
              <a:buFont typeface="Arial" panose="020B0604020202020204" pitchFamily="34" charset="0"/>
              <a:buNone/>
            </a:pPr>
            <a:endParaRPr lang="en-US" altLang="ja-JP" sz="2400" dirty="0"/>
          </a:p>
          <a:p>
            <a:pPr marL="0" indent="0">
              <a:buFont typeface="Arial" panose="020B0604020202020204" pitchFamily="34" charset="0"/>
              <a:buNone/>
            </a:pPr>
            <a:r>
              <a:rPr lang="ja-JP" altLang="en-US" sz="2400" dirty="0"/>
              <a:t>例：速度の例</a:t>
            </a:r>
            <a:endParaRPr lang="en-US" altLang="ja-JP" sz="2400" dirty="0"/>
          </a:p>
          <a:p>
            <a:pPr marL="0" indent="0">
              <a:buFont typeface="Arial" panose="020B0604020202020204" pitchFamily="34" charset="0"/>
              <a:buNone/>
            </a:pPr>
            <a:r>
              <a:rPr lang="ja-JP" altLang="en-US" sz="2400" dirty="0"/>
              <a:t>速度の次元は</a:t>
            </a:r>
            <a:r>
              <a:rPr lang="en-US" altLang="ja-JP" sz="2400" dirty="0"/>
              <a:t>v[m/s]</a:t>
            </a:r>
            <a:r>
              <a:rPr lang="ja-JP" altLang="en-US" sz="2400" dirty="0"/>
              <a:t>：メートル毎秒</a:t>
            </a:r>
            <a:endParaRPr lang="en-US" altLang="ja-JP" sz="2400" dirty="0"/>
          </a:p>
          <a:p>
            <a:pPr marL="0" indent="0">
              <a:buFont typeface="Arial" panose="020B0604020202020204" pitchFamily="34" charset="0"/>
              <a:buNone/>
            </a:pPr>
            <a:r>
              <a:rPr lang="en-US" altLang="ja-JP" sz="2400" dirty="0"/>
              <a:t>n[s]</a:t>
            </a:r>
            <a:r>
              <a:rPr lang="ja-JP" altLang="en-US" sz="2400" dirty="0"/>
              <a:t>後の</a:t>
            </a:r>
            <a:r>
              <a:rPr lang="en-US" altLang="ja-JP" sz="2400" dirty="0"/>
              <a:t>s[m]</a:t>
            </a:r>
            <a:r>
              <a:rPr lang="ja-JP" altLang="en-US" sz="2400" dirty="0"/>
              <a:t>を出したいなら</a:t>
            </a:r>
            <a:endParaRPr lang="en-US" altLang="ja-JP" sz="2400" dirty="0"/>
          </a:p>
          <a:p>
            <a:pPr marL="0" indent="0">
              <a:buFont typeface="Arial" panose="020B0604020202020204" pitchFamily="34" charset="0"/>
              <a:buNone/>
            </a:pPr>
            <a:r>
              <a:rPr lang="en-US" altLang="ja-JP" sz="2400" dirty="0"/>
              <a:t>s[m]=v*n[m/s * s]=</a:t>
            </a:r>
            <a:r>
              <a:rPr lang="en-US" altLang="ja-JP" sz="2400" dirty="0" err="1"/>
              <a:t>vn</a:t>
            </a:r>
            <a:r>
              <a:rPr lang="en-US" altLang="ja-JP" sz="2400" dirty="0"/>
              <a:t>[m]</a:t>
            </a:r>
          </a:p>
          <a:p>
            <a:pPr marL="0" indent="0">
              <a:buFont typeface="Arial" panose="020B0604020202020204" pitchFamily="34" charset="0"/>
              <a:buNone/>
            </a:pPr>
            <a:r>
              <a:rPr lang="en-US" altLang="ja-JP" sz="2400" dirty="0"/>
              <a:t>(</a:t>
            </a:r>
            <a:r>
              <a:rPr lang="ja-JP" altLang="en-US" sz="2400" dirty="0"/>
              <a:t>これが計算による次元の統一です</a:t>
            </a:r>
            <a:r>
              <a:rPr lang="en-US" altLang="ja-JP" sz="2400" dirty="0"/>
              <a:t>)</a:t>
            </a:r>
          </a:p>
        </p:txBody>
      </p:sp>
    </p:spTree>
    <p:extLst>
      <p:ext uri="{BB962C8B-B14F-4D97-AF65-F5344CB8AC3E}">
        <p14:creationId xmlns:p14="http://schemas.microsoft.com/office/powerpoint/2010/main" val="1223274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kumimoji="1" lang="en-US" altLang="ja-JP" dirty="0"/>
              <a:t>0</a:t>
            </a:r>
            <a:r>
              <a:rPr kumimoji="1" lang="ja-JP" altLang="en-US" dirty="0"/>
              <a:t>章：</a:t>
            </a:r>
            <a:r>
              <a:rPr lang="ja-JP" altLang="en-US" dirty="0"/>
              <a:t>ディメンション（次元・単位）</a:t>
            </a:r>
            <a:endParaRPr kumimoji="1" lang="ja-JP" altLang="en-US" dirty="0"/>
          </a:p>
        </p:txBody>
      </p:sp>
      <p:sp>
        <p:nvSpPr>
          <p:cNvPr id="6" name="コンテンツ プレースホルダー 5">
            <a:extLst>
              <a:ext uri="{FF2B5EF4-FFF2-40B4-BE49-F238E27FC236}">
                <a16:creationId xmlns:a16="http://schemas.microsoft.com/office/drawing/2014/main" id="{95359C08-7838-48AA-9C5A-D8E87E85AF17}"/>
              </a:ext>
            </a:extLst>
          </p:cNvPr>
          <p:cNvSpPr>
            <a:spLocks noGrp="1"/>
          </p:cNvSpPr>
          <p:nvPr>
            <p:ph sz="half" idx="2"/>
          </p:nvPr>
        </p:nvSpPr>
        <p:spPr>
          <a:xfrm>
            <a:off x="914400" y="1690688"/>
            <a:ext cx="5181600" cy="4351338"/>
          </a:xfrm>
        </p:spPr>
        <p:txBody>
          <a:bodyPr>
            <a:normAutofit/>
          </a:bodyPr>
          <a:lstStyle/>
          <a:p>
            <a:r>
              <a:rPr lang="en-US" altLang="ja-JP" b="1" u="sng" dirty="0"/>
              <a:t>MLT</a:t>
            </a:r>
            <a:r>
              <a:rPr lang="ja-JP" altLang="en-US" b="1" u="sng" dirty="0"/>
              <a:t>単位</a:t>
            </a:r>
            <a:endParaRPr lang="en-US" altLang="ja-JP" dirty="0"/>
          </a:p>
          <a:p>
            <a:pPr marL="0" indent="0">
              <a:buNone/>
            </a:pPr>
            <a:r>
              <a:rPr lang="ja-JP" altLang="en-US" sz="2400" dirty="0"/>
              <a:t>　単位とは定義によりいくらでも増えていくものなので、国際的に統一された単位がある。それが</a:t>
            </a:r>
            <a:r>
              <a:rPr lang="en-US" altLang="ja-JP" sz="2400" dirty="0"/>
              <a:t>MLT</a:t>
            </a:r>
            <a:r>
              <a:rPr lang="ja-JP" altLang="en-US" sz="2400" dirty="0"/>
              <a:t>単位。</a:t>
            </a:r>
            <a:endParaRPr lang="en-US" altLang="ja-JP" sz="2400" dirty="0"/>
          </a:p>
          <a:p>
            <a:pPr marL="0" indent="0">
              <a:buNone/>
            </a:pPr>
            <a:r>
              <a:rPr lang="ja-JP" altLang="en-US" sz="2400" dirty="0"/>
              <a:t>　</a:t>
            </a:r>
            <a:r>
              <a:rPr lang="ja-JP" altLang="en-US" sz="2400" b="1" dirty="0"/>
              <a:t>質量（</a:t>
            </a:r>
            <a:r>
              <a:rPr lang="en-US" altLang="ja-JP" sz="2400" b="1" dirty="0"/>
              <a:t>Mass</a:t>
            </a:r>
            <a:r>
              <a:rPr lang="ja-JP" altLang="en-US" sz="2400" b="1" dirty="0"/>
              <a:t>）→</a:t>
            </a:r>
            <a:r>
              <a:rPr lang="en-US" altLang="ja-JP" sz="2400" b="1" dirty="0"/>
              <a:t>kg(</a:t>
            </a:r>
            <a:r>
              <a:rPr lang="ja-JP" altLang="en-US" sz="2400" b="1" dirty="0"/>
              <a:t>キログラム</a:t>
            </a:r>
            <a:r>
              <a:rPr lang="en-US" altLang="ja-JP" sz="2400" b="1" dirty="0"/>
              <a:t>)</a:t>
            </a:r>
          </a:p>
          <a:p>
            <a:pPr marL="0" indent="0">
              <a:buNone/>
            </a:pPr>
            <a:r>
              <a:rPr lang="ja-JP" altLang="en-US" sz="2400" b="1" dirty="0"/>
              <a:t>　長さ（</a:t>
            </a:r>
            <a:r>
              <a:rPr lang="en-US" altLang="ja-JP" sz="2400" b="1" dirty="0" err="1"/>
              <a:t>Lenght</a:t>
            </a:r>
            <a:r>
              <a:rPr lang="ja-JP" altLang="en-US" sz="2400" b="1" dirty="0"/>
              <a:t>）→</a:t>
            </a:r>
            <a:r>
              <a:rPr lang="en-US" altLang="ja-JP" sz="2400" b="1" dirty="0"/>
              <a:t>m(</a:t>
            </a:r>
            <a:r>
              <a:rPr lang="ja-JP" altLang="en-US" sz="2400" b="1" dirty="0"/>
              <a:t>メートル</a:t>
            </a:r>
            <a:r>
              <a:rPr lang="en-US" altLang="ja-JP" sz="2400" b="1" dirty="0"/>
              <a:t>)</a:t>
            </a:r>
          </a:p>
          <a:p>
            <a:pPr marL="0" indent="0">
              <a:buNone/>
            </a:pPr>
            <a:r>
              <a:rPr lang="ja-JP" altLang="en-US" sz="2400" b="1" dirty="0"/>
              <a:t>　時間（</a:t>
            </a:r>
            <a:r>
              <a:rPr lang="en-US" altLang="ja-JP" sz="2400" b="1" dirty="0"/>
              <a:t>Time</a:t>
            </a:r>
            <a:r>
              <a:rPr lang="ja-JP" altLang="en-US" sz="2400" b="1" dirty="0"/>
              <a:t>）→</a:t>
            </a:r>
            <a:r>
              <a:rPr lang="en-US" altLang="ja-JP" sz="2400" b="1" dirty="0"/>
              <a:t>s(</a:t>
            </a:r>
            <a:r>
              <a:rPr lang="ja-JP" altLang="en-US" sz="2400" b="1" dirty="0"/>
              <a:t>秒</a:t>
            </a:r>
            <a:r>
              <a:rPr lang="en-US" altLang="ja-JP" sz="2400" b="1" dirty="0"/>
              <a:t>)</a:t>
            </a:r>
          </a:p>
          <a:p>
            <a:pPr marL="0" indent="0">
              <a:buNone/>
            </a:pPr>
            <a:r>
              <a:rPr lang="ja-JP" altLang="en-US" sz="2400" dirty="0"/>
              <a:t>これらを基本単位として物理は計算される。</a:t>
            </a:r>
            <a:endParaRPr lang="en-US" altLang="ja-JP" sz="2400" dirty="0"/>
          </a:p>
        </p:txBody>
      </p:sp>
      <p:sp>
        <p:nvSpPr>
          <p:cNvPr id="7" name="コンテンツ プレースホルダー 5">
            <a:extLst>
              <a:ext uri="{FF2B5EF4-FFF2-40B4-BE49-F238E27FC236}">
                <a16:creationId xmlns:a16="http://schemas.microsoft.com/office/drawing/2014/main" id="{E17E5D23-FC54-4581-81E3-189EF0CF00FE}"/>
              </a:ext>
            </a:extLst>
          </p:cNvPr>
          <p:cNvSpPr txBox="1">
            <a:spLocks/>
          </p:cNvSpPr>
          <p:nvPr/>
        </p:nvSpPr>
        <p:spPr>
          <a:xfrm>
            <a:off x="6172200" y="1690688"/>
            <a:ext cx="5181600" cy="448627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pPr marL="0" indent="0">
              <a:buFont typeface="Arial" panose="020B0604020202020204" pitchFamily="34" charset="0"/>
              <a:buNone/>
            </a:pPr>
            <a:r>
              <a:rPr lang="ja-JP" altLang="en-US" sz="2400" dirty="0"/>
              <a:t>例：色んな単位（次元）</a:t>
            </a:r>
            <a:endParaRPr lang="en-US" altLang="ja-JP" sz="2400" dirty="0"/>
          </a:p>
          <a:p>
            <a:pPr marL="0" indent="0">
              <a:buFont typeface="Arial" panose="020B0604020202020204" pitchFamily="34" charset="0"/>
              <a:buNone/>
            </a:pPr>
            <a:endParaRPr lang="en-US" altLang="ja-JP" sz="2400" dirty="0"/>
          </a:p>
          <a:p>
            <a:pPr marL="0" indent="0">
              <a:buFont typeface="Arial" panose="020B0604020202020204" pitchFamily="34" charset="0"/>
              <a:buNone/>
            </a:pPr>
            <a:r>
              <a:rPr lang="ja-JP" altLang="en-US" sz="2400" dirty="0"/>
              <a:t>速度</a:t>
            </a:r>
            <a:r>
              <a:rPr lang="en-US" altLang="ja-JP" sz="2400" dirty="0"/>
              <a:t>:</a:t>
            </a:r>
            <a:r>
              <a:rPr lang="ja-JP" altLang="en-US" sz="2400" dirty="0"/>
              <a:t>距離</a:t>
            </a:r>
            <a:r>
              <a:rPr lang="en-US" altLang="ja-JP" sz="2400" dirty="0"/>
              <a:t>/</a:t>
            </a:r>
            <a:r>
              <a:rPr lang="ja-JP" altLang="en-US" sz="2400" dirty="0"/>
              <a:t>時間　なので</a:t>
            </a:r>
            <a:r>
              <a:rPr lang="en-US" altLang="ja-JP" sz="2400" dirty="0"/>
              <a:t>[m/s]</a:t>
            </a:r>
          </a:p>
          <a:p>
            <a:pPr marL="0" indent="0">
              <a:buFont typeface="Arial" panose="020B0604020202020204" pitchFamily="34" charset="0"/>
              <a:buNone/>
            </a:pPr>
            <a:endParaRPr lang="en-US" altLang="ja-JP" sz="2400" dirty="0"/>
          </a:p>
          <a:p>
            <a:pPr marL="0" indent="0">
              <a:buFont typeface="Arial" panose="020B0604020202020204" pitchFamily="34" charset="0"/>
              <a:buNone/>
            </a:pPr>
            <a:r>
              <a:rPr lang="ja-JP" altLang="en-US" sz="2400" dirty="0"/>
              <a:t>加速度</a:t>
            </a:r>
            <a:r>
              <a:rPr lang="en-US" altLang="ja-JP" sz="2400" dirty="0"/>
              <a:t>:</a:t>
            </a:r>
            <a:r>
              <a:rPr lang="ja-JP" altLang="en-US" sz="2400" dirty="0"/>
              <a:t>速度</a:t>
            </a:r>
            <a:r>
              <a:rPr lang="en-US" altLang="ja-JP" sz="2400" dirty="0"/>
              <a:t>/</a:t>
            </a:r>
            <a:r>
              <a:rPr lang="ja-JP" altLang="en-US" sz="2400" dirty="0"/>
              <a:t>時間　なので</a:t>
            </a:r>
            <a:r>
              <a:rPr lang="en-US" altLang="ja-JP" sz="2400" dirty="0"/>
              <a:t>[m/s/s]</a:t>
            </a:r>
          </a:p>
          <a:p>
            <a:pPr marL="0" indent="0">
              <a:buFont typeface="Arial" panose="020B0604020202020204" pitchFamily="34" charset="0"/>
              <a:buNone/>
            </a:pPr>
            <a:endParaRPr lang="en-US" altLang="ja-JP" sz="2400" dirty="0"/>
          </a:p>
          <a:p>
            <a:pPr marL="0" indent="0">
              <a:buFont typeface="Arial" panose="020B0604020202020204" pitchFamily="34" charset="0"/>
              <a:buNone/>
            </a:pPr>
            <a:r>
              <a:rPr lang="ja-JP" altLang="en-US" sz="2400" dirty="0"/>
              <a:t>力</a:t>
            </a:r>
            <a:r>
              <a:rPr lang="en-US" altLang="ja-JP" sz="2400" dirty="0"/>
              <a:t>:</a:t>
            </a:r>
            <a:r>
              <a:rPr lang="ja-JP" altLang="en-US" sz="2400" dirty="0"/>
              <a:t>質量</a:t>
            </a:r>
            <a:r>
              <a:rPr lang="en-US" altLang="ja-JP" sz="2400" dirty="0"/>
              <a:t>*</a:t>
            </a:r>
            <a:r>
              <a:rPr lang="ja-JP" altLang="en-US" sz="2400" dirty="0"/>
              <a:t>加速度　なので</a:t>
            </a:r>
            <a:r>
              <a:rPr lang="en-US" altLang="ja-JP" sz="2400" dirty="0"/>
              <a:t>[kg*m/s/s]</a:t>
            </a:r>
          </a:p>
          <a:p>
            <a:pPr marL="0" indent="0">
              <a:buFont typeface="Arial" panose="020B0604020202020204" pitchFamily="34" charset="0"/>
              <a:buNone/>
            </a:pPr>
            <a:endParaRPr lang="en-US" altLang="ja-JP" sz="2400" dirty="0"/>
          </a:p>
          <a:p>
            <a:pPr marL="0" indent="0">
              <a:buFont typeface="Arial" panose="020B0604020202020204" pitchFamily="34" charset="0"/>
              <a:buNone/>
            </a:pPr>
            <a:r>
              <a:rPr lang="en-US" altLang="ja-JP" sz="2400" dirty="0"/>
              <a:t>[kg*m/s/s]</a:t>
            </a:r>
            <a:r>
              <a:rPr lang="ja-JP" altLang="en-US" sz="2400" dirty="0"/>
              <a:t>は</a:t>
            </a:r>
            <a:r>
              <a:rPr lang="en-US" altLang="ja-JP" sz="2400" dirty="0"/>
              <a:t>[N]</a:t>
            </a:r>
            <a:r>
              <a:rPr lang="ja-JP" altLang="en-US" sz="2400" dirty="0"/>
              <a:t>とも書く。</a:t>
            </a:r>
            <a:endParaRPr lang="en-US" altLang="ja-JP" sz="2400" dirty="0"/>
          </a:p>
        </p:txBody>
      </p:sp>
    </p:spTree>
    <p:extLst>
      <p:ext uri="{BB962C8B-B14F-4D97-AF65-F5344CB8AC3E}">
        <p14:creationId xmlns:p14="http://schemas.microsoft.com/office/powerpoint/2010/main" val="1315560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kumimoji="1" lang="en-US" altLang="ja-JP" dirty="0"/>
              <a:t>1</a:t>
            </a:r>
            <a:r>
              <a:rPr kumimoji="1" lang="ja-JP" altLang="en-US" dirty="0"/>
              <a:t>章：速度と加速度</a:t>
            </a:r>
            <a:r>
              <a:rPr kumimoji="1" lang="en-US" altLang="ja-JP" dirty="0"/>
              <a:t>1</a:t>
            </a:r>
            <a:endParaRPr kumimoji="1" lang="ja-JP" altLang="en-US" dirty="0"/>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838200" y="1825625"/>
            <a:ext cx="5627914" cy="4351338"/>
          </a:xfrm>
        </p:spPr>
        <p:txBody>
          <a:bodyPr>
            <a:normAutofit lnSpcReduction="10000"/>
          </a:bodyPr>
          <a:lstStyle/>
          <a:p>
            <a:r>
              <a:rPr lang="en-US" altLang="ja-JP" b="1" u="sng" dirty="0"/>
              <a:t>v:</a:t>
            </a:r>
            <a:r>
              <a:rPr lang="ja-JP" altLang="en-US" b="1" u="sng" dirty="0"/>
              <a:t>速度</a:t>
            </a:r>
            <a:r>
              <a:rPr lang="en-US" altLang="ja-JP" dirty="0"/>
              <a:t>[</a:t>
            </a:r>
            <a:r>
              <a:rPr lang="ja-JP" altLang="en-US" dirty="0"/>
              <a:t>速度は物理では</a:t>
            </a:r>
            <a:r>
              <a:rPr lang="en-US" altLang="ja-JP" dirty="0"/>
              <a:t>v</a:t>
            </a:r>
            <a:r>
              <a:rPr lang="ja-JP" altLang="en-US" dirty="0"/>
              <a:t>と書く</a:t>
            </a:r>
            <a:r>
              <a:rPr lang="en-US" altLang="ja-JP" dirty="0"/>
              <a:t>]</a:t>
            </a:r>
          </a:p>
          <a:p>
            <a:pPr marL="0" indent="0">
              <a:buNone/>
            </a:pPr>
            <a:endParaRPr lang="en-US" altLang="ja-JP" dirty="0"/>
          </a:p>
          <a:p>
            <a:pPr marL="0" indent="0">
              <a:buNone/>
            </a:pPr>
            <a:r>
              <a:rPr lang="ja-JP" altLang="en-US" dirty="0"/>
              <a:t>　</a:t>
            </a:r>
            <a:r>
              <a:rPr lang="en-US" altLang="ja-JP" dirty="0"/>
              <a:t>m/s:</a:t>
            </a:r>
            <a:r>
              <a:rPr lang="ja-JP" altLang="en-US" dirty="0"/>
              <a:t>メートル毎秒</a:t>
            </a:r>
            <a:endParaRPr lang="en-US" altLang="ja-JP" dirty="0"/>
          </a:p>
          <a:p>
            <a:pPr marL="0" indent="0">
              <a:buNone/>
            </a:pPr>
            <a:r>
              <a:rPr lang="ja-JP" altLang="en-US" dirty="0"/>
              <a:t>　</a:t>
            </a:r>
            <a:r>
              <a:rPr lang="en-US" altLang="ja-JP" dirty="0"/>
              <a:t>m/s:</a:t>
            </a:r>
            <a:r>
              <a:rPr lang="ja-JP" altLang="en-US" dirty="0"/>
              <a:t>一秒間に何</a:t>
            </a:r>
            <a:r>
              <a:rPr lang="en-US" altLang="ja-JP" dirty="0"/>
              <a:t>M</a:t>
            </a:r>
            <a:r>
              <a:rPr lang="ja-JP" altLang="en-US" dirty="0"/>
              <a:t>進むか。</a:t>
            </a:r>
            <a:endParaRPr lang="en-US" altLang="ja-JP" dirty="0"/>
          </a:p>
          <a:p>
            <a:pPr marL="0" indent="0">
              <a:buNone/>
            </a:pPr>
            <a:endParaRPr lang="en-US" altLang="ja-JP" dirty="0"/>
          </a:p>
          <a:p>
            <a:pPr marL="0" indent="0">
              <a:buNone/>
            </a:pPr>
            <a:r>
              <a:rPr lang="ja-JP" altLang="en-US" dirty="0"/>
              <a:t>みたいな事は覚えてますよね？</a:t>
            </a:r>
            <a:endParaRPr lang="en-US" altLang="ja-JP" dirty="0"/>
          </a:p>
          <a:p>
            <a:pPr marL="0" indent="0">
              <a:buNone/>
            </a:pPr>
            <a:r>
              <a:rPr lang="ja-JP" altLang="en-US" dirty="0"/>
              <a:t>ある物体が、１秒間に何メートル進むのか。</a:t>
            </a:r>
            <a:endParaRPr lang="en-US" altLang="ja-JP" dirty="0"/>
          </a:p>
          <a:p>
            <a:pPr marL="0" indent="0">
              <a:buNone/>
            </a:pPr>
            <a:r>
              <a:rPr lang="ja-JP" altLang="en-US" dirty="0"/>
              <a:t>それをその物体の速度</a:t>
            </a:r>
            <a:r>
              <a:rPr lang="en-US" altLang="ja-JP" dirty="0"/>
              <a:t>[v]</a:t>
            </a:r>
            <a:r>
              <a:rPr lang="ja-JP" altLang="en-US" dirty="0"/>
              <a:t>と言う。</a:t>
            </a:r>
            <a:endParaRPr lang="en-US" altLang="ja-JP" dirty="0"/>
          </a:p>
        </p:txBody>
      </p:sp>
      <p:sp>
        <p:nvSpPr>
          <p:cNvPr id="5" name="コンテンツ プレースホルダー 4">
            <a:extLst>
              <a:ext uri="{FF2B5EF4-FFF2-40B4-BE49-F238E27FC236}">
                <a16:creationId xmlns:a16="http://schemas.microsoft.com/office/drawing/2014/main" id="{9CB8EDC8-BEC0-4D57-A11E-0380521171A9}"/>
              </a:ext>
            </a:extLst>
          </p:cNvPr>
          <p:cNvSpPr>
            <a:spLocks noGrp="1"/>
          </p:cNvSpPr>
          <p:nvPr>
            <p:ph sz="half" idx="2"/>
          </p:nvPr>
        </p:nvSpPr>
        <p:spPr>
          <a:xfrm>
            <a:off x="6923314" y="1825625"/>
            <a:ext cx="4885508" cy="4351338"/>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buNone/>
            </a:pPr>
            <a:r>
              <a:rPr lang="ja-JP" altLang="en-US" sz="2400" dirty="0"/>
              <a:t>例</a:t>
            </a:r>
            <a:r>
              <a:rPr lang="en-US" altLang="ja-JP" sz="2400" dirty="0"/>
              <a:t>1</a:t>
            </a:r>
            <a:r>
              <a:rPr lang="ja-JP" altLang="en-US" sz="2400" dirty="0"/>
              <a:t>：</a:t>
            </a:r>
            <a:endParaRPr lang="en-US" altLang="ja-JP" sz="2400" dirty="0"/>
          </a:p>
          <a:p>
            <a:pPr marL="0" indent="0">
              <a:buNone/>
            </a:pPr>
            <a:r>
              <a:rPr lang="en-US" altLang="ja-JP" sz="2400" dirty="0"/>
              <a:t>2[m/s]</a:t>
            </a:r>
            <a:r>
              <a:rPr lang="ja-JP" altLang="en-US" sz="2400" dirty="0"/>
              <a:t>なら、</a:t>
            </a:r>
            <a:r>
              <a:rPr lang="en-US" altLang="ja-JP" sz="2400" dirty="0"/>
              <a:t>3</a:t>
            </a:r>
            <a:r>
              <a:rPr lang="ja-JP" altLang="en-US" sz="2400" dirty="0"/>
              <a:t>秒</a:t>
            </a:r>
            <a:r>
              <a:rPr lang="en-US" altLang="ja-JP" sz="2400" dirty="0"/>
              <a:t>[s]</a:t>
            </a:r>
            <a:r>
              <a:rPr lang="ja-JP" altLang="en-US" sz="2400" dirty="0"/>
              <a:t>で</a:t>
            </a:r>
            <a:r>
              <a:rPr lang="en-US" altLang="ja-JP" sz="2400" dirty="0"/>
              <a:t>6[m]</a:t>
            </a:r>
            <a:r>
              <a:rPr lang="ja-JP" altLang="en-US" sz="2400" dirty="0"/>
              <a:t>進む</a:t>
            </a:r>
            <a:endParaRPr lang="en-US" altLang="ja-JP" sz="2400" dirty="0"/>
          </a:p>
          <a:p>
            <a:pPr marL="0" indent="0">
              <a:buNone/>
            </a:pPr>
            <a:r>
              <a:rPr lang="ja-JP" altLang="en-US" sz="2400" dirty="0"/>
              <a:t>式にすると、</a:t>
            </a:r>
            <a:endParaRPr lang="en-US" altLang="ja-JP" sz="2400" dirty="0"/>
          </a:p>
          <a:p>
            <a:pPr marL="0" indent="0">
              <a:buNone/>
            </a:pPr>
            <a:r>
              <a:rPr lang="en-US" altLang="ja-JP" sz="2400" dirty="0"/>
              <a:t>6[m]=2[m/s]*3[s]</a:t>
            </a:r>
          </a:p>
          <a:p>
            <a:pPr marL="0" indent="0">
              <a:buNone/>
            </a:pPr>
            <a:endParaRPr lang="en-US" altLang="ja-JP" sz="2400" dirty="0"/>
          </a:p>
          <a:p>
            <a:pPr marL="0" indent="0">
              <a:buNone/>
            </a:pPr>
            <a:r>
              <a:rPr lang="ja-JP" altLang="en-US" sz="2400" dirty="0"/>
              <a:t>例２：</a:t>
            </a:r>
            <a:endParaRPr lang="en-US" altLang="ja-JP" sz="2400" dirty="0"/>
          </a:p>
          <a:p>
            <a:pPr marL="0" indent="0">
              <a:buNone/>
            </a:pPr>
            <a:r>
              <a:rPr lang="en-US" altLang="ja-JP" sz="2400" dirty="0"/>
              <a:t>4[m/s]</a:t>
            </a:r>
            <a:r>
              <a:rPr lang="ja-JP" altLang="en-US" sz="2400" dirty="0"/>
              <a:t>なら、８秒</a:t>
            </a:r>
            <a:r>
              <a:rPr lang="en-US" altLang="ja-JP" sz="2400" dirty="0"/>
              <a:t>[s]</a:t>
            </a:r>
            <a:r>
              <a:rPr lang="ja-JP" altLang="en-US" sz="2400" dirty="0"/>
              <a:t>で３２</a:t>
            </a:r>
            <a:r>
              <a:rPr lang="en-US" altLang="ja-JP" sz="2400" dirty="0"/>
              <a:t>[</a:t>
            </a:r>
            <a:r>
              <a:rPr lang="ja-JP" altLang="en-US" sz="2400" dirty="0"/>
              <a:t>ｍ</a:t>
            </a:r>
            <a:r>
              <a:rPr lang="en-US" altLang="ja-JP" sz="2400" dirty="0"/>
              <a:t>]</a:t>
            </a:r>
            <a:r>
              <a:rPr lang="ja-JP" altLang="en-US" sz="2400" dirty="0"/>
              <a:t>進む</a:t>
            </a:r>
            <a:endParaRPr lang="en-US" altLang="ja-JP" sz="2400" dirty="0"/>
          </a:p>
          <a:p>
            <a:pPr marL="0" indent="0">
              <a:buNone/>
            </a:pPr>
            <a:r>
              <a:rPr lang="ja-JP" altLang="en-US" sz="2400" dirty="0"/>
              <a:t>式にすると、</a:t>
            </a:r>
            <a:endParaRPr lang="en-US" altLang="ja-JP" sz="2400" dirty="0"/>
          </a:p>
          <a:p>
            <a:pPr marL="0" indent="0">
              <a:buNone/>
            </a:pPr>
            <a:r>
              <a:rPr lang="en-US" altLang="ja-JP" sz="2400" dirty="0"/>
              <a:t>32[m]=4[m/s]*8[s]</a:t>
            </a:r>
          </a:p>
        </p:txBody>
      </p:sp>
    </p:spTree>
    <p:extLst>
      <p:ext uri="{BB962C8B-B14F-4D97-AF65-F5344CB8AC3E}">
        <p14:creationId xmlns:p14="http://schemas.microsoft.com/office/powerpoint/2010/main" val="2028165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kumimoji="1" lang="en-US" altLang="ja-JP" dirty="0"/>
              <a:t>1</a:t>
            </a:r>
            <a:r>
              <a:rPr kumimoji="1" lang="ja-JP" altLang="en-US" dirty="0"/>
              <a:t>章：速度と加速度</a:t>
            </a:r>
            <a:r>
              <a:rPr lang="en-US" altLang="ja-JP" dirty="0"/>
              <a:t>2</a:t>
            </a:r>
            <a:endParaRPr kumimoji="1" lang="ja-JP" altLang="en-US" dirty="0"/>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p:txBody>
          <a:bodyPr>
            <a:normAutofit lnSpcReduction="10000"/>
          </a:bodyPr>
          <a:lstStyle/>
          <a:p>
            <a:r>
              <a:rPr lang="en-US" altLang="ja-JP" sz="2400" b="1" u="sng" dirty="0"/>
              <a:t>α</a:t>
            </a:r>
            <a:r>
              <a:rPr lang="ja-JP" altLang="en-US" sz="2400" b="1" u="sng" dirty="0"/>
              <a:t>：加速度</a:t>
            </a:r>
            <a:r>
              <a:rPr lang="en-US" altLang="ja-JP" sz="2400" b="1" u="sng" dirty="0"/>
              <a:t>[</a:t>
            </a:r>
            <a:r>
              <a:rPr lang="ja-JP" altLang="en-US" sz="2400" b="1" u="sng" dirty="0"/>
              <a:t>加速度は</a:t>
            </a:r>
            <a:r>
              <a:rPr lang="en-US" altLang="ja-JP" sz="2400" b="1" u="sng" dirty="0"/>
              <a:t>α</a:t>
            </a:r>
            <a:r>
              <a:rPr lang="ja-JP" altLang="en-US" sz="2400" b="1" u="sng" dirty="0"/>
              <a:t>と言う</a:t>
            </a:r>
            <a:r>
              <a:rPr lang="en-US" altLang="ja-JP" sz="2400" b="1" u="sng" dirty="0"/>
              <a:t>]</a:t>
            </a:r>
          </a:p>
          <a:p>
            <a:pPr marL="0" indent="0">
              <a:buNone/>
            </a:pPr>
            <a:r>
              <a:rPr lang="ja-JP" altLang="en-US" sz="2000" dirty="0"/>
              <a:t>ー　現実は物体の速度は一定ではない</a:t>
            </a:r>
            <a:endParaRPr lang="en-US" altLang="ja-JP" sz="2000" dirty="0"/>
          </a:p>
          <a:p>
            <a:pPr marL="0" indent="0">
              <a:buNone/>
            </a:pPr>
            <a:r>
              <a:rPr lang="ja-JP" altLang="en-US" sz="2000" dirty="0"/>
              <a:t>ー　段々遅くなったり早くなったりする</a:t>
            </a:r>
            <a:endParaRPr lang="en-US" altLang="ja-JP" sz="2000" dirty="0"/>
          </a:p>
          <a:p>
            <a:pPr marL="0" indent="0">
              <a:buNone/>
            </a:pPr>
            <a:r>
              <a:rPr lang="ja-JP" altLang="en-US" sz="2000" dirty="0"/>
              <a:t>ー　現実の物体の計算をするには１秒毎にどれだけ物体の速度が変化するのか知る必要がある</a:t>
            </a:r>
            <a:endParaRPr lang="en-US" altLang="ja-JP" sz="2000" dirty="0"/>
          </a:p>
          <a:p>
            <a:pPr marL="0" indent="0">
              <a:buNone/>
            </a:pPr>
            <a:r>
              <a:rPr lang="ja-JP" altLang="en-US" sz="2000" dirty="0"/>
              <a:t>ー　それが加速度</a:t>
            </a:r>
            <a:endParaRPr lang="en-US" altLang="ja-JP" sz="2400" dirty="0"/>
          </a:p>
          <a:p>
            <a:r>
              <a:rPr lang="ja-JP" altLang="en-US" sz="2400" b="1" u="sng" dirty="0"/>
              <a:t>加速度とは秒間の速度の変化量</a:t>
            </a:r>
            <a:endParaRPr lang="en-US" altLang="ja-JP" b="1" u="sng" dirty="0"/>
          </a:p>
          <a:p>
            <a:pPr marL="0" indent="0">
              <a:buNone/>
            </a:pPr>
            <a:r>
              <a:rPr lang="ja-JP" altLang="en-US" sz="2000" dirty="0"/>
              <a:t>ー　</a:t>
            </a:r>
            <a:r>
              <a:rPr lang="en-US" altLang="ja-JP" sz="2000" dirty="0"/>
              <a:t>v/s:</a:t>
            </a:r>
            <a:r>
              <a:rPr lang="ja-JP" altLang="en-US" sz="2000" dirty="0"/>
              <a:t>　速度毎秒</a:t>
            </a:r>
            <a:endParaRPr lang="en-US" altLang="ja-JP" sz="2000" dirty="0"/>
          </a:p>
          <a:p>
            <a:pPr marL="0" indent="0">
              <a:buNone/>
            </a:pPr>
            <a:r>
              <a:rPr lang="ja-JP" altLang="en-US" sz="2000" dirty="0"/>
              <a:t>ー　</a:t>
            </a:r>
            <a:r>
              <a:rPr lang="en-US" altLang="ja-JP" sz="2000" dirty="0"/>
              <a:t>m/s/s:</a:t>
            </a:r>
            <a:r>
              <a:rPr lang="ja-JP" altLang="en-US" sz="2000" dirty="0"/>
              <a:t>　</a:t>
            </a:r>
            <a:r>
              <a:rPr lang="en-US" altLang="ja-JP" sz="2000" dirty="0"/>
              <a:t>v</a:t>
            </a:r>
            <a:r>
              <a:rPr lang="ja-JP" altLang="en-US" sz="2000" dirty="0"/>
              <a:t>はｍ</a:t>
            </a:r>
            <a:r>
              <a:rPr lang="en-US" altLang="ja-JP" sz="2000" dirty="0"/>
              <a:t>/s</a:t>
            </a:r>
            <a:r>
              <a:rPr lang="ja-JP" altLang="en-US" sz="2000" dirty="0"/>
              <a:t>なので</a:t>
            </a:r>
            <a:endParaRPr lang="en-US" altLang="ja-JP" sz="2000" dirty="0"/>
          </a:p>
          <a:p>
            <a:pPr marL="0" indent="0">
              <a:buNone/>
            </a:pPr>
            <a:r>
              <a:rPr lang="ja-JP" altLang="en-US" sz="2000" dirty="0"/>
              <a:t>ー　何秒その加速度でいたか分かれば、現在の速度が分かる</a:t>
            </a:r>
            <a:endParaRPr lang="en-US" altLang="ja-JP" sz="2000" dirty="0"/>
          </a:p>
        </p:txBody>
      </p:sp>
      <p:sp>
        <p:nvSpPr>
          <p:cNvPr id="5" name="コンテンツ プレースホルダー 4">
            <a:extLst>
              <a:ext uri="{FF2B5EF4-FFF2-40B4-BE49-F238E27FC236}">
                <a16:creationId xmlns:a16="http://schemas.microsoft.com/office/drawing/2014/main" id="{9CB8EDC8-BEC0-4D57-A11E-0380521171A9}"/>
              </a:ext>
            </a:extLst>
          </p:cNvPr>
          <p:cNvSpPr>
            <a:spLocks noGrp="1"/>
          </p:cNvSpPr>
          <p:nvPr>
            <p:ph sz="half" idx="2"/>
          </p:nvPr>
        </p:nvSpPr>
        <p:spPr>
          <a:xfrm>
            <a:off x="6172199" y="1825625"/>
            <a:ext cx="5636623" cy="4351338"/>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buNone/>
            </a:pPr>
            <a:r>
              <a:rPr lang="ja-JP" altLang="en-US" sz="2400" dirty="0"/>
              <a:t>例：加速度から物体の速度を出す</a:t>
            </a:r>
            <a:endParaRPr lang="en-US" altLang="ja-JP" sz="2400" dirty="0"/>
          </a:p>
          <a:p>
            <a:pPr marL="0" indent="0">
              <a:buNone/>
            </a:pPr>
            <a:r>
              <a:rPr lang="ja-JP" altLang="en-US" sz="2400" dirty="0"/>
              <a:t>加速度９</a:t>
            </a:r>
            <a:r>
              <a:rPr lang="en-US" altLang="ja-JP" sz="2400" dirty="0"/>
              <a:t>[m/s/s]</a:t>
            </a:r>
            <a:r>
              <a:rPr lang="ja-JP" altLang="en-US" sz="2400" dirty="0"/>
              <a:t>の物体</a:t>
            </a:r>
            <a:r>
              <a:rPr lang="en-US" altLang="ja-JP" sz="2400" dirty="0"/>
              <a:t>A</a:t>
            </a:r>
            <a:r>
              <a:rPr lang="ja-JP" altLang="en-US" sz="2400" dirty="0"/>
              <a:t>の速度は現在</a:t>
            </a:r>
            <a:r>
              <a:rPr lang="en-US" altLang="ja-JP" sz="2400" dirty="0"/>
              <a:t>0[m/s]</a:t>
            </a:r>
            <a:r>
              <a:rPr lang="ja-JP" altLang="en-US" sz="2400" dirty="0"/>
              <a:t>である。３</a:t>
            </a:r>
            <a:r>
              <a:rPr lang="en-US" altLang="ja-JP" sz="2400" dirty="0"/>
              <a:t>[s]</a:t>
            </a:r>
            <a:r>
              <a:rPr lang="ja-JP" altLang="en-US" sz="2400" dirty="0"/>
              <a:t>の速度は？</a:t>
            </a:r>
            <a:endParaRPr lang="en-US" altLang="ja-JP" sz="2400" dirty="0"/>
          </a:p>
          <a:p>
            <a:pPr marL="0" indent="0">
              <a:buNone/>
            </a:pPr>
            <a:endParaRPr lang="en-US" altLang="ja-JP" sz="2400" dirty="0"/>
          </a:p>
          <a:p>
            <a:pPr marL="0" indent="0">
              <a:buNone/>
            </a:pPr>
            <a:r>
              <a:rPr lang="ja-JP" altLang="en-US" sz="2400" dirty="0"/>
              <a:t>９</a:t>
            </a:r>
            <a:r>
              <a:rPr lang="en-US" altLang="ja-JP" sz="2400" dirty="0"/>
              <a:t>[m/s/s]*3[s] + 0[m/s]=27[m/s]</a:t>
            </a:r>
          </a:p>
          <a:p>
            <a:pPr marL="0" indent="0">
              <a:buNone/>
            </a:pPr>
            <a:endParaRPr lang="en-US" altLang="ja-JP" sz="2400" dirty="0"/>
          </a:p>
          <a:p>
            <a:pPr marL="0" indent="0">
              <a:buNone/>
            </a:pPr>
            <a:r>
              <a:rPr lang="ja-JP" altLang="en-US" sz="2400" dirty="0"/>
              <a:t>元の速度が３</a:t>
            </a:r>
            <a:r>
              <a:rPr lang="en-US" altLang="ja-JP" sz="2400" dirty="0"/>
              <a:t>[m/s]</a:t>
            </a:r>
            <a:r>
              <a:rPr lang="ja-JP" altLang="en-US" sz="2400" dirty="0"/>
              <a:t>のときは？</a:t>
            </a:r>
            <a:endParaRPr lang="en-US" altLang="ja-JP" sz="2400" dirty="0"/>
          </a:p>
          <a:p>
            <a:pPr marL="0" indent="0">
              <a:buNone/>
            </a:pPr>
            <a:endParaRPr lang="en-US" altLang="ja-JP" sz="2400" dirty="0"/>
          </a:p>
          <a:p>
            <a:pPr marL="0" indent="0">
              <a:buNone/>
            </a:pPr>
            <a:r>
              <a:rPr lang="ja-JP" altLang="en-US" sz="2400" dirty="0"/>
              <a:t>９</a:t>
            </a:r>
            <a:r>
              <a:rPr lang="en-US" altLang="ja-JP" sz="2400" dirty="0"/>
              <a:t>[m/s/s]*3[s] + [m/s]=30[m/s]</a:t>
            </a:r>
          </a:p>
          <a:p>
            <a:pPr marL="0" indent="0">
              <a:buNone/>
            </a:pPr>
            <a:endParaRPr lang="en-US" altLang="ja-JP" sz="2400" dirty="0"/>
          </a:p>
        </p:txBody>
      </p:sp>
    </p:spTree>
    <p:extLst>
      <p:ext uri="{BB962C8B-B14F-4D97-AF65-F5344CB8AC3E}">
        <p14:creationId xmlns:p14="http://schemas.microsoft.com/office/powerpoint/2010/main" val="3906957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9891D3-2CDA-43E3-8EE5-5AA0CBB9FB50}"/>
              </a:ext>
            </a:extLst>
          </p:cNvPr>
          <p:cNvSpPr>
            <a:spLocks noGrp="1"/>
          </p:cNvSpPr>
          <p:nvPr>
            <p:ph type="title"/>
          </p:nvPr>
        </p:nvSpPr>
        <p:spPr/>
        <p:txBody>
          <a:bodyPr/>
          <a:lstStyle/>
          <a:p>
            <a:r>
              <a:rPr kumimoji="1" lang="ja-JP" altLang="en-US" dirty="0"/>
              <a:t>今さら言うことでもないですが</a:t>
            </a:r>
            <a:r>
              <a:rPr kumimoji="1" lang="en-US" altLang="ja-JP" dirty="0"/>
              <a:t>……</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4D6CC56E-0976-442E-922A-139539809F79}"/>
              </a:ext>
            </a:extLst>
          </p:cNvPr>
          <p:cNvSpPr>
            <a:spLocks noGrp="1"/>
          </p:cNvSpPr>
          <p:nvPr>
            <p:ph idx="1"/>
          </p:nvPr>
        </p:nvSpPr>
        <p:spPr>
          <a:xfrm>
            <a:off x="838200" y="1825625"/>
            <a:ext cx="10515600" cy="2530475"/>
          </a:xfrm>
        </p:spPr>
        <p:txBody>
          <a:bodyPr/>
          <a:lstStyle/>
          <a:p>
            <a:r>
              <a:rPr kumimoji="1" lang="ja-JP" altLang="en-US" sz="3600" dirty="0"/>
              <a:t>ゲームには物理は必須！</a:t>
            </a:r>
            <a:endParaRPr kumimoji="1" lang="en-US" altLang="ja-JP" sz="3600" dirty="0"/>
          </a:p>
          <a:p>
            <a:pPr marL="0" indent="0">
              <a:buNone/>
            </a:pPr>
            <a:r>
              <a:rPr lang="ja-JP" altLang="en-US" sz="3600" dirty="0"/>
              <a:t>　ー　マリオがジャンプするには物理がいる</a:t>
            </a:r>
            <a:endParaRPr lang="en-US" altLang="ja-JP" sz="3600" dirty="0"/>
          </a:p>
          <a:p>
            <a:pPr marL="0" indent="0">
              <a:buNone/>
            </a:pPr>
            <a:r>
              <a:rPr lang="ja-JP" altLang="en-US" sz="3600" dirty="0"/>
              <a:t>　ー　撃った玉が敵に当たるには物理がいる</a:t>
            </a:r>
            <a:endParaRPr lang="en-US" altLang="ja-JP" sz="3600" dirty="0"/>
          </a:p>
          <a:p>
            <a:pPr marL="0" indent="0">
              <a:buNone/>
            </a:pPr>
            <a:r>
              <a:rPr lang="ja-JP" altLang="en-US" sz="3600" dirty="0"/>
              <a:t>　ー　キャラをカメラで撮影するにも物理がいる</a:t>
            </a:r>
            <a:endParaRPr lang="en-US" altLang="ja-JP" sz="4400" dirty="0"/>
          </a:p>
        </p:txBody>
      </p:sp>
      <p:sp>
        <p:nvSpPr>
          <p:cNvPr id="4" name="コンテンツ プレースホルダー 2">
            <a:extLst>
              <a:ext uri="{FF2B5EF4-FFF2-40B4-BE49-F238E27FC236}">
                <a16:creationId xmlns:a16="http://schemas.microsoft.com/office/drawing/2014/main" id="{8A6B6B74-C987-4D5C-B479-81B5D4116DF1}"/>
              </a:ext>
            </a:extLst>
          </p:cNvPr>
          <p:cNvSpPr txBox="1">
            <a:spLocks/>
          </p:cNvSpPr>
          <p:nvPr/>
        </p:nvSpPr>
        <p:spPr>
          <a:xfrm>
            <a:off x="838200" y="4356101"/>
            <a:ext cx="10515600" cy="1257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3600" dirty="0"/>
          </a:p>
        </p:txBody>
      </p:sp>
      <p:sp>
        <p:nvSpPr>
          <p:cNvPr id="5" name="テキスト ボックス 4">
            <a:extLst>
              <a:ext uri="{FF2B5EF4-FFF2-40B4-BE49-F238E27FC236}">
                <a16:creationId xmlns:a16="http://schemas.microsoft.com/office/drawing/2014/main" id="{22C5D8ED-D56C-450D-91E7-EDE7B25480C6}"/>
              </a:ext>
            </a:extLst>
          </p:cNvPr>
          <p:cNvSpPr txBox="1"/>
          <p:nvPr/>
        </p:nvSpPr>
        <p:spPr>
          <a:xfrm>
            <a:off x="1576765" y="4890126"/>
            <a:ext cx="9084538" cy="1446550"/>
          </a:xfrm>
          <a:prstGeom prst="rect">
            <a:avLst/>
          </a:prstGeom>
          <a:noFill/>
        </p:spPr>
        <p:txBody>
          <a:bodyPr wrap="none" rtlCol="0">
            <a:spAutoFit/>
          </a:bodyPr>
          <a:lstStyle/>
          <a:p>
            <a:r>
              <a:rPr kumimoji="1" lang="ja-JP" altLang="en-US" sz="4400" b="1" u="sng" dirty="0">
                <a:solidFill>
                  <a:srgbClr val="FF0000"/>
                </a:solidFill>
              </a:rPr>
              <a:t>物理が要らないゲームは無い！</a:t>
            </a:r>
            <a:endParaRPr kumimoji="1" lang="en-US" altLang="ja-JP" sz="4400" b="1" u="sng" dirty="0">
              <a:solidFill>
                <a:srgbClr val="FF0000"/>
              </a:solidFill>
            </a:endParaRPr>
          </a:p>
          <a:p>
            <a:r>
              <a:rPr lang="en-US" altLang="ja-JP" sz="4400" dirty="0"/>
              <a:t>[※</a:t>
            </a:r>
            <a:r>
              <a:rPr lang="ja-JP" altLang="en-US" sz="4400" dirty="0"/>
              <a:t>嘘　ノベルゲームにはいらない</a:t>
            </a:r>
            <a:r>
              <a:rPr lang="en-US" altLang="ja-JP" sz="4400" dirty="0"/>
              <a:t>]</a:t>
            </a:r>
            <a:endParaRPr kumimoji="1" lang="ja-JP" altLang="en-US" sz="4400" dirty="0"/>
          </a:p>
        </p:txBody>
      </p:sp>
    </p:spTree>
    <p:extLst>
      <p:ext uri="{BB962C8B-B14F-4D97-AF65-F5344CB8AC3E}">
        <p14:creationId xmlns:p14="http://schemas.microsoft.com/office/powerpoint/2010/main" val="568315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4CD8A9-ECD8-4BAD-9E25-F7F8EDF73E5C}"/>
              </a:ext>
            </a:extLst>
          </p:cNvPr>
          <p:cNvSpPr>
            <a:spLocks noGrp="1"/>
          </p:cNvSpPr>
          <p:nvPr>
            <p:ph type="title"/>
          </p:nvPr>
        </p:nvSpPr>
        <p:spPr/>
        <p:txBody>
          <a:bodyPr/>
          <a:lstStyle/>
          <a:p>
            <a:r>
              <a:rPr kumimoji="1" lang="en-US" altLang="ja-JP" dirty="0"/>
              <a:t>1</a:t>
            </a:r>
            <a:r>
              <a:rPr kumimoji="1" lang="ja-JP" altLang="en-US" dirty="0"/>
              <a:t>章：速度と加速度</a:t>
            </a:r>
            <a:r>
              <a:rPr lang="ja-JP" altLang="en-US" dirty="0"/>
              <a:t>　ー　例題１</a:t>
            </a:r>
            <a:endParaRPr kumimoji="1" lang="ja-JP" altLang="en-US" dirty="0"/>
          </a:p>
        </p:txBody>
      </p:sp>
      <p:sp>
        <p:nvSpPr>
          <p:cNvPr id="3" name="コンテンツ プレースホルダー 2">
            <a:extLst>
              <a:ext uri="{FF2B5EF4-FFF2-40B4-BE49-F238E27FC236}">
                <a16:creationId xmlns:a16="http://schemas.microsoft.com/office/drawing/2014/main" id="{6F39102B-C4E8-4225-8C6D-D05D742DB8E6}"/>
              </a:ext>
            </a:extLst>
          </p:cNvPr>
          <p:cNvSpPr>
            <a:spLocks noGrp="1"/>
          </p:cNvSpPr>
          <p:nvPr>
            <p:ph sz="half" idx="1"/>
          </p:nvPr>
        </p:nvSpPr>
        <p:spPr/>
        <p:txBody>
          <a:bodyPr/>
          <a:lstStyle/>
          <a:p>
            <a:pPr marL="0" indent="0">
              <a:buNone/>
            </a:pPr>
            <a:r>
              <a:rPr lang="ja-JP" altLang="en-US" u="sng" dirty="0"/>
              <a:t>問題１：</a:t>
            </a:r>
            <a:endParaRPr lang="en-US" altLang="ja-JP" u="sng" dirty="0"/>
          </a:p>
          <a:p>
            <a:pPr marL="0" indent="0">
              <a:buNone/>
            </a:pPr>
            <a:r>
              <a:rPr lang="ja-JP" altLang="en-US" dirty="0"/>
              <a:t>８秒間</a:t>
            </a:r>
            <a:r>
              <a:rPr lang="en-US" altLang="ja-JP" dirty="0"/>
              <a:t>[s]</a:t>
            </a:r>
            <a:r>
              <a:rPr lang="ja-JP" altLang="en-US" dirty="0"/>
              <a:t>に３２メートル</a:t>
            </a:r>
            <a:r>
              <a:rPr lang="en-US" altLang="ja-JP" dirty="0"/>
              <a:t>[m]</a:t>
            </a:r>
            <a:r>
              <a:rPr lang="ja-JP" altLang="en-US" dirty="0"/>
              <a:t>進んだ物体</a:t>
            </a:r>
            <a:r>
              <a:rPr lang="en-US" altLang="ja-JP" dirty="0"/>
              <a:t>A</a:t>
            </a:r>
            <a:r>
              <a:rPr lang="ja-JP" altLang="en-US" dirty="0"/>
              <a:t>の速度</a:t>
            </a:r>
            <a:r>
              <a:rPr lang="en-US" altLang="ja-JP" dirty="0"/>
              <a:t>[m/s]</a:t>
            </a:r>
            <a:r>
              <a:rPr lang="ja-JP" altLang="en-US" dirty="0"/>
              <a:t>を求めよ。</a:t>
            </a:r>
            <a:endParaRPr lang="en-US" altLang="ja-JP" dirty="0"/>
          </a:p>
          <a:p>
            <a:pPr marL="0" indent="0">
              <a:buNone/>
            </a:pPr>
            <a:endParaRPr lang="en-US" altLang="ja-JP" dirty="0"/>
          </a:p>
          <a:p>
            <a:pPr marL="0" indent="0">
              <a:buNone/>
            </a:pPr>
            <a:r>
              <a:rPr lang="ja-JP" altLang="en-US" u="sng" dirty="0"/>
              <a:t>問題２：</a:t>
            </a:r>
            <a:endParaRPr lang="en-US" altLang="ja-JP" u="sng" dirty="0"/>
          </a:p>
          <a:p>
            <a:pPr marL="0" indent="0">
              <a:buNone/>
            </a:pPr>
            <a:r>
              <a:rPr lang="en-US" altLang="ja-JP" dirty="0"/>
              <a:t>5[m/s]</a:t>
            </a:r>
            <a:r>
              <a:rPr lang="ja-JP" altLang="en-US" dirty="0"/>
              <a:t>の物体は</a:t>
            </a:r>
            <a:r>
              <a:rPr lang="en-US" altLang="ja-JP" dirty="0"/>
              <a:t>5[s]</a:t>
            </a:r>
            <a:r>
              <a:rPr lang="ja-JP" altLang="en-US" dirty="0"/>
              <a:t>後に何</a:t>
            </a:r>
            <a:r>
              <a:rPr lang="en-US" altLang="ja-JP" dirty="0"/>
              <a:t>[m]</a:t>
            </a:r>
            <a:r>
              <a:rPr lang="ja-JP" altLang="en-US" dirty="0"/>
              <a:t>進むかを求めよ。</a:t>
            </a:r>
            <a:endParaRPr lang="en-US" altLang="ja-JP" dirty="0"/>
          </a:p>
        </p:txBody>
      </p:sp>
    </p:spTree>
    <p:extLst>
      <p:ext uri="{BB962C8B-B14F-4D97-AF65-F5344CB8AC3E}">
        <p14:creationId xmlns:p14="http://schemas.microsoft.com/office/powerpoint/2010/main" val="3871743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4CD8A9-ECD8-4BAD-9E25-F7F8EDF73E5C}"/>
              </a:ext>
            </a:extLst>
          </p:cNvPr>
          <p:cNvSpPr>
            <a:spLocks noGrp="1"/>
          </p:cNvSpPr>
          <p:nvPr>
            <p:ph type="title"/>
          </p:nvPr>
        </p:nvSpPr>
        <p:spPr/>
        <p:txBody>
          <a:bodyPr/>
          <a:lstStyle/>
          <a:p>
            <a:r>
              <a:rPr kumimoji="1" lang="en-US" altLang="ja-JP" dirty="0"/>
              <a:t>1</a:t>
            </a:r>
            <a:r>
              <a:rPr kumimoji="1" lang="ja-JP" altLang="en-US" dirty="0"/>
              <a:t>章：速度と加速度</a:t>
            </a:r>
            <a:r>
              <a:rPr lang="ja-JP" altLang="en-US" dirty="0"/>
              <a:t>　ー　例題１</a:t>
            </a:r>
            <a:r>
              <a:rPr lang="en-US" altLang="ja-JP" dirty="0"/>
              <a:t>:</a:t>
            </a:r>
            <a:r>
              <a:rPr lang="ja-JP" altLang="en-US" dirty="0"/>
              <a:t>答え</a:t>
            </a:r>
            <a:endParaRPr kumimoji="1" lang="ja-JP" altLang="en-US" dirty="0"/>
          </a:p>
        </p:txBody>
      </p:sp>
      <p:sp>
        <p:nvSpPr>
          <p:cNvPr id="3" name="コンテンツ プレースホルダー 2">
            <a:extLst>
              <a:ext uri="{FF2B5EF4-FFF2-40B4-BE49-F238E27FC236}">
                <a16:creationId xmlns:a16="http://schemas.microsoft.com/office/drawing/2014/main" id="{6F39102B-C4E8-4225-8C6D-D05D742DB8E6}"/>
              </a:ext>
            </a:extLst>
          </p:cNvPr>
          <p:cNvSpPr>
            <a:spLocks noGrp="1"/>
          </p:cNvSpPr>
          <p:nvPr>
            <p:ph sz="half" idx="1"/>
          </p:nvPr>
        </p:nvSpPr>
        <p:spPr/>
        <p:txBody>
          <a:bodyPr/>
          <a:lstStyle/>
          <a:p>
            <a:pPr marL="0" indent="0">
              <a:buNone/>
            </a:pPr>
            <a:r>
              <a:rPr lang="ja-JP" altLang="en-US" u="sng" dirty="0"/>
              <a:t>問題１：</a:t>
            </a:r>
            <a:endParaRPr lang="en-US" altLang="ja-JP" u="sng" dirty="0"/>
          </a:p>
          <a:p>
            <a:pPr marL="0" indent="0">
              <a:buNone/>
            </a:pPr>
            <a:r>
              <a:rPr lang="ja-JP" altLang="en-US" dirty="0"/>
              <a:t>８秒間</a:t>
            </a:r>
            <a:r>
              <a:rPr lang="en-US" altLang="ja-JP" dirty="0"/>
              <a:t>[s]</a:t>
            </a:r>
            <a:r>
              <a:rPr lang="ja-JP" altLang="en-US" dirty="0"/>
              <a:t>に３２メートル</a:t>
            </a:r>
            <a:r>
              <a:rPr lang="en-US" altLang="ja-JP" dirty="0"/>
              <a:t>[m]</a:t>
            </a:r>
            <a:r>
              <a:rPr lang="ja-JP" altLang="en-US" dirty="0"/>
              <a:t>進んだ物体</a:t>
            </a:r>
            <a:r>
              <a:rPr lang="en-US" altLang="ja-JP" dirty="0"/>
              <a:t>A</a:t>
            </a:r>
            <a:r>
              <a:rPr lang="ja-JP" altLang="en-US" dirty="0"/>
              <a:t>の速度</a:t>
            </a:r>
            <a:r>
              <a:rPr lang="en-US" altLang="ja-JP" dirty="0"/>
              <a:t>[m/s]</a:t>
            </a:r>
            <a:r>
              <a:rPr lang="ja-JP" altLang="en-US" dirty="0"/>
              <a:t>を求めよ。</a:t>
            </a:r>
            <a:endParaRPr lang="en-US" altLang="ja-JP" dirty="0"/>
          </a:p>
          <a:p>
            <a:pPr marL="0" indent="0">
              <a:buNone/>
            </a:pPr>
            <a:endParaRPr lang="en-US" altLang="ja-JP" dirty="0"/>
          </a:p>
          <a:p>
            <a:pPr marL="0" indent="0">
              <a:buNone/>
            </a:pPr>
            <a:r>
              <a:rPr lang="ja-JP" altLang="en-US" u="sng" dirty="0"/>
              <a:t>問題２：</a:t>
            </a:r>
            <a:endParaRPr lang="en-US" altLang="ja-JP" u="sng" dirty="0"/>
          </a:p>
          <a:p>
            <a:pPr marL="0" indent="0">
              <a:buNone/>
            </a:pPr>
            <a:r>
              <a:rPr lang="en-US" altLang="ja-JP" dirty="0"/>
              <a:t>5[m/s]</a:t>
            </a:r>
            <a:r>
              <a:rPr lang="ja-JP" altLang="en-US" dirty="0"/>
              <a:t>の物体は</a:t>
            </a:r>
            <a:r>
              <a:rPr lang="en-US" altLang="ja-JP" dirty="0"/>
              <a:t>5[s]</a:t>
            </a:r>
            <a:r>
              <a:rPr lang="ja-JP" altLang="en-US" dirty="0"/>
              <a:t>後に何</a:t>
            </a:r>
            <a:r>
              <a:rPr lang="en-US" altLang="ja-JP" dirty="0"/>
              <a:t>[m]</a:t>
            </a:r>
            <a:r>
              <a:rPr lang="ja-JP" altLang="en-US" dirty="0"/>
              <a:t>進むかを求めよ。</a:t>
            </a:r>
            <a:endParaRPr lang="en-US" altLang="ja-JP" dirty="0"/>
          </a:p>
        </p:txBody>
      </p:sp>
      <p:sp>
        <p:nvSpPr>
          <p:cNvPr id="4" name="コンテンツ プレースホルダー 3">
            <a:extLst>
              <a:ext uri="{FF2B5EF4-FFF2-40B4-BE49-F238E27FC236}">
                <a16:creationId xmlns:a16="http://schemas.microsoft.com/office/drawing/2014/main" id="{D39A7E5F-9A18-47F5-96A4-190847A8BBD9}"/>
              </a:ext>
            </a:extLst>
          </p:cNvPr>
          <p:cNvSpPr>
            <a:spLocks noGrp="1"/>
          </p:cNvSpPr>
          <p:nvPr>
            <p:ph sz="half" idx="2"/>
          </p:nvPr>
        </p:nvSpPr>
        <p:spPr/>
        <p:txBody>
          <a:bodyPr/>
          <a:lstStyle/>
          <a:p>
            <a:pPr marL="0" indent="0">
              <a:buNone/>
            </a:pPr>
            <a:r>
              <a:rPr lang="ja-JP" altLang="en-US" u="sng" dirty="0"/>
              <a:t>解</a:t>
            </a:r>
            <a:r>
              <a:rPr kumimoji="1" lang="ja-JP" altLang="en-US" u="sng" dirty="0"/>
              <a:t>１：</a:t>
            </a:r>
            <a:endParaRPr kumimoji="1" lang="en-US" altLang="ja-JP" u="sng" dirty="0"/>
          </a:p>
          <a:p>
            <a:pPr marL="0" indent="0">
              <a:buNone/>
            </a:pPr>
            <a:r>
              <a:rPr lang="en-US" altLang="ja-JP" dirty="0"/>
              <a:t>32[m]=8[s]*v[m/s]</a:t>
            </a:r>
            <a:r>
              <a:rPr lang="ja-JP" altLang="en-US" dirty="0"/>
              <a:t>の</a:t>
            </a:r>
            <a:r>
              <a:rPr lang="en-US" altLang="ja-JP" dirty="0"/>
              <a:t>v</a:t>
            </a:r>
            <a:r>
              <a:rPr lang="ja-JP" altLang="en-US" dirty="0"/>
              <a:t>が求める速度なので、</a:t>
            </a:r>
            <a:r>
              <a:rPr lang="en-US" altLang="ja-JP" dirty="0"/>
              <a:t>4[m/s]</a:t>
            </a:r>
          </a:p>
          <a:p>
            <a:pPr marL="0" indent="0">
              <a:buNone/>
            </a:pPr>
            <a:endParaRPr kumimoji="1" lang="en-US" altLang="ja-JP" dirty="0"/>
          </a:p>
          <a:p>
            <a:pPr marL="0" indent="0">
              <a:buNone/>
            </a:pPr>
            <a:r>
              <a:rPr kumimoji="1" lang="ja-JP" altLang="en-US" u="sng" dirty="0"/>
              <a:t>解２：</a:t>
            </a:r>
            <a:endParaRPr kumimoji="1" lang="en-US" altLang="ja-JP" u="sng" dirty="0"/>
          </a:p>
          <a:p>
            <a:pPr marL="0" indent="0">
              <a:buNone/>
            </a:pPr>
            <a:r>
              <a:rPr lang="en-US" altLang="ja-JP" dirty="0"/>
              <a:t>n[m]=5[m/s]*5[s]</a:t>
            </a:r>
            <a:r>
              <a:rPr lang="ja-JP" altLang="en-US" dirty="0"/>
              <a:t>の</a:t>
            </a:r>
            <a:r>
              <a:rPr lang="en-US" altLang="ja-JP" dirty="0"/>
              <a:t>n</a:t>
            </a:r>
            <a:r>
              <a:rPr lang="ja-JP" altLang="en-US" dirty="0"/>
              <a:t>が求める距離なので、</a:t>
            </a:r>
            <a:r>
              <a:rPr lang="en-US" altLang="ja-JP" dirty="0"/>
              <a:t>25[m]</a:t>
            </a:r>
            <a:endParaRPr kumimoji="1" lang="ja-JP" altLang="en-US" dirty="0"/>
          </a:p>
        </p:txBody>
      </p:sp>
    </p:spTree>
    <p:extLst>
      <p:ext uri="{BB962C8B-B14F-4D97-AF65-F5344CB8AC3E}">
        <p14:creationId xmlns:p14="http://schemas.microsoft.com/office/powerpoint/2010/main" val="3101048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0C8CEA-7228-4519-9C4B-30072845E14D}"/>
              </a:ext>
            </a:extLst>
          </p:cNvPr>
          <p:cNvSpPr>
            <a:spLocks noGrp="1"/>
          </p:cNvSpPr>
          <p:nvPr>
            <p:ph type="title"/>
          </p:nvPr>
        </p:nvSpPr>
        <p:spPr/>
        <p:txBody>
          <a:bodyPr/>
          <a:lstStyle/>
          <a:p>
            <a:r>
              <a:rPr kumimoji="1" lang="en-US" altLang="ja-JP" dirty="0"/>
              <a:t>1</a:t>
            </a:r>
            <a:r>
              <a:rPr kumimoji="1" lang="ja-JP" altLang="en-US" dirty="0"/>
              <a:t>章：速度と加速度</a:t>
            </a:r>
            <a:r>
              <a:rPr lang="ja-JP" altLang="en-US" dirty="0"/>
              <a:t>　ー　例題２</a:t>
            </a:r>
            <a:endParaRPr kumimoji="1" lang="ja-JP" altLang="en-US" dirty="0"/>
          </a:p>
        </p:txBody>
      </p:sp>
      <p:sp>
        <p:nvSpPr>
          <p:cNvPr id="5" name="コンテンツ プレースホルダー 2">
            <a:extLst>
              <a:ext uri="{FF2B5EF4-FFF2-40B4-BE49-F238E27FC236}">
                <a16:creationId xmlns:a16="http://schemas.microsoft.com/office/drawing/2014/main" id="{F496E012-08BB-45CD-95DA-C842027FE01C}"/>
              </a:ext>
            </a:extLst>
          </p:cNvPr>
          <p:cNvSpPr>
            <a:spLocks noGrp="1"/>
          </p:cNvSpPr>
          <p:nvPr>
            <p:ph sz="half" idx="1"/>
          </p:nvPr>
        </p:nvSpPr>
        <p:spPr>
          <a:xfrm>
            <a:off x="838200" y="1825625"/>
            <a:ext cx="5181600" cy="4351338"/>
          </a:xfrm>
        </p:spPr>
        <p:txBody>
          <a:bodyPr/>
          <a:lstStyle/>
          <a:p>
            <a:pPr marL="0" indent="0">
              <a:buNone/>
            </a:pPr>
            <a:r>
              <a:rPr lang="ja-JP" altLang="en-US" u="sng" dirty="0"/>
              <a:t>問題１：</a:t>
            </a:r>
            <a:endParaRPr lang="en-US" altLang="ja-JP" u="sng" dirty="0"/>
          </a:p>
          <a:p>
            <a:pPr marL="0" indent="0">
              <a:buNone/>
            </a:pPr>
            <a:r>
              <a:rPr lang="ja-JP" altLang="en-US" dirty="0"/>
              <a:t>速度</a:t>
            </a:r>
            <a:r>
              <a:rPr lang="en-US" altLang="ja-JP" dirty="0"/>
              <a:t>4[m/s]</a:t>
            </a:r>
            <a:r>
              <a:rPr lang="ja-JP" altLang="en-US" dirty="0"/>
              <a:t>の物体</a:t>
            </a:r>
            <a:r>
              <a:rPr lang="en-US" altLang="ja-JP" dirty="0"/>
              <a:t>A</a:t>
            </a:r>
            <a:r>
              <a:rPr lang="ja-JP" altLang="en-US" dirty="0"/>
              <a:t>の速度が２</a:t>
            </a:r>
            <a:r>
              <a:rPr lang="en-US" altLang="ja-JP" dirty="0"/>
              <a:t>[s]</a:t>
            </a:r>
            <a:r>
              <a:rPr lang="ja-JP" altLang="en-US" dirty="0"/>
              <a:t>後に</a:t>
            </a:r>
            <a:r>
              <a:rPr lang="en-US" altLang="ja-JP" dirty="0"/>
              <a:t>8[m/s]</a:t>
            </a:r>
            <a:r>
              <a:rPr lang="ja-JP" altLang="en-US" dirty="0"/>
              <a:t>になった。</a:t>
            </a:r>
            <a:endParaRPr lang="en-US" altLang="ja-JP" dirty="0"/>
          </a:p>
          <a:p>
            <a:pPr marL="0" indent="0">
              <a:buNone/>
            </a:pPr>
            <a:r>
              <a:rPr lang="ja-JP" altLang="en-US" dirty="0"/>
              <a:t>この物体の加速度</a:t>
            </a:r>
            <a:r>
              <a:rPr lang="en-US" altLang="ja-JP" dirty="0"/>
              <a:t>[m/s/s]</a:t>
            </a:r>
            <a:r>
              <a:rPr lang="ja-JP" altLang="en-US" dirty="0"/>
              <a:t>は？</a:t>
            </a:r>
            <a:endParaRPr lang="en-US" altLang="ja-JP" dirty="0"/>
          </a:p>
          <a:p>
            <a:pPr marL="0" indent="0">
              <a:buNone/>
            </a:pPr>
            <a:endParaRPr lang="en-US" altLang="ja-JP" dirty="0"/>
          </a:p>
          <a:p>
            <a:pPr marL="0" indent="0">
              <a:buNone/>
            </a:pPr>
            <a:r>
              <a:rPr lang="ja-JP" altLang="en-US" u="sng" dirty="0"/>
              <a:t>問題２：</a:t>
            </a:r>
            <a:endParaRPr lang="en-US" altLang="ja-JP" u="sng" dirty="0"/>
          </a:p>
          <a:p>
            <a:pPr marL="0" indent="0">
              <a:buNone/>
            </a:pPr>
            <a:r>
              <a:rPr lang="ja-JP" altLang="en-US" dirty="0"/>
              <a:t>加速度</a:t>
            </a:r>
            <a:r>
              <a:rPr lang="en-US" altLang="ja-JP" dirty="0"/>
              <a:t>4[m/s/s]</a:t>
            </a:r>
            <a:r>
              <a:rPr lang="ja-JP" altLang="en-US" dirty="0"/>
              <a:t>の物体の速度は</a:t>
            </a:r>
            <a:r>
              <a:rPr lang="en-US" altLang="ja-JP" dirty="0"/>
              <a:t>4[m/s]</a:t>
            </a:r>
            <a:r>
              <a:rPr lang="ja-JP" altLang="en-US" dirty="0"/>
              <a:t>である。</a:t>
            </a:r>
            <a:r>
              <a:rPr lang="en-US" altLang="ja-JP" dirty="0"/>
              <a:t>2[s]</a:t>
            </a:r>
            <a:r>
              <a:rPr lang="ja-JP" altLang="en-US" dirty="0"/>
              <a:t>後の速度は？</a:t>
            </a:r>
            <a:endParaRPr lang="en-US" altLang="ja-JP" dirty="0"/>
          </a:p>
        </p:txBody>
      </p:sp>
    </p:spTree>
    <p:extLst>
      <p:ext uri="{BB962C8B-B14F-4D97-AF65-F5344CB8AC3E}">
        <p14:creationId xmlns:p14="http://schemas.microsoft.com/office/powerpoint/2010/main" val="406467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0C8CEA-7228-4519-9C4B-30072845E14D}"/>
              </a:ext>
            </a:extLst>
          </p:cNvPr>
          <p:cNvSpPr>
            <a:spLocks noGrp="1"/>
          </p:cNvSpPr>
          <p:nvPr>
            <p:ph type="title"/>
          </p:nvPr>
        </p:nvSpPr>
        <p:spPr/>
        <p:txBody>
          <a:bodyPr/>
          <a:lstStyle/>
          <a:p>
            <a:r>
              <a:rPr kumimoji="1" lang="en-US" altLang="ja-JP" dirty="0"/>
              <a:t>1</a:t>
            </a:r>
            <a:r>
              <a:rPr kumimoji="1" lang="ja-JP" altLang="en-US" dirty="0"/>
              <a:t>章：速度と加速度</a:t>
            </a:r>
            <a:r>
              <a:rPr lang="ja-JP" altLang="en-US" dirty="0"/>
              <a:t>　ー　例題２：答え</a:t>
            </a:r>
            <a:endParaRPr kumimoji="1" lang="ja-JP" altLang="en-US" dirty="0"/>
          </a:p>
        </p:txBody>
      </p:sp>
      <p:sp>
        <p:nvSpPr>
          <p:cNvPr id="5" name="コンテンツ プレースホルダー 3">
            <a:extLst>
              <a:ext uri="{FF2B5EF4-FFF2-40B4-BE49-F238E27FC236}">
                <a16:creationId xmlns:a16="http://schemas.microsoft.com/office/drawing/2014/main" id="{22F61E9F-B9C6-4F5E-80FE-D030BDAB3649}"/>
              </a:ext>
            </a:extLst>
          </p:cNvPr>
          <p:cNvSpPr>
            <a:spLocks noGrp="1"/>
          </p:cNvSpPr>
          <p:nvPr>
            <p:ph sz="half" idx="2"/>
          </p:nvPr>
        </p:nvSpPr>
        <p:spPr>
          <a:xfrm>
            <a:off x="6172200" y="1825625"/>
            <a:ext cx="5181600" cy="4351338"/>
          </a:xfrm>
        </p:spPr>
        <p:txBody>
          <a:bodyPr/>
          <a:lstStyle/>
          <a:p>
            <a:pPr marL="0" indent="0">
              <a:buNone/>
            </a:pPr>
            <a:r>
              <a:rPr lang="ja-JP" altLang="en-US" u="sng" dirty="0"/>
              <a:t>解</a:t>
            </a:r>
            <a:r>
              <a:rPr kumimoji="1" lang="ja-JP" altLang="en-US" u="sng" dirty="0"/>
              <a:t>１：</a:t>
            </a:r>
            <a:endParaRPr kumimoji="1" lang="en-US" altLang="ja-JP" u="sng" dirty="0"/>
          </a:p>
          <a:p>
            <a:pPr marL="0" indent="0">
              <a:buNone/>
            </a:pPr>
            <a:r>
              <a:rPr lang="en-US" altLang="ja-JP" dirty="0"/>
              <a:t>8[m/s]=2[s]*α[m/s/s]+4[m/s]</a:t>
            </a:r>
            <a:r>
              <a:rPr lang="ja-JP" altLang="en-US" dirty="0"/>
              <a:t>の</a:t>
            </a:r>
            <a:r>
              <a:rPr lang="en-US" altLang="ja-JP" dirty="0"/>
              <a:t>α</a:t>
            </a:r>
            <a:r>
              <a:rPr lang="ja-JP" altLang="en-US" dirty="0"/>
              <a:t>が求める加速度なので、</a:t>
            </a:r>
            <a:endParaRPr lang="en-US" altLang="ja-JP" dirty="0"/>
          </a:p>
          <a:p>
            <a:pPr marL="0" indent="0">
              <a:buNone/>
            </a:pPr>
            <a:r>
              <a:rPr lang="en-US" altLang="ja-JP" dirty="0"/>
              <a:t>4[m/s/s]</a:t>
            </a:r>
          </a:p>
          <a:p>
            <a:pPr marL="0" indent="0">
              <a:buNone/>
            </a:pPr>
            <a:endParaRPr kumimoji="1" lang="en-US" altLang="ja-JP" dirty="0"/>
          </a:p>
          <a:p>
            <a:pPr marL="0" indent="0">
              <a:buNone/>
            </a:pPr>
            <a:r>
              <a:rPr kumimoji="1" lang="ja-JP" altLang="en-US" u="sng" dirty="0"/>
              <a:t>解２：</a:t>
            </a:r>
            <a:endParaRPr kumimoji="1" lang="en-US" altLang="ja-JP" u="sng" dirty="0"/>
          </a:p>
          <a:p>
            <a:pPr marL="0" indent="0">
              <a:buNone/>
            </a:pPr>
            <a:r>
              <a:rPr lang="en-US" altLang="ja-JP" dirty="0"/>
              <a:t>n</a:t>
            </a:r>
            <a:r>
              <a:rPr kumimoji="1" lang="en-US" altLang="ja-JP" dirty="0"/>
              <a:t>[m/s]=2[s]*4[m/s/s]+4[m/s]</a:t>
            </a:r>
            <a:r>
              <a:rPr kumimoji="1" lang="ja-JP" altLang="en-US" dirty="0"/>
              <a:t>の</a:t>
            </a:r>
            <a:r>
              <a:rPr kumimoji="1" lang="en-US" altLang="ja-JP" dirty="0"/>
              <a:t>n</a:t>
            </a:r>
            <a:r>
              <a:rPr kumimoji="1" lang="ja-JP" altLang="en-US" dirty="0"/>
              <a:t>が求める速度なので、</a:t>
            </a:r>
            <a:r>
              <a:rPr kumimoji="1" lang="en-US" altLang="ja-JP" dirty="0"/>
              <a:t>12[m/s]</a:t>
            </a:r>
          </a:p>
        </p:txBody>
      </p:sp>
      <p:sp>
        <p:nvSpPr>
          <p:cNvPr id="6" name="コンテンツ プレースホルダー 2">
            <a:extLst>
              <a:ext uri="{FF2B5EF4-FFF2-40B4-BE49-F238E27FC236}">
                <a16:creationId xmlns:a16="http://schemas.microsoft.com/office/drawing/2014/main" id="{45E437DE-4154-4D62-9387-3CD4FDA67BEE}"/>
              </a:ext>
            </a:extLst>
          </p:cNvPr>
          <p:cNvSpPr>
            <a:spLocks noGrp="1"/>
          </p:cNvSpPr>
          <p:nvPr>
            <p:ph sz="half" idx="1"/>
          </p:nvPr>
        </p:nvSpPr>
        <p:spPr>
          <a:xfrm>
            <a:off x="838200" y="1825625"/>
            <a:ext cx="5181600" cy="4351338"/>
          </a:xfrm>
        </p:spPr>
        <p:txBody>
          <a:bodyPr/>
          <a:lstStyle/>
          <a:p>
            <a:pPr marL="0" indent="0">
              <a:buNone/>
            </a:pPr>
            <a:r>
              <a:rPr lang="ja-JP" altLang="en-US" u="sng" dirty="0"/>
              <a:t>問題１：</a:t>
            </a:r>
            <a:endParaRPr lang="en-US" altLang="ja-JP" u="sng" dirty="0"/>
          </a:p>
          <a:p>
            <a:pPr marL="0" indent="0">
              <a:buNone/>
            </a:pPr>
            <a:r>
              <a:rPr lang="ja-JP" altLang="en-US" dirty="0"/>
              <a:t>速度</a:t>
            </a:r>
            <a:r>
              <a:rPr lang="en-US" altLang="ja-JP" dirty="0"/>
              <a:t>4[m/s]</a:t>
            </a:r>
            <a:r>
              <a:rPr lang="ja-JP" altLang="en-US" dirty="0"/>
              <a:t>の物体</a:t>
            </a:r>
            <a:r>
              <a:rPr lang="en-US" altLang="ja-JP" dirty="0"/>
              <a:t>A</a:t>
            </a:r>
            <a:r>
              <a:rPr lang="ja-JP" altLang="en-US" dirty="0"/>
              <a:t>の速度が２</a:t>
            </a:r>
            <a:r>
              <a:rPr lang="en-US" altLang="ja-JP" dirty="0"/>
              <a:t>[s]</a:t>
            </a:r>
            <a:r>
              <a:rPr lang="ja-JP" altLang="en-US" dirty="0"/>
              <a:t>後に</a:t>
            </a:r>
            <a:r>
              <a:rPr lang="en-US" altLang="ja-JP" dirty="0"/>
              <a:t>8[m/s]</a:t>
            </a:r>
            <a:r>
              <a:rPr lang="ja-JP" altLang="en-US" dirty="0"/>
              <a:t>になった。</a:t>
            </a:r>
            <a:endParaRPr lang="en-US" altLang="ja-JP" dirty="0"/>
          </a:p>
          <a:p>
            <a:pPr marL="0" indent="0">
              <a:buNone/>
            </a:pPr>
            <a:r>
              <a:rPr lang="ja-JP" altLang="en-US" dirty="0"/>
              <a:t>この物体の加速度</a:t>
            </a:r>
            <a:r>
              <a:rPr lang="en-US" altLang="ja-JP" dirty="0"/>
              <a:t>[m/s/s]</a:t>
            </a:r>
            <a:r>
              <a:rPr lang="ja-JP" altLang="en-US" dirty="0"/>
              <a:t>は？</a:t>
            </a:r>
            <a:endParaRPr lang="en-US" altLang="ja-JP" dirty="0"/>
          </a:p>
          <a:p>
            <a:pPr marL="0" indent="0">
              <a:buNone/>
            </a:pPr>
            <a:endParaRPr lang="en-US" altLang="ja-JP" dirty="0"/>
          </a:p>
          <a:p>
            <a:pPr marL="0" indent="0">
              <a:buNone/>
            </a:pPr>
            <a:r>
              <a:rPr lang="ja-JP" altLang="en-US" u="sng" dirty="0"/>
              <a:t>問題２：</a:t>
            </a:r>
            <a:endParaRPr lang="en-US" altLang="ja-JP" u="sng" dirty="0"/>
          </a:p>
          <a:p>
            <a:pPr marL="0" indent="0">
              <a:buNone/>
            </a:pPr>
            <a:r>
              <a:rPr lang="ja-JP" altLang="en-US" dirty="0"/>
              <a:t>加速度</a:t>
            </a:r>
            <a:r>
              <a:rPr lang="en-US" altLang="ja-JP" dirty="0"/>
              <a:t>4[m/s/s]</a:t>
            </a:r>
            <a:r>
              <a:rPr lang="ja-JP" altLang="en-US" dirty="0"/>
              <a:t>の物体の速度は</a:t>
            </a:r>
            <a:r>
              <a:rPr lang="en-US" altLang="ja-JP" dirty="0"/>
              <a:t>4[m/s]</a:t>
            </a:r>
            <a:r>
              <a:rPr lang="ja-JP" altLang="en-US" dirty="0"/>
              <a:t>である。</a:t>
            </a:r>
            <a:r>
              <a:rPr lang="en-US" altLang="ja-JP" dirty="0"/>
              <a:t>2[s]</a:t>
            </a:r>
            <a:r>
              <a:rPr lang="ja-JP" altLang="en-US" dirty="0"/>
              <a:t>後の速度は？</a:t>
            </a:r>
            <a:endParaRPr lang="en-US" altLang="ja-JP" dirty="0"/>
          </a:p>
        </p:txBody>
      </p:sp>
    </p:spTree>
    <p:extLst>
      <p:ext uri="{BB962C8B-B14F-4D97-AF65-F5344CB8AC3E}">
        <p14:creationId xmlns:p14="http://schemas.microsoft.com/office/powerpoint/2010/main" val="2163128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kumimoji="1" lang="en-US" altLang="ja-JP" dirty="0"/>
              <a:t>1</a:t>
            </a:r>
            <a:r>
              <a:rPr kumimoji="1" lang="ja-JP" altLang="en-US" dirty="0"/>
              <a:t>章：速度と加速度：公式</a:t>
            </a:r>
          </a:p>
        </p:txBody>
      </p:sp>
      <p:sp>
        <p:nvSpPr>
          <p:cNvPr id="6" name="コンテンツ プレースホルダー 5">
            <a:extLst>
              <a:ext uri="{FF2B5EF4-FFF2-40B4-BE49-F238E27FC236}">
                <a16:creationId xmlns:a16="http://schemas.microsoft.com/office/drawing/2014/main" id="{7FAA1361-7617-413D-8C71-F155C41E6BB2}"/>
              </a:ext>
            </a:extLst>
          </p:cNvPr>
          <p:cNvSpPr>
            <a:spLocks noGrp="1"/>
          </p:cNvSpPr>
          <p:nvPr>
            <p:ph sz="half" idx="1"/>
          </p:nvPr>
        </p:nvSpPr>
        <p:spPr/>
        <p:txBody>
          <a:bodyPr>
            <a:normAutofit fontScale="92500" lnSpcReduction="20000"/>
          </a:bodyPr>
          <a:lstStyle/>
          <a:p>
            <a:r>
              <a:rPr lang="ja-JP" altLang="en-US" b="1" u="sng" dirty="0"/>
              <a:t>速度</a:t>
            </a:r>
            <a:endParaRPr lang="en-US" altLang="ja-JP" b="1" u="sng" dirty="0"/>
          </a:p>
          <a:p>
            <a:pPr marL="0" indent="0">
              <a:buNone/>
            </a:pPr>
            <a:r>
              <a:rPr lang="ja-JP" altLang="en-US" dirty="0"/>
              <a:t>速度：ｖ</a:t>
            </a:r>
            <a:r>
              <a:rPr lang="en-US" altLang="ja-JP" dirty="0"/>
              <a:t>[m/s]</a:t>
            </a:r>
          </a:p>
          <a:p>
            <a:pPr marL="0" indent="0">
              <a:buNone/>
            </a:pPr>
            <a:r>
              <a:rPr lang="en-US" altLang="ja-JP" dirty="0"/>
              <a:t>t[s]</a:t>
            </a:r>
            <a:r>
              <a:rPr lang="ja-JP" altLang="en-US" dirty="0"/>
              <a:t>で進んだ距離：</a:t>
            </a:r>
            <a:r>
              <a:rPr lang="en-US" altLang="ja-JP" dirty="0"/>
              <a:t>x[m]</a:t>
            </a:r>
          </a:p>
          <a:p>
            <a:pPr marL="0" indent="0">
              <a:buNone/>
            </a:pPr>
            <a:r>
              <a:rPr lang="en-US" altLang="ja-JP" dirty="0"/>
              <a:t>x[m]</a:t>
            </a:r>
            <a:r>
              <a:rPr lang="ja-JP" altLang="en-US" dirty="0"/>
              <a:t>進んだ時間：ｔ</a:t>
            </a:r>
            <a:r>
              <a:rPr lang="en-US" altLang="ja-JP" dirty="0"/>
              <a:t>[s]</a:t>
            </a:r>
          </a:p>
          <a:p>
            <a:pPr marL="0" indent="0">
              <a:buNone/>
            </a:pPr>
            <a:r>
              <a:rPr lang="ja-JP" altLang="en-US" dirty="0"/>
              <a:t>とすると、</a:t>
            </a:r>
            <a:endParaRPr lang="en-US" altLang="ja-JP" dirty="0"/>
          </a:p>
          <a:p>
            <a:pPr marL="0" indent="0">
              <a:buNone/>
            </a:pPr>
            <a:endParaRPr lang="en-US" altLang="ja-JP" dirty="0"/>
          </a:p>
          <a:p>
            <a:pPr marL="0" indent="0">
              <a:buNone/>
            </a:pPr>
            <a:r>
              <a:rPr lang="en-US" altLang="ja-JP" b="1" dirty="0"/>
              <a:t>v[m/s]=x[m]/t[s]</a:t>
            </a:r>
          </a:p>
        </p:txBody>
      </p:sp>
      <p:sp>
        <p:nvSpPr>
          <p:cNvPr id="8" name="コンテンツ プレースホルダー 7">
            <a:extLst>
              <a:ext uri="{FF2B5EF4-FFF2-40B4-BE49-F238E27FC236}">
                <a16:creationId xmlns:a16="http://schemas.microsoft.com/office/drawing/2014/main" id="{0710C9E3-2631-4373-90DA-C8FA3C7031A0}"/>
              </a:ext>
            </a:extLst>
          </p:cNvPr>
          <p:cNvSpPr>
            <a:spLocks noGrp="1"/>
          </p:cNvSpPr>
          <p:nvPr>
            <p:ph sz="half" idx="2"/>
          </p:nvPr>
        </p:nvSpPr>
        <p:spPr>
          <a:xfrm>
            <a:off x="6172199" y="1825625"/>
            <a:ext cx="5479869" cy="4351338"/>
          </a:xfrm>
        </p:spPr>
        <p:txBody>
          <a:bodyPr>
            <a:normAutofit fontScale="92500" lnSpcReduction="20000"/>
          </a:bodyPr>
          <a:lstStyle/>
          <a:p>
            <a:r>
              <a:rPr lang="ja-JP" altLang="en-US" b="1" u="sng" dirty="0"/>
              <a:t>加速度</a:t>
            </a:r>
            <a:endParaRPr lang="en-US" altLang="ja-JP" b="1" u="sng" dirty="0"/>
          </a:p>
          <a:p>
            <a:pPr marL="0" indent="0">
              <a:buNone/>
            </a:pPr>
            <a:r>
              <a:rPr lang="ja-JP" altLang="en-US" dirty="0"/>
              <a:t>現在の速度：ｖ</a:t>
            </a:r>
            <a:r>
              <a:rPr lang="en-US" altLang="ja-JP" dirty="0"/>
              <a:t>[m/s]</a:t>
            </a:r>
          </a:p>
          <a:p>
            <a:pPr marL="0" indent="0">
              <a:buNone/>
            </a:pPr>
            <a:r>
              <a:rPr lang="ja-JP" altLang="en-US" dirty="0"/>
              <a:t>加速度：</a:t>
            </a:r>
            <a:r>
              <a:rPr lang="en-US" altLang="ja-JP" dirty="0"/>
              <a:t>α[m/s/s]</a:t>
            </a:r>
          </a:p>
          <a:p>
            <a:pPr marL="0" indent="0">
              <a:buNone/>
            </a:pPr>
            <a:r>
              <a:rPr lang="ja-JP" altLang="en-US" dirty="0"/>
              <a:t>時間</a:t>
            </a:r>
            <a:r>
              <a:rPr lang="en-US" altLang="ja-JP" dirty="0"/>
              <a:t>:t[s]</a:t>
            </a:r>
          </a:p>
          <a:p>
            <a:pPr marL="0" indent="0">
              <a:buNone/>
            </a:pPr>
            <a:r>
              <a:rPr lang="ja-JP" altLang="en-US" dirty="0"/>
              <a:t>元の速度</a:t>
            </a:r>
            <a:r>
              <a:rPr lang="en-US" altLang="ja-JP" dirty="0"/>
              <a:t>:u[m/s]</a:t>
            </a:r>
          </a:p>
          <a:p>
            <a:pPr marL="0" indent="0">
              <a:buNone/>
            </a:pPr>
            <a:r>
              <a:rPr lang="ja-JP" altLang="en-US" dirty="0"/>
              <a:t>とすると、</a:t>
            </a:r>
            <a:endParaRPr lang="en-US" altLang="ja-JP" dirty="0"/>
          </a:p>
          <a:p>
            <a:pPr marL="0" indent="0">
              <a:buNone/>
            </a:pPr>
            <a:endParaRPr lang="en-US" altLang="ja-JP" dirty="0"/>
          </a:p>
          <a:p>
            <a:pPr marL="0" indent="0">
              <a:buNone/>
            </a:pPr>
            <a:r>
              <a:rPr lang="en-US" altLang="ja-JP" b="1" dirty="0"/>
              <a:t>α[m/s/s]=v[m/s]/t[s]</a:t>
            </a:r>
          </a:p>
          <a:p>
            <a:pPr marL="0" indent="0">
              <a:buNone/>
            </a:pPr>
            <a:endParaRPr lang="en-US" altLang="ja-JP" dirty="0"/>
          </a:p>
          <a:p>
            <a:pPr marL="0" indent="0">
              <a:buNone/>
            </a:pPr>
            <a:r>
              <a:rPr lang="en-US" altLang="ja-JP" b="1" dirty="0"/>
              <a:t> v[m/s]=α[m/s/s]*t[s] +u[m/s]</a:t>
            </a:r>
            <a:endParaRPr lang="ja-JP" altLang="en-US" b="1" dirty="0"/>
          </a:p>
        </p:txBody>
      </p:sp>
    </p:spTree>
    <p:extLst>
      <p:ext uri="{BB962C8B-B14F-4D97-AF65-F5344CB8AC3E}">
        <p14:creationId xmlns:p14="http://schemas.microsoft.com/office/powerpoint/2010/main" val="2765579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CE7C53-FE1C-4FAA-A6C7-32F20179E468}"/>
              </a:ext>
            </a:extLst>
          </p:cNvPr>
          <p:cNvSpPr>
            <a:spLocks noGrp="1"/>
          </p:cNvSpPr>
          <p:nvPr>
            <p:ph type="title"/>
          </p:nvPr>
        </p:nvSpPr>
        <p:spPr/>
        <p:txBody>
          <a:bodyPr/>
          <a:lstStyle/>
          <a:p>
            <a:r>
              <a:rPr kumimoji="1" lang="en-US" altLang="ja-JP" dirty="0"/>
              <a:t>1</a:t>
            </a:r>
            <a:r>
              <a:rPr kumimoji="1" lang="ja-JP" altLang="en-US" dirty="0"/>
              <a:t>章：速度と加速度：</a:t>
            </a:r>
            <a:r>
              <a:rPr kumimoji="1" lang="en-US" altLang="ja-JP" dirty="0"/>
              <a:t>Unity</a:t>
            </a:r>
            <a:r>
              <a:rPr kumimoji="1" lang="ja-JP" altLang="en-US" dirty="0"/>
              <a:t>での実装</a:t>
            </a:r>
          </a:p>
        </p:txBody>
      </p:sp>
      <p:sp>
        <p:nvSpPr>
          <p:cNvPr id="3" name="コンテンツ プレースホルダー 2">
            <a:extLst>
              <a:ext uri="{FF2B5EF4-FFF2-40B4-BE49-F238E27FC236}">
                <a16:creationId xmlns:a16="http://schemas.microsoft.com/office/drawing/2014/main" id="{029B8B09-80BD-4A7E-BCFA-51C015037D94}"/>
              </a:ext>
            </a:extLst>
          </p:cNvPr>
          <p:cNvSpPr>
            <a:spLocks noGrp="1"/>
          </p:cNvSpPr>
          <p:nvPr>
            <p:ph sz="half" idx="1"/>
          </p:nvPr>
        </p:nvSpPr>
        <p:spPr/>
        <p:txBody>
          <a:bodyPr/>
          <a:lstStyle/>
          <a:p>
            <a:pPr marL="0" indent="0">
              <a:buNone/>
            </a:pPr>
            <a:r>
              <a:rPr kumimoji="1" lang="ja-JP" altLang="en-US" dirty="0"/>
              <a:t>・仕様１</a:t>
            </a:r>
            <a:endParaRPr kumimoji="1" lang="en-US" altLang="ja-JP" dirty="0"/>
          </a:p>
          <a:p>
            <a:pPr marL="0" indent="0">
              <a:buNone/>
            </a:pPr>
            <a:r>
              <a:rPr lang="en-US" altLang="ja-JP" dirty="0"/>
              <a:t>Scene</a:t>
            </a:r>
            <a:r>
              <a:rPr lang="ja-JP" altLang="en-US" dirty="0"/>
              <a:t>名：</a:t>
            </a:r>
            <a:r>
              <a:rPr lang="en-US" altLang="ja-JP" dirty="0"/>
              <a:t>speed</a:t>
            </a:r>
          </a:p>
          <a:p>
            <a:pPr marL="0" indent="0">
              <a:buNone/>
            </a:pPr>
            <a:r>
              <a:rPr lang="ja-JP" altLang="en-US" dirty="0"/>
              <a:t>オブジェクト名：</a:t>
            </a:r>
            <a:r>
              <a:rPr lang="en-US" altLang="ja-JP" dirty="0"/>
              <a:t>A</a:t>
            </a:r>
          </a:p>
          <a:p>
            <a:pPr marL="0" indent="0">
              <a:buNone/>
            </a:pPr>
            <a:r>
              <a:rPr kumimoji="1" lang="ja-JP" altLang="en-US" dirty="0"/>
              <a:t>内容：</a:t>
            </a:r>
            <a:endParaRPr kumimoji="1" lang="en-US" altLang="ja-JP" dirty="0"/>
          </a:p>
          <a:p>
            <a:pPr marL="0" indent="0">
              <a:buNone/>
            </a:pPr>
            <a:r>
              <a:rPr kumimoji="1" lang="ja-JP" altLang="en-US" sz="2400" dirty="0"/>
              <a:t>オブジェクト</a:t>
            </a:r>
            <a:r>
              <a:rPr kumimoji="1" lang="en-US" altLang="ja-JP" sz="2400" dirty="0"/>
              <a:t>A</a:t>
            </a:r>
            <a:r>
              <a:rPr lang="ja-JP" altLang="en-US" sz="2400" dirty="0"/>
              <a:t>を作成し、</a:t>
            </a:r>
            <a:endParaRPr lang="en-US" altLang="ja-JP" sz="2400" dirty="0"/>
          </a:p>
          <a:p>
            <a:pPr marL="0" indent="0">
              <a:buNone/>
            </a:pPr>
            <a:r>
              <a:rPr kumimoji="1" lang="ja-JP" altLang="en-US" sz="2400" dirty="0"/>
              <a:t>右方向に一定の速度で進ませよ。</a:t>
            </a:r>
          </a:p>
        </p:txBody>
      </p:sp>
      <p:sp>
        <p:nvSpPr>
          <p:cNvPr id="5" name="コンテンツ プレースホルダー 2">
            <a:extLst>
              <a:ext uri="{FF2B5EF4-FFF2-40B4-BE49-F238E27FC236}">
                <a16:creationId xmlns:a16="http://schemas.microsoft.com/office/drawing/2014/main" id="{0C0424A9-58A9-4AEB-BB8E-26E7C62755CB}"/>
              </a:ext>
            </a:extLst>
          </p:cNvPr>
          <p:cNvSpPr txBox="1">
            <a:spLocks/>
          </p:cNvSpPr>
          <p:nvPr/>
        </p:nvSpPr>
        <p:spPr>
          <a:xfrm>
            <a:off x="6172202"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・仕様２</a:t>
            </a:r>
            <a:endParaRPr lang="en-US" altLang="ja-JP" dirty="0"/>
          </a:p>
          <a:p>
            <a:pPr marL="0" indent="0">
              <a:buFont typeface="Arial" panose="020B0604020202020204" pitchFamily="34" charset="0"/>
              <a:buNone/>
            </a:pPr>
            <a:r>
              <a:rPr lang="en-US" altLang="ja-JP" dirty="0"/>
              <a:t>Scene</a:t>
            </a:r>
            <a:r>
              <a:rPr lang="ja-JP" altLang="en-US" dirty="0"/>
              <a:t>名：</a:t>
            </a:r>
            <a:r>
              <a:rPr lang="en-US" altLang="ja-JP" dirty="0"/>
              <a:t>acceleration</a:t>
            </a:r>
          </a:p>
          <a:p>
            <a:pPr marL="0" indent="0">
              <a:buFont typeface="Arial" panose="020B0604020202020204" pitchFamily="34" charset="0"/>
              <a:buNone/>
            </a:pPr>
            <a:r>
              <a:rPr lang="ja-JP" altLang="en-US" dirty="0"/>
              <a:t>オブジェクト名：</a:t>
            </a:r>
            <a:r>
              <a:rPr lang="en-US" altLang="ja-JP" dirty="0"/>
              <a:t>B</a:t>
            </a:r>
          </a:p>
          <a:p>
            <a:pPr marL="0" indent="0">
              <a:buFont typeface="Arial" panose="020B0604020202020204" pitchFamily="34" charset="0"/>
              <a:buNone/>
            </a:pPr>
            <a:r>
              <a:rPr lang="ja-JP" altLang="en-US" dirty="0"/>
              <a:t>内容：</a:t>
            </a:r>
            <a:endParaRPr lang="en-US" altLang="ja-JP" dirty="0"/>
          </a:p>
          <a:p>
            <a:pPr marL="0" indent="0">
              <a:buFont typeface="Arial" panose="020B0604020202020204" pitchFamily="34" charset="0"/>
              <a:buNone/>
            </a:pPr>
            <a:r>
              <a:rPr lang="ja-JP" altLang="en-US" sz="2400" dirty="0"/>
              <a:t>オブジェクト</a:t>
            </a:r>
            <a:r>
              <a:rPr lang="en-US" altLang="ja-JP" sz="2400" dirty="0"/>
              <a:t>B</a:t>
            </a:r>
            <a:r>
              <a:rPr lang="ja-JP" altLang="en-US" sz="2400" dirty="0"/>
              <a:t>を作成し、</a:t>
            </a:r>
            <a:endParaRPr lang="en-US" altLang="ja-JP" sz="2400" dirty="0"/>
          </a:p>
          <a:p>
            <a:pPr marL="0" indent="0">
              <a:buFont typeface="Arial" panose="020B0604020202020204" pitchFamily="34" charset="0"/>
              <a:buNone/>
            </a:pPr>
            <a:r>
              <a:rPr lang="ja-JP" altLang="en-US" sz="2400" dirty="0"/>
              <a:t>右方向に一定の加速度で進ませよ。</a:t>
            </a:r>
          </a:p>
        </p:txBody>
      </p:sp>
    </p:spTree>
    <p:extLst>
      <p:ext uri="{BB962C8B-B14F-4D97-AF65-F5344CB8AC3E}">
        <p14:creationId xmlns:p14="http://schemas.microsoft.com/office/powerpoint/2010/main" val="2336362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lang="en-US" altLang="ja-JP" dirty="0"/>
              <a:t>2</a:t>
            </a:r>
            <a:r>
              <a:rPr kumimoji="1" lang="ja-JP" altLang="en-US" dirty="0"/>
              <a:t>章：水平方向の運動</a:t>
            </a:r>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838200" y="1825625"/>
            <a:ext cx="5583865" cy="4351338"/>
          </a:xfrm>
        </p:spPr>
        <p:txBody>
          <a:bodyPr>
            <a:normAutofit/>
          </a:bodyPr>
          <a:lstStyle/>
          <a:p>
            <a:pPr marL="0" indent="0">
              <a:buNone/>
            </a:pPr>
            <a:r>
              <a:rPr lang="ja-JP" altLang="en-US" dirty="0"/>
              <a:t>・物体の動きを考える上で、</a:t>
            </a:r>
            <a:endParaRPr lang="en-US" altLang="ja-JP" dirty="0"/>
          </a:p>
          <a:p>
            <a:pPr marL="0" indent="0">
              <a:buNone/>
            </a:pPr>
            <a:r>
              <a:rPr lang="ja-JP" altLang="en-US" dirty="0"/>
              <a:t>　　</a:t>
            </a:r>
            <a:r>
              <a:rPr lang="ja-JP" altLang="en-US" sz="3200" b="1" u="sng" dirty="0"/>
              <a:t>速度</a:t>
            </a:r>
            <a:r>
              <a:rPr lang="ja-JP" altLang="en-US" dirty="0"/>
              <a:t>と</a:t>
            </a:r>
            <a:r>
              <a:rPr lang="ja-JP" altLang="en-US" sz="3200" b="1" u="sng" dirty="0"/>
              <a:t>加速度</a:t>
            </a:r>
            <a:endParaRPr lang="en-US" altLang="ja-JP" b="1" u="sng" dirty="0"/>
          </a:p>
          <a:p>
            <a:pPr marL="0" indent="0">
              <a:buNone/>
            </a:pPr>
            <a:r>
              <a:rPr lang="ja-JP" altLang="en-US" dirty="0"/>
              <a:t>　　　　があることがわかった。</a:t>
            </a:r>
            <a:endParaRPr lang="en-US" altLang="ja-JP" dirty="0"/>
          </a:p>
          <a:p>
            <a:pPr marL="0" indent="0">
              <a:buNone/>
            </a:pPr>
            <a:r>
              <a:rPr lang="ja-JP" altLang="en-US" dirty="0"/>
              <a:t>・リアルな物体ほど元々の速度を持ち、加速度によって速度を変化させる（マリオもそう）。</a:t>
            </a:r>
            <a:endParaRPr lang="en-US" altLang="ja-JP" dirty="0"/>
          </a:p>
          <a:p>
            <a:pPr marL="0" indent="0">
              <a:buNone/>
            </a:pPr>
            <a:r>
              <a:rPr lang="ja-JP" altLang="en-US" dirty="0"/>
              <a:t>・速度が変化するので、１秒間に進む距離も当然変化する</a:t>
            </a:r>
            <a:endParaRPr lang="en-US" altLang="ja-JP" dirty="0"/>
          </a:p>
        </p:txBody>
      </p:sp>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C55333D9-2F6D-4EB1-9716-81D041152E48}"/>
                  </a:ext>
                </a:extLst>
              </p:cNvPr>
              <p:cNvSpPr>
                <a:spLocks noGrp="1"/>
              </p:cNvSpPr>
              <p:nvPr>
                <p:ph sz="half" idx="2"/>
              </p:nvPr>
            </p:nvSpPr>
            <p:spPr>
              <a:xfrm>
                <a:off x="6422065" y="1833083"/>
                <a:ext cx="5181600" cy="4351338"/>
              </a:xfrm>
            </p:spPr>
            <p:style>
              <a:lnRef idx="2">
                <a:schemeClr val="accent1"/>
              </a:lnRef>
              <a:fillRef idx="1">
                <a:schemeClr val="lt1"/>
              </a:fillRef>
              <a:effectRef idx="0">
                <a:schemeClr val="accent1"/>
              </a:effectRef>
              <a:fontRef idx="minor">
                <a:schemeClr val="dk1"/>
              </a:fontRef>
            </p:style>
            <p:txBody>
              <a:bodyPr/>
              <a:lstStyle/>
              <a:p>
                <a:pPr marL="0" indent="0">
                  <a:buNone/>
                </a:pPr>
                <a:r>
                  <a:rPr lang="ja-JP" altLang="en-US" dirty="0"/>
                  <a:t>実際の物体の運動は以下の式のような動きをする</a:t>
                </a:r>
                <a:endParaRPr lang="en-US" altLang="ja-JP" dirty="0"/>
              </a:p>
              <a:p>
                <a:pPr marL="0" indent="0">
                  <a:buNone/>
                </a:pP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𝑥</m:t>
                      </m:r>
                      <m:d>
                        <m:dPr>
                          <m:begChr m:val="["/>
                          <m:endChr m:val="]"/>
                          <m:ctrlPr>
                            <a:rPr lang="en-US" altLang="ja-JP" i="1" smtClean="0">
                              <a:solidFill>
                                <a:srgbClr val="836967"/>
                              </a:solidFill>
                              <a:latin typeface="Cambria Math" panose="02040503050406030204" pitchFamily="18" charset="0"/>
                            </a:rPr>
                          </m:ctrlPr>
                        </m:dPr>
                        <m:e>
                          <m:r>
                            <a:rPr lang="en-US" altLang="ja-JP" i="1" smtClean="0">
                              <a:latin typeface="Cambria Math" panose="02040503050406030204" pitchFamily="18" charset="0"/>
                            </a:rPr>
                            <m:t>𝑚</m:t>
                          </m:r>
                        </m:e>
                      </m:d>
                      <m:r>
                        <a:rPr lang="en-US" altLang="ja-JP" i="1" smtClean="0">
                          <a:latin typeface="Cambria Math" panose="02040503050406030204" pitchFamily="18" charset="0"/>
                        </a:rPr>
                        <m:t>=</m:t>
                      </m:r>
                      <m:f>
                        <m:fPr>
                          <m:ctrlPr>
                            <a:rPr lang="en-US" altLang="ja-JP" i="1" smtClean="0">
                              <a:solidFill>
                                <a:srgbClr val="836967"/>
                              </a:solidFill>
                              <a:latin typeface="Cambria Math" panose="02040503050406030204" pitchFamily="18" charset="0"/>
                            </a:rPr>
                          </m:ctrlPr>
                        </m:fPr>
                        <m:num>
                          <m:r>
                            <a:rPr lang="en-US" altLang="ja-JP" i="1" smtClean="0">
                              <a:latin typeface="Cambria Math" panose="02040503050406030204" pitchFamily="18" charset="0"/>
                            </a:rPr>
                            <m:t>1</m:t>
                          </m:r>
                        </m:num>
                        <m:den>
                          <m:r>
                            <a:rPr lang="en-US" altLang="ja-JP" i="1" smtClean="0">
                              <a:latin typeface="Cambria Math" panose="02040503050406030204" pitchFamily="18" charset="0"/>
                            </a:rPr>
                            <m:t>2</m:t>
                          </m:r>
                        </m:den>
                      </m:f>
                      <m:r>
                        <a:rPr lang="en-US" altLang="ja-JP" i="1" smtClean="0">
                          <a:latin typeface="Cambria Math" panose="02040503050406030204" pitchFamily="18" charset="0"/>
                        </a:rPr>
                        <m:t>𝛼</m:t>
                      </m:r>
                      <m:d>
                        <m:dPr>
                          <m:begChr m:val="["/>
                          <m:endChr m:val="]"/>
                          <m:ctrlPr>
                            <a:rPr lang="en-US" altLang="ja-JP" i="1" smtClean="0">
                              <a:solidFill>
                                <a:srgbClr val="836967"/>
                              </a:solidFill>
                              <a:latin typeface="Cambria Math" panose="02040503050406030204" pitchFamily="18" charset="0"/>
                            </a:rPr>
                          </m:ctrlPr>
                        </m:dPr>
                        <m:e>
                          <m:f>
                            <m:fPr>
                              <m:type m:val="lin"/>
                              <m:ctrlPr>
                                <a:rPr lang="en-US" altLang="ja-JP" i="1" smtClean="0">
                                  <a:latin typeface="Cambria Math" panose="02040503050406030204" pitchFamily="18" charset="0"/>
                                </a:rPr>
                              </m:ctrlPr>
                            </m:fPr>
                            <m:num>
                              <m:f>
                                <m:fPr>
                                  <m:type m:val="lin"/>
                                  <m:ctrlPr>
                                    <a:rPr lang="en-US" altLang="ja-JP" i="1" smtClean="0">
                                      <a:latin typeface="Cambria Math" panose="02040503050406030204" pitchFamily="18" charset="0"/>
                                    </a:rPr>
                                  </m:ctrlPr>
                                </m:fPr>
                                <m:num>
                                  <m:r>
                                    <a:rPr lang="en-US" altLang="ja-JP" i="1" smtClean="0">
                                      <a:latin typeface="Cambria Math" panose="02040503050406030204" pitchFamily="18" charset="0"/>
                                    </a:rPr>
                                    <m:t>𝑚</m:t>
                                  </m:r>
                                </m:num>
                                <m:den>
                                  <m:r>
                                    <a:rPr lang="en-US" altLang="ja-JP" i="1" smtClean="0">
                                      <a:latin typeface="Cambria Math" panose="02040503050406030204" pitchFamily="18" charset="0"/>
                                    </a:rPr>
                                    <m:t>𝑠</m:t>
                                  </m:r>
                                </m:den>
                              </m:f>
                            </m:num>
                            <m:den>
                              <m:r>
                                <a:rPr lang="en-US" altLang="ja-JP" i="1" smtClean="0">
                                  <a:latin typeface="Cambria Math" panose="02040503050406030204" pitchFamily="18" charset="0"/>
                                </a:rPr>
                                <m:t>𝑠</m:t>
                              </m:r>
                            </m:den>
                          </m:f>
                        </m:e>
                      </m:d>
                      <m:r>
                        <a:rPr lang="en-US" altLang="ja-JP" b="0" i="1" smtClean="0">
                          <a:latin typeface="Cambria Math" panose="02040503050406030204" pitchFamily="18" charset="0"/>
                        </a:rPr>
                        <m:t>∗</m:t>
                      </m:r>
                      <m:sSup>
                        <m:sSupPr>
                          <m:ctrlPr>
                            <a:rPr lang="en-US" altLang="ja-JP" i="1" dirty="0" smtClean="0">
                              <a:solidFill>
                                <a:srgbClr val="836967"/>
                              </a:solidFill>
                              <a:latin typeface="Cambria Math" panose="02040503050406030204" pitchFamily="18" charset="0"/>
                            </a:rPr>
                          </m:ctrlPr>
                        </m:sSupPr>
                        <m:e>
                          <m:r>
                            <a:rPr lang="en-US" altLang="ja-JP" i="1" dirty="0" smtClean="0">
                              <a:latin typeface="Cambria Math" panose="02040503050406030204" pitchFamily="18" charset="0"/>
                            </a:rPr>
                            <m:t>𝑡</m:t>
                          </m:r>
                        </m:e>
                        <m:sup>
                          <m:r>
                            <a:rPr lang="en-US" altLang="ja-JP" i="0" dirty="0" smtClean="0">
                              <a:latin typeface="Cambria Math" panose="02040503050406030204" pitchFamily="18" charset="0"/>
                            </a:rPr>
                            <m:t>2</m:t>
                          </m:r>
                        </m:sup>
                      </m:sSup>
                      <m:d>
                        <m:dPr>
                          <m:begChr m:val="["/>
                          <m:endChr m:val="]"/>
                          <m:ctrlPr>
                            <a:rPr lang="en-US" altLang="ja-JP" i="1" dirty="0" smtClean="0">
                              <a:solidFill>
                                <a:srgbClr val="836967"/>
                              </a:solidFill>
                              <a:latin typeface="Cambria Math" panose="02040503050406030204" pitchFamily="18" charset="0"/>
                            </a:rPr>
                          </m:ctrlPr>
                        </m:dPr>
                        <m:e>
                          <m:f>
                            <m:fPr>
                              <m:type m:val="lin"/>
                              <m:ctrlPr>
                                <a:rPr lang="en-US" altLang="ja-JP" i="1" dirty="0" smtClean="0">
                                  <a:latin typeface="Cambria Math" panose="02040503050406030204" pitchFamily="18" charset="0"/>
                                </a:rPr>
                              </m:ctrlPr>
                            </m:fPr>
                            <m:num>
                              <m:r>
                                <a:rPr lang="en-US" altLang="ja-JP" i="1" dirty="0" smtClean="0">
                                  <a:latin typeface="Cambria Math" panose="02040503050406030204" pitchFamily="18" charset="0"/>
                                </a:rPr>
                                <m:t>𝑚</m:t>
                              </m:r>
                            </m:num>
                            <m:den>
                              <m:r>
                                <a:rPr lang="en-US" altLang="ja-JP" i="1" dirty="0" smtClean="0">
                                  <a:latin typeface="Cambria Math" panose="02040503050406030204" pitchFamily="18" charset="0"/>
                                </a:rPr>
                                <m:t>𝑠</m:t>
                              </m:r>
                            </m:den>
                          </m:f>
                        </m:e>
                      </m:d>
                    </m:oMath>
                  </m:oMathPara>
                </a14:m>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𝑣</m:t>
                      </m:r>
                      <m:d>
                        <m:dPr>
                          <m:begChr m:val="["/>
                          <m:endChr m:val="]"/>
                          <m:ctrlPr>
                            <a:rPr lang="en-US" altLang="ja-JP" b="0" i="1" dirty="0" smtClean="0">
                              <a:latin typeface="Cambria Math" panose="02040503050406030204" pitchFamily="18" charset="0"/>
                            </a:rPr>
                          </m:ctrlPr>
                        </m:dPr>
                        <m:e>
                          <m:r>
                            <a:rPr lang="en-US" altLang="ja-JP" b="0" i="1" dirty="0" smtClean="0">
                              <a:latin typeface="Cambria Math" panose="02040503050406030204" pitchFamily="18" charset="0"/>
                            </a:rPr>
                            <m:t>𝑚</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𝑠</m:t>
                          </m:r>
                        </m:e>
                      </m:d>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𝑡</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𝑠</m:t>
                      </m:r>
                      <m:r>
                        <a:rPr lang="en-US" altLang="ja-JP" b="0" i="1" dirty="0" smtClean="0">
                          <a:latin typeface="Cambria Math" panose="02040503050406030204" pitchFamily="18" charset="0"/>
                        </a:rPr>
                        <m:t>]</m:t>
                      </m:r>
                    </m:oMath>
                  </m:oMathPara>
                </a14:m>
                <a:endParaRPr lang="en-US" altLang="ja-JP" dirty="0"/>
              </a:p>
              <a:p>
                <a:pPr marL="0" indent="0">
                  <a:buNone/>
                </a:pPr>
                <a:endParaRPr lang="en-US" altLang="ja-JP" dirty="0"/>
              </a:p>
              <a:p>
                <a:pPr marL="0" indent="0">
                  <a:buNone/>
                </a:pPr>
                <a:r>
                  <a:rPr lang="ja-JP" altLang="en-US" dirty="0"/>
                  <a:t>これがどういう意味かを学ぶ</a:t>
                </a:r>
                <a:endParaRPr lang="en-US" altLang="ja-JP" dirty="0"/>
              </a:p>
            </p:txBody>
          </p:sp>
        </mc:Choice>
        <mc:Fallback xmlns="">
          <p:sp>
            <p:nvSpPr>
              <p:cNvPr id="6" name="コンテンツ プレースホルダー 5">
                <a:extLst>
                  <a:ext uri="{FF2B5EF4-FFF2-40B4-BE49-F238E27FC236}">
                    <a16:creationId xmlns:a16="http://schemas.microsoft.com/office/drawing/2014/main" id="{C55333D9-2F6D-4EB1-9716-81D041152E48}"/>
                  </a:ext>
                </a:extLst>
              </p:cNvPr>
              <p:cNvSpPr>
                <a:spLocks noGrp="1" noRot="1" noChangeAspect="1" noMove="1" noResize="1" noEditPoints="1" noAdjustHandles="1" noChangeArrowheads="1" noChangeShapeType="1" noTextEdit="1"/>
              </p:cNvSpPr>
              <p:nvPr>
                <p:ph sz="half" idx="2"/>
              </p:nvPr>
            </p:nvSpPr>
            <p:spPr>
              <a:xfrm>
                <a:off x="6422065" y="1833083"/>
                <a:ext cx="5181600" cy="4351338"/>
              </a:xfrm>
              <a:blipFill>
                <a:blip r:embed="rId2"/>
                <a:stretch>
                  <a:fillRect l="-2230" t="-2235" r="-14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79148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lang="en-US" altLang="ja-JP" dirty="0"/>
              <a:t>2</a:t>
            </a:r>
            <a:r>
              <a:rPr kumimoji="1" lang="ja-JP" altLang="en-US" dirty="0"/>
              <a:t>章：水平方向の運動</a:t>
            </a:r>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838200" y="1825625"/>
            <a:ext cx="5583865" cy="4351338"/>
          </a:xfrm>
        </p:spPr>
        <p:txBody>
          <a:bodyPr>
            <a:normAutofit/>
          </a:bodyPr>
          <a:lstStyle/>
          <a:p>
            <a:pPr marL="0" indent="0">
              <a:buNone/>
            </a:pPr>
            <a:r>
              <a:rPr lang="ja-JP" altLang="en-US" dirty="0"/>
              <a:t>・等速度運動、</a:t>
            </a:r>
            <a:endParaRPr lang="en-US" altLang="ja-JP" dirty="0"/>
          </a:p>
          <a:p>
            <a:pPr marL="0" indent="0">
              <a:buNone/>
            </a:pPr>
            <a:r>
              <a:rPr lang="ja-JP" altLang="en-US" dirty="0"/>
              <a:t>速度の変化しない運動について考える</a:t>
            </a:r>
            <a:endParaRPr lang="en-US" altLang="ja-JP" dirty="0"/>
          </a:p>
          <a:p>
            <a:pPr marL="0" indent="0">
              <a:buNone/>
            </a:pPr>
            <a:endParaRPr lang="en-US" altLang="ja-JP" dirty="0"/>
          </a:p>
          <a:p>
            <a:pPr marL="0" indent="0">
              <a:buNone/>
            </a:pPr>
            <a:r>
              <a:rPr lang="ja-JP" altLang="en-US" dirty="0"/>
              <a:t>・物体</a:t>
            </a:r>
            <a:r>
              <a:rPr lang="en-US" altLang="ja-JP" dirty="0"/>
              <a:t>A</a:t>
            </a:r>
            <a:r>
              <a:rPr lang="ja-JP" altLang="en-US" dirty="0"/>
              <a:t>が速度ｖでｔ秒間移動した場合の移動距離と時間のグラフを考えると、右のようになる。</a:t>
            </a:r>
            <a:endParaRPr lang="en-US" altLang="ja-JP" dirty="0"/>
          </a:p>
        </p:txBody>
      </p:sp>
      <p:pic>
        <p:nvPicPr>
          <p:cNvPr id="8" name="コンテンツ プレースホルダー 7">
            <a:extLst>
              <a:ext uri="{FF2B5EF4-FFF2-40B4-BE49-F238E27FC236}">
                <a16:creationId xmlns:a16="http://schemas.microsoft.com/office/drawing/2014/main" id="{BF1C7C2F-7B30-4B57-B962-75E13884BD1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96175" y="365125"/>
            <a:ext cx="3857625" cy="3514725"/>
          </a:xfrm>
        </p:spPr>
      </p:pic>
      <p:sp>
        <p:nvSpPr>
          <p:cNvPr id="9" name="テキスト ボックス 8">
            <a:extLst>
              <a:ext uri="{FF2B5EF4-FFF2-40B4-BE49-F238E27FC236}">
                <a16:creationId xmlns:a16="http://schemas.microsoft.com/office/drawing/2014/main" id="{0A765345-6BE3-48FA-A12D-33A8223D2064}"/>
              </a:ext>
            </a:extLst>
          </p:cNvPr>
          <p:cNvSpPr txBox="1"/>
          <p:nvPr/>
        </p:nvSpPr>
        <p:spPr>
          <a:xfrm>
            <a:off x="6650829" y="4855908"/>
            <a:ext cx="5109091" cy="83099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2400" b="1" dirty="0"/>
              <a:t>つまり移動距離は</a:t>
            </a:r>
            <a:endParaRPr kumimoji="1" lang="en-US" altLang="ja-JP" sz="2400" b="1" dirty="0"/>
          </a:p>
          <a:p>
            <a:r>
              <a:rPr lang="ja-JP" altLang="en-US" sz="2400" b="1" dirty="0"/>
              <a:t>速さと時間のグラフの面積と等しい</a:t>
            </a:r>
            <a:endParaRPr kumimoji="1" lang="ja-JP" altLang="en-US" sz="2400" b="1" dirty="0"/>
          </a:p>
        </p:txBody>
      </p:sp>
      <p:sp>
        <p:nvSpPr>
          <p:cNvPr id="10" name="正方形/長方形 9">
            <a:extLst>
              <a:ext uri="{FF2B5EF4-FFF2-40B4-BE49-F238E27FC236}">
                <a16:creationId xmlns:a16="http://schemas.microsoft.com/office/drawing/2014/main" id="{2E567832-E421-4748-9276-832AD40B5C29}"/>
              </a:ext>
            </a:extLst>
          </p:cNvPr>
          <p:cNvSpPr/>
          <p:nvPr/>
        </p:nvSpPr>
        <p:spPr>
          <a:xfrm>
            <a:off x="8059479" y="1371600"/>
            <a:ext cx="2392326"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CFA4099-BD3F-425D-827E-D7029C9510B0}"/>
              </a:ext>
            </a:extLst>
          </p:cNvPr>
          <p:cNvSpPr txBox="1"/>
          <p:nvPr/>
        </p:nvSpPr>
        <p:spPr>
          <a:xfrm>
            <a:off x="6650829" y="3889449"/>
            <a:ext cx="5328703" cy="83099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sz="2400" b="1" dirty="0"/>
              <a:t>20[m/s]</a:t>
            </a:r>
            <a:r>
              <a:rPr kumimoji="1" lang="ja-JP" altLang="en-US" sz="2400" b="1" dirty="0"/>
              <a:t>で</a:t>
            </a:r>
            <a:r>
              <a:rPr kumimoji="1" lang="en-US" altLang="ja-JP" sz="2400" b="1" dirty="0"/>
              <a:t>5</a:t>
            </a:r>
            <a:r>
              <a:rPr kumimoji="1" lang="ja-JP" altLang="en-US" sz="2400" b="1" dirty="0"/>
              <a:t>秒移動したら、</a:t>
            </a:r>
            <a:endParaRPr kumimoji="1" lang="en-US" altLang="ja-JP" sz="2400" b="1" dirty="0"/>
          </a:p>
          <a:p>
            <a:r>
              <a:rPr kumimoji="1" lang="ja-JP" altLang="en-US" sz="2400" b="1" dirty="0"/>
              <a:t>１００</a:t>
            </a:r>
            <a:r>
              <a:rPr kumimoji="1" lang="en-US" altLang="ja-JP" sz="2400" b="1" dirty="0"/>
              <a:t>[m]</a:t>
            </a:r>
            <a:r>
              <a:rPr kumimoji="1" lang="ja-JP" altLang="en-US" sz="2400" b="1" dirty="0"/>
              <a:t>なので面積と同じになる。</a:t>
            </a:r>
          </a:p>
        </p:txBody>
      </p:sp>
    </p:spTree>
    <p:extLst>
      <p:ext uri="{BB962C8B-B14F-4D97-AF65-F5344CB8AC3E}">
        <p14:creationId xmlns:p14="http://schemas.microsoft.com/office/powerpoint/2010/main" val="1985934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a:extLst>
              <a:ext uri="{FF2B5EF4-FFF2-40B4-BE49-F238E27FC236}">
                <a16:creationId xmlns:a16="http://schemas.microsoft.com/office/drawing/2014/main" id="{0A33F6A0-7B2E-498D-81BB-E07852A44B6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78419" y="0"/>
            <a:ext cx="3817399" cy="3933078"/>
          </a:xfrm>
        </p:spPr>
      </p:pic>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lang="en-US" altLang="ja-JP" dirty="0"/>
              <a:t>2</a:t>
            </a:r>
            <a:r>
              <a:rPr kumimoji="1" lang="ja-JP" altLang="en-US" dirty="0"/>
              <a:t>章：水平方向の運動</a:t>
            </a:r>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838200" y="1825625"/>
            <a:ext cx="5583865" cy="3203575"/>
          </a:xfrm>
        </p:spPr>
        <p:txBody>
          <a:bodyPr>
            <a:normAutofit/>
          </a:bodyPr>
          <a:lstStyle/>
          <a:p>
            <a:pPr marL="0" indent="0">
              <a:buNone/>
            </a:pPr>
            <a:r>
              <a:rPr lang="ja-JP" altLang="en-US" dirty="0"/>
              <a:t>・等加速度運動、</a:t>
            </a:r>
            <a:endParaRPr lang="en-US" altLang="ja-JP" dirty="0"/>
          </a:p>
          <a:p>
            <a:pPr marL="0" indent="0">
              <a:buNone/>
            </a:pPr>
            <a:r>
              <a:rPr lang="ja-JP" altLang="en-US" dirty="0"/>
              <a:t>加速度の変化しない運動について考える</a:t>
            </a:r>
            <a:endParaRPr lang="en-US" altLang="ja-JP" dirty="0"/>
          </a:p>
          <a:p>
            <a:pPr marL="0" indent="0">
              <a:buNone/>
            </a:pPr>
            <a:endParaRPr lang="en-US" altLang="ja-JP" dirty="0"/>
          </a:p>
          <a:p>
            <a:pPr marL="0" indent="0">
              <a:buNone/>
            </a:pPr>
            <a:r>
              <a:rPr lang="ja-JP" altLang="en-US" dirty="0"/>
              <a:t>・物体</a:t>
            </a:r>
            <a:r>
              <a:rPr lang="en-US" altLang="ja-JP" dirty="0"/>
              <a:t>A</a:t>
            </a:r>
            <a:r>
              <a:rPr lang="ja-JP" altLang="en-US" dirty="0"/>
              <a:t>が加速度ｖでｔ秒間移動した場合の移動距離と時間のグラフを考えると、右のようになる。</a:t>
            </a:r>
            <a:endParaRPr lang="en-US" altLang="ja-JP" dirty="0"/>
          </a:p>
        </p:txBody>
      </p:sp>
      <p:sp>
        <p:nvSpPr>
          <p:cNvPr id="9" name="テキスト ボックス 8">
            <a:extLst>
              <a:ext uri="{FF2B5EF4-FFF2-40B4-BE49-F238E27FC236}">
                <a16:creationId xmlns:a16="http://schemas.microsoft.com/office/drawing/2014/main" id="{0A765345-6BE3-48FA-A12D-33A8223D2064}"/>
              </a:ext>
            </a:extLst>
          </p:cNvPr>
          <p:cNvSpPr txBox="1"/>
          <p:nvPr/>
        </p:nvSpPr>
        <p:spPr>
          <a:xfrm>
            <a:off x="6778419" y="4299356"/>
            <a:ext cx="4801314" cy="83099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sz="2400" b="1" dirty="0"/>
              <a:t>等速度運動と同じで</a:t>
            </a:r>
            <a:endParaRPr lang="en-US" altLang="ja-JP" sz="2400" b="1" dirty="0"/>
          </a:p>
          <a:p>
            <a:r>
              <a:rPr lang="ja-JP" altLang="en-US" sz="2400" b="1" dirty="0"/>
              <a:t>　　　　移動距離は面積と等しい</a:t>
            </a:r>
            <a:endParaRPr kumimoji="1" lang="ja-JP" altLang="en-US" sz="2400" b="1" dirty="0"/>
          </a:p>
        </p:txBody>
      </p:sp>
      <p:sp>
        <p:nvSpPr>
          <p:cNvPr id="11" name="テキスト ボックス 10">
            <a:extLst>
              <a:ext uri="{FF2B5EF4-FFF2-40B4-BE49-F238E27FC236}">
                <a16:creationId xmlns:a16="http://schemas.microsoft.com/office/drawing/2014/main" id="{4CFA4099-BD3F-425D-827E-D7029C9510B0}"/>
              </a:ext>
            </a:extLst>
          </p:cNvPr>
          <p:cNvSpPr txBox="1"/>
          <p:nvPr/>
        </p:nvSpPr>
        <p:spPr>
          <a:xfrm>
            <a:off x="6778419" y="3429000"/>
            <a:ext cx="4338047" cy="83099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sz="2400" b="1" dirty="0"/>
              <a:t>1[m/s/s]</a:t>
            </a:r>
            <a:r>
              <a:rPr kumimoji="1" lang="ja-JP" altLang="en-US" sz="2400" b="1" dirty="0"/>
              <a:t>で</a:t>
            </a:r>
            <a:r>
              <a:rPr lang="en-US" altLang="ja-JP" sz="2400" b="1" dirty="0"/>
              <a:t>10</a:t>
            </a:r>
            <a:r>
              <a:rPr kumimoji="1" lang="ja-JP" altLang="en-US" sz="2400" b="1" dirty="0"/>
              <a:t>秒移動したら、</a:t>
            </a:r>
            <a:endParaRPr lang="en-US" altLang="ja-JP" sz="2400" b="1" dirty="0"/>
          </a:p>
          <a:p>
            <a:r>
              <a:rPr lang="en-US" altLang="ja-JP" sz="2400" b="1" dirty="0"/>
              <a:t>10</a:t>
            </a:r>
            <a:r>
              <a:rPr kumimoji="1" lang="en-US" altLang="ja-JP" sz="2400" b="1" dirty="0"/>
              <a:t>[m/s]</a:t>
            </a:r>
            <a:r>
              <a:rPr kumimoji="1" lang="ja-JP" altLang="en-US" sz="2400" b="1" dirty="0"/>
              <a:t>になる。</a:t>
            </a:r>
          </a:p>
        </p:txBody>
      </p:sp>
      <p:sp>
        <p:nvSpPr>
          <p:cNvPr id="12" name="テキスト ボックス 11">
            <a:extLst>
              <a:ext uri="{FF2B5EF4-FFF2-40B4-BE49-F238E27FC236}">
                <a16:creationId xmlns:a16="http://schemas.microsoft.com/office/drawing/2014/main" id="{BF54F3D1-59EC-4F19-BE57-0FFD9C4C5EF3}"/>
              </a:ext>
            </a:extLst>
          </p:cNvPr>
          <p:cNvSpPr txBox="1"/>
          <p:nvPr/>
        </p:nvSpPr>
        <p:spPr>
          <a:xfrm>
            <a:off x="6778419" y="5190576"/>
            <a:ext cx="4338047"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ja-JP" altLang="en-US" sz="2400" b="1" dirty="0"/>
              <a:t>このグラフの傾きが加速度</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B673285-160F-48A9-B745-C2455816F6B1}"/>
                  </a:ext>
                </a:extLst>
              </p:cNvPr>
              <p:cNvSpPr txBox="1"/>
              <p:nvPr/>
            </p:nvSpPr>
            <p:spPr>
              <a:xfrm>
                <a:off x="1075534" y="5130353"/>
                <a:ext cx="3481979" cy="149829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b="1" dirty="0"/>
                  <a:t>よって、</a:t>
                </a:r>
                <a14:m>
                  <m:oMath xmlns:m="http://schemas.openxmlformats.org/officeDocument/2006/math">
                    <m:r>
                      <a:rPr kumimoji="1" lang="ja-JP" altLang="en-US" sz="2800" b="1" i="1" dirty="0" smtClean="0">
                        <a:latin typeface="Cambria Math" panose="02040503050406030204" pitchFamily="18" charset="0"/>
                      </a:rPr>
                      <m:t>𝑥</m:t>
                    </m:r>
                    <m:r>
                      <a:rPr kumimoji="1" lang="ja-JP" altLang="en-US" sz="2800" b="1" i="0" dirty="0">
                        <a:latin typeface="Cambria Math" panose="02040503050406030204" pitchFamily="18" charset="0"/>
                      </a:rPr>
                      <m:t>=</m:t>
                    </m:r>
                    <m:f>
                      <m:fPr>
                        <m:ctrlPr>
                          <a:rPr kumimoji="1" lang="ja-JP" altLang="en-US" sz="2800" b="1" i="1" dirty="0">
                            <a:solidFill>
                              <a:srgbClr val="836967"/>
                            </a:solidFill>
                            <a:latin typeface="Cambria Math" panose="02040503050406030204" pitchFamily="18" charset="0"/>
                          </a:rPr>
                        </m:ctrlPr>
                      </m:fPr>
                      <m:num>
                        <m:r>
                          <a:rPr kumimoji="1" lang="ja-JP" altLang="en-US" sz="2800" b="1" i="0" dirty="0">
                            <a:latin typeface="Cambria Math" panose="02040503050406030204" pitchFamily="18" charset="0"/>
                          </a:rPr>
                          <m:t>1</m:t>
                        </m:r>
                      </m:num>
                      <m:den>
                        <m:r>
                          <a:rPr kumimoji="1" lang="ja-JP" altLang="en-US" sz="2800" b="1" i="0" dirty="0">
                            <a:latin typeface="Cambria Math" panose="02040503050406030204" pitchFamily="18" charset="0"/>
                          </a:rPr>
                          <m:t>2</m:t>
                        </m:r>
                      </m:den>
                    </m:f>
                    <m:r>
                      <a:rPr kumimoji="1" lang="en-US" altLang="ja-JP" sz="2800" b="1" i="1" dirty="0" smtClean="0">
                        <a:latin typeface="Cambria Math" panose="02040503050406030204" pitchFamily="18" charset="0"/>
                      </a:rPr>
                      <m:t>𝒗</m:t>
                    </m:r>
                    <m:r>
                      <a:rPr kumimoji="1" lang="ja-JP" altLang="en-US" sz="2800" b="1" i="1" dirty="0">
                        <a:latin typeface="Cambria Math" panose="02040503050406030204" pitchFamily="18" charset="0"/>
                      </a:rPr>
                      <m:t>𝑡</m:t>
                    </m:r>
                  </m:oMath>
                </a14:m>
                <a:r>
                  <a:rPr lang="en-US" altLang="ja-JP" sz="2800" b="1" dirty="0"/>
                  <a:t> </a:t>
                </a:r>
              </a:p>
              <a:p>
                <a:r>
                  <a:rPr lang="en-US" altLang="ja-JP" sz="2000" dirty="0"/>
                  <a:t>v=αt</a:t>
                </a:r>
                <a:r>
                  <a:rPr lang="ja-JP" altLang="en-US" sz="2000" dirty="0"/>
                  <a:t>より　</a:t>
                </a:r>
                <a14:m>
                  <m:oMath xmlns:m="http://schemas.openxmlformats.org/officeDocument/2006/math">
                    <m:r>
                      <a:rPr lang="ja-JP" altLang="en-US" sz="3600" b="1" i="1" smtClean="0">
                        <a:latin typeface="Cambria Math" panose="02040503050406030204" pitchFamily="18" charset="0"/>
                      </a:rPr>
                      <m:t>𝒙</m:t>
                    </m:r>
                    <m:r>
                      <a:rPr lang="ja-JP" altLang="en-US" sz="3600" b="1" i="1" smtClean="0">
                        <a:latin typeface="Cambria Math" panose="02040503050406030204" pitchFamily="18" charset="0"/>
                      </a:rPr>
                      <m:t>=</m:t>
                    </m:r>
                    <m:f>
                      <m:fPr>
                        <m:ctrlPr>
                          <a:rPr lang="ja-JP" altLang="en-US" sz="3600" b="1" i="1" smtClean="0">
                            <a:solidFill>
                              <a:srgbClr val="836967"/>
                            </a:solidFill>
                            <a:latin typeface="Cambria Math" panose="02040503050406030204" pitchFamily="18" charset="0"/>
                          </a:rPr>
                        </m:ctrlPr>
                      </m:fPr>
                      <m:num>
                        <m:r>
                          <a:rPr lang="ja-JP" altLang="en-US" sz="3600" b="1" i="1" smtClean="0">
                            <a:latin typeface="Cambria Math" panose="02040503050406030204" pitchFamily="18" charset="0"/>
                          </a:rPr>
                          <m:t>𝟏</m:t>
                        </m:r>
                      </m:num>
                      <m:den>
                        <m:r>
                          <a:rPr lang="ja-JP" altLang="en-US" sz="3600" b="1" i="1" smtClean="0">
                            <a:latin typeface="Cambria Math" panose="02040503050406030204" pitchFamily="18" charset="0"/>
                          </a:rPr>
                          <m:t>𝟐</m:t>
                        </m:r>
                      </m:den>
                    </m:f>
                    <m:r>
                      <a:rPr lang="ja-JP" altLang="en-US" sz="3600" b="1" i="1" smtClean="0">
                        <a:latin typeface="Cambria Math" panose="02040503050406030204" pitchFamily="18" charset="0"/>
                      </a:rPr>
                      <m:t>𝜶</m:t>
                    </m:r>
                    <m:sSup>
                      <m:sSupPr>
                        <m:ctrlPr>
                          <a:rPr lang="ja-JP" altLang="en-US" sz="3600" b="1" i="1" smtClean="0">
                            <a:solidFill>
                              <a:srgbClr val="836967"/>
                            </a:solidFill>
                            <a:latin typeface="Cambria Math" panose="02040503050406030204" pitchFamily="18" charset="0"/>
                          </a:rPr>
                        </m:ctrlPr>
                      </m:sSupPr>
                      <m:e>
                        <m:r>
                          <a:rPr lang="ja-JP" altLang="en-US" sz="3600" b="1" i="1" smtClean="0">
                            <a:latin typeface="Cambria Math" panose="02040503050406030204" pitchFamily="18" charset="0"/>
                          </a:rPr>
                          <m:t>𝒕</m:t>
                        </m:r>
                      </m:e>
                      <m:sup>
                        <m:r>
                          <a:rPr lang="ja-JP" altLang="en-US" sz="3600" b="1" i="1" smtClean="0">
                            <a:latin typeface="Cambria Math" panose="02040503050406030204" pitchFamily="18" charset="0"/>
                          </a:rPr>
                          <m:t>𝟐</m:t>
                        </m:r>
                      </m:sup>
                    </m:sSup>
                  </m:oMath>
                </a14:m>
                <a:endParaRPr kumimoji="1" lang="en-US" altLang="ja-JP" sz="3600" b="1" dirty="0"/>
              </a:p>
            </p:txBody>
          </p:sp>
        </mc:Choice>
        <mc:Fallback xmlns="">
          <p:sp>
            <p:nvSpPr>
              <p:cNvPr id="13" name="テキスト ボックス 12">
                <a:extLst>
                  <a:ext uri="{FF2B5EF4-FFF2-40B4-BE49-F238E27FC236}">
                    <a16:creationId xmlns:a16="http://schemas.microsoft.com/office/drawing/2014/main" id="{3B673285-160F-48A9-B745-C2455816F6B1}"/>
                  </a:ext>
                </a:extLst>
              </p:cNvPr>
              <p:cNvSpPr txBox="1">
                <a:spLocks noRot="1" noChangeAspect="1" noMove="1" noResize="1" noEditPoints="1" noAdjustHandles="1" noChangeArrowheads="1" noChangeShapeType="1" noTextEdit="1"/>
              </p:cNvSpPr>
              <p:nvPr/>
            </p:nvSpPr>
            <p:spPr>
              <a:xfrm>
                <a:off x="1075534" y="5130353"/>
                <a:ext cx="3481979" cy="1498295"/>
              </a:xfrm>
              <a:prstGeom prst="rect">
                <a:avLst/>
              </a:prstGeom>
              <a:blipFill>
                <a:blip r:embed="rId3"/>
                <a:stretch>
                  <a:fillRect l="-1568"/>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F50C8AF7-5E28-4975-824A-2C4A2CE675A8}"/>
              </a:ext>
            </a:extLst>
          </p:cNvPr>
          <p:cNvSpPr txBox="1"/>
          <p:nvPr/>
        </p:nvSpPr>
        <p:spPr>
          <a:xfrm>
            <a:off x="4954843" y="6259316"/>
            <a:ext cx="5178021" cy="369332"/>
          </a:xfrm>
          <a:prstGeom prst="rect">
            <a:avLst/>
          </a:prstGeom>
          <a:noFill/>
        </p:spPr>
        <p:txBody>
          <a:bodyPr wrap="none" rtlCol="0">
            <a:spAutoFit/>
          </a:bodyPr>
          <a:lstStyle/>
          <a:p>
            <a:r>
              <a:rPr kumimoji="1" lang="en-US" altLang="ja-JP" dirty="0"/>
              <a:t>※</a:t>
            </a:r>
            <a:r>
              <a:rPr kumimoji="1" lang="ja-JP" altLang="en-US" dirty="0"/>
              <a:t>ディメンション（</a:t>
            </a:r>
            <a:r>
              <a:rPr kumimoji="1" lang="en-US" altLang="ja-JP" dirty="0"/>
              <a:t>[m/s]</a:t>
            </a:r>
            <a:r>
              <a:rPr kumimoji="1" lang="ja-JP" altLang="en-US" dirty="0"/>
              <a:t>とか）は省略してます</a:t>
            </a:r>
          </a:p>
        </p:txBody>
      </p:sp>
    </p:spTree>
    <p:extLst>
      <p:ext uri="{BB962C8B-B14F-4D97-AF65-F5344CB8AC3E}">
        <p14:creationId xmlns:p14="http://schemas.microsoft.com/office/powerpoint/2010/main" val="359141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lang="en-US" altLang="ja-JP" dirty="0"/>
              <a:t>2</a:t>
            </a:r>
            <a:r>
              <a:rPr kumimoji="1" lang="ja-JP" altLang="en-US" dirty="0"/>
              <a:t>章：水平方向の運動</a:t>
            </a:r>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838200" y="1825625"/>
            <a:ext cx="5583865" cy="3203575"/>
          </a:xfrm>
        </p:spPr>
        <p:txBody>
          <a:bodyPr>
            <a:normAutofit/>
          </a:bodyPr>
          <a:lstStyle/>
          <a:p>
            <a:pPr marL="0" indent="0">
              <a:buNone/>
            </a:pPr>
            <a:r>
              <a:rPr lang="ja-JP" altLang="en-US" dirty="0"/>
              <a:t>・元々速度がある等加速度運動</a:t>
            </a:r>
            <a:endParaRPr lang="en-US" altLang="ja-JP" dirty="0"/>
          </a:p>
          <a:p>
            <a:pPr marL="0" indent="0">
              <a:buNone/>
            </a:pPr>
            <a:r>
              <a:rPr lang="ja-JP" altLang="en-US" dirty="0"/>
              <a:t>・つまり速度</a:t>
            </a:r>
            <a:r>
              <a:rPr lang="en-US" altLang="ja-JP" dirty="0"/>
              <a:t>v0</a:t>
            </a:r>
            <a:r>
              <a:rPr lang="ja-JP" altLang="en-US" dirty="0"/>
              <a:t>で動いていた物体があるタイミングで加速度</a:t>
            </a:r>
            <a:r>
              <a:rPr lang="en-US" altLang="ja-JP" dirty="0"/>
              <a:t>α</a:t>
            </a:r>
            <a:r>
              <a:rPr lang="ja-JP" altLang="en-US" dirty="0"/>
              <a:t>で動きだしたような運動</a:t>
            </a:r>
            <a:endParaRPr lang="en-US" altLang="ja-JP"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B673285-160F-48A9-B745-C2455816F6B1}"/>
                  </a:ext>
                </a:extLst>
              </p:cNvPr>
              <p:cNvSpPr txBox="1"/>
              <p:nvPr/>
            </p:nvSpPr>
            <p:spPr>
              <a:xfrm>
                <a:off x="1001106" y="3748120"/>
                <a:ext cx="4312527" cy="89896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800" b="1" i="1">
                          <a:latin typeface="Cambria Math" panose="02040503050406030204" pitchFamily="18" charset="0"/>
                        </a:rPr>
                        <m:t>三角形の</m:t>
                      </m:r>
                      <m:r>
                        <a:rPr lang="ja-JP" altLang="en-US" sz="2800" b="1" i="1" smtClean="0">
                          <a:latin typeface="Cambria Math" panose="02040503050406030204" pitchFamily="18" charset="0"/>
                        </a:rPr>
                        <m:t>とこ</m:t>
                      </m:r>
                      <m:r>
                        <a:rPr lang="ja-JP" altLang="en-US" sz="2800" b="1" i="1">
                          <a:latin typeface="Cambria Math" panose="02040503050406030204" pitchFamily="18" charset="0"/>
                        </a:rPr>
                        <m:t>：</m:t>
                      </m:r>
                      <m:r>
                        <a:rPr lang="ja-JP" altLang="en-US" sz="2800" b="1" i="1" smtClean="0">
                          <a:latin typeface="Cambria Math" panose="02040503050406030204" pitchFamily="18" charset="0"/>
                        </a:rPr>
                        <m:t>𝒙</m:t>
                      </m:r>
                      <m:r>
                        <a:rPr lang="ja-JP" altLang="en-US" sz="2800" b="1" i="1" smtClean="0">
                          <a:latin typeface="Cambria Math" panose="02040503050406030204" pitchFamily="18" charset="0"/>
                        </a:rPr>
                        <m:t>=</m:t>
                      </m:r>
                      <m:f>
                        <m:fPr>
                          <m:ctrlPr>
                            <a:rPr lang="ja-JP" altLang="en-US" sz="2800" b="1" i="1" smtClean="0">
                              <a:solidFill>
                                <a:srgbClr val="836967"/>
                              </a:solidFill>
                              <a:latin typeface="Cambria Math" panose="02040503050406030204" pitchFamily="18" charset="0"/>
                            </a:rPr>
                          </m:ctrlPr>
                        </m:fPr>
                        <m:num>
                          <m:r>
                            <a:rPr lang="ja-JP" altLang="en-US" sz="2800" b="1" i="1" smtClean="0">
                              <a:latin typeface="Cambria Math" panose="02040503050406030204" pitchFamily="18" charset="0"/>
                            </a:rPr>
                            <m:t>𝟏</m:t>
                          </m:r>
                        </m:num>
                        <m:den>
                          <m:r>
                            <a:rPr lang="ja-JP" altLang="en-US" sz="2800" b="1" i="1" smtClean="0">
                              <a:latin typeface="Cambria Math" panose="02040503050406030204" pitchFamily="18" charset="0"/>
                            </a:rPr>
                            <m:t>𝟐</m:t>
                          </m:r>
                        </m:den>
                      </m:f>
                      <m:r>
                        <a:rPr lang="ja-JP" altLang="en-US" sz="2800" b="1" i="1" smtClean="0">
                          <a:latin typeface="Cambria Math" panose="02040503050406030204" pitchFamily="18" charset="0"/>
                        </a:rPr>
                        <m:t>𝜶</m:t>
                      </m:r>
                      <m:sSup>
                        <m:sSupPr>
                          <m:ctrlPr>
                            <a:rPr lang="ja-JP" altLang="en-US" sz="2800" b="1" i="1" smtClean="0">
                              <a:solidFill>
                                <a:srgbClr val="836967"/>
                              </a:solidFill>
                              <a:latin typeface="Cambria Math" panose="02040503050406030204" pitchFamily="18" charset="0"/>
                            </a:rPr>
                          </m:ctrlPr>
                        </m:sSupPr>
                        <m:e>
                          <m:r>
                            <a:rPr lang="ja-JP" altLang="en-US" sz="2800" b="1" i="1" smtClean="0">
                              <a:latin typeface="Cambria Math" panose="02040503050406030204" pitchFamily="18" charset="0"/>
                            </a:rPr>
                            <m:t>𝒕</m:t>
                          </m:r>
                        </m:e>
                        <m:sup>
                          <m:r>
                            <a:rPr lang="ja-JP" altLang="en-US" sz="2800" b="1" i="1" smtClean="0">
                              <a:latin typeface="Cambria Math" panose="02040503050406030204" pitchFamily="18" charset="0"/>
                            </a:rPr>
                            <m:t>𝟐</m:t>
                          </m:r>
                        </m:sup>
                      </m:sSup>
                    </m:oMath>
                  </m:oMathPara>
                </a14:m>
                <a:endParaRPr kumimoji="1" lang="en-US" altLang="ja-JP" sz="2800" b="1" dirty="0"/>
              </a:p>
            </p:txBody>
          </p:sp>
        </mc:Choice>
        <mc:Fallback xmlns="">
          <p:sp>
            <p:nvSpPr>
              <p:cNvPr id="13" name="テキスト ボックス 12">
                <a:extLst>
                  <a:ext uri="{FF2B5EF4-FFF2-40B4-BE49-F238E27FC236}">
                    <a16:creationId xmlns:a16="http://schemas.microsoft.com/office/drawing/2014/main" id="{3B673285-160F-48A9-B745-C2455816F6B1}"/>
                  </a:ext>
                </a:extLst>
              </p:cNvPr>
              <p:cNvSpPr txBox="1">
                <a:spLocks noRot="1" noChangeAspect="1" noMove="1" noResize="1" noEditPoints="1" noAdjustHandles="1" noChangeArrowheads="1" noChangeShapeType="1" noTextEdit="1"/>
              </p:cNvSpPr>
              <p:nvPr/>
            </p:nvSpPr>
            <p:spPr>
              <a:xfrm>
                <a:off x="1001106" y="3748120"/>
                <a:ext cx="4312527" cy="89896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6A97E99-5C82-4D6B-B778-68762F340E72}"/>
                  </a:ext>
                </a:extLst>
              </p:cNvPr>
              <p:cNvSpPr txBox="1"/>
              <p:nvPr/>
            </p:nvSpPr>
            <p:spPr>
              <a:xfrm>
                <a:off x="1001105" y="5029200"/>
                <a:ext cx="3805016" cy="52482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800" b="1" i="1" smtClean="0">
                          <a:latin typeface="Cambria Math" panose="02040503050406030204" pitchFamily="18" charset="0"/>
                        </a:rPr>
                        <m:t>四角形</m:t>
                      </m:r>
                      <m:r>
                        <a:rPr lang="ja-JP" altLang="en-US" sz="2800" b="1" i="1">
                          <a:latin typeface="Cambria Math" panose="02040503050406030204" pitchFamily="18" charset="0"/>
                        </a:rPr>
                        <m:t>の</m:t>
                      </m:r>
                      <m:r>
                        <a:rPr lang="ja-JP" altLang="en-US" sz="2800" b="1" i="1" smtClean="0">
                          <a:latin typeface="Cambria Math" panose="02040503050406030204" pitchFamily="18" charset="0"/>
                        </a:rPr>
                        <m:t>とこ</m:t>
                      </m:r>
                      <m:r>
                        <a:rPr lang="ja-JP" altLang="en-US" sz="2800" b="1" i="1">
                          <a:latin typeface="Cambria Math" panose="02040503050406030204" pitchFamily="18" charset="0"/>
                        </a:rPr>
                        <m:t>：</m:t>
                      </m:r>
                      <m:r>
                        <a:rPr lang="ja-JP" altLang="en-US" sz="2800" b="1" i="1" smtClean="0">
                          <a:latin typeface="Cambria Math" panose="02040503050406030204" pitchFamily="18" charset="0"/>
                        </a:rPr>
                        <m:t>𝒙</m:t>
                      </m:r>
                      <m:r>
                        <a:rPr lang="ja-JP" altLang="en-US" sz="2800" b="1" i="1" smtClean="0">
                          <a:latin typeface="Cambria Math" panose="02040503050406030204" pitchFamily="18" charset="0"/>
                        </a:rPr>
                        <m:t>=</m:t>
                      </m:r>
                      <m:r>
                        <a:rPr lang="en-US" altLang="ja-JP" sz="2800" b="1" i="0" smtClean="0">
                          <a:latin typeface="Cambria Math" panose="02040503050406030204" pitchFamily="18" charset="0"/>
                        </a:rPr>
                        <m:t>𝐯𝐭</m:t>
                      </m:r>
                    </m:oMath>
                  </m:oMathPara>
                </a14:m>
                <a:endParaRPr kumimoji="1" lang="en-US" altLang="ja-JP" sz="2800" b="1" dirty="0"/>
              </a:p>
            </p:txBody>
          </p:sp>
        </mc:Choice>
        <mc:Fallback xmlns="">
          <p:sp>
            <p:nvSpPr>
              <p:cNvPr id="15" name="テキスト ボックス 14">
                <a:extLst>
                  <a:ext uri="{FF2B5EF4-FFF2-40B4-BE49-F238E27FC236}">
                    <a16:creationId xmlns:a16="http://schemas.microsoft.com/office/drawing/2014/main" id="{96A97E99-5C82-4D6B-B778-68762F340E72}"/>
                  </a:ext>
                </a:extLst>
              </p:cNvPr>
              <p:cNvSpPr txBox="1">
                <a:spLocks noRot="1" noChangeAspect="1" noMove="1" noResize="1" noEditPoints="1" noAdjustHandles="1" noChangeArrowheads="1" noChangeShapeType="1" noTextEdit="1"/>
              </p:cNvSpPr>
              <p:nvPr/>
            </p:nvSpPr>
            <p:spPr>
              <a:xfrm>
                <a:off x="1001105" y="5029200"/>
                <a:ext cx="3805016" cy="524824"/>
              </a:xfrm>
              <a:prstGeom prst="rect">
                <a:avLst/>
              </a:prstGeom>
              <a:blipFill>
                <a:blip r:embed="rId3"/>
                <a:stretch>
                  <a:fillRect/>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3F19FA59-8919-4D23-BE22-F133B977DA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4884" y="42530"/>
            <a:ext cx="4783132" cy="4986670"/>
          </a:xfrm>
          <a:prstGeom prst="rect">
            <a:avLst/>
          </a:prstGeom>
        </p:spPr>
      </p:pic>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014BAAE-29E9-4E70-A9F2-2C4891611F61}"/>
                  </a:ext>
                </a:extLst>
              </p:cNvPr>
              <p:cNvSpPr txBox="1"/>
              <p:nvPr/>
            </p:nvSpPr>
            <p:spPr>
              <a:xfrm>
                <a:off x="7624040" y="5139755"/>
                <a:ext cx="3784819" cy="167571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sz="2800" b="1" dirty="0"/>
                  <a:t>X[m]</a:t>
                </a:r>
                <a:r>
                  <a:rPr kumimoji="1" lang="ja-JP" altLang="en-US" sz="2800" b="1" dirty="0"/>
                  <a:t>は面積なので、</a:t>
                </a:r>
                <a:endParaRPr kumimoji="1" lang="en-US" altLang="ja-JP" sz="2800" b="1" dirty="0"/>
              </a:p>
              <a:p>
                <a:pPr/>
                <a14:m>
                  <m:oMathPara xmlns:m="http://schemas.openxmlformats.org/officeDocument/2006/math">
                    <m:oMathParaPr>
                      <m:jc m:val="centerGroup"/>
                    </m:oMathParaPr>
                    <m:oMath xmlns:m="http://schemas.openxmlformats.org/officeDocument/2006/math">
                      <m:r>
                        <a:rPr kumimoji="1" lang="en-US" altLang="ja-JP" sz="4000" b="1" i="1" dirty="0" smtClean="0">
                          <a:latin typeface="Cambria Math" panose="02040503050406030204" pitchFamily="18" charset="0"/>
                        </a:rPr>
                        <m:t>𝑥</m:t>
                      </m:r>
                      <m:r>
                        <a:rPr kumimoji="1" lang="en-US" altLang="ja-JP" sz="4000" b="1" i="0" dirty="0" smtClean="0">
                          <a:latin typeface="Cambria Math" panose="02040503050406030204" pitchFamily="18" charset="0"/>
                        </a:rPr>
                        <m:t>=</m:t>
                      </m:r>
                      <m:f>
                        <m:fPr>
                          <m:ctrlPr>
                            <a:rPr kumimoji="1" lang="en-US" altLang="ja-JP" sz="4000" b="1" i="1" dirty="0" smtClean="0">
                              <a:solidFill>
                                <a:srgbClr val="836967"/>
                              </a:solidFill>
                              <a:latin typeface="Cambria Math" panose="02040503050406030204" pitchFamily="18" charset="0"/>
                            </a:rPr>
                          </m:ctrlPr>
                        </m:fPr>
                        <m:num>
                          <m:r>
                            <a:rPr kumimoji="1" lang="en-US" altLang="ja-JP" sz="4000" b="1" i="0" dirty="0" smtClean="0">
                              <a:latin typeface="Cambria Math" panose="02040503050406030204" pitchFamily="18" charset="0"/>
                            </a:rPr>
                            <m:t>1</m:t>
                          </m:r>
                        </m:num>
                        <m:den>
                          <m:r>
                            <a:rPr kumimoji="1" lang="en-US" altLang="ja-JP" sz="4000" b="1" i="0" dirty="0" smtClean="0">
                              <a:latin typeface="Cambria Math" panose="02040503050406030204" pitchFamily="18" charset="0"/>
                            </a:rPr>
                            <m:t>2</m:t>
                          </m:r>
                        </m:den>
                      </m:f>
                      <m:r>
                        <a:rPr kumimoji="1" lang="en-US" altLang="ja-JP" sz="4000" b="1" i="1" dirty="0" smtClean="0">
                          <a:latin typeface="Cambria Math" panose="02040503050406030204" pitchFamily="18" charset="0"/>
                        </a:rPr>
                        <m:t>𝛼</m:t>
                      </m:r>
                      <m:sSup>
                        <m:sSupPr>
                          <m:ctrlPr>
                            <a:rPr kumimoji="1" lang="en-US" altLang="ja-JP" sz="4000" b="1" i="1" dirty="0" smtClean="0">
                              <a:solidFill>
                                <a:srgbClr val="836967"/>
                              </a:solidFill>
                              <a:latin typeface="Cambria Math" panose="02040503050406030204" pitchFamily="18" charset="0"/>
                            </a:rPr>
                          </m:ctrlPr>
                        </m:sSupPr>
                        <m:e>
                          <m:r>
                            <a:rPr kumimoji="1" lang="en-US" altLang="ja-JP" sz="4000" b="1" i="1" dirty="0" smtClean="0">
                              <a:latin typeface="Cambria Math" panose="02040503050406030204" pitchFamily="18" charset="0"/>
                            </a:rPr>
                            <m:t>𝑡</m:t>
                          </m:r>
                        </m:e>
                        <m:sup>
                          <m:r>
                            <a:rPr kumimoji="1" lang="en-US" altLang="ja-JP" sz="4000" b="1" i="0" dirty="0" smtClean="0">
                              <a:latin typeface="Cambria Math" panose="02040503050406030204" pitchFamily="18" charset="0"/>
                            </a:rPr>
                            <m:t>2</m:t>
                          </m:r>
                        </m:sup>
                      </m:sSup>
                      <m:r>
                        <a:rPr kumimoji="1" lang="en-US" altLang="ja-JP" sz="4000" b="1" i="0" dirty="0" smtClean="0">
                          <a:latin typeface="Cambria Math" panose="02040503050406030204" pitchFamily="18" charset="0"/>
                        </a:rPr>
                        <m:t>+</m:t>
                      </m:r>
                      <m:sSub>
                        <m:sSubPr>
                          <m:ctrlPr>
                            <a:rPr kumimoji="1" lang="en-US" altLang="ja-JP" sz="4000" b="1" i="1" dirty="0" smtClean="0">
                              <a:solidFill>
                                <a:srgbClr val="836967"/>
                              </a:solidFill>
                              <a:latin typeface="Cambria Math" panose="02040503050406030204" pitchFamily="18" charset="0"/>
                            </a:rPr>
                          </m:ctrlPr>
                        </m:sSubPr>
                        <m:e>
                          <m:r>
                            <a:rPr kumimoji="1" lang="en-US" altLang="ja-JP" sz="4000" b="1" i="1" dirty="0" smtClean="0">
                              <a:latin typeface="Cambria Math" panose="02040503050406030204" pitchFamily="18" charset="0"/>
                            </a:rPr>
                            <m:t>𝑣</m:t>
                          </m:r>
                        </m:e>
                        <m:sub>
                          <m:r>
                            <a:rPr kumimoji="1" lang="en-US" altLang="ja-JP" sz="4000" b="1" i="0" dirty="0" smtClean="0">
                              <a:latin typeface="Cambria Math" panose="02040503050406030204" pitchFamily="18" charset="0"/>
                            </a:rPr>
                            <m:t>0</m:t>
                          </m:r>
                        </m:sub>
                      </m:sSub>
                      <m:r>
                        <a:rPr kumimoji="1" lang="en-US" altLang="ja-JP" sz="4000" b="1" i="1" dirty="0" smtClean="0">
                          <a:latin typeface="Cambria Math" panose="02040503050406030204" pitchFamily="18" charset="0"/>
                        </a:rPr>
                        <m:t>𝑡</m:t>
                      </m:r>
                    </m:oMath>
                  </m:oMathPara>
                </a14:m>
                <a:endParaRPr kumimoji="1" lang="en-US" altLang="ja-JP" sz="4000" b="1" dirty="0"/>
              </a:p>
            </p:txBody>
          </p:sp>
        </mc:Choice>
        <mc:Fallback xmlns="">
          <p:sp>
            <p:nvSpPr>
              <p:cNvPr id="16" name="テキスト ボックス 15">
                <a:extLst>
                  <a:ext uri="{FF2B5EF4-FFF2-40B4-BE49-F238E27FC236}">
                    <a16:creationId xmlns:a16="http://schemas.microsoft.com/office/drawing/2014/main" id="{A014BAAE-29E9-4E70-A9F2-2C4891611F61}"/>
                  </a:ext>
                </a:extLst>
              </p:cNvPr>
              <p:cNvSpPr txBox="1">
                <a:spLocks noRot="1" noChangeAspect="1" noMove="1" noResize="1" noEditPoints="1" noAdjustHandles="1" noChangeArrowheads="1" noChangeShapeType="1" noTextEdit="1"/>
              </p:cNvSpPr>
              <p:nvPr/>
            </p:nvSpPr>
            <p:spPr>
              <a:xfrm>
                <a:off x="7624040" y="5139755"/>
                <a:ext cx="3784819" cy="1675715"/>
              </a:xfrm>
              <a:prstGeom prst="rect">
                <a:avLst/>
              </a:prstGeom>
              <a:blipFill>
                <a:blip r:embed="rId5"/>
                <a:stretch>
                  <a:fillRect l="-3210" t="-324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9639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ECBA0-DE7E-44F8-9132-F4752666E66F}"/>
              </a:ext>
            </a:extLst>
          </p:cNvPr>
          <p:cNvSpPr>
            <a:spLocks noGrp="1"/>
          </p:cNvSpPr>
          <p:nvPr>
            <p:ph type="title"/>
          </p:nvPr>
        </p:nvSpPr>
        <p:spPr/>
        <p:txBody>
          <a:bodyPr/>
          <a:lstStyle/>
          <a:p>
            <a:r>
              <a:rPr kumimoji="1" lang="ja-JP" altLang="en-US" dirty="0"/>
              <a:t>では物理をどう学ぼう？</a:t>
            </a:r>
          </a:p>
        </p:txBody>
      </p:sp>
      <p:sp>
        <p:nvSpPr>
          <p:cNvPr id="3" name="コンテンツ プレースホルダー 2">
            <a:extLst>
              <a:ext uri="{FF2B5EF4-FFF2-40B4-BE49-F238E27FC236}">
                <a16:creationId xmlns:a16="http://schemas.microsoft.com/office/drawing/2014/main" id="{6D4087BB-9728-49B2-9167-4F9F12FFFC30}"/>
              </a:ext>
            </a:extLst>
          </p:cNvPr>
          <p:cNvSpPr>
            <a:spLocks noGrp="1"/>
          </p:cNvSpPr>
          <p:nvPr>
            <p:ph idx="1"/>
          </p:nvPr>
        </p:nvSpPr>
        <p:spPr/>
        <p:txBody>
          <a:bodyPr/>
          <a:lstStyle/>
          <a:p>
            <a:r>
              <a:rPr kumimoji="1" lang="ja-JP" altLang="en-US" dirty="0"/>
              <a:t>座学はもうある</a:t>
            </a:r>
            <a:endParaRPr kumimoji="1" lang="en-US" altLang="ja-JP" dirty="0"/>
          </a:p>
          <a:p>
            <a:r>
              <a:rPr lang="ja-JP" altLang="en-US" dirty="0"/>
              <a:t>実装を学べばいい</a:t>
            </a:r>
            <a:endParaRPr lang="en-US" altLang="ja-JP" dirty="0"/>
          </a:p>
          <a:p>
            <a:pPr marL="0" indent="0">
              <a:buNone/>
            </a:pPr>
            <a:r>
              <a:rPr lang="ja-JP" altLang="en-US" dirty="0"/>
              <a:t>つまり、</a:t>
            </a:r>
            <a:endParaRPr lang="en-US" altLang="ja-JP" dirty="0"/>
          </a:p>
          <a:p>
            <a:pPr marL="0" indent="0">
              <a:buNone/>
            </a:pPr>
            <a:r>
              <a:rPr lang="en-US" altLang="ja-JP" sz="4000" b="1" u="sng" dirty="0"/>
              <a:t>Unity</a:t>
            </a:r>
            <a:r>
              <a:rPr lang="ja-JP" altLang="en-US" sz="4000" b="1" u="sng" dirty="0"/>
              <a:t>の物理演算を使わずに</a:t>
            </a:r>
            <a:endParaRPr lang="en-US" altLang="ja-JP" sz="4000" b="1" u="sng" dirty="0"/>
          </a:p>
          <a:p>
            <a:pPr marL="0" indent="0">
              <a:buNone/>
            </a:pPr>
            <a:endParaRPr lang="en-US" altLang="ja-JP" sz="4000" dirty="0"/>
          </a:p>
          <a:p>
            <a:pPr marL="0" indent="0">
              <a:buNone/>
            </a:pPr>
            <a:r>
              <a:rPr lang="en-US" altLang="ja-JP" sz="5400" b="1" u="sng" dirty="0">
                <a:solidFill>
                  <a:srgbClr val="FF0000"/>
                </a:solidFill>
              </a:rPr>
              <a:t>Unity</a:t>
            </a:r>
            <a:r>
              <a:rPr lang="ja-JP" altLang="en-US" sz="5400" b="1" u="sng" dirty="0">
                <a:solidFill>
                  <a:srgbClr val="FF0000"/>
                </a:solidFill>
              </a:rPr>
              <a:t>でゲームを作れば良い！</a:t>
            </a:r>
            <a:endParaRPr lang="en-US" altLang="ja-JP" sz="2400" b="1" u="sng" dirty="0">
              <a:solidFill>
                <a:srgbClr val="FF0000"/>
              </a:solidFill>
            </a:endParaRPr>
          </a:p>
        </p:txBody>
      </p:sp>
    </p:spTree>
    <p:extLst>
      <p:ext uri="{BB962C8B-B14F-4D97-AF65-F5344CB8AC3E}">
        <p14:creationId xmlns:p14="http://schemas.microsoft.com/office/powerpoint/2010/main" val="1592308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lang="en-US" altLang="ja-JP" dirty="0"/>
              <a:t>2</a:t>
            </a:r>
            <a:r>
              <a:rPr kumimoji="1" lang="ja-JP" altLang="en-US" dirty="0"/>
              <a:t>章：水平方向の運動の公式</a:t>
            </a:r>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838200" y="1825625"/>
            <a:ext cx="5583865" cy="4351338"/>
          </a:xfrm>
        </p:spPr>
        <p:txBody>
          <a:bodyPr>
            <a:normAutofit/>
          </a:bodyPr>
          <a:lstStyle/>
          <a:p>
            <a:pPr marL="0" indent="0">
              <a:buNone/>
            </a:pPr>
            <a:r>
              <a:rPr lang="ja-JP" altLang="en-US" dirty="0"/>
              <a:t>・水平方向の運動：公式</a:t>
            </a:r>
            <a:endParaRPr lang="en-US" altLang="ja-JP" dirty="0"/>
          </a:p>
          <a:p>
            <a:pPr marL="0" indent="0">
              <a:buNone/>
            </a:pPr>
            <a:r>
              <a:rPr lang="ja-JP" altLang="en-US" dirty="0"/>
              <a:t>初速：</a:t>
            </a:r>
            <a:r>
              <a:rPr lang="en-US" altLang="ja-JP" dirty="0"/>
              <a:t>v0</a:t>
            </a:r>
          </a:p>
          <a:p>
            <a:pPr marL="0" indent="0">
              <a:buNone/>
            </a:pPr>
            <a:r>
              <a:rPr lang="ja-JP" altLang="en-US" dirty="0"/>
              <a:t>速度：ｖ</a:t>
            </a:r>
            <a:endParaRPr lang="en-US" altLang="ja-JP" dirty="0"/>
          </a:p>
          <a:p>
            <a:pPr marL="0" indent="0">
              <a:buNone/>
            </a:pPr>
            <a:r>
              <a:rPr lang="ja-JP" altLang="en-US" dirty="0"/>
              <a:t>時間：ｔ</a:t>
            </a:r>
            <a:endParaRPr lang="en-US" altLang="ja-JP" dirty="0"/>
          </a:p>
          <a:p>
            <a:pPr marL="0" indent="0">
              <a:buNone/>
            </a:pPr>
            <a:r>
              <a:rPr lang="ja-JP" altLang="en-US" dirty="0"/>
              <a:t>加速度：</a:t>
            </a:r>
            <a:r>
              <a:rPr lang="en-US" altLang="ja-JP" dirty="0"/>
              <a:t>α</a:t>
            </a:r>
          </a:p>
          <a:p>
            <a:pPr marL="0" indent="0">
              <a:buNone/>
            </a:pPr>
            <a:r>
              <a:rPr lang="ja-JP" altLang="en-US" dirty="0"/>
              <a:t>移動距離：ｘ</a:t>
            </a:r>
            <a:endParaRPr lang="en-US" altLang="ja-JP" dirty="0"/>
          </a:p>
        </p:txBody>
      </p:sp>
      <p:sp>
        <p:nvSpPr>
          <p:cNvPr id="6" name="コンテンツ プレースホルダー 5">
            <a:extLst>
              <a:ext uri="{FF2B5EF4-FFF2-40B4-BE49-F238E27FC236}">
                <a16:creationId xmlns:a16="http://schemas.microsoft.com/office/drawing/2014/main" id="{C55333D9-2F6D-4EB1-9716-81D041152E48}"/>
              </a:ext>
            </a:extLst>
          </p:cNvPr>
          <p:cNvSpPr>
            <a:spLocks noGrp="1"/>
          </p:cNvSpPr>
          <p:nvPr>
            <p:ph sz="half" idx="2"/>
          </p:nvPr>
        </p:nvSpPr>
        <p:spPr>
          <a:xfrm>
            <a:off x="6422065" y="1833083"/>
            <a:ext cx="5181600" cy="4351338"/>
          </a:xfrm>
        </p:spPr>
        <p:style>
          <a:lnRef idx="2">
            <a:schemeClr val="accent1"/>
          </a:lnRef>
          <a:fillRef idx="1">
            <a:schemeClr val="lt1"/>
          </a:fillRef>
          <a:effectRef idx="0">
            <a:schemeClr val="accent1"/>
          </a:effectRef>
          <a:fontRef idx="minor">
            <a:schemeClr val="dk1"/>
          </a:fontRef>
        </p:style>
        <p:txBody>
          <a:bodyPr/>
          <a:lstStyle/>
          <a:p>
            <a:pPr marL="0" indent="0">
              <a:buNone/>
            </a:pPr>
            <a:r>
              <a:rPr lang="ja-JP" altLang="en-US" dirty="0"/>
              <a:t>例：初速２</a:t>
            </a:r>
            <a:r>
              <a:rPr lang="en-US" altLang="ja-JP" dirty="0"/>
              <a:t>[m/s],</a:t>
            </a:r>
            <a:r>
              <a:rPr lang="ja-JP" altLang="en-US" dirty="0"/>
              <a:t>加速度</a:t>
            </a:r>
            <a:r>
              <a:rPr lang="en-US" altLang="ja-JP" dirty="0"/>
              <a:t>3[m/s/s],</a:t>
            </a:r>
            <a:r>
              <a:rPr lang="ja-JP" altLang="en-US" dirty="0"/>
              <a:t>で２</a:t>
            </a:r>
            <a:r>
              <a:rPr lang="en-US" altLang="ja-JP" dirty="0"/>
              <a:t>[s]</a:t>
            </a:r>
            <a:r>
              <a:rPr lang="ja-JP" altLang="en-US" dirty="0"/>
              <a:t>移動したときの移動距離は？</a:t>
            </a:r>
            <a:endParaRPr lang="en-US" altLang="ja-JP" dirty="0"/>
          </a:p>
          <a:p>
            <a:pPr marL="0" indent="0">
              <a:buNone/>
            </a:pPr>
            <a:endParaRPr lang="en-US" altLang="ja-JP" dirty="0"/>
          </a:p>
          <a:p>
            <a:pPr marL="0" indent="0">
              <a:buNone/>
            </a:pPr>
            <a:r>
              <a:rPr lang="en-US" altLang="ja-JP" dirty="0"/>
              <a:t>n[m]=(1/2)*3*2^2+2*2</a:t>
            </a:r>
          </a:p>
          <a:p>
            <a:pPr marL="0" indent="0">
              <a:buNone/>
            </a:pPr>
            <a:r>
              <a:rPr lang="ja-JP" altLang="en-US" dirty="0"/>
              <a:t>の</a:t>
            </a:r>
            <a:r>
              <a:rPr lang="en-US" altLang="ja-JP" dirty="0"/>
              <a:t>n</a:t>
            </a:r>
            <a:r>
              <a:rPr lang="ja-JP" altLang="en-US" dirty="0"/>
              <a:t>が求める移動距離なので、</a:t>
            </a:r>
            <a:endParaRPr lang="en-US" altLang="ja-JP" dirty="0"/>
          </a:p>
          <a:p>
            <a:pPr marL="0" indent="0">
              <a:buNone/>
            </a:pPr>
            <a:r>
              <a:rPr lang="ja-JP" altLang="en-US" dirty="0"/>
              <a:t>４＋６＝１０</a:t>
            </a:r>
            <a:r>
              <a:rPr lang="en-US" altLang="ja-JP" dirty="0"/>
              <a:t>[m]</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E514A28-E991-46BD-9232-19E5840A5CF6}"/>
                  </a:ext>
                </a:extLst>
              </p:cNvPr>
              <p:cNvSpPr txBox="1"/>
              <p:nvPr/>
            </p:nvSpPr>
            <p:spPr>
              <a:xfrm>
                <a:off x="1457156" y="4939593"/>
                <a:ext cx="3784819" cy="12448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1" i="1" dirty="0" smtClean="0">
                          <a:latin typeface="Cambria Math" panose="02040503050406030204" pitchFamily="18" charset="0"/>
                        </a:rPr>
                        <m:t>𝑥</m:t>
                      </m:r>
                      <m:r>
                        <a:rPr kumimoji="1" lang="en-US" altLang="ja-JP" sz="4000" b="1" i="0" dirty="0" smtClean="0">
                          <a:latin typeface="Cambria Math" panose="02040503050406030204" pitchFamily="18" charset="0"/>
                        </a:rPr>
                        <m:t>=</m:t>
                      </m:r>
                      <m:f>
                        <m:fPr>
                          <m:ctrlPr>
                            <a:rPr kumimoji="1" lang="en-US" altLang="ja-JP" sz="4000" b="1" i="1" dirty="0" smtClean="0">
                              <a:solidFill>
                                <a:srgbClr val="836967"/>
                              </a:solidFill>
                              <a:latin typeface="Cambria Math" panose="02040503050406030204" pitchFamily="18" charset="0"/>
                            </a:rPr>
                          </m:ctrlPr>
                        </m:fPr>
                        <m:num>
                          <m:r>
                            <a:rPr kumimoji="1" lang="en-US" altLang="ja-JP" sz="4000" b="1" i="0" dirty="0" smtClean="0">
                              <a:latin typeface="Cambria Math" panose="02040503050406030204" pitchFamily="18" charset="0"/>
                            </a:rPr>
                            <m:t>1</m:t>
                          </m:r>
                        </m:num>
                        <m:den>
                          <m:r>
                            <a:rPr kumimoji="1" lang="en-US" altLang="ja-JP" sz="4000" b="1" i="0" dirty="0" smtClean="0">
                              <a:latin typeface="Cambria Math" panose="02040503050406030204" pitchFamily="18" charset="0"/>
                            </a:rPr>
                            <m:t>2</m:t>
                          </m:r>
                        </m:den>
                      </m:f>
                      <m:r>
                        <a:rPr kumimoji="1" lang="en-US" altLang="ja-JP" sz="4000" b="1" i="1" dirty="0" smtClean="0">
                          <a:latin typeface="Cambria Math" panose="02040503050406030204" pitchFamily="18" charset="0"/>
                        </a:rPr>
                        <m:t>𝛼</m:t>
                      </m:r>
                      <m:sSup>
                        <m:sSupPr>
                          <m:ctrlPr>
                            <a:rPr kumimoji="1" lang="en-US" altLang="ja-JP" sz="4000" b="1" i="1" dirty="0" smtClean="0">
                              <a:solidFill>
                                <a:srgbClr val="836967"/>
                              </a:solidFill>
                              <a:latin typeface="Cambria Math" panose="02040503050406030204" pitchFamily="18" charset="0"/>
                            </a:rPr>
                          </m:ctrlPr>
                        </m:sSupPr>
                        <m:e>
                          <m:r>
                            <a:rPr kumimoji="1" lang="en-US" altLang="ja-JP" sz="4000" b="1" i="1" dirty="0" smtClean="0">
                              <a:latin typeface="Cambria Math" panose="02040503050406030204" pitchFamily="18" charset="0"/>
                            </a:rPr>
                            <m:t>𝑡</m:t>
                          </m:r>
                        </m:e>
                        <m:sup>
                          <m:r>
                            <a:rPr kumimoji="1" lang="en-US" altLang="ja-JP" sz="4000" b="1" i="0" dirty="0" smtClean="0">
                              <a:latin typeface="Cambria Math" panose="02040503050406030204" pitchFamily="18" charset="0"/>
                            </a:rPr>
                            <m:t>2</m:t>
                          </m:r>
                        </m:sup>
                      </m:sSup>
                      <m:r>
                        <a:rPr kumimoji="1" lang="en-US" altLang="ja-JP" sz="4000" b="1" i="0" dirty="0" smtClean="0">
                          <a:latin typeface="Cambria Math" panose="02040503050406030204" pitchFamily="18" charset="0"/>
                        </a:rPr>
                        <m:t>+</m:t>
                      </m:r>
                      <m:sSub>
                        <m:sSubPr>
                          <m:ctrlPr>
                            <a:rPr kumimoji="1" lang="en-US" altLang="ja-JP" sz="4000" b="1" i="1" dirty="0" smtClean="0">
                              <a:solidFill>
                                <a:srgbClr val="836967"/>
                              </a:solidFill>
                              <a:latin typeface="Cambria Math" panose="02040503050406030204" pitchFamily="18" charset="0"/>
                            </a:rPr>
                          </m:ctrlPr>
                        </m:sSubPr>
                        <m:e>
                          <m:r>
                            <a:rPr kumimoji="1" lang="en-US" altLang="ja-JP" sz="4000" b="1" i="1" dirty="0" smtClean="0">
                              <a:latin typeface="Cambria Math" panose="02040503050406030204" pitchFamily="18" charset="0"/>
                            </a:rPr>
                            <m:t>𝑣</m:t>
                          </m:r>
                        </m:e>
                        <m:sub>
                          <m:r>
                            <a:rPr kumimoji="1" lang="en-US" altLang="ja-JP" sz="4000" b="1" i="0" dirty="0" smtClean="0">
                              <a:latin typeface="Cambria Math" panose="02040503050406030204" pitchFamily="18" charset="0"/>
                            </a:rPr>
                            <m:t>0</m:t>
                          </m:r>
                        </m:sub>
                      </m:sSub>
                      <m:r>
                        <a:rPr kumimoji="1" lang="en-US" altLang="ja-JP" sz="4000" b="1" i="1" dirty="0" smtClean="0">
                          <a:latin typeface="Cambria Math" panose="02040503050406030204" pitchFamily="18" charset="0"/>
                        </a:rPr>
                        <m:t>𝑡</m:t>
                      </m:r>
                    </m:oMath>
                  </m:oMathPara>
                </a14:m>
                <a:endParaRPr kumimoji="1" lang="en-US" altLang="ja-JP" sz="4000" b="1" dirty="0"/>
              </a:p>
            </p:txBody>
          </p:sp>
        </mc:Choice>
        <mc:Fallback xmlns="">
          <p:sp>
            <p:nvSpPr>
              <p:cNvPr id="5" name="テキスト ボックス 4">
                <a:extLst>
                  <a:ext uri="{FF2B5EF4-FFF2-40B4-BE49-F238E27FC236}">
                    <a16:creationId xmlns:a16="http://schemas.microsoft.com/office/drawing/2014/main" id="{DE514A28-E991-46BD-9232-19E5840A5CF6}"/>
                  </a:ext>
                </a:extLst>
              </p:cNvPr>
              <p:cNvSpPr txBox="1">
                <a:spLocks noRot="1" noChangeAspect="1" noMove="1" noResize="1" noEditPoints="1" noAdjustHandles="1" noChangeArrowheads="1" noChangeShapeType="1" noTextEdit="1"/>
              </p:cNvSpPr>
              <p:nvPr/>
            </p:nvSpPr>
            <p:spPr>
              <a:xfrm>
                <a:off x="1457156" y="4939593"/>
                <a:ext cx="3784819" cy="1244828"/>
              </a:xfrm>
              <a:prstGeom prst="rect">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55760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CE7C53-FE1C-4FAA-A6C7-32F20179E468}"/>
              </a:ext>
            </a:extLst>
          </p:cNvPr>
          <p:cNvSpPr>
            <a:spLocks noGrp="1"/>
          </p:cNvSpPr>
          <p:nvPr>
            <p:ph type="title"/>
          </p:nvPr>
        </p:nvSpPr>
        <p:spPr/>
        <p:txBody>
          <a:bodyPr/>
          <a:lstStyle/>
          <a:p>
            <a:r>
              <a:rPr lang="ja-JP" altLang="en-US" dirty="0"/>
              <a:t>２</a:t>
            </a:r>
            <a:r>
              <a:rPr kumimoji="1" lang="ja-JP" altLang="en-US" dirty="0"/>
              <a:t>章：水平方向の運動の公式</a:t>
            </a:r>
            <a:br>
              <a:rPr kumimoji="1" lang="en-US" altLang="ja-JP" dirty="0"/>
            </a:br>
            <a:r>
              <a:rPr kumimoji="1" lang="ja-JP" altLang="en-US" dirty="0"/>
              <a:t>：</a:t>
            </a:r>
            <a:r>
              <a:rPr kumimoji="1" lang="en-US" altLang="ja-JP" dirty="0"/>
              <a:t>Unity</a:t>
            </a:r>
            <a:r>
              <a:rPr kumimoji="1" lang="ja-JP" altLang="en-US" dirty="0"/>
              <a:t>での実装</a:t>
            </a:r>
          </a:p>
        </p:txBody>
      </p:sp>
      <p:sp>
        <p:nvSpPr>
          <p:cNvPr id="3" name="コンテンツ プレースホルダー 2">
            <a:extLst>
              <a:ext uri="{FF2B5EF4-FFF2-40B4-BE49-F238E27FC236}">
                <a16:creationId xmlns:a16="http://schemas.microsoft.com/office/drawing/2014/main" id="{029B8B09-80BD-4A7E-BCFA-51C015037D94}"/>
              </a:ext>
            </a:extLst>
          </p:cNvPr>
          <p:cNvSpPr>
            <a:spLocks noGrp="1"/>
          </p:cNvSpPr>
          <p:nvPr>
            <p:ph sz="half" idx="1"/>
          </p:nvPr>
        </p:nvSpPr>
        <p:spPr/>
        <p:txBody>
          <a:bodyPr/>
          <a:lstStyle/>
          <a:p>
            <a:pPr marL="0" indent="0">
              <a:buNone/>
            </a:pPr>
            <a:r>
              <a:rPr kumimoji="1" lang="ja-JP" altLang="en-US" dirty="0"/>
              <a:t>・仕様１</a:t>
            </a:r>
            <a:endParaRPr kumimoji="1" lang="en-US" altLang="ja-JP" dirty="0"/>
          </a:p>
          <a:p>
            <a:pPr marL="0" indent="0">
              <a:buNone/>
            </a:pPr>
            <a:r>
              <a:rPr lang="en-US" altLang="ja-JP" dirty="0"/>
              <a:t>Scene</a:t>
            </a:r>
            <a:r>
              <a:rPr lang="ja-JP" altLang="en-US" dirty="0"/>
              <a:t>名：</a:t>
            </a:r>
            <a:r>
              <a:rPr lang="en-US" altLang="ja-JP" dirty="0" err="1"/>
              <a:t>Suihei</a:t>
            </a:r>
            <a:r>
              <a:rPr lang="ja-JP" altLang="en-US" dirty="0"/>
              <a:t>１</a:t>
            </a:r>
            <a:endParaRPr lang="en-US" altLang="ja-JP" dirty="0"/>
          </a:p>
          <a:p>
            <a:pPr marL="0" indent="0">
              <a:buNone/>
            </a:pPr>
            <a:r>
              <a:rPr lang="ja-JP" altLang="en-US" dirty="0"/>
              <a:t>オブジェクト名：</a:t>
            </a:r>
            <a:r>
              <a:rPr lang="en-US" altLang="ja-JP" dirty="0"/>
              <a:t>C</a:t>
            </a:r>
          </a:p>
          <a:p>
            <a:pPr marL="0" indent="0">
              <a:buNone/>
            </a:pPr>
            <a:r>
              <a:rPr kumimoji="1" lang="ja-JP" altLang="en-US" dirty="0"/>
              <a:t>内容：</a:t>
            </a:r>
            <a:endParaRPr kumimoji="1" lang="en-US" altLang="ja-JP" dirty="0"/>
          </a:p>
          <a:p>
            <a:pPr marL="0" indent="0">
              <a:buNone/>
            </a:pPr>
            <a:r>
              <a:rPr kumimoji="1" lang="ja-JP" altLang="en-US" sz="2400" dirty="0"/>
              <a:t>オブジェクト</a:t>
            </a:r>
            <a:r>
              <a:rPr lang="en-US" altLang="ja-JP" sz="2400" dirty="0"/>
              <a:t>C</a:t>
            </a:r>
            <a:r>
              <a:rPr lang="ja-JP" altLang="en-US" sz="2400" dirty="0"/>
              <a:t>を作成し、</a:t>
            </a:r>
            <a:endParaRPr lang="en-US" altLang="ja-JP" sz="2400" dirty="0"/>
          </a:p>
          <a:p>
            <a:pPr marL="0" indent="0">
              <a:buNone/>
            </a:pPr>
            <a:r>
              <a:rPr lang="ja-JP" altLang="en-US" sz="2400" dirty="0"/>
              <a:t>初速度と加速度を右方向に設定して、</a:t>
            </a:r>
            <a:endParaRPr lang="en-US" altLang="ja-JP" sz="2400" dirty="0"/>
          </a:p>
          <a:p>
            <a:pPr marL="0" indent="0">
              <a:buNone/>
            </a:pPr>
            <a:r>
              <a:rPr lang="ja-JP" altLang="en-US" sz="2400" dirty="0"/>
              <a:t>右方向に等加速度運動をさせよ。</a:t>
            </a:r>
            <a:endParaRPr lang="en-US" altLang="ja-JP" sz="2400" dirty="0"/>
          </a:p>
          <a:p>
            <a:pPr marL="0" indent="0">
              <a:buNone/>
            </a:pPr>
            <a:r>
              <a:rPr lang="ja-JP" altLang="en-US" sz="2400" dirty="0"/>
              <a:t>（どんどん早くなる）</a:t>
            </a:r>
            <a:endParaRPr lang="en-US" altLang="ja-JP" sz="2400" dirty="0"/>
          </a:p>
        </p:txBody>
      </p:sp>
      <p:sp>
        <p:nvSpPr>
          <p:cNvPr id="4" name="コンテンツ プレースホルダー 2">
            <a:extLst>
              <a:ext uri="{FF2B5EF4-FFF2-40B4-BE49-F238E27FC236}">
                <a16:creationId xmlns:a16="http://schemas.microsoft.com/office/drawing/2014/main" id="{4A8E51B7-5D21-4DF9-AA95-35D5B9CA61EC}"/>
              </a:ext>
            </a:extLst>
          </p:cNvPr>
          <p:cNvSpPr txBox="1">
            <a:spLocks/>
          </p:cNvSpPr>
          <p:nvPr/>
        </p:nvSpPr>
        <p:spPr>
          <a:xfrm>
            <a:off x="6172202"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・仕様２</a:t>
            </a:r>
            <a:endParaRPr lang="en-US" altLang="ja-JP" dirty="0"/>
          </a:p>
          <a:p>
            <a:pPr marL="0" indent="0">
              <a:buFont typeface="Arial" panose="020B0604020202020204" pitchFamily="34" charset="0"/>
              <a:buNone/>
            </a:pPr>
            <a:r>
              <a:rPr lang="en-US" altLang="ja-JP" dirty="0"/>
              <a:t>Scene</a:t>
            </a:r>
            <a:r>
              <a:rPr lang="ja-JP" altLang="en-US" dirty="0"/>
              <a:t>名：</a:t>
            </a:r>
            <a:r>
              <a:rPr lang="en-US" altLang="ja-JP" dirty="0" err="1"/>
              <a:t>Suihei</a:t>
            </a:r>
            <a:r>
              <a:rPr lang="ja-JP" altLang="en-US" dirty="0"/>
              <a:t>２</a:t>
            </a:r>
            <a:endParaRPr lang="en-US" altLang="ja-JP" dirty="0"/>
          </a:p>
          <a:p>
            <a:pPr marL="0" indent="0">
              <a:buFont typeface="Arial" panose="020B0604020202020204" pitchFamily="34" charset="0"/>
              <a:buNone/>
            </a:pPr>
            <a:r>
              <a:rPr lang="ja-JP" altLang="en-US" dirty="0"/>
              <a:t>オブジェクト名：</a:t>
            </a:r>
            <a:r>
              <a:rPr lang="en-US" altLang="ja-JP" dirty="0"/>
              <a:t>D</a:t>
            </a:r>
          </a:p>
          <a:p>
            <a:pPr marL="0" indent="0">
              <a:buFont typeface="Arial" panose="020B0604020202020204" pitchFamily="34" charset="0"/>
              <a:buNone/>
            </a:pPr>
            <a:r>
              <a:rPr lang="ja-JP" altLang="en-US" dirty="0"/>
              <a:t>内容：</a:t>
            </a:r>
            <a:endParaRPr lang="en-US" altLang="ja-JP" dirty="0"/>
          </a:p>
          <a:p>
            <a:pPr marL="0" indent="0">
              <a:buFont typeface="Arial" panose="020B0604020202020204" pitchFamily="34" charset="0"/>
              <a:buNone/>
            </a:pPr>
            <a:r>
              <a:rPr lang="ja-JP" altLang="en-US" sz="2400" dirty="0"/>
              <a:t>オブジェクト</a:t>
            </a:r>
            <a:r>
              <a:rPr lang="en-US" altLang="ja-JP" sz="2400" dirty="0"/>
              <a:t>D</a:t>
            </a:r>
            <a:r>
              <a:rPr lang="ja-JP" altLang="en-US" sz="2400" dirty="0"/>
              <a:t>を作成し、</a:t>
            </a:r>
            <a:endParaRPr lang="en-US" altLang="ja-JP" sz="2400" dirty="0"/>
          </a:p>
          <a:p>
            <a:pPr marL="0" indent="0">
              <a:buFont typeface="Arial" panose="020B0604020202020204" pitchFamily="34" charset="0"/>
              <a:buNone/>
            </a:pPr>
            <a:r>
              <a:rPr lang="ja-JP" altLang="en-US" sz="2400" dirty="0"/>
              <a:t>初速度と加速度を左方向に設定して、</a:t>
            </a:r>
            <a:endParaRPr lang="en-US" altLang="ja-JP" sz="2400" dirty="0"/>
          </a:p>
          <a:p>
            <a:pPr marL="0" indent="0">
              <a:buFont typeface="Arial" panose="020B0604020202020204" pitchFamily="34" charset="0"/>
              <a:buNone/>
            </a:pPr>
            <a:r>
              <a:rPr lang="ja-JP" altLang="en-US" sz="2400" dirty="0"/>
              <a:t>右方向に等加速度運動をさせよ。</a:t>
            </a:r>
            <a:endParaRPr lang="en-US" altLang="ja-JP" sz="2400" dirty="0"/>
          </a:p>
          <a:p>
            <a:pPr marL="0" indent="0">
              <a:buFont typeface="Arial" panose="020B0604020202020204" pitchFamily="34" charset="0"/>
              <a:buNone/>
            </a:pPr>
            <a:r>
              <a:rPr lang="ja-JP" altLang="en-US" sz="2400" dirty="0"/>
              <a:t>（はじめ左に進むが、どんどん遅くなり、やがて右に進み始める）</a:t>
            </a:r>
            <a:endParaRPr lang="en-US" altLang="ja-JP" sz="2400" dirty="0"/>
          </a:p>
        </p:txBody>
      </p:sp>
    </p:spTree>
    <p:extLst>
      <p:ext uri="{BB962C8B-B14F-4D97-AF65-F5344CB8AC3E}">
        <p14:creationId xmlns:p14="http://schemas.microsoft.com/office/powerpoint/2010/main" val="2003979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lang="en-US" altLang="ja-JP" dirty="0"/>
              <a:t>3</a:t>
            </a:r>
            <a:r>
              <a:rPr kumimoji="1" lang="ja-JP" altLang="en-US" dirty="0"/>
              <a:t>章：</a:t>
            </a:r>
            <a:r>
              <a:rPr lang="ja-JP" altLang="en-US" dirty="0"/>
              <a:t>加速度は何故発生するか？</a:t>
            </a:r>
            <a:endParaRPr kumimoji="1" lang="ja-JP" altLang="en-US" dirty="0"/>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838201" y="1825625"/>
            <a:ext cx="5181600" cy="4351338"/>
          </a:xfrm>
        </p:spPr>
        <p:txBody>
          <a:bodyPr>
            <a:normAutofit/>
          </a:bodyPr>
          <a:lstStyle/>
          <a:p>
            <a:pPr marL="0" indent="0">
              <a:buNone/>
            </a:pPr>
            <a:r>
              <a:rPr lang="ja-JP" altLang="en-US" dirty="0"/>
              <a:t>・</a:t>
            </a:r>
            <a:r>
              <a:rPr lang="ja-JP" altLang="en-US" b="1" u="sng" dirty="0"/>
              <a:t>速度は加速度から生じる</a:t>
            </a:r>
            <a:endParaRPr lang="en-US" altLang="ja-JP" sz="2400" b="1" u="sng" dirty="0"/>
          </a:p>
          <a:p>
            <a:pPr marL="0" indent="0">
              <a:buNone/>
            </a:pPr>
            <a:r>
              <a:rPr lang="ja-JP" altLang="en-US" sz="2400" dirty="0"/>
              <a:t>　前章の話で、</a:t>
            </a:r>
            <a:endParaRPr lang="en-US" altLang="ja-JP" sz="2400" dirty="0"/>
          </a:p>
          <a:p>
            <a:pPr marL="0" indent="0">
              <a:buNone/>
            </a:pPr>
            <a:endParaRPr lang="en-US" altLang="ja-JP" sz="2400" dirty="0"/>
          </a:p>
          <a:p>
            <a:pPr marL="0" indent="0">
              <a:buNone/>
            </a:pPr>
            <a:r>
              <a:rPr lang="ja-JP" altLang="en-US" sz="2400" dirty="0"/>
              <a:t>　</a:t>
            </a:r>
            <a:r>
              <a:rPr lang="ja-JP" altLang="en-US" sz="2400" b="1" u="sng" dirty="0"/>
              <a:t>・移動距離は速度を用いて</a:t>
            </a:r>
            <a:endParaRPr lang="en-US" altLang="ja-JP" sz="2400" b="1" u="sng" dirty="0"/>
          </a:p>
          <a:p>
            <a:pPr marL="0" indent="0">
              <a:buNone/>
            </a:pPr>
            <a:endParaRPr lang="en-US" altLang="ja-JP" sz="2400" b="1" u="sng" dirty="0"/>
          </a:p>
          <a:p>
            <a:pPr marL="0" indent="0">
              <a:buNone/>
            </a:pPr>
            <a:r>
              <a:rPr lang="ja-JP" altLang="en-US" sz="2400" dirty="0"/>
              <a:t>　</a:t>
            </a:r>
            <a:r>
              <a:rPr lang="ja-JP" altLang="en-US" sz="2400" b="1" u="sng" dirty="0"/>
              <a:t>・速度は加速度を用いて</a:t>
            </a:r>
            <a:endParaRPr lang="en-US" altLang="ja-JP" sz="2400" b="1" u="sng" dirty="0"/>
          </a:p>
          <a:p>
            <a:pPr marL="0" indent="0">
              <a:buNone/>
            </a:pPr>
            <a:endParaRPr lang="en-US" altLang="ja-JP" sz="2400" b="1" u="sng" dirty="0"/>
          </a:p>
          <a:p>
            <a:pPr marL="0" indent="0">
              <a:buNone/>
            </a:pPr>
            <a:r>
              <a:rPr lang="ja-JP" altLang="en-US" sz="2400" dirty="0"/>
              <a:t>　計算出来ることが分かった。</a:t>
            </a:r>
            <a:endParaRPr lang="en-US" altLang="ja-JP" sz="2400" dirty="0"/>
          </a:p>
        </p:txBody>
      </p:sp>
      <p:sp>
        <p:nvSpPr>
          <p:cNvPr id="5" name="コンテンツ プレースホルダー 4">
            <a:extLst>
              <a:ext uri="{FF2B5EF4-FFF2-40B4-BE49-F238E27FC236}">
                <a16:creationId xmlns:a16="http://schemas.microsoft.com/office/drawing/2014/main" id="{F0AB25D8-C72E-4394-95D5-B8AA5C88CBFB}"/>
              </a:ext>
            </a:extLst>
          </p:cNvPr>
          <p:cNvSpPr>
            <a:spLocks noGrp="1"/>
          </p:cNvSpPr>
          <p:nvPr>
            <p:ph sz="half" idx="2"/>
          </p:nvPr>
        </p:nvSpPr>
        <p:spPr/>
        <p:txBody>
          <a:bodyPr>
            <a:normAutofit/>
          </a:bodyPr>
          <a:lstStyle/>
          <a:p>
            <a:pPr marL="0" indent="0">
              <a:buNone/>
            </a:pPr>
            <a:r>
              <a:rPr lang="ja-JP" altLang="en-US" sz="2800" dirty="0"/>
              <a:t>つまり、速度があるから移動距離が生まれ、加速度があるから速度は生まれることがわかる。</a:t>
            </a:r>
            <a:endParaRPr lang="en-US" altLang="ja-JP" sz="2800" dirty="0"/>
          </a:p>
          <a:p>
            <a:pPr marL="0" indent="0">
              <a:buNone/>
            </a:pPr>
            <a:r>
              <a:rPr lang="ja-JP" altLang="en-US" dirty="0"/>
              <a:t>では、</a:t>
            </a:r>
            <a:endParaRPr lang="en-US" altLang="ja-JP" dirty="0"/>
          </a:p>
          <a:p>
            <a:pPr marL="0" indent="0">
              <a:buNone/>
            </a:pPr>
            <a:r>
              <a:rPr lang="ja-JP" altLang="en-US" sz="4400" b="1" dirty="0"/>
              <a:t>加速度はどこから生まれているのだろうか？</a:t>
            </a:r>
          </a:p>
        </p:txBody>
      </p:sp>
    </p:spTree>
    <p:extLst>
      <p:ext uri="{BB962C8B-B14F-4D97-AF65-F5344CB8AC3E}">
        <p14:creationId xmlns:p14="http://schemas.microsoft.com/office/powerpoint/2010/main" val="116094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kumimoji="1" lang="en-US" altLang="ja-JP" dirty="0"/>
              <a:t>3</a:t>
            </a:r>
            <a:r>
              <a:rPr kumimoji="1" lang="ja-JP" altLang="en-US" dirty="0"/>
              <a:t>章：</a:t>
            </a:r>
            <a:r>
              <a:rPr lang="ja-JP" altLang="en-US" dirty="0"/>
              <a:t>加速度は力から生まれる</a:t>
            </a:r>
            <a:endParaRPr kumimoji="1" lang="ja-JP" altLang="en-US" dirty="0"/>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838201" y="1825625"/>
            <a:ext cx="5181600" cy="4351338"/>
          </a:xfrm>
        </p:spPr>
        <p:txBody>
          <a:bodyPr>
            <a:normAutofit/>
          </a:bodyPr>
          <a:lstStyle/>
          <a:p>
            <a:pPr marL="0" indent="0">
              <a:buNone/>
            </a:pPr>
            <a:r>
              <a:rPr lang="ja-JP" altLang="en-US" dirty="0"/>
              <a:t>・</a:t>
            </a:r>
            <a:r>
              <a:rPr lang="ja-JP" altLang="en-US" b="1" u="sng" dirty="0"/>
              <a:t>加速度は力から生じている</a:t>
            </a:r>
            <a:endParaRPr lang="en-US" altLang="ja-JP" b="1" u="sng" dirty="0"/>
          </a:p>
          <a:p>
            <a:pPr marL="0" indent="0">
              <a:buNone/>
            </a:pPr>
            <a:r>
              <a:rPr lang="ja-JP" altLang="en-US" sz="2400" dirty="0"/>
              <a:t>　高尚な話を無視すると</a:t>
            </a:r>
            <a:endParaRPr lang="en-US" altLang="ja-JP" sz="2400" dirty="0"/>
          </a:p>
          <a:p>
            <a:pPr marL="0" indent="0">
              <a:buNone/>
            </a:pPr>
            <a:r>
              <a:rPr lang="ja-JP" altLang="en-US" sz="2400" dirty="0"/>
              <a:t>　</a:t>
            </a:r>
            <a:r>
              <a:rPr lang="ja-JP" altLang="en-US" dirty="0"/>
              <a:t>加速度は力から生じます。</a:t>
            </a:r>
            <a:endParaRPr lang="en-US" altLang="ja-JP" sz="2400" dirty="0"/>
          </a:p>
        </p:txBody>
      </p:sp>
      <p:sp>
        <p:nvSpPr>
          <p:cNvPr id="5" name="コンテンツ プレースホルダー 4">
            <a:extLst>
              <a:ext uri="{FF2B5EF4-FFF2-40B4-BE49-F238E27FC236}">
                <a16:creationId xmlns:a16="http://schemas.microsoft.com/office/drawing/2014/main" id="{F0AB25D8-C72E-4394-95D5-B8AA5C88CBFB}"/>
              </a:ext>
            </a:extLst>
          </p:cNvPr>
          <p:cNvSpPr>
            <a:spLocks noGrp="1"/>
          </p:cNvSpPr>
          <p:nvPr>
            <p:ph sz="half" idx="2"/>
          </p:nvPr>
        </p:nvSpPr>
        <p:spPr/>
        <p:txBody>
          <a:bodyPr>
            <a:normAutofit/>
          </a:bodyPr>
          <a:lstStyle/>
          <a:p>
            <a:pPr marL="0" indent="0">
              <a:buNone/>
            </a:pPr>
            <a:r>
              <a:rPr lang="ja-JP" altLang="en-US" sz="2400" dirty="0"/>
              <a:t>つまり、</a:t>
            </a:r>
            <a:endParaRPr lang="en-US" altLang="ja-JP" sz="2400" dirty="0"/>
          </a:p>
          <a:p>
            <a:pPr marL="0" indent="0">
              <a:buNone/>
            </a:pPr>
            <a:r>
              <a:rPr lang="ja-JP" altLang="en-US" sz="2400" dirty="0"/>
              <a:t>　速度も加速度も移動距離も</a:t>
            </a:r>
            <a:endParaRPr lang="en-US" altLang="ja-JP" sz="2400" dirty="0"/>
          </a:p>
          <a:p>
            <a:pPr marL="0" indent="0">
              <a:buNone/>
            </a:pPr>
            <a:r>
              <a:rPr lang="ja-JP" altLang="en-US" sz="2400" dirty="0"/>
              <a:t>　　　</a:t>
            </a:r>
            <a:r>
              <a:rPr lang="ja-JP" altLang="en-US" sz="3200" dirty="0"/>
              <a:t>力から発生しています。</a:t>
            </a:r>
            <a:endParaRPr lang="en-US" altLang="ja-JP" sz="3200" dirty="0"/>
          </a:p>
          <a:p>
            <a:pPr marL="0" indent="0">
              <a:buNone/>
            </a:pPr>
            <a:r>
              <a:rPr lang="ja-JP" altLang="en-US" sz="3200" dirty="0"/>
              <a:t>（</a:t>
            </a:r>
            <a:r>
              <a:rPr lang="ja-JP" altLang="en-US" sz="2400" dirty="0"/>
              <a:t>電気も光も質量さえも</a:t>
            </a:r>
            <a:endParaRPr lang="en-US" altLang="ja-JP" sz="2400" dirty="0"/>
          </a:p>
          <a:p>
            <a:pPr marL="0" indent="0">
              <a:buNone/>
            </a:pPr>
            <a:r>
              <a:rPr lang="ja-JP" altLang="en-US" sz="2400" dirty="0"/>
              <a:t>　　　　　　力から発生している</a:t>
            </a:r>
            <a:r>
              <a:rPr lang="ja-JP" altLang="en-US" sz="3200" dirty="0"/>
              <a:t>）</a:t>
            </a:r>
            <a:endParaRPr lang="en-US" altLang="ja-JP" sz="3200" dirty="0"/>
          </a:p>
          <a:p>
            <a:pPr marL="0" indent="0">
              <a:buNone/>
            </a:pPr>
            <a:r>
              <a:rPr lang="ja-JP" altLang="en-US" sz="3200" dirty="0"/>
              <a:t>　</a:t>
            </a:r>
            <a:r>
              <a:rPr lang="ja-JP" altLang="en-US" sz="2000" dirty="0"/>
              <a:t>なので、</a:t>
            </a:r>
            <a:endParaRPr lang="en-US" altLang="ja-JP" sz="3200" dirty="0"/>
          </a:p>
          <a:p>
            <a:pPr marL="0" indent="0">
              <a:buNone/>
            </a:pPr>
            <a:r>
              <a:rPr lang="ja-JP" altLang="en-US" sz="2400" dirty="0"/>
              <a:t>　物理の基本は</a:t>
            </a:r>
            <a:r>
              <a:rPr lang="ja-JP" altLang="en-US" sz="3600" dirty="0"/>
              <a:t>力</a:t>
            </a:r>
            <a:r>
              <a:rPr lang="ja-JP" altLang="en-US" sz="2400" dirty="0"/>
              <a:t>のなのです。</a:t>
            </a:r>
          </a:p>
        </p:txBody>
      </p:sp>
      <p:sp>
        <p:nvSpPr>
          <p:cNvPr id="3" name="楕円 2">
            <a:extLst>
              <a:ext uri="{FF2B5EF4-FFF2-40B4-BE49-F238E27FC236}">
                <a16:creationId xmlns:a16="http://schemas.microsoft.com/office/drawing/2014/main" id="{8980AAF6-F7C9-4F94-9729-234C765AD0CD}"/>
              </a:ext>
            </a:extLst>
          </p:cNvPr>
          <p:cNvSpPr/>
          <p:nvPr/>
        </p:nvSpPr>
        <p:spPr>
          <a:xfrm>
            <a:off x="2192043" y="4270158"/>
            <a:ext cx="1305017" cy="12251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7BF55F2C-2439-4228-AF42-757FB8B43F2E}"/>
              </a:ext>
            </a:extLst>
          </p:cNvPr>
          <p:cNvSpPr/>
          <p:nvPr/>
        </p:nvSpPr>
        <p:spPr>
          <a:xfrm>
            <a:off x="3568823" y="4580877"/>
            <a:ext cx="1074198" cy="60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F108FEF9-0DBC-466C-84E4-DDB01BEF4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566" y="3663950"/>
            <a:ext cx="1974202" cy="1974202"/>
          </a:xfrm>
          <a:prstGeom prst="rect">
            <a:avLst/>
          </a:prstGeom>
          <a:scene3d>
            <a:camera prst="orthographicFront">
              <a:rot lat="0" lon="0" rev="16200000"/>
            </a:camera>
            <a:lightRig rig="threePt" dir="t"/>
          </a:scene3d>
        </p:spPr>
      </p:pic>
      <p:sp>
        <p:nvSpPr>
          <p:cNvPr id="10" name="テキスト ボックス 9">
            <a:extLst>
              <a:ext uri="{FF2B5EF4-FFF2-40B4-BE49-F238E27FC236}">
                <a16:creationId xmlns:a16="http://schemas.microsoft.com/office/drawing/2014/main" id="{40537C8F-7D15-4A31-9511-BFEBBB55A4F8}"/>
              </a:ext>
            </a:extLst>
          </p:cNvPr>
          <p:cNvSpPr txBox="1"/>
          <p:nvPr/>
        </p:nvSpPr>
        <p:spPr>
          <a:xfrm>
            <a:off x="1087143" y="5609663"/>
            <a:ext cx="387798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物体に力を加える事で加速度が発生</a:t>
            </a:r>
            <a:endParaRPr kumimoji="1" lang="en-US" altLang="ja-JP" dirty="0"/>
          </a:p>
        </p:txBody>
      </p:sp>
    </p:spTree>
    <p:extLst>
      <p:ext uri="{BB962C8B-B14F-4D97-AF65-F5344CB8AC3E}">
        <p14:creationId xmlns:p14="http://schemas.microsoft.com/office/powerpoint/2010/main" val="2747899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kumimoji="1" lang="en-US" altLang="ja-JP" dirty="0"/>
              <a:t>3</a:t>
            </a:r>
            <a:r>
              <a:rPr kumimoji="1" lang="ja-JP" altLang="en-US" dirty="0"/>
              <a:t>章：</a:t>
            </a:r>
            <a:r>
              <a:rPr lang="ja-JP" altLang="en-US" dirty="0"/>
              <a:t>加速度は力から生まれる</a:t>
            </a:r>
            <a:endParaRPr kumimoji="1" lang="ja-JP" alt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838201" y="1825625"/>
                <a:ext cx="5181600" cy="4351338"/>
              </a:xfrm>
            </p:spPr>
            <p:txBody>
              <a:bodyPr>
                <a:normAutofit/>
              </a:bodyPr>
              <a:lstStyle/>
              <a:p>
                <a:pPr marL="0" indent="0">
                  <a:buNone/>
                </a:pPr>
                <a:r>
                  <a:rPr lang="ja-JP" altLang="en-US" sz="2400" b="1" u="sng" dirty="0"/>
                  <a:t>・</a:t>
                </a:r>
                <a:r>
                  <a:rPr lang="ja-JP" altLang="en-US" b="1" u="sng" dirty="0"/>
                  <a:t>力から加速度へ</a:t>
                </a:r>
                <a:endParaRPr lang="en-US" altLang="ja-JP" sz="2400" b="1" u="sng" dirty="0"/>
              </a:p>
              <a:p>
                <a:pPr marL="0" indent="0">
                  <a:buNone/>
                </a:pPr>
                <a:r>
                  <a:rPr lang="ja-JP" altLang="en-US" sz="2400" dirty="0"/>
                  <a:t>　ここで、超有名なあの式が登場します。</a:t>
                </a:r>
                <a:endParaRPr lang="en-US" altLang="ja-JP" sz="2400" dirty="0"/>
              </a:p>
              <a:p>
                <a:pPr marL="0" indent="0">
                  <a:buNone/>
                </a:pPr>
                <a14:m>
                  <m:oMathPara xmlns:m="http://schemas.openxmlformats.org/officeDocument/2006/math">
                    <m:oMathParaPr>
                      <m:jc m:val="centerGroup"/>
                    </m:oMathParaPr>
                    <m:oMath xmlns:m="http://schemas.openxmlformats.org/officeDocument/2006/math">
                      <m:r>
                        <a:rPr lang="en-US" altLang="ja-JP" sz="5400" i="1" dirty="0" smtClean="0">
                          <a:latin typeface="Cambria Math" panose="02040503050406030204" pitchFamily="18" charset="0"/>
                        </a:rPr>
                        <m:t>𝐹</m:t>
                      </m:r>
                      <m:r>
                        <a:rPr lang="en-US" altLang="ja-JP" sz="5400" i="0" dirty="0" smtClean="0">
                          <a:latin typeface="Cambria Math" panose="02040503050406030204" pitchFamily="18" charset="0"/>
                        </a:rPr>
                        <m:t>=</m:t>
                      </m:r>
                      <m:r>
                        <a:rPr lang="en-US" altLang="ja-JP" sz="5400" i="1" dirty="0" smtClean="0">
                          <a:latin typeface="Cambria Math" panose="02040503050406030204" pitchFamily="18" charset="0"/>
                        </a:rPr>
                        <m:t>𝑚𝑎</m:t>
                      </m:r>
                    </m:oMath>
                  </m:oMathPara>
                </a14:m>
                <a:endParaRPr lang="en-US" altLang="ja-JP" sz="5400" dirty="0"/>
              </a:p>
              <a:p>
                <a:pPr marL="0" indent="0">
                  <a:buNone/>
                </a:pPr>
                <a:r>
                  <a:rPr lang="ja-JP" altLang="en-US" sz="2400" dirty="0"/>
                  <a:t>　ディメンションで考えると、</a:t>
                </a:r>
                <a:endParaRPr lang="en-US" altLang="ja-JP" sz="2400" dirty="0"/>
              </a:p>
              <a:p>
                <a:pPr marL="0" indent="0">
                  <a:buNone/>
                </a:pPr>
                <a:r>
                  <a:rPr lang="ja-JP" altLang="en-US" sz="2400" dirty="0"/>
                  <a:t>　</a:t>
                </a:r>
                <a:r>
                  <a:rPr lang="en-US" altLang="ja-JP" sz="2400" dirty="0"/>
                  <a:t>F[N] </a:t>
                </a:r>
                <a:r>
                  <a:rPr lang="ja-JP" altLang="en-US" sz="2400" dirty="0"/>
                  <a:t>であり、</a:t>
                </a:r>
                <a:r>
                  <a:rPr lang="en-US" altLang="ja-JP" sz="2400" dirty="0"/>
                  <a:t>[N]=[kg*m/s/s]</a:t>
                </a:r>
              </a:p>
              <a:p>
                <a:pPr marL="0" indent="0">
                  <a:buNone/>
                </a:pPr>
                <a:r>
                  <a:rPr lang="ja-JP" altLang="en-US" sz="2400" dirty="0"/>
                  <a:t>　つまり、この式は力</a:t>
                </a:r>
                <a:r>
                  <a:rPr lang="en-US" altLang="ja-JP" sz="2400" dirty="0"/>
                  <a:t>F</a:t>
                </a:r>
                <a:r>
                  <a:rPr lang="ja-JP" altLang="en-US" sz="2400" dirty="0"/>
                  <a:t>が重さ</a:t>
                </a:r>
                <a:r>
                  <a:rPr lang="en-US" altLang="ja-JP" sz="2400" dirty="0"/>
                  <a:t>m(kg)</a:t>
                </a:r>
                <a:r>
                  <a:rPr lang="ja-JP" altLang="en-US" sz="2400" dirty="0"/>
                  <a:t>の物体に加速度</a:t>
                </a:r>
                <a:r>
                  <a:rPr lang="en-US" altLang="ja-JP" sz="2400" dirty="0"/>
                  <a:t>α(m/s/s)</a:t>
                </a:r>
                <a:r>
                  <a:rPr lang="ja-JP" altLang="en-US" sz="2400" dirty="0"/>
                  <a:t>を与えることが出来ると示している。</a:t>
                </a:r>
                <a:endParaRPr lang="en-US" altLang="ja-JP" sz="2400" dirty="0"/>
              </a:p>
            </p:txBody>
          </p:sp>
        </mc:Choice>
        <mc:Fallback xmlns="">
          <p:sp>
            <p:nvSpPr>
              <p:cNvPr id="4" name="コンテンツ プレースホルダー 3">
                <a:extLst>
                  <a:ext uri="{FF2B5EF4-FFF2-40B4-BE49-F238E27FC236}">
                    <a16:creationId xmlns:a16="http://schemas.microsoft.com/office/drawing/2014/main" id="{144C7291-5760-4B58-905C-0679E7E40A82}"/>
                  </a:ext>
                </a:extLst>
              </p:cNvPr>
              <p:cNvSpPr>
                <a:spLocks noGrp="1" noRot="1" noChangeAspect="1" noMove="1" noResize="1" noEditPoints="1" noAdjustHandles="1" noChangeArrowheads="1" noChangeShapeType="1" noTextEdit="1"/>
              </p:cNvSpPr>
              <p:nvPr>
                <p:ph sz="half" idx="1"/>
              </p:nvPr>
            </p:nvSpPr>
            <p:spPr>
              <a:xfrm>
                <a:off x="838201" y="1825625"/>
                <a:ext cx="5181600" cy="4351338"/>
              </a:xfrm>
              <a:blipFill>
                <a:blip r:embed="rId2"/>
                <a:stretch>
                  <a:fillRect l="-1882" t="-2381" r="-1059"/>
                </a:stretch>
              </a:blipFill>
            </p:spPr>
            <p:txBody>
              <a:bodyPr/>
              <a:lstStyle/>
              <a:p>
                <a:r>
                  <a:rPr lang="ja-JP" altLang="en-US">
                    <a:noFill/>
                  </a:rPr>
                  <a:t> </a:t>
                </a:r>
              </a:p>
            </p:txBody>
          </p:sp>
        </mc:Fallback>
      </mc:AlternateContent>
      <p:sp>
        <p:nvSpPr>
          <p:cNvPr id="5" name="コンテンツ プレースホルダー 4">
            <a:extLst>
              <a:ext uri="{FF2B5EF4-FFF2-40B4-BE49-F238E27FC236}">
                <a16:creationId xmlns:a16="http://schemas.microsoft.com/office/drawing/2014/main" id="{F0AB25D8-C72E-4394-95D5-B8AA5C88CBFB}"/>
              </a:ext>
            </a:extLst>
          </p:cNvPr>
          <p:cNvSpPr>
            <a:spLocks noGrp="1"/>
          </p:cNvSpPr>
          <p:nvPr>
            <p:ph sz="half" idx="2"/>
          </p:nvPr>
        </p:nvSpPr>
        <p:spPr/>
        <p:txBody>
          <a:bodyPr>
            <a:normAutofit/>
          </a:bodyPr>
          <a:lstStyle/>
          <a:p>
            <a:pPr marL="0" indent="0">
              <a:buNone/>
            </a:pPr>
            <a:r>
              <a:rPr lang="ja-JP" altLang="en-US" sz="2400" b="1" u="sng" dirty="0"/>
              <a:t>・具体例</a:t>
            </a:r>
            <a:endParaRPr lang="en-US" altLang="ja-JP" sz="2400" b="1" u="sng" dirty="0"/>
          </a:p>
          <a:p>
            <a:pPr marL="0" indent="0">
              <a:buNone/>
            </a:pPr>
            <a:r>
              <a:rPr lang="ja-JP" altLang="en-US" sz="2400" dirty="0"/>
              <a:t>　質量</a:t>
            </a:r>
            <a:r>
              <a:rPr lang="en-US" altLang="ja-JP" sz="2400" dirty="0"/>
              <a:t>5[kg]</a:t>
            </a:r>
            <a:r>
              <a:rPr lang="ja-JP" altLang="en-US" sz="2400" dirty="0"/>
              <a:t>の物体を</a:t>
            </a:r>
            <a:r>
              <a:rPr lang="en-US" altLang="ja-JP" sz="2400" dirty="0"/>
              <a:t>5[N]</a:t>
            </a:r>
            <a:r>
              <a:rPr lang="ja-JP" altLang="en-US" sz="2400" dirty="0"/>
              <a:t>の力で</a:t>
            </a:r>
            <a:r>
              <a:rPr lang="ja-JP" altLang="en-US" sz="2400" b="1" dirty="0"/>
              <a:t>押し続ける（超重要）</a:t>
            </a:r>
            <a:r>
              <a:rPr lang="ja-JP" altLang="en-US" sz="2400" dirty="0"/>
              <a:t>と、</a:t>
            </a:r>
            <a:endParaRPr lang="en-US" altLang="ja-JP" sz="2400" dirty="0"/>
          </a:p>
          <a:p>
            <a:pPr marL="0" indent="0">
              <a:buNone/>
            </a:pPr>
            <a:r>
              <a:rPr lang="ja-JP" altLang="en-US" sz="2400" dirty="0"/>
              <a:t>　５＝５・</a:t>
            </a:r>
            <a:r>
              <a:rPr lang="en-US" altLang="ja-JP" sz="2400" dirty="0"/>
              <a:t>α</a:t>
            </a:r>
          </a:p>
          <a:p>
            <a:pPr marL="0" indent="0">
              <a:buNone/>
            </a:pPr>
            <a:r>
              <a:rPr lang="ja-JP" altLang="en-US" sz="2400" dirty="0"/>
              <a:t>　なので、</a:t>
            </a:r>
            <a:endParaRPr lang="en-US" altLang="ja-JP" sz="2400" dirty="0"/>
          </a:p>
          <a:p>
            <a:pPr marL="0" indent="0">
              <a:buNone/>
            </a:pPr>
            <a:r>
              <a:rPr lang="ja-JP" altLang="en-US" sz="2400" dirty="0"/>
              <a:t>　</a:t>
            </a:r>
            <a:r>
              <a:rPr lang="en-US" altLang="ja-JP" sz="2400" dirty="0"/>
              <a:t>α</a:t>
            </a:r>
            <a:r>
              <a:rPr lang="ja-JP" altLang="en-US" sz="2400" dirty="0"/>
              <a:t>＝１</a:t>
            </a:r>
            <a:endParaRPr lang="en-US" altLang="ja-JP" sz="2400" dirty="0"/>
          </a:p>
          <a:p>
            <a:pPr marL="0" indent="0">
              <a:buNone/>
            </a:pPr>
            <a:r>
              <a:rPr lang="ja-JP" altLang="en-US" sz="2400" dirty="0"/>
              <a:t>　よって、加速度</a:t>
            </a:r>
            <a:r>
              <a:rPr lang="en-US" altLang="ja-JP" sz="2400" dirty="0"/>
              <a:t>1[m/s/s]</a:t>
            </a:r>
            <a:r>
              <a:rPr lang="ja-JP" altLang="en-US" sz="2400" dirty="0"/>
              <a:t>の加速度が物体</a:t>
            </a:r>
            <a:r>
              <a:rPr lang="en-US" altLang="ja-JP" sz="2400" dirty="0"/>
              <a:t>A</a:t>
            </a:r>
            <a:r>
              <a:rPr lang="ja-JP" altLang="en-US" sz="2400" dirty="0"/>
              <a:t>に発生し続ける。</a:t>
            </a:r>
            <a:endParaRPr lang="en-US" altLang="ja-JP" sz="2400" dirty="0"/>
          </a:p>
          <a:p>
            <a:pPr marL="0" indent="0">
              <a:buNone/>
            </a:pPr>
            <a:r>
              <a:rPr lang="ja-JP" altLang="en-US" sz="2400" b="1" dirty="0"/>
              <a:t>（押すのを止めると加速度は消滅します）（速度は残ります）</a:t>
            </a:r>
            <a:endParaRPr lang="en-US" altLang="ja-JP" sz="2400" b="1" dirty="0"/>
          </a:p>
        </p:txBody>
      </p:sp>
    </p:spTree>
    <p:extLst>
      <p:ext uri="{BB962C8B-B14F-4D97-AF65-F5344CB8AC3E}">
        <p14:creationId xmlns:p14="http://schemas.microsoft.com/office/powerpoint/2010/main" val="3916798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kumimoji="1" lang="en-US" altLang="ja-JP" dirty="0"/>
              <a:t>3</a:t>
            </a:r>
            <a:r>
              <a:rPr kumimoji="1" lang="ja-JP" altLang="en-US" dirty="0"/>
              <a:t>章：重力という例外</a:t>
            </a:r>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838201" y="1825625"/>
                <a:ext cx="5181600" cy="4351338"/>
              </a:xfrm>
            </p:spPr>
            <p:txBody>
              <a:bodyPr>
                <a:normAutofit/>
              </a:bodyPr>
              <a:lstStyle/>
              <a:p>
                <a:pPr marL="0" indent="0">
                  <a:buNone/>
                </a:pPr>
                <a:r>
                  <a:rPr lang="ja-JP" altLang="en-US" b="1" u="sng" dirty="0"/>
                  <a:t>・重力</a:t>
                </a:r>
                <a:endParaRPr lang="en-US" altLang="ja-JP" dirty="0"/>
              </a:p>
              <a:p>
                <a:pPr marL="0" indent="0">
                  <a:buNone/>
                </a:pPr>
                <a:r>
                  <a:rPr lang="ja-JP" altLang="en-US" sz="2400" dirty="0"/>
                  <a:t>　我々は常に地球から力を受けている。それが重力だ。</a:t>
                </a:r>
                <a:endParaRPr lang="en-US" altLang="ja-JP" sz="2400" dirty="0"/>
              </a:p>
              <a:p>
                <a:pPr marL="0" indent="0">
                  <a:buNone/>
                </a:pPr>
                <a:r>
                  <a:rPr lang="ja-JP" altLang="en-US" sz="2400" dirty="0"/>
                  <a:t>　</a:t>
                </a:r>
                <a14:m>
                  <m:oMath xmlns:m="http://schemas.openxmlformats.org/officeDocument/2006/math">
                    <m:r>
                      <a:rPr lang="en-US" altLang="ja-JP" sz="2400" i="1" dirty="0" smtClean="0">
                        <a:latin typeface="Cambria Math" panose="02040503050406030204" pitchFamily="18" charset="0"/>
                      </a:rPr>
                      <m:t>𝐹</m:t>
                    </m:r>
                    <m:r>
                      <a:rPr lang="en-US" altLang="ja-JP" sz="2400" i="0" dirty="0" smtClean="0">
                        <a:latin typeface="Cambria Math" panose="02040503050406030204" pitchFamily="18" charset="0"/>
                      </a:rPr>
                      <m:t>=</m:t>
                    </m:r>
                    <m:r>
                      <a:rPr lang="en-US" altLang="ja-JP" sz="2400" i="1" dirty="0" smtClean="0">
                        <a:latin typeface="Cambria Math" panose="02040503050406030204" pitchFamily="18" charset="0"/>
                      </a:rPr>
                      <m:t>𝑚𝑎</m:t>
                    </m:r>
                    <m:r>
                      <a:rPr lang="ja-JP" altLang="en-US" sz="2400" i="1" dirty="0">
                        <a:latin typeface="Cambria Math" panose="02040503050406030204" pitchFamily="18" charset="0"/>
                      </a:rPr>
                      <m:t>の</m:t>
                    </m:r>
                  </m:oMath>
                </a14:m>
                <a:r>
                  <a:rPr lang="ja-JP" altLang="en-US" sz="2400" dirty="0"/>
                  <a:t>式から、</a:t>
                </a:r>
                <a:endParaRPr lang="en-US" altLang="ja-JP" sz="2400" dirty="0"/>
              </a:p>
              <a:p>
                <a:pPr marL="0" indent="0">
                  <a:buNone/>
                </a:pPr>
                <a:r>
                  <a:rPr lang="ja-JP" altLang="en-US" sz="2400" dirty="0"/>
                  <a:t>　力が一定なら、質量が小さいほど加速度が大きく、質量が大きいほど加速度は小さい。と分かるので。</a:t>
                </a:r>
                <a:endParaRPr lang="en-US" altLang="ja-JP" sz="2400" dirty="0"/>
              </a:p>
              <a:p>
                <a:pPr marL="0" indent="0">
                  <a:buNone/>
                </a:pPr>
                <a:r>
                  <a:rPr lang="ja-JP" altLang="en-US" sz="2400" dirty="0"/>
                  <a:t>　ビルなどから飛び降りた時、体重が軽いほうが落ちるのが早いような気がする。</a:t>
                </a:r>
                <a:r>
                  <a:rPr lang="ja-JP" altLang="en-US" sz="2400" b="1" u="sng" dirty="0"/>
                  <a:t>でも実際は落ちる速度はみな一定だ。</a:t>
                </a:r>
                <a:endParaRPr lang="en-US" altLang="ja-JP" sz="2400" b="1" u="sng" dirty="0"/>
              </a:p>
              <a:p>
                <a:pPr marL="0" indent="0">
                  <a:buNone/>
                </a:pPr>
                <a:endParaRPr lang="en-US" altLang="ja-JP" sz="2400" b="1" u="sng" dirty="0"/>
              </a:p>
            </p:txBody>
          </p:sp>
        </mc:Choice>
        <mc:Fallback xmlns="">
          <p:sp>
            <p:nvSpPr>
              <p:cNvPr id="4" name="コンテンツ プレースホルダー 3">
                <a:extLst>
                  <a:ext uri="{FF2B5EF4-FFF2-40B4-BE49-F238E27FC236}">
                    <a16:creationId xmlns:a16="http://schemas.microsoft.com/office/drawing/2014/main" id="{144C7291-5760-4B58-905C-0679E7E40A82}"/>
                  </a:ext>
                </a:extLst>
              </p:cNvPr>
              <p:cNvSpPr>
                <a:spLocks noGrp="1" noRot="1" noChangeAspect="1" noMove="1" noResize="1" noEditPoints="1" noAdjustHandles="1" noChangeArrowheads="1" noChangeShapeType="1" noTextEdit="1"/>
              </p:cNvSpPr>
              <p:nvPr>
                <p:ph sz="half" idx="1"/>
              </p:nvPr>
            </p:nvSpPr>
            <p:spPr>
              <a:xfrm>
                <a:off x="838201" y="1825625"/>
                <a:ext cx="5181600" cy="4351338"/>
              </a:xfrm>
              <a:blipFill>
                <a:blip r:embed="rId2"/>
                <a:stretch>
                  <a:fillRect l="-2471" t="-2381" b="-1541"/>
                </a:stretch>
              </a:blipFill>
            </p:spPr>
            <p:txBody>
              <a:bodyPr/>
              <a:lstStyle/>
              <a:p>
                <a:r>
                  <a:rPr lang="ja-JP" altLang="en-US">
                    <a:noFill/>
                  </a:rPr>
                  <a:t> </a:t>
                </a:r>
              </a:p>
            </p:txBody>
          </p:sp>
        </mc:Fallback>
      </mc:AlternateContent>
      <p:sp>
        <p:nvSpPr>
          <p:cNvPr id="5" name="コンテンツ プレースホルダー 4">
            <a:extLst>
              <a:ext uri="{FF2B5EF4-FFF2-40B4-BE49-F238E27FC236}">
                <a16:creationId xmlns:a16="http://schemas.microsoft.com/office/drawing/2014/main" id="{F0AB25D8-C72E-4394-95D5-B8AA5C88CBFB}"/>
              </a:ext>
            </a:extLst>
          </p:cNvPr>
          <p:cNvSpPr>
            <a:spLocks noGrp="1"/>
          </p:cNvSpPr>
          <p:nvPr>
            <p:ph sz="half" idx="2"/>
          </p:nvPr>
        </p:nvSpPr>
        <p:spPr/>
        <p:txBody>
          <a:bodyPr>
            <a:normAutofit/>
          </a:bodyPr>
          <a:lstStyle/>
          <a:p>
            <a:pPr marL="0" indent="0">
              <a:buNone/>
            </a:pPr>
            <a:r>
              <a:rPr lang="ja-JP" altLang="en-US" sz="2400" b="1" u="sng" dirty="0"/>
              <a:t>・</a:t>
            </a:r>
            <a:r>
              <a:rPr lang="ja-JP" altLang="en-US" b="1" u="sng" dirty="0"/>
              <a:t>重力は質量に応じて増減する</a:t>
            </a:r>
            <a:endParaRPr lang="en-US" altLang="ja-JP" dirty="0"/>
          </a:p>
          <a:p>
            <a:pPr marL="0" indent="0">
              <a:buNone/>
            </a:pPr>
            <a:r>
              <a:rPr lang="ja-JP" altLang="en-US" sz="2400" dirty="0"/>
              <a:t>　左に書いた事には理由がある。</a:t>
            </a:r>
            <a:endParaRPr lang="en-US" altLang="ja-JP" sz="2400" dirty="0"/>
          </a:p>
          <a:p>
            <a:pPr marL="0" indent="0">
              <a:buNone/>
            </a:pPr>
            <a:r>
              <a:rPr lang="ja-JP" altLang="en-US" sz="2400" dirty="0"/>
              <a:t>　重力は質量が大きければ大きいほど</a:t>
            </a:r>
            <a:r>
              <a:rPr lang="ja-JP" altLang="en-US" sz="2400" b="1" u="sng" dirty="0"/>
              <a:t>増加する</a:t>
            </a:r>
            <a:r>
              <a:rPr lang="ja-JP" altLang="en-US" sz="2400" dirty="0"/>
              <a:t>という性質を持っているからである。</a:t>
            </a:r>
            <a:endParaRPr lang="en-US" altLang="ja-JP" sz="2400" dirty="0"/>
          </a:p>
          <a:p>
            <a:pPr marL="0" indent="0">
              <a:buNone/>
            </a:pPr>
            <a:r>
              <a:rPr lang="ja-JP" altLang="en-US" sz="2400" dirty="0"/>
              <a:t>　質量が大きくなったぶん、地球から受け取る力も増えるので、体重が重かろうが軽かろうが、地球から受ける力による加速度は変化しない。</a:t>
            </a:r>
            <a:endParaRPr lang="en-US" altLang="ja-JP" sz="2400" dirty="0"/>
          </a:p>
        </p:txBody>
      </p:sp>
      <p:pic>
        <p:nvPicPr>
          <p:cNvPr id="6" name="図 5">
            <a:extLst>
              <a:ext uri="{FF2B5EF4-FFF2-40B4-BE49-F238E27FC236}">
                <a16:creationId xmlns:a16="http://schemas.microsoft.com/office/drawing/2014/main" id="{86D25744-C019-42BC-A106-717B436E1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6445" y="0"/>
            <a:ext cx="3245555" cy="1825625"/>
          </a:xfrm>
          <a:prstGeom prst="rect">
            <a:avLst/>
          </a:prstGeom>
        </p:spPr>
      </p:pic>
      <p:sp>
        <p:nvSpPr>
          <p:cNvPr id="7" name="テキスト ボックス 6">
            <a:extLst>
              <a:ext uri="{FF2B5EF4-FFF2-40B4-BE49-F238E27FC236}">
                <a16:creationId xmlns:a16="http://schemas.microsoft.com/office/drawing/2014/main" id="{D3F507B3-7AB5-48D6-B14E-CFF19FE6D226}"/>
              </a:ext>
            </a:extLst>
          </p:cNvPr>
          <p:cNvSpPr txBox="1"/>
          <p:nvPr/>
        </p:nvSpPr>
        <p:spPr>
          <a:xfrm>
            <a:off x="5530125" y="1388825"/>
            <a:ext cx="341632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リンゴも月も落ちる速度は一緒</a:t>
            </a:r>
          </a:p>
        </p:txBody>
      </p:sp>
      <p:cxnSp>
        <p:nvCxnSpPr>
          <p:cNvPr id="9" name="直線矢印コネクタ 8">
            <a:extLst>
              <a:ext uri="{FF2B5EF4-FFF2-40B4-BE49-F238E27FC236}">
                <a16:creationId xmlns:a16="http://schemas.microsoft.com/office/drawing/2014/main" id="{4CF1BC03-F538-4328-94AB-D5BC41A07865}"/>
              </a:ext>
            </a:extLst>
          </p:cNvPr>
          <p:cNvCxnSpPr/>
          <p:nvPr/>
        </p:nvCxnSpPr>
        <p:spPr>
          <a:xfrm>
            <a:off x="8946445" y="1598098"/>
            <a:ext cx="77858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832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kumimoji="1" lang="en-US" altLang="ja-JP" dirty="0"/>
              <a:t>4</a:t>
            </a:r>
            <a:r>
              <a:rPr kumimoji="1" lang="ja-JP" altLang="en-US" dirty="0"/>
              <a:t>章：落体の運動</a:t>
            </a:r>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838201" y="1825625"/>
            <a:ext cx="5181600" cy="4351338"/>
          </a:xfrm>
        </p:spPr>
        <p:txBody>
          <a:bodyPr>
            <a:normAutofit lnSpcReduction="10000"/>
          </a:bodyPr>
          <a:lstStyle/>
          <a:p>
            <a:pPr marL="0" indent="0">
              <a:buNone/>
            </a:pPr>
            <a:r>
              <a:rPr lang="ja-JP" altLang="en-US" dirty="0"/>
              <a:t>・</a:t>
            </a:r>
            <a:r>
              <a:rPr lang="ja-JP" altLang="en-US" b="1" u="sng" dirty="0"/>
              <a:t>重力加速度</a:t>
            </a:r>
            <a:endParaRPr lang="en-US" altLang="ja-JP" b="1" u="sng" dirty="0"/>
          </a:p>
          <a:p>
            <a:pPr marL="0" indent="0">
              <a:buNone/>
            </a:pPr>
            <a:r>
              <a:rPr lang="ja-JP" altLang="en-US" sz="2400" dirty="0"/>
              <a:t>　前章の話により、リンゴでもダンプカーでも同じ、どんな物体でも一定の重力加速度持つという事が分かった。これは既に調べられている。</a:t>
            </a:r>
            <a:endParaRPr lang="en-US" altLang="ja-JP" sz="2400" dirty="0"/>
          </a:p>
          <a:p>
            <a:pPr marL="0" indent="0">
              <a:buNone/>
            </a:pPr>
            <a:r>
              <a:rPr lang="ja-JP" altLang="en-US" sz="2400" dirty="0"/>
              <a:t>だいたい、</a:t>
            </a:r>
            <a:endParaRPr lang="en-US" altLang="ja-JP" sz="2400" dirty="0"/>
          </a:p>
          <a:p>
            <a:pPr marL="0" indent="0">
              <a:buNone/>
            </a:pPr>
            <a:r>
              <a:rPr lang="ja-JP" altLang="en-US" sz="2400" dirty="0"/>
              <a:t>　</a:t>
            </a:r>
            <a:r>
              <a:rPr lang="en-US" altLang="ja-JP" sz="2400" dirty="0"/>
              <a:t>9.8[m/s/s]</a:t>
            </a:r>
            <a:r>
              <a:rPr lang="ja-JP" altLang="en-US" sz="2400" dirty="0"/>
              <a:t>である。</a:t>
            </a:r>
            <a:endParaRPr lang="en-US" altLang="ja-JP" sz="2400" dirty="0"/>
          </a:p>
          <a:p>
            <a:pPr marL="0" indent="0">
              <a:buNone/>
            </a:pPr>
            <a:r>
              <a:rPr lang="ja-JP" altLang="en-US" sz="2400" dirty="0"/>
              <a:t>これを重力加速度ｇと表現する。</a:t>
            </a:r>
            <a:endParaRPr lang="en-US" altLang="ja-JP" sz="2400" dirty="0"/>
          </a:p>
        </p:txBody>
      </p:sp>
      <p:sp>
        <p:nvSpPr>
          <p:cNvPr id="5" name="コンテンツ プレースホルダー 4">
            <a:extLst>
              <a:ext uri="{FF2B5EF4-FFF2-40B4-BE49-F238E27FC236}">
                <a16:creationId xmlns:a16="http://schemas.microsoft.com/office/drawing/2014/main" id="{F0AB25D8-C72E-4394-95D5-B8AA5C88CBFB}"/>
              </a:ext>
            </a:extLst>
          </p:cNvPr>
          <p:cNvSpPr>
            <a:spLocks noGrp="1"/>
          </p:cNvSpPr>
          <p:nvPr>
            <p:ph sz="half" idx="2"/>
          </p:nvPr>
        </p:nvSpPr>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buNone/>
            </a:pPr>
            <a:r>
              <a:rPr lang="ja-JP" altLang="en-US" sz="2400" dirty="0"/>
              <a:t>例：</a:t>
            </a:r>
            <a:endParaRPr lang="en-US" altLang="ja-JP" sz="2400" dirty="0"/>
          </a:p>
          <a:p>
            <a:pPr marL="0" indent="0">
              <a:buNone/>
            </a:pPr>
            <a:r>
              <a:rPr lang="ja-JP" altLang="en-US" sz="2400" dirty="0"/>
              <a:t>ビルの上から物体</a:t>
            </a:r>
            <a:r>
              <a:rPr lang="en-US" altLang="ja-JP" sz="2400" dirty="0"/>
              <a:t>A</a:t>
            </a:r>
            <a:r>
              <a:rPr lang="ja-JP" altLang="en-US" sz="2400" dirty="0"/>
              <a:t>を落とした。</a:t>
            </a:r>
            <a:endParaRPr lang="en-US" altLang="ja-JP" sz="2400" dirty="0"/>
          </a:p>
          <a:p>
            <a:pPr marL="0" indent="0">
              <a:buNone/>
            </a:pPr>
            <a:r>
              <a:rPr lang="en-US" altLang="ja-JP" sz="2400" dirty="0"/>
              <a:t>3</a:t>
            </a:r>
            <a:r>
              <a:rPr lang="ja-JP" altLang="en-US" sz="2400" dirty="0"/>
              <a:t>秒後の速度は？</a:t>
            </a:r>
            <a:endParaRPr lang="en-US" altLang="ja-JP" sz="2400" dirty="0"/>
          </a:p>
          <a:p>
            <a:pPr marL="0" indent="0">
              <a:buNone/>
            </a:pPr>
            <a:r>
              <a:rPr lang="en-US" altLang="ja-JP" sz="2400" dirty="0"/>
              <a:t>9.8[m/s/s]*3[s]=29.4[m/s]</a:t>
            </a:r>
          </a:p>
          <a:p>
            <a:pPr marL="0" indent="0">
              <a:buNone/>
            </a:pPr>
            <a:endParaRPr lang="en-US" altLang="ja-JP" sz="2400" dirty="0"/>
          </a:p>
          <a:p>
            <a:pPr marL="0" indent="0">
              <a:buNone/>
            </a:pPr>
            <a:r>
              <a:rPr lang="ja-JP" altLang="en-US" sz="2400" dirty="0"/>
              <a:t>時速に直すと、</a:t>
            </a:r>
            <a:endParaRPr lang="en-US" altLang="ja-JP" sz="2400" dirty="0"/>
          </a:p>
          <a:p>
            <a:pPr marL="0" indent="0">
              <a:buNone/>
            </a:pPr>
            <a:r>
              <a:rPr lang="ja-JP" altLang="en-US" sz="2400" dirty="0"/>
              <a:t>時速</a:t>
            </a:r>
            <a:r>
              <a:rPr lang="en-US" altLang="ja-JP" sz="2400" dirty="0"/>
              <a:t>:105840m=105.84km</a:t>
            </a:r>
          </a:p>
          <a:p>
            <a:pPr marL="0" indent="0">
              <a:buNone/>
            </a:pPr>
            <a:r>
              <a:rPr lang="ja-JP" altLang="en-US" sz="2400" dirty="0"/>
              <a:t>つまり、</a:t>
            </a:r>
            <a:r>
              <a:rPr lang="ja-JP" altLang="en-US" sz="2400" b="1" dirty="0"/>
              <a:t>たった３秒でほぼ助からない速度に達する</a:t>
            </a:r>
            <a:r>
              <a:rPr lang="ja-JP" altLang="en-US" sz="2400" dirty="0"/>
              <a:t>。</a:t>
            </a:r>
            <a:endParaRPr lang="en-US" altLang="ja-JP" sz="2400" dirty="0"/>
          </a:p>
          <a:p>
            <a:pPr marL="0" indent="0">
              <a:buNone/>
            </a:pPr>
            <a:r>
              <a:rPr lang="ja-JP" altLang="en-US" sz="1800" dirty="0"/>
              <a:t>（どうしてもビルから飛ばなきゃいけなくなったら１０</a:t>
            </a:r>
            <a:r>
              <a:rPr lang="en-US" altLang="ja-JP" sz="1800" dirty="0"/>
              <a:t>M</a:t>
            </a:r>
            <a:r>
              <a:rPr lang="ja-JP" altLang="en-US" sz="1800" dirty="0"/>
              <a:t>以内を選ぼう（およそ</a:t>
            </a:r>
            <a:r>
              <a:rPr lang="en-US" altLang="ja-JP" sz="1800" dirty="0"/>
              <a:t>40</a:t>
            </a:r>
            <a:r>
              <a:rPr lang="ja-JP" altLang="en-US" sz="1800" dirty="0"/>
              <a:t>キロ））</a:t>
            </a:r>
          </a:p>
        </p:txBody>
      </p:sp>
      <p:pic>
        <p:nvPicPr>
          <p:cNvPr id="6" name="図 5">
            <a:extLst>
              <a:ext uri="{FF2B5EF4-FFF2-40B4-BE49-F238E27FC236}">
                <a16:creationId xmlns:a16="http://schemas.microsoft.com/office/drawing/2014/main" id="{9890383A-CADB-497A-9654-E7705064F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0103" y="0"/>
            <a:ext cx="1891897" cy="2445101"/>
          </a:xfrm>
          <a:prstGeom prst="rect">
            <a:avLst/>
          </a:prstGeom>
        </p:spPr>
      </p:pic>
    </p:spTree>
    <p:extLst>
      <p:ext uri="{BB962C8B-B14F-4D97-AF65-F5344CB8AC3E}">
        <p14:creationId xmlns:p14="http://schemas.microsoft.com/office/powerpoint/2010/main" val="24852450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kumimoji="1" lang="en-US" altLang="ja-JP" dirty="0"/>
              <a:t>4</a:t>
            </a:r>
            <a:r>
              <a:rPr kumimoji="1" lang="ja-JP" altLang="en-US" dirty="0"/>
              <a:t>章：落体の運動</a:t>
            </a:r>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838201" y="1825625"/>
                <a:ext cx="5181600" cy="4351338"/>
              </a:xfrm>
            </p:spPr>
            <p:txBody>
              <a:bodyPr>
                <a:normAutofit/>
              </a:bodyPr>
              <a:lstStyle/>
              <a:p>
                <a:pPr marL="0" indent="0">
                  <a:buNone/>
                </a:pPr>
                <a:r>
                  <a:rPr lang="ja-JP" altLang="en-US" dirty="0"/>
                  <a:t>・</a:t>
                </a:r>
                <a:r>
                  <a:rPr lang="ja-JP" altLang="en-US" b="1" u="sng" dirty="0"/>
                  <a:t>重力による移動</a:t>
                </a:r>
                <a:endParaRPr lang="en-US" altLang="ja-JP" b="1" u="sng" dirty="0"/>
              </a:p>
              <a:p>
                <a:pPr marL="0" indent="0">
                  <a:buNone/>
                </a:pPr>
                <a:r>
                  <a:rPr lang="ja-JP" altLang="en-US" sz="2400" dirty="0"/>
                  <a:t>　上下の運動も左右の運動も基本的に同じである。</a:t>
                </a:r>
                <a:endParaRPr lang="en-US" altLang="ja-JP" sz="2400" dirty="0"/>
              </a:p>
              <a:p>
                <a:pPr marL="0" indent="0">
                  <a:buNone/>
                </a:pPr>
                <a:r>
                  <a:rPr lang="ja-JP" altLang="en-US" sz="2400" dirty="0"/>
                  <a:t>　上下の運動は加速度が重力加速度というだけである。</a:t>
                </a:r>
                <a:endParaRPr lang="en-US" altLang="ja-JP" sz="2400" dirty="0"/>
              </a:p>
              <a:p>
                <a:pPr marL="0" indent="0">
                  <a:buNone/>
                </a:pPr>
                <a:r>
                  <a:rPr lang="ja-JP" altLang="en-US" sz="2400" dirty="0"/>
                  <a:t>　重力加速度をｇとすると、</a:t>
                </a:r>
                <a:endParaRPr lang="en-US" altLang="ja-JP" sz="2400" dirty="0"/>
              </a:p>
              <a:p>
                <a:pPr marL="0" indent="0">
                  <a:buNone/>
                </a:pPr>
                <a:r>
                  <a:rPr lang="ja-JP" altLang="en-US" sz="2400" dirty="0"/>
                  <a:t>　</a:t>
                </a:r>
                <a14:m>
                  <m:oMath xmlns:m="http://schemas.openxmlformats.org/officeDocument/2006/math">
                    <m:r>
                      <a:rPr lang="en-US" altLang="ja-JP" sz="4000" i="1" dirty="0" smtClean="0">
                        <a:latin typeface="Cambria Math" panose="02040503050406030204" pitchFamily="18" charset="0"/>
                      </a:rPr>
                      <m:t>𝑦</m:t>
                    </m:r>
                    <m:r>
                      <a:rPr lang="en-US" altLang="ja-JP" sz="4000" i="0" dirty="0" smtClean="0">
                        <a:latin typeface="Cambria Math" panose="02040503050406030204" pitchFamily="18" charset="0"/>
                      </a:rPr>
                      <m:t>=</m:t>
                    </m:r>
                    <m:f>
                      <m:fPr>
                        <m:ctrlPr>
                          <a:rPr lang="en-US" altLang="ja-JP" sz="4000" i="1" dirty="0" smtClean="0">
                            <a:solidFill>
                              <a:srgbClr val="836967"/>
                            </a:solidFill>
                            <a:latin typeface="Cambria Math" panose="02040503050406030204" pitchFamily="18" charset="0"/>
                          </a:rPr>
                        </m:ctrlPr>
                      </m:fPr>
                      <m:num>
                        <m:r>
                          <a:rPr lang="en-US" altLang="ja-JP" sz="4000" i="0" dirty="0" smtClean="0">
                            <a:latin typeface="Cambria Math" panose="02040503050406030204" pitchFamily="18" charset="0"/>
                          </a:rPr>
                          <m:t>1</m:t>
                        </m:r>
                      </m:num>
                      <m:den>
                        <m:r>
                          <a:rPr lang="en-US" altLang="ja-JP" sz="4000" i="0" dirty="0" smtClean="0">
                            <a:latin typeface="Cambria Math" panose="02040503050406030204" pitchFamily="18" charset="0"/>
                          </a:rPr>
                          <m:t>2</m:t>
                        </m:r>
                      </m:den>
                    </m:f>
                    <m:r>
                      <a:rPr lang="en-US" altLang="ja-JP" sz="4000" i="1" dirty="0" smtClean="0">
                        <a:latin typeface="Cambria Math" panose="02040503050406030204" pitchFamily="18" charset="0"/>
                      </a:rPr>
                      <m:t>𝑔</m:t>
                    </m:r>
                    <m:sSup>
                      <m:sSupPr>
                        <m:ctrlPr>
                          <a:rPr lang="en-US" altLang="ja-JP" sz="4000" i="1" dirty="0" smtClean="0">
                            <a:solidFill>
                              <a:srgbClr val="836967"/>
                            </a:solidFill>
                            <a:latin typeface="Cambria Math" panose="02040503050406030204" pitchFamily="18" charset="0"/>
                          </a:rPr>
                        </m:ctrlPr>
                      </m:sSupPr>
                      <m:e>
                        <m:r>
                          <a:rPr lang="en-US" altLang="ja-JP" sz="4000" i="1" dirty="0" smtClean="0">
                            <a:latin typeface="Cambria Math" panose="02040503050406030204" pitchFamily="18" charset="0"/>
                          </a:rPr>
                          <m:t>𝑡</m:t>
                        </m:r>
                      </m:e>
                      <m:sup>
                        <m:r>
                          <a:rPr lang="en-US" altLang="ja-JP" sz="4000" i="0" dirty="0" smtClean="0">
                            <a:latin typeface="Cambria Math" panose="02040503050406030204" pitchFamily="18" charset="0"/>
                          </a:rPr>
                          <m:t>2</m:t>
                        </m:r>
                      </m:sup>
                    </m:sSup>
                  </m:oMath>
                </a14:m>
                <a:r>
                  <a:rPr lang="ja-JP" altLang="en-US" sz="2400" dirty="0"/>
                  <a:t>（</a:t>
                </a:r>
                <a:r>
                  <a:rPr lang="en-US" altLang="ja-JP" sz="2400" dirty="0"/>
                  <a:t>y</a:t>
                </a:r>
                <a:r>
                  <a:rPr lang="ja-JP" altLang="en-US" sz="2400" dirty="0"/>
                  <a:t>：移動距離）</a:t>
                </a:r>
                <a:endParaRPr lang="en-US" altLang="ja-JP" sz="2400" dirty="0"/>
              </a:p>
            </p:txBody>
          </p:sp>
        </mc:Choice>
        <mc:Fallback xmlns="">
          <p:sp>
            <p:nvSpPr>
              <p:cNvPr id="4" name="コンテンツ プレースホルダー 3">
                <a:extLst>
                  <a:ext uri="{FF2B5EF4-FFF2-40B4-BE49-F238E27FC236}">
                    <a16:creationId xmlns:a16="http://schemas.microsoft.com/office/drawing/2014/main" id="{144C7291-5760-4B58-905C-0679E7E40A82}"/>
                  </a:ext>
                </a:extLst>
              </p:cNvPr>
              <p:cNvSpPr>
                <a:spLocks noGrp="1" noRot="1" noChangeAspect="1" noMove="1" noResize="1" noEditPoints="1" noAdjustHandles="1" noChangeArrowheads="1" noChangeShapeType="1" noTextEdit="1"/>
              </p:cNvSpPr>
              <p:nvPr>
                <p:ph sz="half" idx="1"/>
              </p:nvPr>
            </p:nvSpPr>
            <p:spPr>
              <a:xfrm>
                <a:off x="838201" y="1825625"/>
                <a:ext cx="5181600" cy="4351338"/>
              </a:xfrm>
              <a:blipFill>
                <a:blip r:embed="rId2"/>
                <a:stretch>
                  <a:fillRect l="-2471" t="-2381"/>
                </a:stretch>
              </a:blipFill>
            </p:spPr>
            <p:txBody>
              <a:bodyPr/>
              <a:lstStyle/>
              <a:p>
                <a:r>
                  <a:rPr lang="ja-JP" altLang="en-US">
                    <a:noFill/>
                  </a:rPr>
                  <a:t> </a:t>
                </a:r>
              </a:p>
            </p:txBody>
          </p:sp>
        </mc:Fallback>
      </mc:AlternateContent>
      <p:sp>
        <p:nvSpPr>
          <p:cNvPr id="5" name="コンテンツ プレースホルダー 4">
            <a:extLst>
              <a:ext uri="{FF2B5EF4-FFF2-40B4-BE49-F238E27FC236}">
                <a16:creationId xmlns:a16="http://schemas.microsoft.com/office/drawing/2014/main" id="{F0AB25D8-C72E-4394-95D5-B8AA5C88CBFB}"/>
              </a:ext>
            </a:extLst>
          </p:cNvPr>
          <p:cNvSpPr>
            <a:spLocks noGrp="1"/>
          </p:cNvSpPr>
          <p:nvPr>
            <p:ph sz="half" idx="2"/>
          </p:nvPr>
        </p:nvSpPr>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ja-JP" altLang="en-US" sz="2400" dirty="0"/>
              <a:t>例：</a:t>
            </a:r>
            <a:r>
              <a:rPr lang="en-US" altLang="ja-JP" sz="2400" dirty="0"/>
              <a:t>100M</a:t>
            </a:r>
            <a:r>
              <a:rPr lang="ja-JP" altLang="en-US" sz="2400" dirty="0"/>
              <a:t>のビルの上から物体</a:t>
            </a:r>
            <a:r>
              <a:rPr lang="en-US" altLang="ja-JP" sz="2400" dirty="0"/>
              <a:t>A</a:t>
            </a:r>
            <a:r>
              <a:rPr lang="ja-JP" altLang="en-US" sz="2400" dirty="0"/>
              <a:t>を落とした。</a:t>
            </a:r>
            <a:r>
              <a:rPr lang="en-US" altLang="ja-JP" sz="2400" dirty="0"/>
              <a:t>3</a:t>
            </a:r>
            <a:r>
              <a:rPr lang="ja-JP" altLang="en-US" sz="2400" dirty="0"/>
              <a:t>秒後、物体は地上から何ｍの位置にあるか？</a:t>
            </a:r>
            <a:endParaRPr lang="en-US" altLang="ja-JP" sz="2400" dirty="0"/>
          </a:p>
          <a:p>
            <a:pPr marL="0" indent="0">
              <a:buNone/>
            </a:pPr>
            <a:r>
              <a:rPr lang="en-US" altLang="ja-JP" sz="2400" dirty="0"/>
              <a:t> 100[m]-1/2*9.8[m/s/s]*(3[s])^2</a:t>
            </a:r>
          </a:p>
          <a:p>
            <a:pPr marL="0" indent="0">
              <a:buNone/>
            </a:pPr>
            <a:r>
              <a:rPr lang="en-US" altLang="ja-JP" sz="2400" dirty="0"/>
              <a:t>=[m]-[m/s/s * s^2](</a:t>
            </a:r>
            <a:r>
              <a:rPr lang="ja-JP" altLang="en-US" sz="2400" dirty="0"/>
              <a:t>次元のみ</a:t>
            </a:r>
            <a:r>
              <a:rPr lang="en-US" altLang="ja-JP" sz="2400" dirty="0"/>
              <a:t>)</a:t>
            </a:r>
          </a:p>
          <a:p>
            <a:pPr marL="0" indent="0">
              <a:buNone/>
            </a:pPr>
            <a:r>
              <a:rPr lang="en-US" altLang="ja-JP" sz="2400" dirty="0"/>
              <a:t>=100 – 4.9*9</a:t>
            </a:r>
          </a:p>
          <a:p>
            <a:pPr marL="0" indent="0">
              <a:buNone/>
            </a:pPr>
            <a:r>
              <a:rPr lang="en-US" altLang="ja-JP" sz="2400" dirty="0"/>
              <a:t>=100 – 44.1 = 55.9[m]</a:t>
            </a:r>
          </a:p>
          <a:p>
            <a:pPr marL="0" indent="0">
              <a:buNone/>
            </a:pPr>
            <a:r>
              <a:rPr lang="ja-JP" altLang="en-US" sz="2400" dirty="0"/>
              <a:t>（何秒後に落ちるかを考えると、大体４秒未満である。走馬灯を見る時間があるかはかなり怪しい）</a:t>
            </a:r>
            <a:endParaRPr lang="en-US" altLang="ja-JP" sz="2400" dirty="0"/>
          </a:p>
          <a:p>
            <a:pPr marL="0" indent="0">
              <a:buNone/>
            </a:pPr>
            <a:endParaRPr lang="en-US" altLang="ja-JP" sz="2400" dirty="0"/>
          </a:p>
        </p:txBody>
      </p:sp>
    </p:spTree>
    <p:extLst>
      <p:ext uri="{BB962C8B-B14F-4D97-AF65-F5344CB8AC3E}">
        <p14:creationId xmlns:p14="http://schemas.microsoft.com/office/powerpoint/2010/main" val="7178300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kumimoji="1" lang="en-US" altLang="ja-JP" dirty="0"/>
              <a:t>4</a:t>
            </a:r>
            <a:r>
              <a:rPr kumimoji="1" lang="ja-JP" altLang="en-US" dirty="0"/>
              <a:t>章：落体の運動</a:t>
            </a:r>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838201" y="1825625"/>
                <a:ext cx="5181600" cy="4351338"/>
              </a:xfrm>
            </p:spPr>
            <p:txBody>
              <a:bodyPr>
                <a:normAutofit/>
              </a:bodyPr>
              <a:lstStyle/>
              <a:p>
                <a:pPr marL="0" indent="0">
                  <a:buNone/>
                </a:pPr>
                <a:r>
                  <a:rPr lang="ja-JP" altLang="en-US" dirty="0"/>
                  <a:t>・</a:t>
                </a:r>
                <a:r>
                  <a:rPr lang="ja-JP" altLang="en-US" b="1" u="sng" dirty="0"/>
                  <a:t>打ち上げた物体の運動</a:t>
                </a:r>
                <a:endParaRPr lang="en-US" altLang="ja-JP" b="1" u="sng" dirty="0"/>
              </a:p>
              <a:p>
                <a:pPr marL="0" indent="0">
                  <a:buNone/>
                </a:pPr>
                <a:r>
                  <a:rPr lang="ja-JP" altLang="en-US" sz="2400" dirty="0"/>
                  <a:t>　落体の運動にも初速がある場合がある。代表例としては打ち上げた物体の落体運動である。　</a:t>
                </a:r>
                <a:endParaRPr lang="en-US" altLang="ja-JP" sz="2400" dirty="0"/>
              </a:p>
              <a:p>
                <a:pPr marL="0" indent="0">
                  <a:buNone/>
                </a:pPr>
                <a:r>
                  <a:rPr lang="ja-JP" altLang="en-US" sz="2400" dirty="0"/>
                  <a:t>　</a:t>
                </a:r>
                <a14:m>
                  <m:oMath xmlns:m="http://schemas.openxmlformats.org/officeDocument/2006/math">
                    <m:r>
                      <a:rPr lang="en-US" altLang="ja-JP" sz="4000" i="1" dirty="0" smtClean="0">
                        <a:latin typeface="Cambria Math" panose="02040503050406030204" pitchFamily="18" charset="0"/>
                      </a:rPr>
                      <m:t>𝑦</m:t>
                    </m:r>
                    <m:r>
                      <a:rPr lang="en-US" altLang="ja-JP" sz="4000" i="0" dirty="0" smtClean="0">
                        <a:latin typeface="Cambria Math" panose="02040503050406030204" pitchFamily="18" charset="0"/>
                      </a:rPr>
                      <m:t>=</m:t>
                    </m:r>
                    <m:f>
                      <m:fPr>
                        <m:ctrlPr>
                          <a:rPr lang="en-US" altLang="ja-JP" sz="4000" i="1" dirty="0" smtClean="0">
                            <a:solidFill>
                              <a:srgbClr val="836967"/>
                            </a:solidFill>
                            <a:latin typeface="Cambria Math" panose="02040503050406030204" pitchFamily="18" charset="0"/>
                          </a:rPr>
                        </m:ctrlPr>
                      </m:fPr>
                      <m:num>
                        <m:r>
                          <a:rPr lang="en-US" altLang="ja-JP" sz="4000" i="0" dirty="0" smtClean="0">
                            <a:latin typeface="Cambria Math" panose="02040503050406030204" pitchFamily="18" charset="0"/>
                          </a:rPr>
                          <m:t>1</m:t>
                        </m:r>
                      </m:num>
                      <m:den>
                        <m:r>
                          <a:rPr lang="en-US" altLang="ja-JP" sz="4000" i="0" dirty="0" smtClean="0">
                            <a:latin typeface="Cambria Math" panose="02040503050406030204" pitchFamily="18" charset="0"/>
                          </a:rPr>
                          <m:t>2</m:t>
                        </m:r>
                      </m:den>
                    </m:f>
                    <m:r>
                      <a:rPr lang="en-US" altLang="ja-JP" sz="4000" i="1" dirty="0" smtClean="0">
                        <a:latin typeface="Cambria Math" panose="02040503050406030204" pitchFamily="18" charset="0"/>
                      </a:rPr>
                      <m:t>𝑔</m:t>
                    </m:r>
                    <m:sSup>
                      <m:sSupPr>
                        <m:ctrlPr>
                          <a:rPr lang="en-US" altLang="ja-JP" sz="4000" i="1" dirty="0" smtClean="0">
                            <a:solidFill>
                              <a:srgbClr val="836967"/>
                            </a:solidFill>
                            <a:latin typeface="Cambria Math" panose="02040503050406030204" pitchFamily="18" charset="0"/>
                          </a:rPr>
                        </m:ctrlPr>
                      </m:sSupPr>
                      <m:e>
                        <m:r>
                          <a:rPr lang="en-US" altLang="ja-JP" sz="4000" i="1" dirty="0" smtClean="0">
                            <a:latin typeface="Cambria Math" panose="02040503050406030204" pitchFamily="18" charset="0"/>
                          </a:rPr>
                          <m:t>𝑡</m:t>
                        </m:r>
                      </m:e>
                      <m:sup>
                        <m:r>
                          <a:rPr lang="en-US" altLang="ja-JP" sz="4000" i="0" dirty="0" smtClean="0">
                            <a:latin typeface="Cambria Math" panose="02040503050406030204" pitchFamily="18" charset="0"/>
                          </a:rPr>
                          <m:t>2</m:t>
                        </m:r>
                      </m:sup>
                    </m:sSup>
                  </m:oMath>
                </a14:m>
                <a:r>
                  <a:rPr lang="en-US" altLang="ja-JP" sz="2400" b="1" dirty="0"/>
                  <a:t> </a:t>
                </a:r>
                <a14:m>
                  <m:oMath xmlns:m="http://schemas.openxmlformats.org/officeDocument/2006/math">
                    <m:r>
                      <a:rPr lang="en-US" altLang="ja-JP" sz="3600" b="1" dirty="0">
                        <a:latin typeface="Cambria Math" panose="02040503050406030204" pitchFamily="18" charset="0"/>
                      </a:rPr>
                      <m:t>+</m:t>
                    </m:r>
                    <m:sSub>
                      <m:sSubPr>
                        <m:ctrlPr>
                          <a:rPr lang="en-US" altLang="ja-JP" sz="3600" b="1" i="1" dirty="0">
                            <a:solidFill>
                              <a:srgbClr val="836967"/>
                            </a:solidFill>
                            <a:latin typeface="Cambria Math" panose="02040503050406030204" pitchFamily="18" charset="0"/>
                          </a:rPr>
                        </m:ctrlPr>
                      </m:sSubPr>
                      <m:e>
                        <m:r>
                          <a:rPr lang="en-US" altLang="ja-JP" sz="3600" b="1" i="1" dirty="0">
                            <a:latin typeface="Cambria Math" panose="02040503050406030204" pitchFamily="18" charset="0"/>
                          </a:rPr>
                          <m:t>𝑣</m:t>
                        </m:r>
                      </m:e>
                      <m:sub>
                        <m:r>
                          <a:rPr lang="en-US" altLang="ja-JP" sz="3600" b="1" dirty="0">
                            <a:latin typeface="Cambria Math" panose="02040503050406030204" pitchFamily="18" charset="0"/>
                          </a:rPr>
                          <m:t>0</m:t>
                        </m:r>
                      </m:sub>
                    </m:sSub>
                    <m:r>
                      <a:rPr lang="en-US" altLang="ja-JP" sz="3600" b="1" i="1" dirty="0">
                        <a:latin typeface="Cambria Math" panose="02040503050406030204" pitchFamily="18" charset="0"/>
                      </a:rPr>
                      <m:t>𝑡</m:t>
                    </m:r>
                    <m:r>
                      <a:rPr lang="en-US" altLang="ja-JP" sz="3600" b="1" i="1" dirty="0">
                        <a:latin typeface="Cambria Math" panose="02040503050406030204" pitchFamily="18" charset="0"/>
                      </a:rPr>
                      <m:t> </m:t>
                    </m:r>
                  </m:oMath>
                </a14:m>
                <a:endParaRPr lang="en-US" altLang="ja-JP" sz="2400" dirty="0"/>
              </a:p>
              <a:p>
                <a:pPr marL="0" indent="0">
                  <a:buNone/>
                </a:pPr>
                <a:r>
                  <a:rPr lang="ja-JP" altLang="en-US" sz="2400" dirty="0"/>
                  <a:t>（</a:t>
                </a:r>
                <a:r>
                  <a:rPr lang="en-US" altLang="ja-JP" sz="2400" dirty="0"/>
                  <a:t>v0</a:t>
                </a:r>
                <a:r>
                  <a:rPr lang="ja-JP" altLang="en-US" sz="2400" dirty="0"/>
                  <a:t>：初速）</a:t>
                </a:r>
                <a:endParaRPr lang="en-US" altLang="ja-JP" sz="2400" dirty="0"/>
              </a:p>
              <a:p>
                <a:pPr marL="0" indent="0">
                  <a:buNone/>
                </a:pPr>
                <a:endParaRPr lang="en-US" altLang="ja-JP" sz="2400" dirty="0"/>
              </a:p>
            </p:txBody>
          </p:sp>
        </mc:Choice>
        <mc:Fallback xmlns="">
          <p:sp>
            <p:nvSpPr>
              <p:cNvPr id="4" name="コンテンツ プレースホルダー 3">
                <a:extLst>
                  <a:ext uri="{FF2B5EF4-FFF2-40B4-BE49-F238E27FC236}">
                    <a16:creationId xmlns:a16="http://schemas.microsoft.com/office/drawing/2014/main" id="{144C7291-5760-4B58-905C-0679E7E40A82}"/>
                  </a:ext>
                </a:extLst>
              </p:cNvPr>
              <p:cNvSpPr>
                <a:spLocks noGrp="1" noRot="1" noChangeAspect="1" noMove="1" noResize="1" noEditPoints="1" noAdjustHandles="1" noChangeArrowheads="1" noChangeShapeType="1" noTextEdit="1"/>
              </p:cNvSpPr>
              <p:nvPr>
                <p:ph sz="half" idx="1"/>
              </p:nvPr>
            </p:nvSpPr>
            <p:spPr>
              <a:xfrm>
                <a:off x="838201" y="1825625"/>
                <a:ext cx="5181600" cy="4351338"/>
              </a:xfrm>
              <a:blipFill>
                <a:blip r:embed="rId2"/>
                <a:stretch>
                  <a:fillRect l="-2471" t="-2381"/>
                </a:stretch>
              </a:blipFill>
            </p:spPr>
            <p:txBody>
              <a:bodyPr/>
              <a:lstStyle/>
              <a:p>
                <a:r>
                  <a:rPr lang="ja-JP" altLang="en-US">
                    <a:noFill/>
                  </a:rPr>
                  <a:t> </a:t>
                </a:r>
              </a:p>
            </p:txBody>
          </p:sp>
        </mc:Fallback>
      </mc:AlternateContent>
      <p:sp>
        <p:nvSpPr>
          <p:cNvPr id="5" name="コンテンツ プレースホルダー 4">
            <a:extLst>
              <a:ext uri="{FF2B5EF4-FFF2-40B4-BE49-F238E27FC236}">
                <a16:creationId xmlns:a16="http://schemas.microsoft.com/office/drawing/2014/main" id="{F0AB25D8-C72E-4394-95D5-B8AA5C88CBFB}"/>
              </a:ext>
            </a:extLst>
          </p:cNvPr>
          <p:cNvSpPr>
            <a:spLocks noGrp="1"/>
          </p:cNvSpPr>
          <p:nvPr>
            <p:ph sz="half" idx="2"/>
          </p:nvPr>
        </p:nvSpPr>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ja-JP" altLang="en-US" sz="2400" dirty="0"/>
              <a:t>例：速度</a:t>
            </a:r>
            <a:r>
              <a:rPr lang="en-US" altLang="ja-JP" sz="2400" dirty="0"/>
              <a:t>9.8[m/s]</a:t>
            </a:r>
            <a:r>
              <a:rPr lang="ja-JP" altLang="en-US" sz="2400" dirty="0"/>
              <a:t>で打ち上げた物体</a:t>
            </a:r>
            <a:r>
              <a:rPr lang="en-US" altLang="ja-JP" sz="2400" dirty="0"/>
              <a:t>A</a:t>
            </a:r>
            <a:r>
              <a:rPr lang="ja-JP" altLang="en-US" sz="2400" dirty="0"/>
              <a:t>は何秒で地面に落下するか？</a:t>
            </a:r>
            <a:endParaRPr lang="en-US" altLang="ja-JP" sz="2400" dirty="0"/>
          </a:p>
          <a:p>
            <a:pPr marL="0" indent="0">
              <a:buNone/>
            </a:pPr>
            <a:endParaRPr lang="en-US" altLang="ja-JP" sz="2400" dirty="0"/>
          </a:p>
          <a:p>
            <a:pPr marL="0" indent="0">
              <a:buNone/>
            </a:pPr>
            <a:r>
              <a:rPr lang="en-US" altLang="ja-JP" sz="2400" dirty="0"/>
              <a:t>0[m]=1/2*9.8[m/s]*t^2[s]-9.8t</a:t>
            </a:r>
          </a:p>
          <a:p>
            <a:pPr marL="0" indent="0">
              <a:buNone/>
            </a:pPr>
            <a:r>
              <a:rPr lang="en-US" altLang="ja-JP" sz="2400" dirty="0"/>
              <a:t>0=1/2*t^2-t</a:t>
            </a:r>
          </a:p>
          <a:p>
            <a:pPr marL="0" indent="0">
              <a:buNone/>
            </a:pPr>
            <a:r>
              <a:rPr lang="en-US" altLang="ja-JP" sz="2400" dirty="0"/>
              <a:t>0=t^2-2t</a:t>
            </a:r>
          </a:p>
          <a:p>
            <a:pPr marL="0" indent="0">
              <a:buNone/>
            </a:pPr>
            <a:r>
              <a:rPr lang="en-US" altLang="ja-JP" sz="2400" dirty="0"/>
              <a:t>0=t(t-2)</a:t>
            </a:r>
          </a:p>
          <a:p>
            <a:pPr marL="0" indent="0">
              <a:buNone/>
            </a:pPr>
            <a:r>
              <a:rPr lang="en-US" altLang="ja-JP" sz="2400" dirty="0"/>
              <a:t>t=0,2</a:t>
            </a:r>
          </a:p>
          <a:p>
            <a:pPr marL="0" indent="0">
              <a:buNone/>
            </a:pPr>
            <a:r>
              <a:rPr lang="en-US" altLang="ja-JP" sz="2400" dirty="0"/>
              <a:t>t=0</a:t>
            </a:r>
            <a:r>
              <a:rPr lang="ja-JP" altLang="en-US" sz="2400" dirty="0"/>
              <a:t>はそもそも打ち上げなかったということなので、２</a:t>
            </a:r>
            <a:r>
              <a:rPr lang="en-US" altLang="ja-JP" sz="2400" dirty="0"/>
              <a:t>[s]</a:t>
            </a:r>
            <a:r>
              <a:rPr lang="ja-JP" altLang="en-US" sz="2400" dirty="0"/>
              <a:t>後</a:t>
            </a:r>
            <a:endParaRPr lang="en-US" altLang="ja-JP" sz="2400" dirty="0"/>
          </a:p>
        </p:txBody>
      </p:sp>
    </p:spTree>
    <p:extLst>
      <p:ext uri="{BB962C8B-B14F-4D97-AF65-F5344CB8AC3E}">
        <p14:creationId xmlns:p14="http://schemas.microsoft.com/office/powerpoint/2010/main" val="3987606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CE7C53-FE1C-4FAA-A6C7-32F20179E468}"/>
              </a:ext>
            </a:extLst>
          </p:cNvPr>
          <p:cNvSpPr>
            <a:spLocks noGrp="1"/>
          </p:cNvSpPr>
          <p:nvPr>
            <p:ph type="title"/>
          </p:nvPr>
        </p:nvSpPr>
        <p:spPr/>
        <p:txBody>
          <a:bodyPr/>
          <a:lstStyle/>
          <a:p>
            <a:r>
              <a:rPr lang="en-US" altLang="ja-JP" dirty="0"/>
              <a:t>4</a:t>
            </a:r>
            <a:r>
              <a:rPr kumimoji="1" lang="ja-JP" altLang="en-US" dirty="0"/>
              <a:t>章：落体の運動：</a:t>
            </a:r>
            <a:r>
              <a:rPr kumimoji="1" lang="en-US" altLang="ja-JP" dirty="0"/>
              <a:t>Unity</a:t>
            </a:r>
            <a:r>
              <a:rPr kumimoji="1" lang="ja-JP" altLang="en-US" dirty="0"/>
              <a:t>での実装</a:t>
            </a:r>
          </a:p>
        </p:txBody>
      </p:sp>
      <p:sp>
        <p:nvSpPr>
          <p:cNvPr id="3" name="コンテンツ プレースホルダー 2">
            <a:extLst>
              <a:ext uri="{FF2B5EF4-FFF2-40B4-BE49-F238E27FC236}">
                <a16:creationId xmlns:a16="http://schemas.microsoft.com/office/drawing/2014/main" id="{029B8B09-80BD-4A7E-BCFA-51C015037D94}"/>
              </a:ext>
            </a:extLst>
          </p:cNvPr>
          <p:cNvSpPr>
            <a:spLocks noGrp="1"/>
          </p:cNvSpPr>
          <p:nvPr>
            <p:ph sz="half" idx="1"/>
          </p:nvPr>
        </p:nvSpPr>
        <p:spPr/>
        <p:txBody>
          <a:bodyPr/>
          <a:lstStyle/>
          <a:p>
            <a:pPr marL="0" indent="0">
              <a:buNone/>
            </a:pPr>
            <a:r>
              <a:rPr kumimoji="1" lang="ja-JP" altLang="en-US" dirty="0"/>
              <a:t>・仕様１</a:t>
            </a:r>
            <a:endParaRPr kumimoji="1" lang="en-US" altLang="ja-JP" dirty="0"/>
          </a:p>
          <a:p>
            <a:pPr marL="0" indent="0">
              <a:buNone/>
            </a:pPr>
            <a:r>
              <a:rPr lang="en-US" altLang="ja-JP" dirty="0"/>
              <a:t>Scene</a:t>
            </a:r>
            <a:r>
              <a:rPr lang="ja-JP" altLang="en-US" dirty="0"/>
              <a:t>名：</a:t>
            </a:r>
            <a:r>
              <a:rPr lang="en-US" altLang="ja-JP" dirty="0" err="1"/>
              <a:t>Rakutai</a:t>
            </a:r>
            <a:r>
              <a:rPr lang="ja-JP" altLang="en-US" dirty="0"/>
              <a:t>１</a:t>
            </a:r>
            <a:endParaRPr lang="en-US" altLang="ja-JP" dirty="0"/>
          </a:p>
          <a:p>
            <a:pPr marL="0" indent="0">
              <a:buNone/>
            </a:pPr>
            <a:r>
              <a:rPr lang="ja-JP" altLang="en-US" dirty="0"/>
              <a:t>オブジェクト名：</a:t>
            </a:r>
            <a:r>
              <a:rPr lang="en-US" altLang="ja-JP" dirty="0"/>
              <a:t>E</a:t>
            </a:r>
          </a:p>
          <a:p>
            <a:pPr marL="0" indent="0">
              <a:buNone/>
            </a:pPr>
            <a:r>
              <a:rPr kumimoji="1" lang="ja-JP" altLang="en-US" dirty="0"/>
              <a:t>内容：</a:t>
            </a:r>
            <a:endParaRPr kumimoji="1" lang="en-US" altLang="ja-JP" dirty="0"/>
          </a:p>
          <a:p>
            <a:pPr marL="0" indent="0">
              <a:buNone/>
            </a:pPr>
            <a:r>
              <a:rPr kumimoji="1" lang="ja-JP" altLang="en-US" sz="2400" dirty="0"/>
              <a:t>オブジェクト</a:t>
            </a:r>
            <a:r>
              <a:rPr lang="en-US" altLang="ja-JP" sz="2400" dirty="0"/>
              <a:t>E</a:t>
            </a:r>
            <a:r>
              <a:rPr lang="ja-JP" altLang="en-US" sz="2400" dirty="0"/>
              <a:t>を作成し、</a:t>
            </a:r>
            <a:endParaRPr lang="en-US" altLang="ja-JP" sz="2400" dirty="0"/>
          </a:p>
          <a:p>
            <a:pPr marL="0" indent="0">
              <a:buNone/>
            </a:pPr>
            <a:r>
              <a:rPr lang="ja-JP" altLang="en-US" sz="2400" dirty="0"/>
              <a:t>重力加速度を持たせ、落下させよ。</a:t>
            </a:r>
            <a:endParaRPr lang="en-US" altLang="ja-JP" sz="2400" dirty="0"/>
          </a:p>
        </p:txBody>
      </p:sp>
      <p:sp>
        <p:nvSpPr>
          <p:cNvPr id="4" name="コンテンツ プレースホルダー 2">
            <a:extLst>
              <a:ext uri="{FF2B5EF4-FFF2-40B4-BE49-F238E27FC236}">
                <a16:creationId xmlns:a16="http://schemas.microsoft.com/office/drawing/2014/main" id="{4A8E51B7-5D21-4DF9-AA95-35D5B9CA61EC}"/>
              </a:ext>
            </a:extLst>
          </p:cNvPr>
          <p:cNvSpPr txBox="1">
            <a:spLocks/>
          </p:cNvSpPr>
          <p:nvPr/>
        </p:nvSpPr>
        <p:spPr>
          <a:xfrm>
            <a:off x="6172202"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・仕様２</a:t>
            </a:r>
            <a:endParaRPr lang="en-US" altLang="ja-JP" dirty="0"/>
          </a:p>
          <a:p>
            <a:pPr marL="0" indent="0">
              <a:buFont typeface="Arial" panose="020B0604020202020204" pitchFamily="34" charset="0"/>
              <a:buNone/>
            </a:pPr>
            <a:r>
              <a:rPr lang="en-US" altLang="ja-JP" dirty="0"/>
              <a:t>Scene</a:t>
            </a:r>
            <a:r>
              <a:rPr lang="ja-JP" altLang="en-US" dirty="0"/>
              <a:t>名：</a:t>
            </a:r>
            <a:r>
              <a:rPr lang="en-US" altLang="ja-JP" dirty="0" err="1"/>
              <a:t>Rakutai</a:t>
            </a:r>
            <a:r>
              <a:rPr lang="ja-JP" altLang="en-US" dirty="0"/>
              <a:t>２</a:t>
            </a:r>
            <a:endParaRPr lang="en-US" altLang="ja-JP" dirty="0"/>
          </a:p>
          <a:p>
            <a:pPr marL="0" indent="0">
              <a:buFont typeface="Arial" panose="020B0604020202020204" pitchFamily="34" charset="0"/>
              <a:buNone/>
            </a:pPr>
            <a:r>
              <a:rPr lang="ja-JP" altLang="en-US" dirty="0"/>
              <a:t>オブジェクト名：</a:t>
            </a:r>
            <a:r>
              <a:rPr lang="en-US" altLang="ja-JP" dirty="0"/>
              <a:t>F</a:t>
            </a:r>
          </a:p>
          <a:p>
            <a:pPr marL="0" indent="0">
              <a:buFont typeface="Arial" panose="020B0604020202020204" pitchFamily="34" charset="0"/>
              <a:buNone/>
            </a:pPr>
            <a:r>
              <a:rPr lang="ja-JP" altLang="en-US" dirty="0"/>
              <a:t>内容：</a:t>
            </a:r>
            <a:endParaRPr lang="en-US" altLang="ja-JP" dirty="0"/>
          </a:p>
          <a:p>
            <a:pPr marL="0" indent="0">
              <a:buFont typeface="Arial" panose="020B0604020202020204" pitchFamily="34" charset="0"/>
              <a:buNone/>
            </a:pPr>
            <a:r>
              <a:rPr lang="ja-JP" altLang="en-US" sz="2400" dirty="0"/>
              <a:t>オブジェクト</a:t>
            </a:r>
            <a:r>
              <a:rPr lang="en-US" altLang="ja-JP" sz="2400" dirty="0"/>
              <a:t>F</a:t>
            </a:r>
            <a:r>
              <a:rPr lang="ja-JP" altLang="en-US" sz="2400" dirty="0"/>
              <a:t>を作成し、</a:t>
            </a:r>
            <a:endParaRPr lang="en-US" altLang="ja-JP" sz="2400" dirty="0"/>
          </a:p>
          <a:p>
            <a:pPr marL="0" indent="0">
              <a:buFont typeface="Arial" panose="020B0604020202020204" pitchFamily="34" charset="0"/>
              <a:buNone/>
            </a:pPr>
            <a:r>
              <a:rPr lang="ja-JP" altLang="en-US" sz="2400" dirty="0"/>
              <a:t>初速と重力加速度を持たせよ。</a:t>
            </a:r>
            <a:endParaRPr lang="en-US" altLang="ja-JP" sz="2400" dirty="0"/>
          </a:p>
          <a:p>
            <a:pPr marL="0" indent="0">
              <a:buFont typeface="Arial" panose="020B0604020202020204" pitchFamily="34" charset="0"/>
              <a:buNone/>
            </a:pPr>
            <a:r>
              <a:rPr lang="ja-JP" altLang="en-US" sz="2400" dirty="0"/>
              <a:t>初速は上方向に持たせよ。</a:t>
            </a:r>
            <a:endParaRPr lang="en-US" altLang="ja-JP" dirty="0"/>
          </a:p>
        </p:txBody>
      </p:sp>
    </p:spTree>
    <p:extLst>
      <p:ext uri="{BB962C8B-B14F-4D97-AF65-F5344CB8AC3E}">
        <p14:creationId xmlns:p14="http://schemas.microsoft.com/office/powerpoint/2010/main" val="281115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4AF48D-15AB-4BAA-AEB0-3A8EE400B701}"/>
              </a:ext>
            </a:extLst>
          </p:cNvPr>
          <p:cNvSpPr>
            <a:spLocks noGrp="1"/>
          </p:cNvSpPr>
          <p:nvPr>
            <p:ph type="title"/>
          </p:nvPr>
        </p:nvSpPr>
        <p:spPr/>
        <p:txBody>
          <a:bodyPr/>
          <a:lstStyle/>
          <a:p>
            <a:r>
              <a:rPr kumimoji="1" lang="ja-JP" altLang="en-US" dirty="0"/>
              <a:t>とは言ってもある程度は座学は必要</a:t>
            </a:r>
            <a:r>
              <a:rPr kumimoji="1" lang="en-US" altLang="ja-JP" dirty="0"/>
              <a:t>……</a:t>
            </a:r>
            <a:r>
              <a:rPr kumimoji="1" lang="ja-JP" altLang="en-US" dirty="0"/>
              <a:t>。</a:t>
            </a:r>
          </a:p>
        </p:txBody>
      </p:sp>
      <p:sp>
        <p:nvSpPr>
          <p:cNvPr id="3" name="コンテンツ プレースホルダー 2">
            <a:extLst>
              <a:ext uri="{FF2B5EF4-FFF2-40B4-BE49-F238E27FC236}">
                <a16:creationId xmlns:a16="http://schemas.microsoft.com/office/drawing/2014/main" id="{7D9ABCBB-E2F4-4594-A5C4-D032DB392454}"/>
              </a:ext>
            </a:extLst>
          </p:cNvPr>
          <p:cNvSpPr>
            <a:spLocks noGrp="1"/>
          </p:cNvSpPr>
          <p:nvPr>
            <p:ph idx="1"/>
          </p:nvPr>
        </p:nvSpPr>
        <p:spPr/>
        <p:txBody>
          <a:bodyPr>
            <a:normAutofit/>
          </a:bodyPr>
          <a:lstStyle/>
          <a:p>
            <a:r>
              <a:rPr kumimoji="1" lang="ja-JP" altLang="en-US" dirty="0"/>
              <a:t>たぶん、高校でやった物理なんて覚えてないよね</a:t>
            </a:r>
            <a:r>
              <a:rPr kumimoji="1" lang="en-US" altLang="ja-JP" dirty="0"/>
              <a:t>……</a:t>
            </a:r>
            <a:r>
              <a:rPr kumimoji="1" lang="ja-JP" altLang="en-US" dirty="0"/>
              <a:t>。</a:t>
            </a:r>
            <a:endParaRPr kumimoji="1" lang="en-US" altLang="ja-JP" dirty="0"/>
          </a:p>
          <a:p>
            <a:pPr marL="0" indent="0">
              <a:buNone/>
            </a:pPr>
            <a:r>
              <a:rPr lang="ja-JP" altLang="en-US" dirty="0"/>
              <a:t>なんで、これから</a:t>
            </a:r>
            <a:endParaRPr lang="en-US" altLang="ja-JP" dirty="0"/>
          </a:p>
          <a:p>
            <a:pPr marL="0" indent="0">
              <a:buNone/>
            </a:pPr>
            <a:r>
              <a:rPr kumimoji="1" lang="ja-JP" altLang="en-US" sz="8800" b="1" u="sng" dirty="0">
                <a:solidFill>
                  <a:srgbClr val="FF0000"/>
                </a:solidFill>
              </a:rPr>
              <a:t>物理</a:t>
            </a:r>
            <a:r>
              <a:rPr kumimoji="1" lang="en-US" altLang="ja-JP" sz="8800" b="1" u="sng" dirty="0">
                <a:solidFill>
                  <a:srgbClr val="FF0000"/>
                </a:solidFill>
              </a:rPr>
              <a:t>[</a:t>
            </a:r>
            <a:r>
              <a:rPr kumimoji="1" lang="ja-JP" altLang="en-US" sz="8800" b="1" u="sng" dirty="0">
                <a:solidFill>
                  <a:srgbClr val="FF0000"/>
                </a:solidFill>
              </a:rPr>
              <a:t>座学</a:t>
            </a:r>
            <a:r>
              <a:rPr kumimoji="1" lang="en-US" altLang="ja-JP" sz="8800" b="1" u="sng" dirty="0">
                <a:solidFill>
                  <a:srgbClr val="FF0000"/>
                </a:solidFill>
              </a:rPr>
              <a:t>]</a:t>
            </a:r>
            <a:r>
              <a:rPr kumimoji="1" lang="ja-JP" altLang="en-US" sz="8800" b="1" u="sng" dirty="0">
                <a:solidFill>
                  <a:srgbClr val="FF0000"/>
                </a:solidFill>
              </a:rPr>
              <a:t>やります</a:t>
            </a:r>
          </a:p>
        </p:txBody>
      </p:sp>
    </p:spTree>
    <p:extLst>
      <p:ext uri="{BB962C8B-B14F-4D97-AF65-F5344CB8AC3E}">
        <p14:creationId xmlns:p14="http://schemas.microsoft.com/office/powerpoint/2010/main" val="2348419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lang="en-US" altLang="ja-JP" dirty="0"/>
              <a:t>5</a:t>
            </a:r>
            <a:r>
              <a:rPr kumimoji="1" lang="ja-JP" altLang="en-US" dirty="0"/>
              <a:t>章：放物線運動</a:t>
            </a:r>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838201" y="1825625"/>
            <a:ext cx="5181600" cy="4351338"/>
          </a:xfrm>
        </p:spPr>
        <p:txBody>
          <a:bodyPr>
            <a:normAutofit/>
          </a:bodyPr>
          <a:lstStyle/>
          <a:p>
            <a:pPr marL="0" indent="0">
              <a:buNone/>
            </a:pPr>
            <a:r>
              <a:rPr lang="ja-JP" altLang="en-US" dirty="0"/>
              <a:t>・</a:t>
            </a:r>
            <a:r>
              <a:rPr lang="ja-JP" altLang="en-US" b="1" u="sng" dirty="0"/>
              <a:t>ここまでの話</a:t>
            </a:r>
            <a:endParaRPr lang="en-US" altLang="ja-JP" b="1" u="sng" dirty="0"/>
          </a:p>
          <a:p>
            <a:pPr marL="0" indent="0">
              <a:buNone/>
            </a:pPr>
            <a:r>
              <a:rPr lang="en-US" altLang="ja-JP" dirty="0"/>
              <a:t> </a:t>
            </a:r>
            <a:r>
              <a:rPr lang="ja-JP" altLang="en-US" sz="2400" dirty="0"/>
              <a:t>ここまでで横の運動と縦の運動について学んだ。</a:t>
            </a:r>
            <a:endParaRPr lang="en-US" altLang="ja-JP" sz="2400" dirty="0"/>
          </a:p>
          <a:p>
            <a:pPr marL="0" indent="0">
              <a:buNone/>
            </a:pPr>
            <a:r>
              <a:rPr lang="ja-JP" altLang="en-US" sz="2400" dirty="0"/>
              <a:t>　</a:t>
            </a:r>
            <a:r>
              <a:rPr lang="ja-JP" altLang="en-US" sz="2400" b="1" u="sng" dirty="0"/>
              <a:t>水平方向の運動：</a:t>
            </a:r>
            <a:r>
              <a:rPr lang="ja-JP" altLang="en-US" sz="2400" dirty="0"/>
              <a:t>横の運動</a:t>
            </a:r>
            <a:endParaRPr lang="en-US" altLang="ja-JP" sz="2400" dirty="0"/>
          </a:p>
          <a:p>
            <a:pPr marL="0" indent="0">
              <a:buNone/>
            </a:pPr>
            <a:r>
              <a:rPr lang="ja-JP" altLang="en-US" sz="2400" dirty="0"/>
              <a:t>　</a:t>
            </a:r>
            <a:r>
              <a:rPr lang="ja-JP" altLang="en-US" sz="2400" b="1" u="sng" dirty="0"/>
              <a:t>落体の運動：</a:t>
            </a:r>
            <a:r>
              <a:rPr lang="ja-JP" altLang="en-US" sz="2400" dirty="0"/>
              <a:t>縦の運動</a:t>
            </a:r>
            <a:endParaRPr lang="en-US" altLang="ja-JP" sz="2400" dirty="0"/>
          </a:p>
          <a:p>
            <a:pPr marL="0" indent="0">
              <a:buNone/>
            </a:pPr>
            <a:r>
              <a:rPr lang="ja-JP" altLang="en-US" sz="2400" dirty="0"/>
              <a:t>これら二つを使い、</a:t>
            </a:r>
            <a:endParaRPr lang="en-US" altLang="ja-JP" sz="2400" dirty="0"/>
          </a:p>
          <a:p>
            <a:pPr marL="0" indent="0">
              <a:buNone/>
            </a:pPr>
            <a:r>
              <a:rPr lang="ja-JP" altLang="en-US" sz="2400" dirty="0"/>
              <a:t>　</a:t>
            </a:r>
            <a:r>
              <a:rPr lang="ja-JP" altLang="en-US" sz="3200" b="1" dirty="0"/>
              <a:t>上下同時の運動</a:t>
            </a:r>
            <a:r>
              <a:rPr lang="ja-JP" altLang="en-US" sz="2400" dirty="0"/>
              <a:t>を考えられる。</a:t>
            </a:r>
            <a:endParaRPr lang="en-US" altLang="ja-JP" sz="2400" dirty="0"/>
          </a:p>
          <a:p>
            <a:pPr marL="0" indent="0">
              <a:buNone/>
            </a:pPr>
            <a:r>
              <a:rPr lang="ja-JP" altLang="en-US" sz="2400" dirty="0"/>
              <a:t>　それが放物運動である。</a:t>
            </a:r>
            <a:endParaRPr lang="en-US" altLang="ja-JP" dirty="0"/>
          </a:p>
        </p:txBody>
      </p:sp>
      <p:pic>
        <p:nvPicPr>
          <p:cNvPr id="9" name="コンテンツ プレースホルダー 8">
            <a:extLst>
              <a:ext uri="{FF2B5EF4-FFF2-40B4-BE49-F238E27FC236}">
                <a16:creationId xmlns:a16="http://schemas.microsoft.com/office/drawing/2014/main" id="{F98317AE-A405-4C6B-A365-74EF6B17329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90437" y="1825625"/>
            <a:ext cx="4841875" cy="3534569"/>
          </a:xfrm>
        </p:spPr>
        <p:style>
          <a:lnRef idx="2">
            <a:schemeClr val="accent1"/>
          </a:lnRef>
          <a:fillRef idx="1">
            <a:schemeClr val="lt1"/>
          </a:fillRef>
          <a:effectRef idx="0">
            <a:schemeClr val="accent1"/>
          </a:effectRef>
          <a:fontRef idx="minor">
            <a:schemeClr val="dk1"/>
          </a:fontRef>
        </p:style>
      </p:pic>
      <p:pic>
        <p:nvPicPr>
          <p:cNvPr id="7" name="図 6">
            <a:extLst>
              <a:ext uri="{FF2B5EF4-FFF2-40B4-BE49-F238E27FC236}">
                <a16:creationId xmlns:a16="http://schemas.microsoft.com/office/drawing/2014/main" id="{B94AB879-343E-42FC-B4E2-88BBFDE598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17174" y="0"/>
            <a:ext cx="2174826" cy="2295331"/>
          </a:xfrm>
          <a:prstGeom prst="rect">
            <a:avLst/>
          </a:prstGeom>
        </p:spPr>
      </p:pic>
      <p:sp>
        <p:nvSpPr>
          <p:cNvPr id="10" name="テキスト ボックス 9">
            <a:extLst>
              <a:ext uri="{FF2B5EF4-FFF2-40B4-BE49-F238E27FC236}">
                <a16:creationId xmlns:a16="http://schemas.microsoft.com/office/drawing/2014/main" id="{06A74F4A-2B5F-429F-A7CA-1F01C92BE270}"/>
              </a:ext>
            </a:extLst>
          </p:cNvPr>
          <p:cNvSpPr txBox="1"/>
          <p:nvPr/>
        </p:nvSpPr>
        <p:spPr>
          <a:xfrm>
            <a:off x="7940277" y="5495131"/>
            <a:ext cx="3164310" cy="830997"/>
          </a:xfrm>
          <a:prstGeom prst="rect">
            <a:avLst/>
          </a:prstGeom>
          <a:noFill/>
        </p:spPr>
        <p:txBody>
          <a:bodyPr wrap="square" rtlCol="0">
            <a:spAutoFit/>
          </a:bodyPr>
          <a:lstStyle/>
          <a:p>
            <a:r>
              <a:rPr kumimoji="1" lang="ja-JP" altLang="en-US" sz="2400" dirty="0"/>
              <a:t>こんなやつ、</a:t>
            </a:r>
            <a:endParaRPr kumimoji="1" lang="en-US" altLang="ja-JP" sz="2400" dirty="0"/>
          </a:p>
          <a:p>
            <a:r>
              <a:rPr lang="ja-JP" altLang="en-US" sz="2400" dirty="0"/>
              <a:t>みんな覚えてる？</a:t>
            </a:r>
            <a:endParaRPr kumimoji="1" lang="ja-JP" altLang="en-US" sz="2400" dirty="0"/>
          </a:p>
        </p:txBody>
      </p:sp>
    </p:spTree>
    <p:extLst>
      <p:ext uri="{BB962C8B-B14F-4D97-AF65-F5344CB8AC3E}">
        <p14:creationId xmlns:p14="http://schemas.microsoft.com/office/powerpoint/2010/main" val="14023724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lang="en-US" altLang="ja-JP" dirty="0"/>
              <a:t>5</a:t>
            </a:r>
            <a:r>
              <a:rPr kumimoji="1" lang="ja-JP" altLang="en-US" dirty="0"/>
              <a:t>章</a:t>
            </a:r>
            <a:r>
              <a:rPr lang="ja-JP" altLang="en-US" dirty="0"/>
              <a:t>：放物線運動　</a:t>
            </a:r>
            <a:r>
              <a:rPr lang="ja-JP" altLang="en-US" dirty="0" err="1"/>
              <a:t>ー　ベクトルの</a:t>
            </a:r>
            <a:r>
              <a:rPr lang="ja-JP" altLang="en-US" dirty="0"/>
              <a:t>分解</a:t>
            </a:r>
            <a:endParaRPr kumimoji="1" lang="ja-JP" altLang="en-US" dirty="0"/>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698241" y="1833083"/>
            <a:ext cx="5583865" cy="4351338"/>
          </a:xfrm>
        </p:spPr>
        <p:txBody>
          <a:bodyPr>
            <a:normAutofit/>
          </a:bodyPr>
          <a:lstStyle/>
          <a:p>
            <a:pPr marL="0" indent="0">
              <a:buNone/>
            </a:pPr>
            <a:r>
              <a:rPr lang="ja-JP" altLang="en-US" dirty="0"/>
              <a:t>・これまで学んだ知識で放物運動を計算するには、</a:t>
            </a:r>
            <a:endParaRPr lang="en-US" altLang="ja-JP" dirty="0"/>
          </a:p>
          <a:p>
            <a:pPr marL="0" indent="0">
              <a:buNone/>
            </a:pPr>
            <a:r>
              <a:rPr lang="ja-JP" altLang="en-US" dirty="0"/>
              <a:t>斜めの運動を</a:t>
            </a:r>
            <a:endParaRPr lang="en-US" altLang="ja-JP" sz="3200" dirty="0"/>
          </a:p>
          <a:p>
            <a:pPr marL="0" indent="0">
              <a:buNone/>
            </a:pPr>
            <a:r>
              <a:rPr lang="ja-JP" altLang="en-US" sz="4000" b="1" dirty="0"/>
              <a:t>　　　</a:t>
            </a:r>
            <a:r>
              <a:rPr lang="ja-JP" altLang="en-US" sz="4000" b="1" u="sng" dirty="0"/>
              <a:t>垂直と水平</a:t>
            </a:r>
            <a:endParaRPr lang="en-US" altLang="ja-JP" sz="4000" b="1" u="sng" dirty="0"/>
          </a:p>
          <a:p>
            <a:pPr marL="0" indent="0">
              <a:buNone/>
            </a:pPr>
            <a:r>
              <a:rPr lang="ja-JP" altLang="en-US" dirty="0"/>
              <a:t>の運動に分解しなくてはならない。</a:t>
            </a:r>
            <a:endParaRPr lang="en-US" altLang="ja-JP" dirty="0"/>
          </a:p>
          <a:p>
            <a:pPr marL="0" indent="0">
              <a:buNone/>
            </a:pPr>
            <a:r>
              <a:rPr lang="ja-JP" altLang="en-US" dirty="0"/>
              <a:t>つまり、</a:t>
            </a:r>
            <a:endParaRPr lang="en-US" altLang="ja-JP" dirty="0"/>
          </a:p>
          <a:p>
            <a:pPr marL="0" indent="0">
              <a:buNone/>
            </a:pPr>
            <a:r>
              <a:rPr lang="ja-JP" altLang="en-US" dirty="0"/>
              <a:t>　ベクトル（向きと力（大きさ）を持つ数値）の分解である。</a:t>
            </a:r>
            <a:endParaRPr lang="en-US" altLang="ja-JP" dirty="0"/>
          </a:p>
        </p:txBody>
      </p:sp>
      <p:sp>
        <p:nvSpPr>
          <p:cNvPr id="6" name="コンテンツ プレースホルダー 5">
            <a:extLst>
              <a:ext uri="{FF2B5EF4-FFF2-40B4-BE49-F238E27FC236}">
                <a16:creationId xmlns:a16="http://schemas.microsoft.com/office/drawing/2014/main" id="{C55333D9-2F6D-4EB1-9716-81D041152E48}"/>
              </a:ext>
            </a:extLst>
          </p:cNvPr>
          <p:cNvSpPr>
            <a:spLocks noGrp="1"/>
          </p:cNvSpPr>
          <p:nvPr>
            <p:ph sz="half" idx="2"/>
          </p:nvPr>
        </p:nvSpPr>
        <p:spPr>
          <a:xfrm>
            <a:off x="6422065" y="1833083"/>
            <a:ext cx="5181600" cy="4351338"/>
          </a:xfrm>
        </p:spPr>
        <p:style>
          <a:lnRef idx="2">
            <a:schemeClr val="accent1"/>
          </a:lnRef>
          <a:fillRef idx="1">
            <a:schemeClr val="lt1"/>
          </a:fillRef>
          <a:effectRef idx="0">
            <a:schemeClr val="accent1"/>
          </a:effectRef>
          <a:fontRef idx="minor">
            <a:schemeClr val="dk1"/>
          </a:fontRef>
        </p:style>
        <p:txBody>
          <a:bodyPr/>
          <a:lstStyle/>
          <a:p>
            <a:pPr marL="0" indent="0">
              <a:buNone/>
            </a:pPr>
            <a:r>
              <a:rPr lang="ja-JP" altLang="en-US" dirty="0"/>
              <a:t>何が言いたいかというと、</a:t>
            </a:r>
            <a:endParaRPr lang="en-US" altLang="ja-JP" dirty="0"/>
          </a:p>
          <a:p>
            <a:pPr marL="0" indent="0">
              <a:buNone/>
            </a:pPr>
            <a:r>
              <a:rPr lang="ja-JP" altLang="en-US" dirty="0"/>
              <a:t>　斜めに力が掛かっているとは</a:t>
            </a:r>
            <a:endParaRPr lang="en-US" altLang="ja-JP" dirty="0"/>
          </a:p>
          <a:p>
            <a:pPr marL="0" indent="0">
              <a:buNone/>
            </a:pPr>
            <a:r>
              <a:rPr lang="ja-JP" altLang="en-US" dirty="0"/>
              <a:t>　</a:t>
            </a:r>
            <a:r>
              <a:rPr lang="ja-JP" altLang="en-US" b="1" dirty="0"/>
              <a:t>垂直と真横に同時に力が掛っていると同じ</a:t>
            </a:r>
            <a:r>
              <a:rPr lang="ja-JP" altLang="en-US" dirty="0"/>
              <a:t>である。</a:t>
            </a:r>
            <a:endParaRPr lang="en-US" altLang="ja-JP" dirty="0"/>
          </a:p>
          <a:p>
            <a:pPr marL="0" indent="0">
              <a:buNone/>
            </a:pPr>
            <a:r>
              <a:rPr lang="ja-JP" altLang="en-US" dirty="0"/>
              <a:t>　</a:t>
            </a:r>
            <a:endParaRPr lang="en-US" altLang="ja-JP" dirty="0"/>
          </a:p>
        </p:txBody>
      </p:sp>
      <p:pic>
        <p:nvPicPr>
          <p:cNvPr id="5" name="図 4">
            <a:extLst>
              <a:ext uri="{FF2B5EF4-FFF2-40B4-BE49-F238E27FC236}">
                <a16:creationId xmlns:a16="http://schemas.microsoft.com/office/drawing/2014/main" id="{7C7AD780-4FEE-450D-B89C-E01AF8E9BD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2072" y="4016893"/>
            <a:ext cx="4041728" cy="2167528"/>
          </a:xfrm>
          <a:prstGeom prst="rect">
            <a:avLst/>
          </a:prstGeom>
        </p:spPr>
      </p:pic>
    </p:spTree>
    <p:extLst>
      <p:ext uri="{BB962C8B-B14F-4D97-AF65-F5344CB8AC3E}">
        <p14:creationId xmlns:p14="http://schemas.microsoft.com/office/powerpoint/2010/main" val="38675553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lang="en-US" altLang="ja-JP" dirty="0"/>
              <a:t>5</a:t>
            </a:r>
            <a:r>
              <a:rPr kumimoji="1" lang="ja-JP" altLang="en-US" dirty="0"/>
              <a:t>章</a:t>
            </a:r>
            <a:r>
              <a:rPr lang="ja-JP" altLang="en-US" dirty="0"/>
              <a:t>：放物線運動 </a:t>
            </a:r>
            <a:r>
              <a:rPr lang="en-US" altLang="ja-JP" dirty="0"/>
              <a:t>-</a:t>
            </a:r>
            <a:r>
              <a:rPr lang="ja-JP" altLang="en-US" dirty="0"/>
              <a:t> ベクトルの分解の式</a:t>
            </a:r>
            <a:endParaRPr kumimoji="1" lang="ja-JP" altLang="en-US" dirty="0"/>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698241" y="1833083"/>
            <a:ext cx="5583865" cy="4351338"/>
          </a:xfrm>
        </p:spPr>
        <p:txBody>
          <a:bodyPr>
            <a:normAutofit/>
          </a:bodyPr>
          <a:lstStyle/>
          <a:p>
            <a:pPr marL="0" indent="0">
              <a:buNone/>
            </a:pPr>
            <a:r>
              <a:rPr lang="ja-JP" altLang="en-US" dirty="0"/>
              <a:t>・ぶっちゃ</a:t>
            </a:r>
            <a:r>
              <a:rPr lang="ja-JP" altLang="en-US" dirty="0" err="1"/>
              <a:t>け</a:t>
            </a:r>
            <a:r>
              <a:rPr lang="ja-JP" altLang="en-US" dirty="0"/>
              <a:t>下図です。</a:t>
            </a:r>
            <a:endParaRPr lang="en-US" altLang="ja-JP" dirty="0"/>
          </a:p>
          <a:p>
            <a:pPr marL="0" indent="0">
              <a:buNone/>
            </a:pPr>
            <a:r>
              <a:rPr lang="ja-JP" altLang="en-US" dirty="0"/>
              <a:t>　</a:t>
            </a:r>
            <a:r>
              <a:rPr lang="ja-JP" altLang="en-US" dirty="0" err="1"/>
              <a:t>ー</a:t>
            </a:r>
            <a:r>
              <a:rPr lang="ja-JP" altLang="en-US" dirty="0"/>
              <a:t>　</a:t>
            </a:r>
            <a:r>
              <a:rPr lang="ja-JP" altLang="en-US" sz="2000" dirty="0"/>
              <a:t>つまりベクトルの大きさと角度が必要</a:t>
            </a:r>
            <a:endParaRPr lang="en-US" altLang="ja-JP" dirty="0"/>
          </a:p>
        </p:txBody>
      </p:sp>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C55333D9-2F6D-4EB1-9716-81D041152E48}"/>
                  </a:ext>
                </a:extLst>
              </p:cNvPr>
              <p:cNvSpPr>
                <a:spLocks noGrp="1"/>
              </p:cNvSpPr>
              <p:nvPr>
                <p:ph sz="half" idx="2"/>
              </p:nvPr>
            </p:nvSpPr>
            <p:spPr>
              <a:xfrm>
                <a:off x="6422065" y="1833083"/>
                <a:ext cx="5181600" cy="4351338"/>
              </a:xfrm>
            </p:spPr>
            <p:style>
              <a:lnRef idx="2">
                <a:schemeClr val="accent1"/>
              </a:lnRef>
              <a:fillRef idx="1">
                <a:schemeClr val="lt1"/>
              </a:fillRef>
              <a:effectRef idx="0">
                <a:schemeClr val="accent1"/>
              </a:effectRef>
              <a:fontRef idx="minor">
                <a:schemeClr val="dk1"/>
              </a:fontRef>
            </p:style>
            <p:txBody>
              <a:bodyPr/>
              <a:lstStyle/>
              <a:p>
                <a:pPr marL="0" indent="0">
                  <a:buNone/>
                </a:pPr>
                <a:r>
                  <a:rPr lang="ja-JP" altLang="en-US" sz="2400" dirty="0"/>
                  <a:t>例：物体</a:t>
                </a:r>
                <a:r>
                  <a:rPr lang="en-US" altLang="ja-JP" sz="2400" dirty="0"/>
                  <a:t>A</a:t>
                </a:r>
                <a:r>
                  <a:rPr lang="ja-JP" altLang="en-US" sz="2400" dirty="0"/>
                  <a:t>が速度</a:t>
                </a:r>
                <a:r>
                  <a:rPr lang="en-US" altLang="ja-JP" sz="2400" dirty="0"/>
                  <a:t>8[m/s]</a:t>
                </a:r>
                <a:r>
                  <a:rPr lang="ja-JP" altLang="en-US" sz="2400" dirty="0"/>
                  <a:t>で角度３０</a:t>
                </a:r>
                <a:r>
                  <a:rPr lang="en-US" altLang="ja-JP" sz="2400" dirty="0"/>
                  <a:t>°</a:t>
                </a:r>
                <a:r>
                  <a:rPr lang="ja-JP" altLang="en-US" sz="2400" dirty="0"/>
                  <a:t>で打ち出されたとき、物体</a:t>
                </a:r>
                <a:r>
                  <a:rPr lang="en-US" altLang="ja-JP" sz="2400" dirty="0"/>
                  <a:t>A</a:t>
                </a:r>
                <a:r>
                  <a:rPr lang="ja-JP" altLang="en-US" sz="2400" dirty="0"/>
                  <a:t>の</a:t>
                </a:r>
                <a:r>
                  <a:rPr lang="ja-JP" altLang="en-US" sz="2400" dirty="0" err="1"/>
                  <a:t>ｘ</a:t>
                </a:r>
                <a:r>
                  <a:rPr lang="ja-JP" altLang="en-US" sz="2400" dirty="0"/>
                  <a:t>方向の速度とｙ方向の速度を求めよ。</a:t>
                </a:r>
                <a:endParaRPr lang="en-US" altLang="ja-JP" sz="2400" dirty="0"/>
              </a:p>
              <a:p>
                <a:pPr marL="0" indent="0">
                  <a:buNone/>
                </a:pPr>
                <a:endParaRPr lang="en-US" altLang="ja-JP" sz="2400" dirty="0"/>
              </a:p>
              <a:p>
                <a:pPr marL="0" indent="0">
                  <a:buNone/>
                </a:pPr>
                <a:r>
                  <a:rPr lang="en-US" altLang="ja-JP" sz="2400" dirty="0"/>
                  <a:t>x:8*cos30°=8*</a:t>
                </a:r>
                <a14:m>
                  <m:oMath xmlns:m="http://schemas.openxmlformats.org/officeDocument/2006/math">
                    <m:f>
                      <m:fPr>
                        <m:ctrlPr>
                          <a:rPr lang="en-US" altLang="ja-JP" sz="2400" i="1" dirty="0" smtClean="0">
                            <a:latin typeface="Cambria Math" panose="02040503050406030204" pitchFamily="18" charset="0"/>
                          </a:rPr>
                        </m:ctrlPr>
                      </m:fPr>
                      <m:num>
                        <m:rad>
                          <m:radPr>
                            <m:degHide m:val="on"/>
                            <m:ctrlPr>
                              <a:rPr lang="en-US" altLang="ja-JP" sz="2400" i="1" dirty="0" smtClean="0">
                                <a:latin typeface="Cambria Math" panose="02040503050406030204" pitchFamily="18" charset="0"/>
                              </a:rPr>
                            </m:ctrlPr>
                          </m:radPr>
                          <m:deg/>
                          <m:e>
                            <m:r>
                              <a:rPr lang="en-US" altLang="ja-JP" sz="2400" dirty="0" smtClean="0">
                                <a:latin typeface="Cambria Math" panose="02040503050406030204" pitchFamily="18" charset="0"/>
                              </a:rPr>
                              <m:t>3</m:t>
                            </m:r>
                          </m:e>
                        </m:rad>
                      </m:num>
                      <m:den>
                        <m:r>
                          <a:rPr lang="en-US" altLang="ja-JP" sz="2400" i="0" dirty="0" smtClean="0">
                            <a:latin typeface="Cambria Math" panose="02040503050406030204" pitchFamily="18" charset="0"/>
                          </a:rPr>
                          <m:t>2</m:t>
                        </m:r>
                      </m:den>
                    </m:f>
                  </m:oMath>
                </a14:m>
                <a:r>
                  <a:rPr lang="en-US" altLang="ja-JP" sz="2400" dirty="0"/>
                  <a:t>=4</a:t>
                </a:r>
                <a14:m>
                  <m:oMath xmlns:m="http://schemas.openxmlformats.org/officeDocument/2006/math">
                    <m:rad>
                      <m:radPr>
                        <m:degHide m:val="on"/>
                        <m:ctrlPr>
                          <a:rPr lang="en-US" altLang="ja-JP" sz="2400" i="1" dirty="0" smtClean="0">
                            <a:latin typeface="Cambria Math" panose="02040503050406030204" pitchFamily="18" charset="0"/>
                          </a:rPr>
                        </m:ctrlPr>
                      </m:radPr>
                      <m:deg/>
                      <m:e>
                        <m:r>
                          <a:rPr lang="en-US" altLang="ja-JP" sz="2400" dirty="0" smtClean="0">
                            <a:latin typeface="Cambria Math" panose="02040503050406030204" pitchFamily="18" charset="0"/>
                          </a:rPr>
                          <m:t>3</m:t>
                        </m:r>
                      </m:e>
                    </m:rad>
                  </m:oMath>
                </a14:m>
                <a:r>
                  <a:rPr lang="en-US" altLang="ja-JP" sz="2400" dirty="0"/>
                  <a:t>[m/s]</a:t>
                </a:r>
                <a:r>
                  <a:rPr lang="ja-JP" altLang="en-US" dirty="0"/>
                  <a:t>　</a:t>
                </a:r>
                <a:endParaRPr lang="en-US" altLang="ja-JP" dirty="0"/>
              </a:p>
              <a:p>
                <a:pPr marL="0" indent="0">
                  <a:buNone/>
                </a:pPr>
                <a:endParaRPr lang="en-US" altLang="ja-JP" dirty="0"/>
              </a:p>
              <a:p>
                <a:pPr marL="0" indent="0">
                  <a:buNone/>
                </a:pPr>
                <a:r>
                  <a:rPr lang="en-US" altLang="ja-JP" dirty="0"/>
                  <a:t>y:8*sin30°=8*1/2=4[m/s]</a:t>
                </a:r>
              </a:p>
            </p:txBody>
          </p:sp>
        </mc:Choice>
        <mc:Fallback xmlns="">
          <p:sp>
            <p:nvSpPr>
              <p:cNvPr id="6" name="コンテンツ プレースホルダー 5">
                <a:extLst>
                  <a:ext uri="{FF2B5EF4-FFF2-40B4-BE49-F238E27FC236}">
                    <a16:creationId xmlns:a16="http://schemas.microsoft.com/office/drawing/2014/main" id="{C55333D9-2F6D-4EB1-9716-81D041152E48}"/>
                  </a:ext>
                </a:extLst>
              </p:cNvPr>
              <p:cNvSpPr>
                <a:spLocks noGrp="1" noRot="1" noChangeAspect="1" noMove="1" noResize="1" noEditPoints="1" noAdjustHandles="1" noChangeArrowheads="1" noChangeShapeType="1" noTextEdit="1"/>
              </p:cNvSpPr>
              <p:nvPr>
                <p:ph sz="half" idx="2"/>
              </p:nvPr>
            </p:nvSpPr>
            <p:spPr>
              <a:xfrm>
                <a:off x="6422065" y="1833083"/>
                <a:ext cx="5181600" cy="4351338"/>
              </a:xfrm>
              <a:blipFill>
                <a:blip r:embed="rId2"/>
                <a:stretch>
                  <a:fillRect l="-2230" t="-1676"/>
                </a:stretch>
              </a:blipFill>
            </p:spPr>
            <p:txBody>
              <a:bodyPr/>
              <a:lstStyle/>
              <a:p>
                <a:r>
                  <a:rPr lang="ja-JP" altLang="en-US">
                    <a:noFill/>
                  </a:rPr>
                  <a:t> </a:t>
                </a:r>
              </a:p>
            </p:txBody>
          </p:sp>
        </mc:Fallback>
      </mc:AlternateContent>
      <p:pic>
        <p:nvPicPr>
          <p:cNvPr id="7" name="図 6">
            <a:extLst>
              <a:ext uri="{FF2B5EF4-FFF2-40B4-BE49-F238E27FC236}">
                <a16:creationId xmlns:a16="http://schemas.microsoft.com/office/drawing/2014/main" id="{5A227E10-3197-4796-BF6F-3DD06E962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241" y="2814315"/>
            <a:ext cx="5250270" cy="3370106"/>
          </a:xfrm>
          <a:prstGeom prst="rect">
            <a:avLst/>
          </a:prstGeom>
        </p:spPr>
      </p:pic>
    </p:spTree>
    <p:extLst>
      <p:ext uri="{BB962C8B-B14F-4D97-AF65-F5344CB8AC3E}">
        <p14:creationId xmlns:p14="http://schemas.microsoft.com/office/powerpoint/2010/main" val="2584534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lang="en-US" altLang="ja-JP" dirty="0"/>
              <a:t>5</a:t>
            </a:r>
            <a:r>
              <a:rPr kumimoji="1" lang="ja-JP" altLang="en-US" dirty="0"/>
              <a:t>章</a:t>
            </a:r>
            <a:r>
              <a:rPr lang="ja-JP" altLang="en-US" dirty="0"/>
              <a:t>：放物線運動 </a:t>
            </a:r>
            <a:r>
              <a:rPr lang="en-US" altLang="ja-JP" dirty="0"/>
              <a:t>- </a:t>
            </a:r>
            <a:r>
              <a:rPr lang="ja-JP" altLang="en-US" sz="2800" dirty="0"/>
              <a:t>分解した速度から運動式を求める</a:t>
            </a:r>
            <a:endParaRPr kumimoji="1" lang="ja-JP" altLang="en-US" dirty="0"/>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698241" y="1833083"/>
            <a:ext cx="5583865" cy="4351338"/>
          </a:xfrm>
        </p:spPr>
        <p:txBody>
          <a:bodyPr>
            <a:normAutofit fontScale="92500"/>
          </a:bodyPr>
          <a:lstStyle/>
          <a:p>
            <a:pPr marL="0" indent="0">
              <a:buNone/>
            </a:pPr>
            <a:r>
              <a:rPr lang="ja-JP" altLang="en-US" dirty="0"/>
              <a:t>前スライドで分解できた</a:t>
            </a:r>
            <a:endParaRPr lang="en-US" altLang="ja-JP" dirty="0"/>
          </a:p>
          <a:p>
            <a:pPr marL="0" indent="0">
              <a:buNone/>
            </a:pPr>
            <a:endParaRPr lang="en-US" altLang="ja-JP" dirty="0"/>
          </a:p>
          <a:p>
            <a:pPr marL="0" indent="0">
              <a:buNone/>
            </a:pPr>
            <a:r>
              <a:rPr lang="ja-JP" altLang="en-US" dirty="0"/>
              <a:t>・</a:t>
            </a:r>
            <a:r>
              <a:rPr lang="ja-JP" altLang="en-US" dirty="0" err="1"/>
              <a:t>ｘ</a:t>
            </a:r>
            <a:r>
              <a:rPr lang="ja-JP" altLang="en-US" dirty="0"/>
              <a:t>方向を水平方向</a:t>
            </a:r>
            <a:endParaRPr lang="en-US" altLang="ja-JP" dirty="0"/>
          </a:p>
          <a:p>
            <a:pPr marL="0" indent="0">
              <a:buNone/>
            </a:pPr>
            <a:r>
              <a:rPr lang="ja-JP" altLang="en-US" dirty="0"/>
              <a:t>・</a:t>
            </a:r>
            <a:r>
              <a:rPr lang="ja-JP" altLang="en-US" dirty="0" err="1"/>
              <a:t>ｙ</a:t>
            </a:r>
            <a:r>
              <a:rPr lang="ja-JP" altLang="en-US" dirty="0"/>
              <a:t>方向を落下運動（鉛直方向という）</a:t>
            </a:r>
            <a:endParaRPr lang="en-US" altLang="ja-JP" dirty="0"/>
          </a:p>
          <a:p>
            <a:pPr marL="0" indent="0">
              <a:buNone/>
            </a:pPr>
            <a:endParaRPr lang="en-US" altLang="ja-JP" dirty="0"/>
          </a:p>
          <a:p>
            <a:pPr marL="0" indent="0">
              <a:buNone/>
            </a:pPr>
            <a:r>
              <a:rPr lang="ja-JP" altLang="en-US" dirty="0"/>
              <a:t>として計算して、それぞれで</a:t>
            </a:r>
            <a:r>
              <a:rPr lang="ja-JP" altLang="en-US" dirty="0" err="1"/>
              <a:t>ｘ</a:t>
            </a:r>
            <a:r>
              <a:rPr lang="ja-JP" altLang="en-US" dirty="0"/>
              <a:t>とｙの座標を出せば、求めたい放物運動のｘ，ｙ座標になっている。</a:t>
            </a:r>
            <a:endParaRPr lang="en-US" altLang="ja-JP" dirty="0"/>
          </a:p>
        </p:txBody>
      </p:sp>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C55333D9-2F6D-4EB1-9716-81D041152E48}"/>
                  </a:ext>
                </a:extLst>
              </p:cNvPr>
              <p:cNvSpPr>
                <a:spLocks noGrp="1"/>
              </p:cNvSpPr>
              <p:nvPr>
                <p:ph sz="half" idx="2"/>
              </p:nvPr>
            </p:nvSpPr>
            <p:spPr>
              <a:xfrm>
                <a:off x="6422065" y="1833083"/>
                <a:ext cx="5181600" cy="4351338"/>
              </a:xfrm>
            </p:spPr>
            <p:style>
              <a:lnRef idx="2">
                <a:schemeClr val="accent1"/>
              </a:lnRef>
              <a:fillRef idx="1">
                <a:schemeClr val="lt1"/>
              </a:fillRef>
              <a:effectRef idx="0">
                <a:schemeClr val="accent1"/>
              </a:effectRef>
              <a:fontRef idx="minor">
                <a:schemeClr val="dk1"/>
              </a:fontRef>
            </p:style>
            <p:txBody>
              <a:bodyPr>
                <a:normAutofit fontScale="92500"/>
              </a:bodyPr>
              <a:lstStyle/>
              <a:p>
                <a:pPr marL="0" indent="0">
                  <a:buNone/>
                </a:pPr>
                <a:r>
                  <a:rPr lang="ja-JP" altLang="en-US" dirty="0"/>
                  <a:t>例（重力や加速度は無いものとする）：</a:t>
                </a:r>
                <a:endParaRPr lang="en-US" altLang="ja-JP" dirty="0"/>
              </a:p>
              <a:p>
                <a:pPr marL="0" indent="0">
                  <a:buNone/>
                </a:pPr>
                <a:r>
                  <a:rPr lang="ja-JP" altLang="en-US" dirty="0"/>
                  <a:t>物体</a:t>
                </a:r>
                <a:r>
                  <a:rPr lang="en-US" altLang="ja-JP" dirty="0"/>
                  <a:t>A:</a:t>
                </a:r>
                <a:r>
                  <a:rPr lang="ja-JP" altLang="en-US" dirty="0"/>
                  <a:t>速度８</a:t>
                </a:r>
                <a:r>
                  <a:rPr lang="en-US" altLang="ja-JP" dirty="0"/>
                  <a:t>[m/s],</a:t>
                </a:r>
                <a:r>
                  <a:rPr lang="ja-JP" altLang="en-US" dirty="0"/>
                  <a:t>角度</a:t>
                </a:r>
                <a:r>
                  <a:rPr lang="en-US" altLang="ja-JP" dirty="0"/>
                  <a:t>30</a:t>
                </a:r>
              </a:p>
              <a:p>
                <a:pPr marL="0" indent="0">
                  <a:buNone/>
                </a:pPr>
                <a:r>
                  <a:rPr lang="ja-JP" altLang="en-US" dirty="0"/>
                  <a:t>元の位置</a:t>
                </a:r>
                <a:r>
                  <a:rPr lang="en-US" altLang="ja-JP" dirty="0">
                    <a:sym typeface="Wingdings" panose="05000000000000000000" pitchFamily="2" charset="2"/>
                  </a:rPr>
                  <a:t>:(0,0)</a:t>
                </a:r>
                <a:endParaRPr lang="en-US" altLang="ja-JP" dirty="0"/>
              </a:p>
              <a:p>
                <a:pPr marL="0" indent="0">
                  <a:buNone/>
                </a:pPr>
                <a:r>
                  <a:rPr lang="ja-JP" altLang="en-US" dirty="0"/>
                  <a:t>求める位置：</a:t>
                </a:r>
                <a:r>
                  <a:rPr lang="en-US" altLang="ja-JP" dirty="0"/>
                  <a:t>2[s]</a:t>
                </a:r>
                <a:r>
                  <a:rPr lang="ja-JP" altLang="en-US" dirty="0"/>
                  <a:t>後</a:t>
                </a:r>
                <a:endParaRPr lang="en-US" altLang="ja-JP" dirty="0"/>
              </a:p>
              <a:p>
                <a:pPr marL="0" indent="0">
                  <a:buNone/>
                </a:pPr>
                <a:r>
                  <a:rPr lang="en-US" altLang="ja-JP" dirty="0"/>
                  <a:t>x:8*cos30°=8*</a:t>
                </a:r>
                <a14:m>
                  <m:oMath xmlns:m="http://schemas.openxmlformats.org/officeDocument/2006/math">
                    <m:f>
                      <m:fPr>
                        <m:ctrlPr>
                          <a:rPr lang="en-US" altLang="ja-JP" i="1" dirty="0">
                            <a:latin typeface="Cambria Math" panose="02040503050406030204" pitchFamily="18" charset="0"/>
                          </a:rPr>
                        </m:ctrlPr>
                      </m:fPr>
                      <m:num>
                        <m:rad>
                          <m:radPr>
                            <m:degHide m:val="on"/>
                            <m:ctrlPr>
                              <a:rPr lang="en-US" altLang="ja-JP" i="1" dirty="0">
                                <a:latin typeface="Cambria Math" panose="02040503050406030204" pitchFamily="18" charset="0"/>
                              </a:rPr>
                            </m:ctrlPr>
                          </m:radPr>
                          <m:deg/>
                          <m:e>
                            <m:r>
                              <a:rPr lang="en-US" altLang="ja-JP" dirty="0">
                                <a:latin typeface="Cambria Math" panose="02040503050406030204" pitchFamily="18" charset="0"/>
                              </a:rPr>
                              <m:t>3</m:t>
                            </m:r>
                          </m:e>
                        </m:rad>
                      </m:num>
                      <m:den>
                        <m:r>
                          <a:rPr lang="en-US" altLang="ja-JP" dirty="0">
                            <a:latin typeface="Cambria Math" panose="02040503050406030204" pitchFamily="18" charset="0"/>
                          </a:rPr>
                          <m:t>2</m:t>
                        </m:r>
                      </m:den>
                    </m:f>
                  </m:oMath>
                </a14:m>
                <a:r>
                  <a:rPr lang="en-US" altLang="ja-JP" dirty="0"/>
                  <a:t>=4</a:t>
                </a:r>
                <a14:m>
                  <m:oMath xmlns:m="http://schemas.openxmlformats.org/officeDocument/2006/math">
                    <m:rad>
                      <m:radPr>
                        <m:degHide m:val="on"/>
                        <m:ctrlPr>
                          <a:rPr lang="en-US" altLang="ja-JP" i="1" dirty="0">
                            <a:latin typeface="Cambria Math" panose="02040503050406030204" pitchFamily="18" charset="0"/>
                          </a:rPr>
                        </m:ctrlPr>
                      </m:radPr>
                      <m:deg/>
                      <m:e>
                        <m:r>
                          <a:rPr lang="en-US" altLang="ja-JP" dirty="0">
                            <a:latin typeface="Cambria Math" panose="02040503050406030204" pitchFamily="18" charset="0"/>
                          </a:rPr>
                          <m:t>3</m:t>
                        </m:r>
                      </m:e>
                    </m:rad>
                  </m:oMath>
                </a14:m>
                <a:r>
                  <a:rPr lang="en-US" altLang="ja-JP" dirty="0"/>
                  <a:t>[m/s]</a:t>
                </a:r>
                <a:r>
                  <a:rPr lang="ja-JP" altLang="en-US" dirty="0"/>
                  <a:t>　</a:t>
                </a:r>
                <a:endParaRPr lang="en-US" altLang="ja-JP" dirty="0"/>
              </a:p>
              <a:p>
                <a:pPr marL="0" indent="0">
                  <a:buNone/>
                </a:pPr>
                <a:r>
                  <a:rPr lang="en-US" altLang="ja-JP" dirty="0"/>
                  <a:t>y:8*sin30°=8*1/2=4[m/s]</a:t>
                </a:r>
              </a:p>
              <a:p>
                <a:pPr marL="0" indent="0">
                  <a:buNone/>
                </a:pPr>
                <a:r>
                  <a:rPr lang="ja-JP" altLang="en-US" dirty="0"/>
                  <a:t>なので、２秒後の物体</a:t>
                </a:r>
                <a:r>
                  <a:rPr lang="en-US" altLang="ja-JP" dirty="0"/>
                  <a:t>A</a:t>
                </a:r>
                <a:r>
                  <a:rPr lang="ja-JP" altLang="en-US" dirty="0"/>
                  <a:t>の位置は（</a:t>
                </a:r>
                <a:r>
                  <a:rPr lang="en-US" altLang="ja-JP" dirty="0"/>
                  <a:t>8 </a:t>
                </a:r>
                <a14:m>
                  <m:oMath xmlns:m="http://schemas.openxmlformats.org/officeDocument/2006/math">
                    <m:rad>
                      <m:radPr>
                        <m:degHide m:val="on"/>
                        <m:ctrlPr>
                          <a:rPr lang="en-US" altLang="ja-JP" i="1" dirty="0">
                            <a:latin typeface="Cambria Math" panose="02040503050406030204" pitchFamily="18" charset="0"/>
                          </a:rPr>
                        </m:ctrlPr>
                      </m:radPr>
                      <m:deg/>
                      <m:e>
                        <m:r>
                          <a:rPr lang="en-US" altLang="ja-JP" dirty="0">
                            <a:latin typeface="Cambria Math" panose="02040503050406030204" pitchFamily="18" charset="0"/>
                          </a:rPr>
                          <m:t>3</m:t>
                        </m:r>
                      </m:e>
                    </m:rad>
                    <m:r>
                      <a:rPr lang="en-US" altLang="ja-JP" i="1" dirty="0">
                        <a:latin typeface="Cambria Math" panose="02040503050406030204" pitchFamily="18" charset="0"/>
                      </a:rPr>
                      <m:t> </m:t>
                    </m:r>
                  </m:oMath>
                </a14:m>
                <a:r>
                  <a:rPr lang="en-US" altLang="ja-JP" dirty="0"/>
                  <a:t>,8</a:t>
                </a:r>
                <a:r>
                  <a:rPr lang="ja-JP" altLang="en-US" dirty="0"/>
                  <a:t>）</a:t>
                </a:r>
                <a:endParaRPr lang="en-US" altLang="ja-JP" dirty="0"/>
              </a:p>
            </p:txBody>
          </p:sp>
        </mc:Choice>
        <mc:Fallback xmlns="">
          <p:sp>
            <p:nvSpPr>
              <p:cNvPr id="6" name="コンテンツ プレースホルダー 5">
                <a:extLst>
                  <a:ext uri="{FF2B5EF4-FFF2-40B4-BE49-F238E27FC236}">
                    <a16:creationId xmlns:a16="http://schemas.microsoft.com/office/drawing/2014/main" id="{C55333D9-2F6D-4EB1-9716-81D041152E48}"/>
                  </a:ext>
                </a:extLst>
              </p:cNvPr>
              <p:cNvSpPr>
                <a:spLocks noGrp="1" noRot="1" noChangeAspect="1" noMove="1" noResize="1" noEditPoints="1" noAdjustHandles="1" noChangeArrowheads="1" noChangeShapeType="1" noTextEdit="1"/>
              </p:cNvSpPr>
              <p:nvPr>
                <p:ph sz="half" idx="2"/>
              </p:nvPr>
            </p:nvSpPr>
            <p:spPr>
              <a:xfrm>
                <a:off x="6422065" y="1833083"/>
                <a:ext cx="5181600" cy="4351338"/>
              </a:xfrm>
              <a:blipFill>
                <a:blip r:embed="rId2"/>
                <a:stretch>
                  <a:fillRect l="-1995" t="-2095" r="-822" b="-23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372426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lang="en-US" altLang="ja-JP" dirty="0"/>
              <a:t>5</a:t>
            </a:r>
            <a:r>
              <a:rPr kumimoji="1" lang="ja-JP" altLang="en-US" dirty="0"/>
              <a:t>章</a:t>
            </a:r>
            <a:r>
              <a:rPr lang="ja-JP" altLang="en-US" dirty="0"/>
              <a:t>：放物線運動 </a:t>
            </a:r>
            <a:r>
              <a:rPr lang="en-US" altLang="ja-JP" dirty="0"/>
              <a:t>–</a:t>
            </a:r>
            <a:r>
              <a:rPr lang="ja-JP" altLang="en-US" dirty="0"/>
              <a:t>放物運動の式</a:t>
            </a:r>
            <a:endParaRPr kumimoji="1" lang="ja-JP" altLang="en-US" dirty="0"/>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698241" y="1833083"/>
            <a:ext cx="5583865" cy="4351338"/>
          </a:xfrm>
        </p:spPr>
        <p:txBody>
          <a:bodyPr>
            <a:normAutofit fontScale="92500" lnSpcReduction="10000"/>
          </a:bodyPr>
          <a:lstStyle/>
          <a:p>
            <a:pPr marL="0" indent="0">
              <a:buNone/>
            </a:pPr>
            <a:r>
              <a:rPr lang="ja-JP" altLang="en-US" dirty="0"/>
              <a:t>以上により、</a:t>
            </a:r>
            <a:endParaRPr lang="en-US" altLang="ja-JP" dirty="0"/>
          </a:p>
          <a:p>
            <a:pPr marL="0" indent="0">
              <a:buNone/>
            </a:pPr>
            <a:r>
              <a:rPr lang="ja-JP" altLang="en-US" dirty="0"/>
              <a:t>初速度・加速度・重力まで考えて公式を立てると</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ja-JP" altLang="en-US" dirty="0"/>
              <a:t>物体は</a:t>
            </a:r>
            <a:r>
              <a:rPr lang="en-US" altLang="ja-JP" dirty="0"/>
              <a:t>θ</a:t>
            </a:r>
            <a:r>
              <a:rPr lang="ja-JP" altLang="en-US" dirty="0"/>
              <a:t>方向に</a:t>
            </a:r>
            <a:endParaRPr lang="en-US" altLang="ja-JP" dirty="0"/>
          </a:p>
          <a:p>
            <a:pPr marL="0" indent="0">
              <a:buNone/>
            </a:pPr>
            <a:r>
              <a:rPr lang="ja-JP" altLang="en-US" dirty="0"/>
              <a:t>初速</a:t>
            </a:r>
            <a:r>
              <a:rPr lang="en-US" altLang="ja-JP" dirty="0" err="1"/>
              <a:t>vo</a:t>
            </a:r>
            <a:r>
              <a:rPr lang="ja-JP" altLang="en-US" dirty="0"/>
              <a:t>加速度</a:t>
            </a:r>
            <a:r>
              <a:rPr lang="en-US" altLang="ja-JP" dirty="0"/>
              <a:t>α</a:t>
            </a:r>
            <a:r>
              <a:rPr lang="ja-JP" altLang="en-US" dirty="0"/>
              <a:t>とする</a:t>
            </a:r>
            <a:endParaRPr lang="en-US" altLang="ja-JP" dirty="0"/>
          </a:p>
        </p:txBody>
      </p:sp>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C55333D9-2F6D-4EB1-9716-81D041152E48}"/>
                  </a:ext>
                </a:extLst>
              </p:cNvPr>
              <p:cNvSpPr>
                <a:spLocks noGrp="1"/>
              </p:cNvSpPr>
              <p:nvPr>
                <p:ph sz="half" idx="2"/>
              </p:nvPr>
            </p:nvSpPr>
            <p:spPr>
              <a:xfrm>
                <a:off x="6422065" y="1833083"/>
                <a:ext cx="5181600" cy="4351338"/>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ja-JP" altLang="en-US" dirty="0"/>
                  <a:t>ただ、大抵の放物運動は物体そのものには加速度が設定されていないので、</a:t>
                </a:r>
                <a:endParaRPr lang="en-US" altLang="ja-JP" dirty="0"/>
              </a:p>
              <a:p>
                <a:pPr marL="0" indent="0">
                  <a:buNone/>
                </a:pPr>
                <a14:m>
                  <m:oMath xmlns:m="http://schemas.openxmlformats.org/officeDocument/2006/math">
                    <m:r>
                      <a:rPr lang="en-US" altLang="ja-JP" b="1" i="1" dirty="0">
                        <a:latin typeface="Cambria Math" panose="02040503050406030204" pitchFamily="18" charset="0"/>
                      </a:rPr>
                      <m:t>𝑥</m:t>
                    </m:r>
                    <m:r>
                      <a:rPr lang="en-US" altLang="ja-JP" b="1" dirty="0">
                        <a:latin typeface="Cambria Math" panose="02040503050406030204" pitchFamily="18" charset="0"/>
                      </a:rPr>
                      <m:t>=</m:t>
                    </m:r>
                    <m:sSub>
                      <m:sSubPr>
                        <m:ctrlPr>
                          <a:rPr lang="en-US" altLang="ja-JP" b="1" i="1" dirty="0">
                            <a:solidFill>
                              <a:srgbClr val="836967"/>
                            </a:solidFill>
                            <a:latin typeface="Cambria Math" panose="02040503050406030204" pitchFamily="18" charset="0"/>
                          </a:rPr>
                        </m:ctrlPr>
                      </m:sSubPr>
                      <m:e>
                        <m:r>
                          <a:rPr lang="en-US" altLang="ja-JP" b="1" i="1" dirty="0">
                            <a:latin typeface="Cambria Math" panose="02040503050406030204" pitchFamily="18" charset="0"/>
                          </a:rPr>
                          <m:t>𝑣</m:t>
                        </m:r>
                      </m:e>
                      <m:sub>
                        <m:r>
                          <a:rPr lang="en-US" altLang="ja-JP" b="1" dirty="0">
                            <a:latin typeface="Cambria Math" panose="02040503050406030204" pitchFamily="18" charset="0"/>
                          </a:rPr>
                          <m:t>0</m:t>
                        </m:r>
                      </m:sub>
                    </m:sSub>
                  </m:oMath>
                </a14:m>
                <a:r>
                  <a:rPr lang="en-US" altLang="ja-JP" b="1" dirty="0"/>
                  <a:t>tcosθ</a:t>
                </a:r>
              </a:p>
              <a:p>
                <a:pPr marL="0" indent="0">
                  <a:buNone/>
                </a:pPr>
                <a14:m>
                  <m:oMath xmlns:m="http://schemas.openxmlformats.org/officeDocument/2006/math">
                    <m:r>
                      <a:rPr lang="en-US" altLang="ja-JP" i="1" dirty="0">
                        <a:latin typeface="Cambria Math" panose="02040503050406030204" pitchFamily="18" charset="0"/>
                      </a:rPr>
                      <m:t>𝑦</m:t>
                    </m:r>
                    <m:r>
                      <a:rPr lang="en-US" altLang="ja-JP" dirty="0">
                        <a:latin typeface="Cambria Math" panose="02040503050406030204" pitchFamily="18" charset="0"/>
                      </a:rPr>
                      <m:t>=</m:t>
                    </m:r>
                    <m:r>
                      <a:rPr lang="en-US" altLang="ja-JP" b="0" i="1" dirty="0" smtClean="0">
                        <a:latin typeface="Cambria Math" panose="02040503050406030204" pitchFamily="18" charset="0"/>
                      </a:rPr>
                      <m:t>−</m:t>
                    </m:r>
                    <m:f>
                      <m:fPr>
                        <m:ctrlPr>
                          <a:rPr lang="en-US" altLang="ja-JP" i="1" dirty="0">
                            <a:solidFill>
                              <a:srgbClr val="836967"/>
                            </a:solidFill>
                            <a:latin typeface="Cambria Math" panose="02040503050406030204" pitchFamily="18" charset="0"/>
                          </a:rPr>
                        </m:ctrlPr>
                      </m:fPr>
                      <m:num>
                        <m:r>
                          <a:rPr lang="en-US" altLang="ja-JP" dirty="0">
                            <a:latin typeface="Cambria Math" panose="02040503050406030204" pitchFamily="18" charset="0"/>
                          </a:rPr>
                          <m:t>1</m:t>
                        </m:r>
                      </m:num>
                      <m:den>
                        <m:r>
                          <a:rPr lang="en-US" altLang="ja-JP" dirty="0">
                            <a:latin typeface="Cambria Math" panose="02040503050406030204" pitchFamily="18" charset="0"/>
                          </a:rPr>
                          <m:t>2</m:t>
                        </m:r>
                      </m:den>
                    </m:f>
                    <m:r>
                      <a:rPr lang="en-US" altLang="ja-JP" i="1" dirty="0">
                        <a:latin typeface="Cambria Math" panose="02040503050406030204" pitchFamily="18" charset="0"/>
                      </a:rPr>
                      <m:t>𝑔</m:t>
                    </m:r>
                    <m:sSup>
                      <m:sSupPr>
                        <m:ctrlPr>
                          <a:rPr lang="en-US" altLang="ja-JP" i="1" dirty="0">
                            <a:solidFill>
                              <a:srgbClr val="836967"/>
                            </a:solidFill>
                            <a:latin typeface="Cambria Math" panose="02040503050406030204" pitchFamily="18" charset="0"/>
                          </a:rPr>
                        </m:ctrlPr>
                      </m:sSupPr>
                      <m:e>
                        <m:r>
                          <a:rPr lang="en-US" altLang="ja-JP" i="1" dirty="0">
                            <a:latin typeface="Cambria Math" panose="02040503050406030204" pitchFamily="18" charset="0"/>
                          </a:rPr>
                          <m:t>𝑡</m:t>
                        </m:r>
                      </m:e>
                      <m:sup>
                        <m:r>
                          <a:rPr lang="en-US" altLang="ja-JP" dirty="0">
                            <a:latin typeface="Cambria Math" panose="02040503050406030204" pitchFamily="18" charset="0"/>
                          </a:rPr>
                          <m:t>2</m:t>
                        </m:r>
                      </m:sup>
                    </m:sSup>
                  </m:oMath>
                </a14:m>
                <a:r>
                  <a:rPr lang="en-US" altLang="ja-JP" sz="1600" b="1" dirty="0"/>
                  <a:t> </a:t>
                </a:r>
                <a14:m>
                  <m:oMath xmlns:m="http://schemas.openxmlformats.org/officeDocument/2006/math">
                    <m:r>
                      <a:rPr lang="en-US" altLang="ja-JP" sz="2400" b="1" dirty="0">
                        <a:latin typeface="Cambria Math" panose="02040503050406030204" pitchFamily="18" charset="0"/>
                      </a:rPr>
                      <m:t>+</m:t>
                    </m:r>
                    <m:sSub>
                      <m:sSubPr>
                        <m:ctrlPr>
                          <a:rPr lang="en-US" altLang="ja-JP" sz="2400" b="1" i="1" dirty="0">
                            <a:solidFill>
                              <a:srgbClr val="836967"/>
                            </a:solidFill>
                            <a:latin typeface="Cambria Math" panose="02040503050406030204" pitchFamily="18" charset="0"/>
                          </a:rPr>
                        </m:ctrlPr>
                      </m:sSubPr>
                      <m:e>
                        <m:r>
                          <a:rPr lang="en-US" altLang="ja-JP" sz="2400" b="1" i="1" dirty="0">
                            <a:latin typeface="Cambria Math" panose="02040503050406030204" pitchFamily="18" charset="0"/>
                          </a:rPr>
                          <m:t>𝑣</m:t>
                        </m:r>
                      </m:e>
                      <m:sub>
                        <m:r>
                          <a:rPr lang="en-US" altLang="ja-JP" sz="2400" b="1" dirty="0">
                            <a:latin typeface="Cambria Math" panose="02040503050406030204" pitchFamily="18" charset="0"/>
                          </a:rPr>
                          <m:t>0</m:t>
                        </m:r>
                      </m:sub>
                    </m:sSub>
                    <m:r>
                      <a:rPr lang="en-US" altLang="ja-JP" sz="2400" b="1" i="1" dirty="0">
                        <a:latin typeface="Cambria Math" panose="02040503050406030204" pitchFamily="18" charset="0"/>
                      </a:rPr>
                      <m:t>𝑡</m:t>
                    </m:r>
                    <m:r>
                      <m:rPr>
                        <m:nor/>
                      </m:rPr>
                      <a:rPr lang="en-US" altLang="ja-JP" sz="2400" b="1" i="0" dirty="0" smtClean="0">
                        <a:latin typeface="Cambria Math" panose="02040503050406030204" pitchFamily="18" charset="0"/>
                      </a:rPr>
                      <m:t>sin</m:t>
                    </m:r>
                    <m:r>
                      <m:rPr>
                        <m:nor/>
                      </m:rPr>
                      <a:rPr lang="en-US" altLang="ja-JP" sz="2400" b="1" dirty="0"/>
                      <m:t>θ</m:t>
                    </m:r>
                  </m:oMath>
                </a14:m>
                <a:endParaRPr lang="en-US" altLang="ja-JP" dirty="0"/>
              </a:p>
              <a:p>
                <a:pPr marL="0" indent="0">
                  <a:buNone/>
                </a:pPr>
                <a:endParaRPr lang="en-US" altLang="ja-JP" dirty="0"/>
              </a:p>
              <a:p>
                <a:pPr marL="0" indent="0">
                  <a:buNone/>
                </a:pPr>
                <a:r>
                  <a:rPr lang="ja-JP" altLang="en-US" dirty="0"/>
                  <a:t>を使うことが多い。</a:t>
                </a:r>
                <a:endParaRPr lang="en-US" altLang="ja-JP" dirty="0"/>
              </a:p>
            </p:txBody>
          </p:sp>
        </mc:Choice>
        <mc:Fallback xmlns="">
          <p:sp>
            <p:nvSpPr>
              <p:cNvPr id="6" name="コンテンツ プレースホルダー 5">
                <a:extLst>
                  <a:ext uri="{FF2B5EF4-FFF2-40B4-BE49-F238E27FC236}">
                    <a16:creationId xmlns:a16="http://schemas.microsoft.com/office/drawing/2014/main" id="{C55333D9-2F6D-4EB1-9716-81D041152E48}"/>
                  </a:ext>
                </a:extLst>
              </p:cNvPr>
              <p:cNvSpPr>
                <a:spLocks noGrp="1" noRot="1" noChangeAspect="1" noMove="1" noResize="1" noEditPoints="1" noAdjustHandles="1" noChangeArrowheads="1" noChangeShapeType="1" noTextEdit="1"/>
              </p:cNvSpPr>
              <p:nvPr>
                <p:ph sz="half" idx="2"/>
              </p:nvPr>
            </p:nvSpPr>
            <p:spPr>
              <a:xfrm>
                <a:off x="6422065" y="1833083"/>
                <a:ext cx="5181600" cy="4351338"/>
              </a:xfrm>
              <a:blipFill>
                <a:blip r:embed="rId2"/>
                <a:stretch>
                  <a:fillRect l="-1995" t="-2793" r="-8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A8FADEE-A5D1-4327-B903-4BECA3CE0081}"/>
                  </a:ext>
                </a:extLst>
              </p:cNvPr>
              <p:cNvSpPr txBox="1"/>
              <p:nvPr/>
            </p:nvSpPr>
            <p:spPr>
              <a:xfrm>
                <a:off x="455662" y="3235032"/>
                <a:ext cx="5826444" cy="7877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14:m>
                  <m:oMath xmlns:m="http://schemas.openxmlformats.org/officeDocument/2006/math">
                    <m:r>
                      <a:rPr kumimoji="1" lang="en-US" altLang="ja-JP" sz="3200" b="1" i="1" dirty="0" smtClean="0">
                        <a:latin typeface="Cambria Math" panose="02040503050406030204" pitchFamily="18" charset="0"/>
                      </a:rPr>
                      <m:t>𝑥</m:t>
                    </m:r>
                    <m:r>
                      <a:rPr kumimoji="1" lang="en-US" altLang="ja-JP" sz="3200" b="1" i="0" dirty="0" smtClean="0">
                        <a:latin typeface="Cambria Math" panose="02040503050406030204" pitchFamily="18" charset="0"/>
                      </a:rPr>
                      <m:t>=</m:t>
                    </m:r>
                    <m:f>
                      <m:fPr>
                        <m:ctrlPr>
                          <a:rPr kumimoji="1" lang="en-US" altLang="ja-JP" sz="3200" b="1" i="1" dirty="0" smtClean="0">
                            <a:solidFill>
                              <a:srgbClr val="836967"/>
                            </a:solidFill>
                            <a:latin typeface="Cambria Math" panose="02040503050406030204" pitchFamily="18" charset="0"/>
                          </a:rPr>
                        </m:ctrlPr>
                      </m:fPr>
                      <m:num>
                        <m:r>
                          <a:rPr kumimoji="1" lang="en-US" altLang="ja-JP" sz="3200" b="1" i="0" dirty="0" smtClean="0">
                            <a:latin typeface="Cambria Math" panose="02040503050406030204" pitchFamily="18" charset="0"/>
                          </a:rPr>
                          <m:t>1</m:t>
                        </m:r>
                      </m:num>
                      <m:den>
                        <m:r>
                          <a:rPr kumimoji="1" lang="en-US" altLang="ja-JP" sz="3200" b="1" i="0" dirty="0" smtClean="0">
                            <a:latin typeface="Cambria Math" panose="02040503050406030204" pitchFamily="18" charset="0"/>
                          </a:rPr>
                          <m:t>2</m:t>
                        </m:r>
                      </m:den>
                    </m:f>
                    <m:sSup>
                      <m:sSupPr>
                        <m:ctrlPr>
                          <a:rPr kumimoji="1" lang="en-US" altLang="ja-JP" sz="3200" b="1" i="1" dirty="0" smtClean="0">
                            <a:solidFill>
                              <a:srgbClr val="836967"/>
                            </a:solidFill>
                            <a:latin typeface="Cambria Math" panose="02040503050406030204" pitchFamily="18" charset="0"/>
                          </a:rPr>
                        </m:ctrlPr>
                      </m:sSupPr>
                      <m:e>
                        <m:r>
                          <m:rPr>
                            <m:sty m:val="p"/>
                          </m:rPr>
                          <a:rPr lang="en-US" altLang="ja-JP" sz="3200" b="1" i="1" dirty="0">
                            <a:latin typeface="Cambria Math" panose="02040503050406030204" pitchFamily="18" charset="0"/>
                          </a:rPr>
                          <m:t>α</m:t>
                        </m:r>
                        <m:r>
                          <a:rPr kumimoji="1" lang="en-US" altLang="ja-JP" sz="3200" b="1" i="1" dirty="0" smtClean="0">
                            <a:latin typeface="Cambria Math" panose="02040503050406030204" pitchFamily="18" charset="0"/>
                          </a:rPr>
                          <m:t>𝑡</m:t>
                        </m:r>
                      </m:e>
                      <m:sup>
                        <m:r>
                          <a:rPr kumimoji="1" lang="en-US" altLang="ja-JP" sz="3200" b="1" i="0" dirty="0" smtClean="0">
                            <a:latin typeface="Cambria Math" panose="02040503050406030204" pitchFamily="18" charset="0"/>
                          </a:rPr>
                          <m:t>2</m:t>
                        </m:r>
                      </m:sup>
                    </m:sSup>
                    <m:r>
                      <m:rPr>
                        <m:nor/>
                      </m:rPr>
                      <a:rPr lang="en-US" altLang="ja-JP" sz="3200" b="1" dirty="0"/>
                      <m:t>cosθ</m:t>
                    </m:r>
                    <m:r>
                      <a:rPr kumimoji="1" lang="en-US" altLang="ja-JP" sz="3200" b="1" i="0" dirty="0" smtClean="0">
                        <a:latin typeface="Cambria Math" panose="02040503050406030204" pitchFamily="18" charset="0"/>
                      </a:rPr>
                      <m:t>+</m:t>
                    </m:r>
                    <m:sSub>
                      <m:sSubPr>
                        <m:ctrlPr>
                          <a:rPr lang="en-US" altLang="ja-JP" sz="3200" b="1" i="1" dirty="0">
                            <a:solidFill>
                              <a:srgbClr val="836967"/>
                            </a:solidFill>
                            <a:latin typeface="Cambria Math" panose="02040503050406030204" pitchFamily="18" charset="0"/>
                          </a:rPr>
                        </m:ctrlPr>
                      </m:sSubPr>
                      <m:e>
                        <m:r>
                          <a:rPr lang="en-US" altLang="ja-JP" sz="3200" b="1" i="1" dirty="0">
                            <a:latin typeface="Cambria Math" panose="02040503050406030204" pitchFamily="18" charset="0"/>
                          </a:rPr>
                          <m:t>𝑣</m:t>
                        </m:r>
                      </m:e>
                      <m:sub>
                        <m:r>
                          <a:rPr lang="en-US" altLang="ja-JP" sz="3200" b="1" dirty="0">
                            <a:latin typeface="Cambria Math" panose="02040503050406030204" pitchFamily="18" charset="0"/>
                          </a:rPr>
                          <m:t>0</m:t>
                        </m:r>
                      </m:sub>
                    </m:sSub>
                  </m:oMath>
                </a14:m>
                <a:r>
                  <a:rPr kumimoji="1" lang="en-US" altLang="ja-JP" sz="3200" b="1" dirty="0"/>
                  <a:t>tcosθ</a:t>
                </a:r>
              </a:p>
            </p:txBody>
          </p:sp>
        </mc:Choice>
        <mc:Fallback xmlns="">
          <p:sp>
            <p:nvSpPr>
              <p:cNvPr id="5" name="テキスト ボックス 4">
                <a:extLst>
                  <a:ext uri="{FF2B5EF4-FFF2-40B4-BE49-F238E27FC236}">
                    <a16:creationId xmlns:a16="http://schemas.microsoft.com/office/drawing/2014/main" id="{1A8FADEE-A5D1-4327-B903-4BECA3CE0081}"/>
                  </a:ext>
                </a:extLst>
              </p:cNvPr>
              <p:cNvSpPr txBox="1">
                <a:spLocks noRot="1" noChangeAspect="1" noMove="1" noResize="1" noEditPoints="1" noAdjustHandles="1" noChangeArrowheads="1" noChangeShapeType="1" noTextEdit="1"/>
              </p:cNvSpPr>
              <p:nvPr/>
            </p:nvSpPr>
            <p:spPr>
              <a:xfrm>
                <a:off x="455662" y="3235032"/>
                <a:ext cx="5826444" cy="787716"/>
              </a:xfrm>
              <a:prstGeom prst="rect">
                <a:avLst/>
              </a:prstGeom>
              <a:blipFill>
                <a:blip r:embed="rId3"/>
                <a:stretch>
                  <a:fillRect b="-122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032DB97F-CF34-406D-9E29-7BBA41229BFF}"/>
                  </a:ext>
                </a:extLst>
              </p:cNvPr>
              <p:cNvSpPr/>
              <p:nvPr/>
            </p:nvSpPr>
            <p:spPr>
              <a:xfrm>
                <a:off x="455661" y="4228921"/>
                <a:ext cx="5077391" cy="874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ja-JP" altLang="en-US" sz="1100" dirty="0"/>
                  <a:t>　</a:t>
                </a:r>
                <a14:m>
                  <m:oMath xmlns:m="http://schemas.openxmlformats.org/officeDocument/2006/math">
                    <m:r>
                      <a:rPr lang="en-US" altLang="ja-JP" sz="3600" i="1" dirty="0">
                        <a:latin typeface="Cambria Math" panose="02040503050406030204" pitchFamily="18" charset="0"/>
                      </a:rPr>
                      <m:t>𝑦</m:t>
                    </m:r>
                    <m:r>
                      <a:rPr lang="en-US" altLang="ja-JP" sz="3600" dirty="0">
                        <a:latin typeface="Cambria Math" panose="02040503050406030204" pitchFamily="18" charset="0"/>
                      </a:rPr>
                      <m:t>=</m:t>
                    </m:r>
                    <m:r>
                      <a:rPr lang="en-US" altLang="ja-JP" sz="3600" b="0" i="1" dirty="0" smtClean="0">
                        <a:latin typeface="Cambria Math" panose="02040503050406030204" pitchFamily="18" charset="0"/>
                      </a:rPr>
                      <m:t>−</m:t>
                    </m:r>
                    <m:f>
                      <m:fPr>
                        <m:ctrlPr>
                          <a:rPr lang="en-US" altLang="ja-JP" sz="3600" i="1" dirty="0">
                            <a:solidFill>
                              <a:srgbClr val="836967"/>
                            </a:solidFill>
                            <a:latin typeface="Cambria Math" panose="02040503050406030204" pitchFamily="18" charset="0"/>
                          </a:rPr>
                        </m:ctrlPr>
                      </m:fPr>
                      <m:num>
                        <m:r>
                          <a:rPr lang="en-US" altLang="ja-JP" sz="3600" dirty="0">
                            <a:latin typeface="Cambria Math" panose="02040503050406030204" pitchFamily="18" charset="0"/>
                          </a:rPr>
                          <m:t>1</m:t>
                        </m:r>
                      </m:num>
                      <m:den>
                        <m:r>
                          <a:rPr lang="en-US" altLang="ja-JP" sz="3600" dirty="0">
                            <a:latin typeface="Cambria Math" panose="02040503050406030204" pitchFamily="18" charset="0"/>
                          </a:rPr>
                          <m:t>2</m:t>
                        </m:r>
                      </m:den>
                    </m:f>
                    <m:r>
                      <a:rPr lang="en-US" altLang="ja-JP" sz="3600" i="1" dirty="0">
                        <a:latin typeface="Cambria Math" panose="02040503050406030204" pitchFamily="18" charset="0"/>
                      </a:rPr>
                      <m:t>𝑔</m:t>
                    </m:r>
                    <m:sSup>
                      <m:sSupPr>
                        <m:ctrlPr>
                          <a:rPr lang="en-US" altLang="ja-JP" sz="3600" i="1" dirty="0">
                            <a:solidFill>
                              <a:srgbClr val="836967"/>
                            </a:solidFill>
                            <a:latin typeface="Cambria Math" panose="02040503050406030204" pitchFamily="18" charset="0"/>
                          </a:rPr>
                        </m:ctrlPr>
                      </m:sSupPr>
                      <m:e>
                        <m:r>
                          <a:rPr lang="en-US" altLang="ja-JP" sz="3600" i="1" dirty="0">
                            <a:latin typeface="Cambria Math" panose="02040503050406030204" pitchFamily="18" charset="0"/>
                          </a:rPr>
                          <m:t>𝑡</m:t>
                        </m:r>
                      </m:e>
                      <m:sup>
                        <m:r>
                          <a:rPr lang="en-US" altLang="ja-JP" sz="3600" dirty="0">
                            <a:latin typeface="Cambria Math" panose="02040503050406030204" pitchFamily="18" charset="0"/>
                          </a:rPr>
                          <m:t>2</m:t>
                        </m:r>
                      </m:sup>
                    </m:sSup>
                  </m:oMath>
                </a14:m>
                <a:r>
                  <a:rPr lang="en-US" altLang="ja-JP" sz="2000" b="1" dirty="0"/>
                  <a:t> </a:t>
                </a:r>
                <a14:m>
                  <m:oMath xmlns:m="http://schemas.openxmlformats.org/officeDocument/2006/math">
                    <m:r>
                      <a:rPr lang="en-US" altLang="ja-JP" sz="3200" b="1" dirty="0">
                        <a:latin typeface="Cambria Math" panose="02040503050406030204" pitchFamily="18" charset="0"/>
                      </a:rPr>
                      <m:t>+</m:t>
                    </m:r>
                    <m:sSub>
                      <m:sSubPr>
                        <m:ctrlPr>
                          <a:rPr lang="en-US" altLang="ja-JP" sz="3200" b="1" i="1" dirty="0">
                            <a:solidFill>
                              <a:srgbClr val="836967"/>
                            </a:solidFill>
                            <a:latin typeface="Cambria Math" panose="02040503050406030204" pitchFamily="18" charset="0"/>
                          </a:rPr>
                        </m:ctrlPr>
                      </m:sSubPr>
                      <m:e>
                        <m:r>
                          <a:rPr lang="en-US" altLang="ja-JP" sz="3200" b="1" i="1" dirty="0">
                            <a:latin typeface="Cambria Math" panose="02040503050406030204" pitchFamily="18" charset="0"/>
                          </a:rPr>
                          <m:t>𝑣</m:t>
                        </m:r>
                      </m:e>
                      <m:sub>
                        <m:r>
                          <a:rPr lang="en-US" altLang="ja-JP" sz="3200" b="1" dirty="0">
                            <a:latin typeface="Cambria Math" panose="02040503050406030204" pitchFamily="18" charset="0"/>
                          </a:rPr>
                          <m:t>0</m:t>
                        </m:r>
                      </m:sub>
                    </m:sSub>
                    <m:r>
                      <a:rPr lang="en-US" altLang="ja-JP" sz="3200" b="1" i="1" dirty="0">
                        <a:latin typeface="Cambria Math" panose="02040503050406030204" pitchFamily="18" charset="0"/>
                      </a:rPr>
                      <m:t>𝑡</m:t>
                    </m:r>
                    <m:r>
                      <m:rPr>
                        <m:nor/>
                      </m:rPr>
                      <a:rPr lang="en-US" altLang="ja-JP" sz="3200" b="1" i="0" dirty="0" smtClean="0">
                        <a:latin typeface="Cambria Math" panose="02040503050406030204" pitchFamily="18" charset="0"/>
                      </a:rPr>
                      <m:t>sin</m:t>
                    </m:r>
                    <m:r>
                      <m:rPr>
                        <m:nor/>
                      </m:rPr>
                      <a:rPr lang="en-US" altLang="ja-JP" sz="3200" b="1" dirty="0"/>
                      <m:t>θ</m:t>
                    </m:r>
                  </m:oMath>
                </a14:m>
                <a:endParaRPr lang="en-US" altLang="ja-JP" sz="1100" dirty="0"/>
              </a:p>
            </p:txBody>
          </p:sp>
        </mc:Choice>
        <mc:Fallback xmlns="">
          <p:sp>
            <p:nvSpPr>
              <p:cNvPr id="3" name="正方形/長方形 2">
                <a:extLst>
                  <a:ext uri="{FF2B5EF4-FFF2-40B4-BE49-F238E27FC236}">
                    <a16:creationId xmlns:a16="http://schemas.microsoft.com/office/drawing/2014/main" id="{032DB97F-CF34-406D-9E29-7BBA41229BFF}"/>
                  </a:ext>
                </a:extLst>
              </p:cNvPr>
              <p:cNvSpPr>
                <a:spLocks noRot="1" noChangeAspect="1" noMove="1" noResize="1" noEditPoints="1" noAdjustHandles="1" noChangeArrowheads="1" noChangeShapeType="1" noTextEdit="1"/>
              </p:cNvSpPr>
              <p:nvPr/>
            </p:nvSpPr>
            <p:spPr>
              <a:xfrm>
                <a:off x="455661" y="4228921"/>
                <a:ext cx="5077391" cy="874663"/>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482564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lang="en-US" altLang="ja-JP" dirty="0"/>
              <a:t>5</a:t>
            </a:r>
            <a:r>
              <a:rPr kumimoji="1" lang="ja-JP" altLang="en-US" dirty="0"/>
              <a:t>章</a:t>
            </a:r>
            <a:r>
              <a:rPr lang="ja-JP" altLang="en-US" dirty="0"/>
              <a:t>：放物運動</a:t>
            </a:r>
            <a:r>
              <a:rPr lang="ja-JP" altLang="en-US" dirty="0" err="1"/>
              <a:t>ー</a:t>
            </a:r>
            <a:r>
              <a:rPr lang="ja-JP" altLang="en-US" dirty="0"/>
              <a:t>簡単な例題</a:t>
            </a:r>
            <a:endParaRPr kumimoji="1" lang="ja-JP" alt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698241" y="1833083"/>
                <a:ext cx="5583865" cy="4351338"/>
              </a:xfrm>
            </p:spPr>
            <p:txBody>
              <a:bodyPr>
                <a:normAutofit/>
              </a:bodyPr>
              <a:lstStyle/>
              <a:p>
                <a:pPr marL="0" indent="0">
                  <a:buNone/>
                </a:pPr>
                <a:r>
                  <a:rPr lang="ja-JP" altLang="en-US" dirty="0"/>
                  <a:t>物体</a:t>
                </a:r>
                <a:r>
                  <a:rPr lang="en-US" altLang="ja-JP" dirty="0"/>
                  <a:t>A</a:t>
                </a:r>
                <a:r>
                  <a:rPr lang="ja-JP" altLang="en-US" dirty="0"/>
                  <a:t>：</a:t>
                </a:r>
                <a:endParaRPr lang="en-US" altLang="ja-JP" dirty="0"/>
              </a:p>
              <a:p>
                <a:pPr marL="0" indent="0">
                  <a:buNone/>
                </a:pPr>
                <a:r>
                  <a:rPr lang="ja-JP" altLang="en-US" dirty="0"/>
                  <a:t>初速</a:t>
                </a:r>
                <a:r>
                  <a:rPr lang="en-US" altLang="ja-JP" dirty="0"/>
                  <a:t>4[m/s],</a:t>
                </a:r>
                <a:r>
                  <a:rPr lang="ja-JP" altLang="en-US" dirty="0"/>
                  <a:t>角度</a:t>
                </a:r>
                <a:r>
                  <a:rPr lang="en-US" altLang="ja-JP" dirty="0"/>
                  <a:t>30,</a:t>
                </a:r>
                <a:r>
                  <a:rPr lang="ja-JP" altLang="en-US" dirty="0"/>
                  <a:t>位置</a:t>
                </a:r>
                <a:r>
                  <a:rPr lang="en-US" altLang="ja-JP" dirty="0"/>
                  <a:t>(0,0)</a:t>
                </a:r>
              </a:p>
              <a:p>
                <a:pPr marL="0" indent="0">
                  <a:buNone/>
                </a:pPr>
                <a:r>
                  <a:rPr lang="ja-JP" altLang="en-US" dirty="0"/>
                  <a:t>加速度なし、重力ありの場合の、</a:t>
                </a:r>
                <a:endParaRPr lang="en-US" altLang="ja-JP" dirty="0"/>
              </a:p>
              <a:p>
                <a:pPr marL="0" indent="0">
                  <a:buNone/>
                </a:pPr>
                <a:r>
                  <a:rPr lang="ja-JP" altLang="en-US" dirty="0"/>
                  <a:t>８秒後の位置を答えよ。</a:t>
                </a:r>
                <a:endParaRPr lang="en-US" altLang="ja-JP" dirty="0"/>
              </a:p>
              <a:p>
                <a:pPr marL="0" indent="0">
                  <a:buNone/>
                </a:pPr>
                <a:r>
                  <a:rPr lang="en-US" altLang="ja-JP" dirty="0" err="1"/>
                  <a:t>V_x</a:t>
                </a:r>
                <a:r>
                  <a:rPr lang="en-US" altLang="ja-JP" dirty="0"/>
                  <a:t>=4*</a:t>
                </a:r>
                <a14:m>
                  <m:oMath xmlns:m="http://schemas.openxmlformats.org/officeDocument/2006/math">
                    <m:f>
                      <m:fPr>
                        <m:ctrlPr>
                          <a:rPr lang="en-US" altLang="ja-JP" i="1" dirty="0">
                            <a:latin typeface="Cambria Math" panose="02040503050406030204" pitchFamily="18" charset="0"/>
                          </a:rPr>
                        </m:ctrlPr>
                      </m:fPr>
                      <m:num>
                        <m:rad>
                          <m:radPr>
                            <m:degHide m:val="on"/>
                            <m:ctrlPr>
                              <a:rPr lang="en-US" altLang="ja-JP" i="1" dirty="0">
                                <a:latin typeface="Cambria Math" panose="02040503050406030204" pitchFamily="18" charset="0"/>
                              </a:rPr>
                            </m:ctrlPr>
                          </m:radPr>
                          <m:deg/>
                          <m:e>
                            <m:r>
                              <a:rPr lang="en-US" altLang="ja-JP" dirty="0">
                                <a:latin typeface="Cambria Math" panose="02040503050406030204" pitchFamily="18" charset="0"/>
                              </a:rPr>
                              <m:t>3</m:t>
                            </m:r>
                          </m:e>
                        </m:rad>
                      </m:num>
                      <m:den>
                        <m:r>
                          <a:rPr lang="en-US" altLang="ja-JP" dirty="0">
                            <a:latin typeface="Cambria Math" panose="02040503050406030204" pitchFamily="18" charset="0"/>
                          </a:rPr>
                          <m:t>2</m:t>
                        </m:r>
                      </m:den>
                    </m:f>
                  </m:oMath>
                </a14:m>
                <a:r>
                  <a:rPr lang="en-US" altLang="ja-JP" dirty="0"/>
                  <a:t>=2 </a:t>
                </a:r>
                <a14:m>
                  <m:oMath xmlns:m="http://schemas.openxmlformats.org/officeDocument/2006/math">
                    <m:rad>
                      <m:radPr>
                        <m:degHide m:val="on"/>
                        <m:ctrlPr>
                          <a:rPr lang="en-US" altLang="ja-JP" i="1" dirty="0">
                            <a:latin typeface="Cambria Math" panose="02040503050406030204" pitchFamily="18" charset="0"/>
                          </a:rPr>
                        </m:ctrlPr>
                      </m:radPr>
                      <m:deg/>
                      <m:e>
                        <m:r>
                          <a:rPr lang="en-US" altLang="ja-JP" dirty="0">
                            <a:latin typeface="Cambria Math" panose="02040503050406030204" pitchFamily="18" charset="0"/>
                          </a:rPr>
                          <m:t>3</m:t>
                        </m:r>
                      </m:e>
                    </m:rad>
                  </m:oMath>
                </a14:m>
                <a:r>
                  <a:rPr lang="en-US" altLang="ja-JP" dirty="0"/>
                  <a:t>[m/s]</a:t>
                </a:r>
              </a:p>
              <a:p>
                <a:pPr marL="0" indent="0">
                  <a:buNone/>
                </a:pPr>
                <a:r>
                  <a:rPr lang="en-US" altLang="ja-JP" dirty="0" err="1"/>
                  <a:t>V_y</a:t>
                </a:r>
                <a:r>
                  <a:rPr lang="en-US" altLang="ja-JP" dirty="0"/>
                  <a:t>=4*1/2=2[m/s]</a:t>
                </a:r>
              </a:p>
            </p:txBody>
          </p:sp>
        </mc:Choice>
        <mc:Fallback xmlns="">
          <p:sp>
            <p:nvSpPr>
              <p:cNvPr id="4" name="コンテンツ プレースホルダー 3">
                <a:extLst>
                  <a:ext uri="{FF2B5EF4-FFF2-40B4-BE49-F238E27FC236}">
                    <a16:creationId xmlns:a16="http://schemas.microsoft.com/office/drawing/2014/main" id="{144C7291-5760-4B58-905C-0679E7E40A82}"/>
                  </a:ext>
                </a:extLst>
              </p:cNvPr>
              <p:cNvSpPr>
                <a:spLocks noGrp="1" noRot="1" noChangeAspect="1" noMove="1" noResize="1" noEditPoints="1" noAdjustHandles="1" noChangeArrowheads="1" noChangeShapeType="1" noTextEdit="1"/>
              </p:cNvSpPr>
              <p:nvPr>
                <p:ph sz="half" idx="1"/>
              </p:nvPr>
            </p:nvSpPr>
            <p:spPr>
              <a:xfrm>
                <a:off x="698241" y="1833083"/>
                <a:ext cx="5583865" cy="4351338"/>
              </a:xfrm>
              <a:blipFill>
                <a:blip r:embed="rId2"/>
                <a:stretch>
                  <a:fillRect l="-2293" t="-2381" r="-4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C55333D9-2F6D-4EB1-9716-81D041152E48}"/>
                  </a:ext>
                </a:extLst>
              </p:cNvPr>
              <p:cNvSpPr>
                <a:spLocks noGrp="1"/>
              </p:cNvSpPr>
              <p:nvPr>
                <p:ph sz="half" idx="2"/>
              </p:nvPr>
            </p:nvSpPr>
            <p:spPr>
              <a:xfrm>
                <a:off x="6422065" y="1833083"/>
                <a:ext cx="5181600" cy="4351338"/>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altLang="ja-JP" dirty="0"/>
                  <a:t>X_8= 2 </a:t>
                </a:r>
                <a14:m>
                  <m:oMath xmlns:m="http://schemas.openxmlformats.org/officeDocument/2006/math">
                    <m:rad>
                      <m:radPr>
                        <m:degHide m:val="on"/>
                        <m:ctrlPr>
                          <a:rPr lang="en-US" altLang="ja-JP" i="1" dirty="0">
                            <a:latin typeface="Cambria Math" panose="02040503050406030204" pitchFamily="18" charset="0"/>
                          </a:rPr>
                        </m:ctrlPr>
                      </m:radPr>
                      <m:deg/>
                      <m:e>
                        <m:r>
                          <a:rPr lang="en-US" altLang="ja-JP" dirty="0">
                            <a:latin typeface="Cambria Math" panose="02040503050406030204" pitchFamily="18" charset="0"/>
                          </a:rPr>
                          <m:t>3</m:t>
                        </m:r>
                      </m:e>
                    </m:rad>
                  </m:oMath>
                </a14:m>
                <a:r>
                  <a:rPr lang="en-US" altLang="ja-JP" dirty="0"/>
                  <a:t>*8=16 </a:t>
                </a:r>
                <a14:m>
                  <m:oMath xmlns:m="http://schemas.openxmlformats.org/officeDocument/2006/math">
                    <m:rad>
                      <m:radPr>
                        <m:degHide m:val="on"/>
                        <m:ctrlPr>
                          <a:rPr lang="en-US" altLang="ja-JP" i="1" dirty="0">
                            <a:latin typeface="Cambria Math" panose="02040503050406030204" pitchFamily="18" charset="0"/>
                          </a:rPr>
                        </m:ctrlPr>
                      </m:radPr>
                      <m:deg/>
                      <m:e>
                        <m:r>
                          <a:rPr lang="en-US" altLang="ja-JP" dirty="0">
                            <a:latin typeface="Cambria Math" panose="02040503050406030204" pitchFamily="18" charset="0"/>
                          </a:rPr>
                          <m:t>3</m:t>
                        </m:r>
                      </m:e>
                    </m:rad>
                  </m:oMath>
                </a14:m>
                <a:endParaRPr lang="en-US" altLang="ja-JP" dirty="0"/>
              </a:p>
              <a:p>
                <a:pPr marL="0" indent="0">
                  <a:buNone/>
                </a:pPr>
                <a:r>
                  <a:rPr lang="en-US" altLang="ja-JP" dirty="0"/>
                  <a:t>Y_8=-1/2*9.8*64+2*8</a:t>
                </a:r>
              </a:p>
              <a:p>
                <a:pPr marL="0" indent="0">
                  <a:buNone/>
                </a:pPr>
                <a:r>
                  <a:rPr lang="en-US" altLang="ja-JP" dirty="0"/>
                  <a:t>      =-313.6+16=-297.6</a:t>
                </a:r>
              </a:p>
              <a:p>
                <a:pPr marL="0" indent="0">
                  <a:buNone/>
                </a:pPr>
                <a:r>
                  <a:rPr lang="ja-JP" altLang="en-US" dirty="0"/>
                  <a:t>よって、</a:t>
                </a:r>
                <a:endParaRPr lang="en-US" altLang="ja-JP" dirty="0"/>
              </a:p>
              <a:p>
                <a:pPr marL="0" indent="0">
                  <a:buNone/>
                </a:pPr>
                <a:r>
                  <a:rPr lang="ja-JP" altLang="en-US" dirty="0"/>
                  <a:t>８秒後の物体</a:t>
                </a:r>
                <a:r>
                  <a:rPr lang="en-US" altLang="ja-JP" dirty="0"/>
                  <a:t>A</a:t>
                </a:r>
                <a:r>
                  <a:rPr lang="ja-JP" altLang="en-US" dirty="0"/>
                  <a:t>の位置は</a:t>
                </a:r>
                <a:endParaRPr lang="en-US" altLang="ja-JP" dirty="0"/>
              </a:p>
              <a:p>
                <a:pPr marL="0" indent="0">
                  <a:buNone/>
                </a:pPr>
                <a:r>
                  <a:rPr lang="en-US" altLang="ja-JP" dirty="0"/>
                  <a:t>(16 </a:t>
                </a:r>
                <a14:m>
                  <m:oMath xmlns:m="http://schemas.openxmlformats.org/officeDocument/2006/math">
                    <m:rad>
                      <m:radPr>
                        <m:degHide m:val="on"/>
                        <m:ctrlPr>
                          <a:rPr lang="en-US" altLang="ja-JP" i="1" dirty="0">
                            <a:latin typeface="Cambria Math" panose="02040503050406030204" pitchFamily="18" charset="0"/>
                          </a:rPr>
                        </m:ctrlPr>
                      </m:radPr>
                      <m:deg/>
                      <m:e>
                        <m:r>
                          <a:rPr lang="en-US" altLang="ja-JP" dirty="0">
                            <a:latin typeface="Cambria Math" panose="02040503050406030204" pitchFamily="18" charset="0"/>
                          </a:rPr>
                          <m:t>3</m:t>
                        </m:r>
                      </m:e>
                    </m:rad>
                  </m:oMath>
                </a14:m>
                <a:r>
                  <a:rPr lang="en-US" altLang="ja-JP" dirty="0"/>
                  <a:t>,-297,6)</a:t>
                </a:r>
              </a:p>
              <a:p>
                <a:pPr marL="0" indent="0">
                  <a:buNone/>
                </a:pPr>
                <a:r>
                  <a:rPr lang="ja-JP" altLang="en-US" dirty="0"/>
                  <a:t>である。</a:t>
                </a:r>
                <a:endParaRPr lang="en-US" altLang="ja-JP" dirty="0"/>
              </a:p>
            </p:txBody>
          </p:sp>
        </mc:Choice>
        <mc:Fallback xmlns="">
          <p:sp>
            <p:nvSpPr>
              <p:cNvPr id="6" name="コンテンツ プレースホルダー 5">
                <a:extLst>
                  <a:ext uri="{FF2B5EF4-FFF2-40B4-BE49-F238E27FC236}">
                    <a16:creationId xmlns:a16="http://schemas.microsoft.com/office/drawing/2014/main" id="{C55333D9-2F6D-4EB1-9716-81D041152E48}"/>
                  </a:ext>
                </a:extLst>
              </p:cNvPr>
              <p:cNvSpPr>
                <a:spLocks noGrp="1" noRot="1" noChangeAspect="1" noMove="1" noResize="1" noEditPoints="1" noAdjustHandles="1" noChangeArrowheads="1" noChangeShapeType="1" noTextEdit="1"/>
              </p:cNvSpPr>
              <p:nvPr>
                <p:ph sz="half" idx="2"/>
              </p:nvPr>
            </p:nvSpPr>
            <p:spPr>
              <a:xfrm>
                <a:off x="6422065" y="1833083"/>
                <a:ext cx="5181600" cy="4351338"/>
              </a:xfrm>
              <a:blipFill>
                <a:blip r:embed="rId3"/>
                <a:stretch>
                  <a:fillRect l="-2230" t="-13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916045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lang="en-US" altLang="ja-JP" dirty="0"/>
              <a:t>5</a:t>
            </a:r>
            <a:r>
              <a:rPr kumimoji="1" lang="ja-JP" altLang="en-US" dirty="0"/>
              <a:t>章</a:t>
            </a:r>
            <a:r>
              <a:rPr lang="ja-JP" altLang="en-US" dirty="0"/>
              <a:t>：放物運動　</a:t>
            </a:r>
            <a:r>
              <a:rPr lang="ja-JP" altLang="en-US" dirty="0" err="1"/>
              <a:t>ー</a:t>
            </a:r>
            <a:r>
              <a:rPr lang="ja-JP" altLang="en-US" dirty="0"/>
              <a:t>　</a:t>
            </a:r>
            <a:r>
              <a:rPr lang="en-US" altLang="ja-JP" dirty="0"/>
              <a:t>Unity</a:t>
            </a:r>
            <a:r>
              <a:rPr lang="ja-JP" altLang="en-US" dirty="0" err="1"/>
              <a:t>での</a:t>
            </a:r>
            <a:r>
              <a:rPr lang="ja-JP" altLang="en-US" dirty="0"/>
              <a:t>実装</a:t>
            </a:r>
            <a:endParaRPr kumimoji="1" lang="ja-JP" altLang="en-US" dirty="0"/>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698241" y="1833083"/>
            <a:ext cx="5583865" cy="4351338"/>
          </a:xfrm>
        </p:spPr>
        <p:txBody>
          <a:bodyPr>
            <a:normAutofit/>
          </a:bodyPr>
          <a:lstStyle/>
          <a:p>
            <a:pPr marL="0" indent="0">
              <a:buNone/>
            </a:pPr>
            <a:r>
              <a:rPr lang="ja-JP" altLang="en-US" dirty="0"/>
              <a:t>仕様１：</a:t>
            </a:r>
            <a:endParaRPr lang="en-US" altLang="ja-JP" dirty="0"/>
          </a:p>
          <a:p>
            <a:pPr marL="0" indent="0">
              <a:buNone/>
            </a:pPr>
            <a:r>
              <a:rPr lang="en-US" altLang="ja-JP" dirty="0"/>
              <a:t>Scene</a:t>
            </a:r>
            <a:r>
              <a:rPr lang="ja-JP" altLang="en-US" dirty="0"/>
              <a:t>名：</a:t>
            </a:r>
            <a:r>
              <a:rPr lang="en-US" altLang="ja-JP" dirty="0" err="1"/>
              <a:t>Houbutu</a:t>
            </a:r>
            <a:r>
              <a:rPr lang="ja-JP" altLang="en-US" dirty="0"/>
              <a:t>１</a:t>
            </a:r>
            <a:endParaRPr lang="en-US" altLang="ja-JP" dirty="0"/>
          </a:p>
          <a:p>
            <a:pPr marL="0" indent="0">
              <a:buNone/>
            </a:pPr>
            <a:r>
              <a:rPr lang="ja-JP" altLang="en-US" dirty="0"/>
              <a:t>オブジェクト名：</a:t>
            </a:r>
            <a:r>
              <a:rPr lang="en-US" altLang="ja-JP" dirty="0"/>
              <a:t>G</a:t>
            </a:r>
          </a:p>
          <a:p>
            <a:pPr marL="0" indent="0">
              <a:buNone/>
            </a:pPr>
            <a:r>
              <a:rPr lang="ja-JP" altLang="en-US" dirty="0"/>
              <a:t>内容：</a:t>
            </a:r>
            <a:endParaRPr lang="en-US" altLang="ja-JP" dirty="0"/>
          </a:p>
          <a:p>
            <a:pPr marL="0" indent="0">
              <a:buNone/>
            </a:pPr>
            <a:r>
              <a:rPr lang="ja-JP" altLang="en-US" sz="2400" dirty="0"/>
              <a:t>オブジェクト</a:t>
            </a:r>
            <a:r>
              <a:rPr lang="en-US" altLang="ja-JP" sz="2400" dirty="0"/>
              <a:t>G</a:t>
            </a:r>
            <a:r>
              <a:rPr lang="ja-JP" altLang="en-US" sz="2400" dirty="0"/>
              <a:t>を作成し、</a:t>
            </a:r>
            <a:endParaRPr lang="en-US" altLang="ja-JP" sz="2400" dirty="0"/>
          </a:p>
          <a:p>
            <a:pPr marL="0" indent="0">
              <a:buNone/>
            </a:pPr>
            <a:r>
              <a:rPr lang="ja-JP" altLang="en-US" sz="2400" dirty="0"/>
              <a:t>斜め右上に動く運動をさせよ。</a:t>
            </a:r>
            <a:endParaRPr lang="en-US" altLang="ja-JP" sz="2400" dirty="0"/>
          </a:p>
          <a:p>
            <a:pPr marL="0" indent="0">
              <a:buNone/>
            </a:pPr>
            <a:r>
              <a:rPr lang="ja-JP" altLang="en-US" sz="2400" dirty="0"/>
              <a:t>その際に速度は分解したもので考えよ。</a:t>
            </a:r>
            <a:endParaRPr lang="en-US" altLang="ja-JP" sz="2400" dirty="0"/>
          </a:p>
          <a:p>
            <a:pPr marL="0" indent="0">
              <a:buNone/>
            </a:pPr>
            <a:r>
              <a:rPr lang="ja-JP" altLang="en-US" sz="2400" dirty="0"/>
              <a:t>（重力は考えなくて良い）</a:t>
            </a:r>
            <a:endParaRPr lang="en-US" altLang="ja-JP" dirty="0"/>
          </a:p>
          <a:p>
            <a:pPr marL="0" indent="0">
              <a:buNone/>
            </a:pPr>
            <a:endParaRPr lang="en-US" altLang="ja-JP" dirty="0"/>
          </a:p>
        </p:txBody>
      </p:sp>
      <p:sp>
        <p:nvSpPr>
          <p:cNvPr id="6" name="コンテンツ プレースホルダー 5">
            <a:extLst>
              <a:ext uri="{FF2B5EF4-FFF2-40B4-BE49-F238E27FC236}">
                <a16:creationId xmlns:a16="http://schemas.microsoft.com/office/drawing/2014/main" id="{C55333D9-2F6D-4EB1-9716-81D041152E48}"/>
              </a:ext>
            </a:extLst>
          </p:cNvPr>
          <p:cNvSpPr>
            <a:spLocks noGrp="1"/>
          </p:cNvSpPr>
          <p:nvPr>
            <p:ph sz="half" idx="2"/>
          </p:nvPr>
        </p:nvSpPr>
        <p:spPr>
          <a:xfrm>
            <a:off x="6422065" y="1833083"/>
            <a:ext cx="5181600" cy="4351338"/>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ja-JP" altLang="en-US" dirty="0"/>
              <a:t>仕様２：</a:t>
            </a:r>
            <a:endParaRPr lang="en-US" altLang="ja-JP" dirty="0"/>
          </a:p>
          <a:p>
            <a:pPr marL="0" indent="0">
              <a:buNone/>
            </a:pPr>
            <a:r>
              <a:rPr lang="en-US" altLang="ja-JP" dirty="0"/>
              <a:t>Scene</a:t>
            </a:r>
            <a:r>
              <a:rPr lang="ja-JP" altLang="en-US" dirty="0"/>
              <a:t>名：</a:t>
            </a:r>
            <a:r>
              <a:rPr lang="en-US" altLang="ja-JP" dirty="0"/>
              <a:t>Houbutu2</a:t>
            </a:r>
          </a:p>
          <a:p>
            <a:pPr marL="0" indent="0">
              <a:buNone/>
            </a:pPr>
            <a:r>
              <a:rPr lang="ja-JP" altLang="en-US" dirty="0"/>
              <a:t>オブジェクト名：</a:t>
            </a:r>
            <a:r>
              <a:rPr lang="en-US" altLang="ja-JP" dirty="0"/>
              <a:t>H</a:t>
            </a:r>
          </a:p>
          <a:p>
            <a:pPr marL="0" indent="0">
              <a:buNone/>
            </a:pPr>
            <a:r>
              <a:rPr lang="ja-JP" altLang="en-US" dirty="0"/>
              <a:t>内容：</a:t>
            </a:r>
            <a:endParaRPr lang="en-US" altLang="ja-JP" dirty="0"/>
          </a:p>
          <a:p>
            <a:pPr marL="0" indent="0">
              <a:buNone/>
            </a:pPr>
            <a:r>
              <a:rPr lang="ja-JP" altLang="en-US" dirty="0"/>
              <a:t>オブジェクト</a:t>
            </a:r>
            <a:r>
              <a:rPr lang="en-US" altLang="ja-JP" dirty="0"/>
              <a:t>H</a:t>
            </a:r>
            <a:r>
              <a:rPr lang="ja-JP" altLang="en-US" dirty="0"/>
              <a:t>を作成し、</a:t>
            </a:r>
            <a:endParaRPr lang="en-US" altLang="ja-JP" dirty="0"/>
          </a:p>
          <a:p>
            <a:pPr marL="0" indent="0">
              <a:buNone/>
            </a:pPr>
            <a:r>
              <a:rPr lang="ja-JP" altLang="en-US" dirty="0"/>
              <a:t>放物運動させよ。</a:t>
            </a:r>
            <a:endParaRPr lang="en-US" altLang="ja-JP" dirty="0"/>
          </a:p>
          <a:p>
            <a:pPr marL="0" indent="0">
              <a:buNone/>
            </a:pPr>
            <a:r>
              <a:rPr lang="ja-JP" altLang="en-US" dirty="0"/>
              <a:t>（初速度と角度は自由。物体は重力以外の加速度は持たない）</a:t>
            </a:r>
            <a:endParaRPr lang="en-US" altLang="ja-JP" dirty="0"/>
          </a:p>
        </p:txBody>
      </p:sp>
    </p:spTree>
    <p:extLst>
      <p:ext uri="{BB962C8B-B14F-4D97-AF65-F5344CB8AC3E}">
        <p14:creationId xmlns:p14="http://schemas.microsoft.com/office/powerpoint/2010/main" val="41102432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BF0009-6FFF-48A7-9E28-922289423613}"/>
              </a:ext>
            </a:extLst>
          </p:cNvPr>
          <p:cNvSpPr>
            <a:spLocks noGrp="1"/>
          </p:cNvSpPr>
          <p:nvPr>
            <p:ph type="title"/>
          </p:nvPr>
        </p:nvSpPr>
        <p:spPr/>
        <p:txBody>
          <a:bodyPr/>
          <a:lstStyle/>
          <a:p>
            <a:r>
              <a:rPr kumimoji="1" lang="en-US" altLang="ja-JP" dirty="0"/>
              <a:t>6</a:t>
            </a:r>
            <a:r>
              <a:rPr kumimoji="1" lang="ja-JP" altLang="en-US" dirty="0"/>
              <a:t>章：まとめ</a:t>
            </a:r>
          </a:p>
        </p:txBody>
      </p:sp>
      <p:sp>
        <p:nvSpPr>
          <p:cNvPr id="3" name="コンテンツ プレースホルダー 2">
            <a:extLst>
              <a:ext uri="{FF2B5EF4-FFF2-40B4-BE49-F238E27FC236}">
                <a16:creationId xmlns:a16="http://schemas.microsoft.com/office/drawing/2014/main" id="{480077FD-A4DF-461A-96DA-0FB34F848704}"/>
              </a:ext>
            </a:extLst>
          </p:cNvPr>
          <p:cNvSpPr>
            <a:spLocks noGrp="1"/>
          </p:cNvSpPr>
          <p:nvPr>
            <p:ph sz="half" idx="1"/>
          </p:nvPr>
        </p:nvSpPr>
        <p:spPr/>
        <p:txBody>
          <a:bodyPr>
            <a:normAutofit/>
          </a:bodyPr>
          <a:lstStyle/>
          <a:p>
            <a:pPr marL="0" indent="0">
              <a:buNone/>
            </a:pPr>
            <a:r>
              <a:rPr kumimoji="1" lang="ja-JP" altLang="en-US" sz="2000" dirty="0"/>
              <a:t>どうだったでしょうか？</a:t>
            </a:r>
            <a:endParaRPr kumimoji="1" lang="en-US" altLang="ja-JP" sz="2000" dirty="0"/>
          </a:p>
          <a:p>
            <a:pPr marL="0" indent="0">
              <a:buNone/>
            </a:pPr>
            <a:r>
              <a:rPr kumimoji="1" lang="ja-JP" altLang="en-US" sz="2000" dirty="0"/>
              <a:t>物理の入り口も入り口でしたが、</a:t>
            </a:r>
            <a:r>
              <a:rPr lang="ja-JP" altLang="en-US" sz="2000" dirty="0"/>
              <a:t>ゲーム制作において物理は避けて通れない事がよく理解できたことでしょう。</a:t>
            </a:r>
            <a:endParaRPr lang="en-US" altLang="ja-JP" sz="2000" dirty="0"/>
          </a:p>
          <a:p>
            <a:pPr marL="0" indent="0">
              <a:buNone/>
            </a:pPr>
            <a:r>
              <a:rPr kumimoji="1" lang="ja-JP" altLang="en-US" sz="2000" dirty="0"/>
              <a:t>ぶっちゃ</a:t>
            </a:r>
            <a:r>
              <a:rPr kumimoji="1" lang="ja-JP" altLang="en-US" sz="2000" dirty="0" err="1"/>
              <a:t>け</a:t>
            </a:r>
            <a:endParaRPr kumimoji="1" lang="ja-JP" altLang="en-US" sz="2000" dirty="0"/>
          </a:p>
        </p:txBody>
      </p:sp>
      <p:sp>
        <p:nvSpPr>
          <p:cNvPr id="4" name="コンテンツ プレースホルダー 3">
            <a:extLst>
              <a:ext uri="{FF2B5EF4-FFF2-40B4-BE49-F238E27FC236}">
                <a16:creationId xmlns:a16="http://schemas.microsoft.com/office/drawing/2014/main" id="{82080289-F8D3-45B3-A0C9-2BF57D8FA12B}"/>
              </a:ext>
            </a:extLst>
          </p:cNvPr>
          <p:cNvSpPr>
            <a:spLocks noGrp="1"/>
          </p:cNvSpPr>
          <p:nvPr>
            <p:ph sz="half" idx="2"/>
          </p:nvPr>
        </p:nvSpPr>
        <p:spPr/>
        <p:txBody>
          <a:bodyPr/>
          <a:lstStyle/>
          <a:p>
            <a:pPr marL="0" indent="0">
              <a:buNone/>
            </a:pPr>
            <a:r>
              <a:rPr kumimoji="1" lang="ja-JP" altLang="en-US" sz="2000" dirty="0"/>
              <a:t>というレベルなんですが、</a:t>
            </a:r>
            <a:endParaRPr kumimoji="1" lang="en-US" altLang="ja-JP" sz="2000" dirty="0"/>
          </a:p>
          <a:p>
            <a:pPr marL="0" indent="0">
              <a:buNone/>
            </a:pPr>
            <a:r>
              <a:rPr lang="ja-JP" altLang="en-US" sz="2000" dirty="0"/>
              <a:t>皆さんも私も無限に時間があるわけじゃないので、この辺で。</a:t>
            </a:r>
            <a:endParaRPr lang="en-US" altLang="ja-JP" sz="2000" dirty="0"/>
          </a:p>
          <a:p>
            <a:pPr marL="0" indent="0">
              <a:buNone/>
            </a:pPr>
            <a:r>
              <a:rPr lang="ja-JP" altLang="en-US" sz="2000" dirty="0"/>
              <a:t>衝突とか光とかモーメントとか</a:t>
            </a:r>
            <a:endParaRPr lang="en-US" altLang="ja-JP" sz="2000" dirty="0"/>
          </a:p>
          <a:p>
            <a:pPr marL="0" indent="0">
              <a:buNone/>
            </a:pPr>
            <a:r>
              <a:rPr lang="ja-JP" altLang="en-US" sz="2000" dirty="0"/>
              <a:t>最近のゲームに必須な要素はきっと学校側がやってくれると信じましょう。</a:t>
            </a:r>
            <a:endParaRPr kumimoji="1" lang="ja-JP" altLang="en-US" dirty="0"/>
          </a:p>
        </p:txBody>
      </p:sp>
      <p:pic>
        <p:nvPicPr>
          <p:cNvPr id="5" name="コンテンツ プレースホルダー 5">
            <a:extLst>
              <a:ext uri="{FF2B5EF4-FFF2-40B4-BE49-F238E27FC236}">
                <a16:creationId xmlns:a16="http://schemas.microsoft.com/office/drawing/2014/main" id="{184EDFCF-1391-49EC-B110-5BDE0F65E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517" y="3630978"/>
            <a:ext cx="2470483" cy="2631064"/>
          </a:xfrm>
          <a:prstGeom prst="rect">
            <a:avLst/>
          </a:prstGeom>
        </p:spPr>
      </p:pic>
      <p:sp>
        <p:nvSpPr>
          <p:cNvPr id="6" name="テキスト ボックス 5">
            <a:extLst>
              <a:ext uri="{FF2B5EF4-FFF2-40B4-BE49-F238E27FC236}">
                <a16:creationId xmlns:a16="http://schemas.microsoft.com/office/drawing/2014/main" id="{4CEADECC-1F5C-44A6-B102-3546D935347E}"/>
              </a:ext>
            </a:extLst>
          </p:cNvPr>
          <p:cNvSpPr txBox="1"/>
          <p:nvPr/>
        </p:nvSpPr>
        <p:spPr>
          <a:xfrm>
            <a:off x="3012064" y="5850235"/>
            <a:ext cx="1864613"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ja-JP" sz="2400" dirty="0"/>
              <a:t>By:</a:t>
            </a:r>
            <a:r>
              <a:rPr lang="ja-JP" altLang="en-US" sz="2400" dirty="0"/>
              <a:t>プラトン</a:t>
            </a:r>
            <a:endParaRPr kumimoji="1" lang="ja-JP" altLang="en-US" dirty="0"/>
          </a:p>
        </p:txBody>
      </p:sp>
      <p:sp>
        <p:nvSpPr>
          <p:cNvPr id="7" name="テキスト ボックス 6">
            <a:extLst>
              <a:ext uri="{FF2B5EF4-FFF2-40B4-BE49-F238E27FC236}">
                <a16:creationId xmlns:a16="http://schemas.microsoft.com/office/drawing/2014/main" id="{E55BCA82-D413-4E72-8F3C-7B900BEABAD6}"/>
              </a:ext>
            </a:extLst>
          </p:cNvPr>
          <p:cNvSpPr txBox="1"/>
          <p:nvPr/>
        </p:nvSpPr>
        <p:spPr>
          <a:xfrm>
            <a:off x="2467042" y="3105834"/>
            <a:ext cx="2954655"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b="1" dirty="0"/>
              <a:t>「</a:t>
            </a:r>
            <a:r>
              <a:rPr lang="ja-JP" altLang="en-US" b="1" dirty="0">
                <a:latin typeface="arial" panose="020B0604020202020204" pitchFamily="34" charset="0"/>
              </a:rPr>
              <a:t>物理学を知らざる者は、</a:t>
            </a:r>
            <a:endParaRPr lang="en-US" altLang="ja-JP" b="1" dirty="0">
              <a:latin typeface="arial" panose="020B0604020202020204" pitchFamily="34" charset="0"/>
            </a:endParaRPr>
          </a:p>
          <a:p>
            <a:r>
              <a:rPr lang="ja-JP" altLang="en-US" b="1" dirty="0">
                <a:latin typeface="arial" panose="020B0604020202020204" pitchFamily="34" charset="0"/>
              </a:rPr>
              <a:t>　　ゲーム作る</a:t>
            </a:r>
            <a:r>
              <a:rPr lang="ja-JP" altLang="en-US" b="1" dirty="0" err="1">
                <a:latin typeface="arial" panose="020B0604020202020204" pitchFamily="34" charset="0"/>
              </a:rPr>
              <a:t>べ</a:t>
            </a:r>
            <a:r>
              <a:rPr lang="ja-JP" altLang="en-US" b="1" dirty="0">
                <a:latin typeface="arial" panose="020B0604020202020204" pitchFamily="34" charset="0"/>
              </a:rPr>
              <a:t>からず</a:t>
            </a:r>
            <a:r>
              <a:rPr lang="ja-JP" altLang="en-US" b="1" dirty="0"/>
              <a:t>」</a:t>
            </a:r>
          </a:p>
        </p:txBody>
      </p:sp>
      <p:pic>
        <p:nvPicPr>
          <p:cNvPr id="9" name="図 8">
            <a:extLst>
              <a:ext uri="{FF2B5EF4-FFF2-40B4-BE49-F238E27FC236}">
                <a16:creationId xmlns:a16="http://schemas.microsoft.com/office/drawing/2014/main" id="{F7DCC641-55E9-4623-8FE5-7021DC7E45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5168" y="4118714"/>
            <a:ext cx="4126832" cy="2746219"/>
          </a:xfrm>
          <a:prstGeom prst="rect">
            <a:avLst/>
          </a:prstGeom>
        </p:spPr>
      </p:pic>
      <p:sp>
        <p:nvSpPr>
          <p:cNvPr id="10" name="テキスト ボックス 9">
            <a:extLst>
              <a:ext uri="{FF2B5EF4-FFF2-40B4-BE49-F238E27FC236}">
                <a16:creationId xmlns:a16="http://schemas.microsoft.com/office/drawing/2014/main" id="{FF774E02-1BEC-467F-BD18-C40DEE418A1D}"/>
              </a:ext>
            </a:extLst>
          </p:cNvPr>
          <p:cNvSpPr txBox="1"/>
          <p:nvPr/>
        </p:nvSpPr>
        <p:spPr>
          <a:xfrm>
            <a:off x="8065168" y="6392876"/>
            <a:ext cx="3877985"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400" dirty="0"/>
              <a:t>知の巨人：アリストテレス</a:t>
            </a:r>
            <a:endParaRPr kumimoji="1" lang="ja-JP" altLang="en-US" dirty="0"/>
          </a:p>
        </p:txBody>
      </p:sp>
      <p:sp>
        <p:nvSpPr>
          <p:cNvPr id="11" name="テキスト ボックス 10">
            <a:extLst>
              <a:ext uri="{FF2B5EF4-FFF2-40B4-BE49-F238E27FC236}">
                <a16:creationId xmlns:a16="http://schemas.microsoft.com/office/drawing/2014/main" id="{DA2E5161-D976-4CFD-9618-E79EA681DC1D}"/>
              </a:ext>
            </a:extLst>
          </p:cNvPr>
          <p:cNvSpPr txBox="1"/>
          <p:nvPr/>
        </p:nvSpPr>
        <p:spPr>
          <a:xfrm>
            <a:off x="6587840" y="4776315"/>
            <a:ext cx="3467616" cy="58477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sz="3200" b="1" dirty="0"/>
              <a:t>また会う日まで！</a:t>
            </a:r>
            <a:endParaRPr lang="ja-JP" altLang="en-US" b="1" dirty="0"/>
          </a:p>
        </p:txBody>
      </p:sp>
    </p:spTree>
    <p:extLst>
      <p:ext uri="{BB962C8B-B14F-4D97-AF65-F5344CB8AC3E}">
        <p14:creationId xmlns:p14="http://schemas.microsoft.com/office/powerpoint/2010/main" val="3638735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B33CD3-AF72-45AC-8FB9-6FDB1B0EA8DF}"/>
              </a:ext>
            </a:extLst>
          </p:cNvPr>
          <p:cNvSpPr>
            <a:spLocks noGrp="1"/>
          </p:cNvSpPr>
          <p:nvPr>
            <p:ph type="title"/>
          </p:nvPr>
        </p:nvSpPr>
        <p:spPr/>
        <p:txBody>
          <a:bodyPr/>
          <a:lstStyle/>
          <a:p>
            <a:r>
              <a:rPr kumimoji="1" lang="ja-JP" altLang="en-US" dirty="0"/>
              <a:t>物理学とは何か？</a:t>
            </a:r>
          </a:p>
        </p:txBody>
      </p:sp>
      <p:sp>
        <p:nvSpPr>
          <p:cNvPr id="4" name="コンテンツ プレースホルダー 3">
            <a:extLst>
              <a:ext uri="{FF2B5EF4-FFF2-40B4-BE49-F238E27FC236}">
                <a16:creationId xmlns:a16="http://schemas.microsoft.com/office/drawing/2014/main" id="{1025EEB0-799E-43FD-9A3E-E5FA55068433}"/>
              </a:ext>
            </a:extLst>
          </p:cNvPr>
          <p:cNvSpPr>
            <a:spLocks noGrp="1"/>
          </p:cNvSpPr>
          <p:nvPr>
            <p:ph sz="half" idx="1"/>
          </p:nvPr>
        </p:nvSpPr>
        <p:spPr/>
        <p:txBody>
          <a:bodyPr>
            <a:normAutofit/>
          </a:bodyPr>
          <a:lstStyle/>
          <a:p>
            <a:r>
              <a:rPr lang="ja-JP" altLang="en-US" u="sng" dirty="0"/>
              <a:t>物理学とは</a:t>
            </a:r>
            <a:endParaRPr lang="en-US" altLang="ja-JP" u="sng" dirty="0"/>
          </a:p>
          <a:p>
            <a:pPr marL="0" indent="0">
              <a:buNone/>
            </a:pPr>
            <a:r>
              <a:rPr lang="ja-JP" altLang="en-US" b="1" dirty="0">
                <a:solidFill>
                  <a:srgbClr val="FF0000"/>
                </a:solidFill>
              </a:rPr>
              <a:t>　</a:t>
            </a:r>
            <a:r>
              <a:rPr lang="ja-JP" altLang="en-US" b="1" u="sng" dirty="0">
                <a:solidFill>
                  <a:srgbClr val="FF0000"/>
                </a:solidFill>
              </a:rPr>
              <a:t>物</a:t>
            </a:r>
            <a:r>
              <a:rPr lang="en-US" altLang="ja-JP" b="1" u="sng" dirty="0">
                <a:solidFill>
                  <a:srgbClr val="FF0000"/>
                </a:solidFill>
              </a:rPr>
              <a:t>[</a:t>
            </a:r>
            <a:r>
              <a:rPr lang="ja-JP" altLang="en-US" b="1" u="sng" dirty="0">
                <a:solidFill>
                  <a:srgbClr val="FF0000"/>
                </a:solidFill>
              </a:rPr>
              <a:t>の</a:t>
            </a:r>
            <a:r>
              <a:rPr lang="en-US" altLang="ja-JP" b="1" u="sng" dirty="0">
                <a:solidFill>
                  <a:srgbClr val="FF0000"/>
                </a:solidFill>
              </a:rPr>
              <a:t>]</a:t>
            </a:r>
            <a:r>
              <a:rPr lang="ja-JP" altLang="en-US" b="1" u="sng" dirty="0">
                <a:solidFill>
                  <a:srgbClr val="FF0000"/>
                </a:solidFill>
              </a:rPr>
              <a:t>理</a:t>
            </a:r>
            <a:r>
              <a:rPr lang="en-US" altLang="ja-JP" b="1" u="sng" dirty="0">
                <a:solidFill>
                  <a:srgbClr val="FF0000"/>
                </a:solidFill>
              </a:rPr>
              <a:t>[</a:t>
            </a:r>
            <a:r>
              <a:rPr lang="ja-JP" altLang="en-US" b="1" u="sng" dirty="0">
                <a:solidFill>
                  <a:srgbClr val="FF0000"/>
                </a:solidFill>
              </a:rPr>
              <a:t>ことわり</a:t>
            </a:r>
            <a:r>
              <a:rPr lang="en-US" altLang="ja-JP" b="1" u="sng" dirty="0">
                <a:solidFill>
                  <a:srgbClr val="FF0000"/>
                </a:solidFill>
              </a:rPr>
              <a:t>]</a:t>
            </a:r>
            <a:r>
              <a:rPr lang="ja-JP" altLang="en-US" dirty="0"/>
              <a:t>を学ぶ学問のことです。</a:t>
            </a:r>
            <a:endParaRPr lang="en-US" altLang="ja-JP" dirty="0"/>
          </a:p>
          <a:p>
            <a:pPr marL="0" indent="0">
              <a:buNone/>
            </a:pPr>
            <a:r>
              <a:rPr lang="ja-JP" altLang="en-US" dirty="0"/>
              <a:t>　なので、物理学と言います。</a:t>
            </a:r>
            <a:endParaRPr lang="en-US" altLang="ja-JP" dirty="0"/>
          </a:p>
          <a:p>
            <a:r>
              <a:rPr lang="ja-JP" altLang="en-US" u="sng" dirty="0"/>
              <a:t>物の理とは</a:t>
            </a:r>
            <a:endParaRPr lang="en-US" altLang="ja-JP" u="sng" dirty="0"/>
          </a:p>
          <a:p>
            <a:pPr marL="0" indent="0">
              <a:buNone/>
            </a:pPr>
            <a:r>
              <a:rPr lang="ja-JP" altLang="en-US" dirty="0"/>
              <a:t>　物体</a:t>
            </a:r>
            <a:r>
              <a:rPr lang="en-US" altLang="ja-JP" dirty="0"/>
              <a:t>[</a:t>
            </a:r>
            <a:r>
              <a:rPr lang="ja-JP" altLang="en-US" dirty="0"/>
              <a:t>石やら馬やら人間やら</a:t>
            </a:r>
            <a:r>
              <a:rPr lang="en-US" altLang="ja-JP" dirty="0"/>
              <a:t>]</a:t>
            </a:r>
            <a:r>
              <a:rPr lang="ja-JP" altLang="en-US" dirty="0"/>
              <a:t>がどのように動くのか、その規則</a:t>
            </a:r>
            <a:r>
              <a:rPr lang="en-US" altLang="ja-JP" dirty="0"/>
              <a:t>[</a:t>
            </a:r>
            <a:r>
              <a:rPr lang="ja-JP" altLang="en-US" dirty="0"/>
              <a:t>ルール</a:t>
            </a:r>
            <a:r>
              <a:rPr lang="en-US" altLang="ja-JP" dirty="0"/>
              <a:t>]</a:t>
            </a:r>
            <a:r>
              <a:rPr lang="ja-JP" altLang="en-US" dirty="0"/>
              <a:t>のこと。</a:t>
            </a:r>
            <a:endParaRPr lang="en-US" altLang="ja-JP" dirty="0"/>
          </a:p>
        </p:txBody>
      </p:sp>
      <p:sp>
        <p:nvSpPr>
          <p:cNvPr id="5" name="コンテンツ プレースホルダー 4">
            <a:extLst>
              <a:ext uri="{FF2B5EF4-FFF2-40B4-BE49-F238E27FC236}">
                <a16:creationId xmlns:a16="http://schemas.microsoft.com/office/drawing/2014/main" id="{D660B975-0091-49F8-BACD-3E3FE6DA22B7}"/>
              </a:ext>
            </a:extLst>
          </p:cNvPr>
          <p:cNvSpPr>
            <a:spLocks noGrp="1"/>
          </p:cNvSpPr>
          <p:nvPr>
            <p:ph sz="half" idx="2"/>
          </p:nvPr>
        </p:nvSpPr>
        <p:spPr>
          <a:xfrm>
            <a:off x="6172200" y="1825625"/>
            <a:ext cx="5731042" cy="4351338"/>
          </a:xfrm>
        </p:spPr>
        <p:txBody>
          <a:bodyPr>
            <a:normAutofit/>
          </a:bodyPr>
          <a:lstStyle/>
          <a:p>
            <a:r>
              <a:rPr lang="ja-JP" altLang="en-US" u="sng" dirty="0"/>
              <a:t>物理を学ぶとは</a:t>
            </a:r>
            <a:endParaRPr lang="en-US" altLang="ja-JP" u="sng" dirty="0"/>
          </a:p>
          <a:p>
            <a:pPr marL="0" indent="0">
              <a:buNone/>
            </a:pPr>
            <a:r>
              <a:rPr lang="ja-JP" altLang="en-US" dirty="0"/>
              <a:t>　物体の動きのルールを学び、</a:t>
            </a:r>
            <a:endParaRPr lang="en-US" altLang="ja-JP" dirty="0"/>
          </a:p>
          <a:p>
            <a:pPr marL="0" indent="0">
              <a:buNone/>
            </a:pPr>
            <a:r>
              <a:rPr lang="ja-JP" altLang="en-US" dirty="0"/>
              <a:t>　物体の動きを予測したり、</a:t>
            </a:r>
            <a:endParaRPr lang="en-US" altLang="ja-JP" dirty="0"/>
          </a:p>
          <a:p>
            <a:pPr marL="0" indent="0">
              <a:buNone/>
            </a:pPr>
            <a:r>
              <a:rPr lang="ja-JP" altLang="en-US" dirty="0"/>
              <a:t>　倒れない物の置き方を考えたり、</a:t>
            </a:r>
            <a:endParaRPr lang="en-US" altLang="ja-JP" dirty="0"/>
          </a:p>
          <a:p>
            <a:pPr marL="0" indent="0">
              <a:buNone/>
            </a:pPr>
            <a:r>
              <a:rPr lang="ja-JP" altLang="en-US" dirty="0"/>
              <a:t>　現実に似せた</a:t>
            </a:r>
            <a:endParaRPr lang="en-US" altLang="ja-JP" dirty="0"/>
          </a:p>
          <a:p>
            <a:pPr marL="0" indent="0">
              <a:buNone/>
            </a:pPr>
            <a:r>
              <a:rPr lang="ja-JP" altLang="en-US" dirty="0"/>
              <a:t>　　　</a:t>
            </a:r>
            <a:r>
              <a:rPr lang="ja-JP" altLang="en-US" sz="3200" b="1" u="sng" dirty="0"/>
              <a:t>仮想世界</a:t>
            </a:r>
            <a:r>
              <a:rPr lang="en-US" altLang="ja-JP" sz="3200" b="1" u="sng" dirty="0"/>
              <a:t>[</a:t>
            </a:r>
            <a:r>
              <a:rPr lang="ja-JP" altLang="en-US" sz="3200" b="1" u="sng" dirty="0"/>
              <a:t>ゲーム</a:t>
            </a:r>
            <a:r>
              <a:rPr lang="en-US" altLang="ja-JP" sz="3200" b="1" u="sng" dirty="0"/>
              <a:t>]</a:t>
            </a:r>
          </a:p>
          <a:p>
            <a:pPr marL="0" indent="0">
              <a:buNone/>
            </a:pPr>
            <a:r>
              <a:rPr lang="ja-JP" altLang="en-US" sz="3200" dirty="0"/>
              <a:t>　　　　を作れるようになる</a:t>
            </a:r>
            <a:endParaRPr lang="en-US" altLang="ja-JP" sz="3200" dirty="0"/>
          </a:p>
          <a:p>
            <a:pPr marL="0" indent="0">
              <a:buNone/>
            </a:pPr>
            <a:r>
              <a:rPr lang="ja-JP" altLang="en-US" sz="3200" dirty="0"/>
              <a:t>　　　　　　　　ということ。</a:t>
            </a:r>
            <a:endParaRPr lang="en-US" altLang="ja-JP" dirty="0"/>
          </a:p>
        </p:txBody>
      </p:sp>
    </p:spTree>
    <p:extLst>
      <p:ext uri="{BB962C8B-B14F-4D97-AF65-F5344CB8AC3E}">
        <p14:creationId xmlns:p14="http://schemas.microsoft.com/office/powerpoint/2010/main" val="1004248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E87B45-D488-4E37-B258-767DAC31F07E}"/>
              </a:ext>
            </a:extLst>
          </p:cNvPr>
          <p:cNvSpPr>
            <a:spLocks noGrp="1"/>
          </p:cNvSpPr>
          <p:nvPr>
            <p:ph type="title"/>
          </p:nvPr>
        </p:nvSpPr>
        <p:spPr/>
        <p:txBody>
          <a:bodyPr/>
          <a:lstStyle/>
          <a:p>
            <a:r>
              <a:rPr kumimoji="1" lang="ja-JP" altLang="en-US" dirty="0"/>
              <a:t>超大雑把な物理の歴史</a:t>
            </a:r>
          </a:p>
        </p:txBody>
      </p:sp>
      <p:sp>
        <p:nvSpPr>
          <p:cNvPr id="3" name="コンテンツ プレースホルダー 2">
            <a:extLst>
              <a:ext uri="{FF2B5EF4-FFF2-40B4-BE49-F238E27FC236}">
                <a16:creationId xmlns:a16="http://schemas.microsoft.com/office/drawing/2014/main" id="{041C8CDE-3033-4D13-8D35-839DE5AEA22C}"/>
              </a:ext>
            </a:extLst>
          </p:cNvPr>
          <p:cNvSpPr>
            <a:spLocks noGrp="1"/>
          </p:cNvSpPr>
          <p:nvPr>
            <p:ph sz="half" idx="1"/>
          </p:nvPr>
        </p:nvSpPr>
        <p:spPr>
          <a:xfrm>
            <a:off x="469230" y="1825625"/>
            <a:ext cx="7403433" cy="4351338"/>
          </a:xfrm>
        </p:spPr>
        <p:txBody>
          <a:bodyPr/>
          <a:lstStyle/>
          <a:p>
            <a:r>
              <a:rPr lang="ja-JP" altLang="en-US" u="sng" dirty="0"/>
              <a:t>古代ギリシャ</a:t>
            </a:r>
            <a:r>
              <a:rPr lang="en-US" altLang="ja-JP" u="sng" dirty="0"/>
              <a:t>[</a:t>
            </a:r>
            <a:r>
              <a:rPr lang="ja-JP" altLang="en-US" u="sng" dirty="0"/>
              <a:t>紀元前</a:t>
            </a:r>
            <a:r>
              <a:rPr lang="en-US" altLang="ja-JP" u="sng" dirty="0"/>
              <a:t>]</a:t>
            </a:r>
            <a:r>
              <a:rPr lang="ja-JP" altLang="en-US" u="sng" dirty="0"/>
              <a:t>あたりで花開く</a:t>
            </a:r>
            <a:endParaRPr lang="en-US" altLang="ja-JP" u="sng" dirty="0"/>
          </a:p>
          <a:p>
            <a:pPr marL="0" indent="0">
              <a:buNone/>
            </a:pPr>
            <a:r>
              <a:rPr lang="ja-JP" altLang="en-US" dirty="0"/>
              <a:t>　ー　職人の経験だったことに理屈を付けた</a:t>
            </a:r>
            <a:endParaRPr lang="en-US" altLang="ja-JP" dirty="0"/>
          </a:p>
          <a:p>
            <a:pPr marL="0" indent="0">
              <a:buNone/>
            </a:pPr>
            <a:r>
              <a:rPr lang="ja-JP" altLang="en-US" dirty="0"/>
              <a:t>　　　ー　建物の立て方とか、水の流れとか</a:t>
            </a:r>
            <a:endParaRPr lang="en-US" altLang="ja-JP" dirty="0"/>
          </a:p>
          <a:p>
            <a:pPr marL="0" indent="0">
              <a:buNone/>
            </a:pPr>
            <a:r>
              <a:rPr lang="ja-JP" altLang="en-US" dirty="0"/>
              <a:t>　ー　仮想</a:t>
            </a:r>
            <a:r>
              <a:rPr lang="en-US" altLang="ja-JP" dirty="0"/>
              <a:t>[</a:t>
            </a:r>
            <a:r>
              <a:rPr lang="ja-JP" altLang="en-US" dirty="0"/>
              <a:t>頭の中の想像</a:t>
            </a:r>
            <a:r>
              <a:rPr lang="en-US" altLang="ja-JP" dirty="0"/>
              <a:t>]</a:t>
            </a:r>
            <a:r>
              <a:rPr lang="ja-JP" altLang="en-US" dirty="0"/>
              <a:t>から現実</a:t>
            </a:r>
            <a:r>
              <a:rPr lang="en-US" altLang="ja-JP" dirty="0"/>
              <a:t>[</a:t>
            </a:r>
            <a:r>
              <a:rPr lang="ja-JP" altLang="en-US" dirty="0"/>
              <a:t>実際の動き</a:t>
            </a:r>
            <a:r>
              <a:rPr lang="en-US" altLang="ja-JP" dirty="0"/>
              <a:t>]</a:t>
            </a:r>
            <a:r>
              <a:rPr lang="ja-JP" altLang="en-US" dirty="0"/>
              <a:t>を考えられるようになった</a:t>
            </a:r>
            <a:endParaRPr lang="en-US" altLang="ja-JP" dirty="0"/>
          </a:p>
          <a:p>
            <a:pPr marL="0" indent="0">
              <a:buNone/>
            </a:pPr>
            <a:r>
              <a:rPr lang="ja-JP" altLang="en-US" dirty="0"/>
              <a:t>　ー　</a:t>
            </a:r>
            <a:r>
              <a:rPr lang="ja-JP" altLang="en-US" u="sng" dirty="0"/>
              <a:t>物理以前：</a:t>
            </a:r>
            <a:r>
              <a:rPr lang="ja-JP" altLang="en-US" dirty="0"/>
              <a:t>とりあえずやってみて試す</a:t>
            </a:r>
            <a:endParaRPr lang="en-US" altLang="ja-JP" dirty="0"/>
          </a:p>
          <a:p>
            <a:pPr marL="0" indent="0">
              <a:buNone/>
            </a:pPr>
            <a:r>
              <a:rPr lang="ja-JP" altLang="en-US" dirty="0"/>
              <a:t>　ー　</a:t>
            </a:r>
            <a:r>
              <a:rPr lang="ja-JP" altLang="en-US" u="sng" dirty="0"/>
              <a:t>物理以後：</a:t>
            </a:r>
            <a:r>
              <a:rPr lang="ja-JP" altLang="en-US" dirty="0"/>
              <a:t>理論上いけるものを試す</a:t>
            </a:r>
            <a:endParaRPr lang="en-US" altLang="ja-JP" dirty="0"/>
          </a:p>
          <a:p>
            <a:pPr marL="0" indent="0">
              <a:buNone/>
            </a:pPr>
            <a:r>
              <a:rPr lang="ja-JP" altLang="en-US" dirty="0"/>
              <a:t>　ー　つまり、</a:t>
            </a:r>
            <a:r>
              <a:rPr lang="ja-JP" altLang="en-US" dirty="0">
                <a:solidFill>
                  <a:srgbClr val="FF0000"/>
                </a:solidFill>
              </a:rPr>
              <a:t>物理学によりモノ造りの失敗が格段に減った</a:t>
            </a:r>
            <a:r>
              <a:rPr lang="en-US" altLang="ja-JP" dirty="0">
                <a:solidFill>
                  <a:srgbClr val="FF0000"/>
                </a:solidFill>
              </a:rPr>
              <a:t>[</a:t>
            </a:r>
            <a:r>
              <a:rPr lang="ja-JP" altLang="en-US" dirty="0">
                <a:solidFill>
                  <a:srgbClr val="FF0000"/>
                </a:solidFill>
              </a:rPr>
              <a:t>コストが安くなった</a:t>
            </a:r>
            <a:r>
              <a:rPr lang="en-US" altLang="ja-JP" dirty="0">
                <a:solidFill>
                  <a:srgbClr val="FF0000"/>
                </a:solidFill>
              </a:rPr>
              <a:t>]</a:t>
            </a:r>
          </a:p>
        </p:txBody>
      </p:sp>
      <p:pic>
        <p:nvPicPr>
          <p:cNvPr id="6" name="コンテンツ プレースホルダー 5">
            <a:extLst>
              <a:ext uri="{FF2B5EF4-FFF2-40B4-BE49-F238E27FC236}">
                <a16:creationId xmlns:a16="http://schemas.microsoft.com/office/drawing/2014/main" id="{E70863F4-2266-4C96-8C1C-8BD993E7637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872663" y="0"/>
            <a:ext cx="4319337" cy="2843001"/>
          </a:xfrm>
        </p:spPr>
      </p:pic>
      <p:sp>
        <p:nvSpPr>
          <p:cNvPr id="7" name="テキスト ボックス 6">
            <a:extLst>
              <a:ext uri="{FF2B5EF4-FFF2-40B4-BE49-F238E27FC236}">
                <a16:creationId xmlns:a16="http://schemas.microsoft.com/office/drawing/2014/main" id="{B94969C9-37BA-4933-B170-339A0ED6B869}"/>
              </a:ext>
            </a:extLst>
          </p:cNvPr>
          <p:cNvSpPr txBox="1"/>
          <p:nvPr/>
        </p:nvSpPr>
        <p:spPr>
          <a:xfrm>
            <a:off x="10032331" y="3423066"/>
            <a:ext cx="1620957"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2800" dirty="0"/>
              <a:t>このへん</a:t>
            </a:r>
            <a:endParaRPr kumimoji="1" lang="ja-JP" altLang="en-US" dirty="0"/>
          </a:p>
        </p:txBody>
      </p:sp>
      <p:cxnSp>
        <p:nvCxnSpPr>
          <p:cNvPr id="9" name="直線矢印コネクタ 8">
            <a:extLst>
              <a:ext uri="{FF2B5EF4-FFF2-40B4-BE49-F238E27FC236}">
                <a16:creationId xmlns:a16="http://schemas.microsoft.com/office/drawing/2014/main" id="{9A38C51E-1565-4E7B-8954-AB7C99EDA62D}"/>
              </a:ext>
            </a:extLst>
          </p:cNvPr>
          <p:cNvCxnSpPr>
            <a:cxnSpLocks/>
          </p:cNvCxnSpPr>
          <p:nvPr/>
        </p:nvCxnSpPr>
        <p:spPr>
          <a:xfrm flipV="1">
            <a:off x="10710111" y="2715782"/>
            <a:ext cx="0" cy="71321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図 15">
            <a:extLst>
              <a:ext uri="{FF2B5EF4-FFF2-40B4-BE49-F238E27FC236}">
                <a16:creationId xmlns:a16="http://schemas.microsoft.com/office/drawing/2014/main" id="{F685CBDD-76DF-45C5-A880-47512D8FB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5168" y="4118714"/>
            <a:ext cx="4126832" cy="2746219"/>
          </a:xfrm>
          <a:prstGeom prst="rect">
            <a:avLst/>
          </a:prstGeom>
        </p:spPr>
      </p:pic>
      <p:sp>
        <p:nvSpPr>
          <p:cNvPr id="18" name="テキスト ボックス 17">
            <a:extLst>
              <a:ext uri="{FF2B5EF4-FFF2-40B4-BE49-F238E27FC236}">
                <a16:creationId xmlns:a16="http://schemas.microsoft.com/office/drawing/2014/main" id="{D0FEBACE-151C-4458-8C32-F19BE2BD704E}"/>
              </a:ext>
            </a:extLst>
          </p:cNvPr>
          <p:cNvSpPr txBox="1"/>
          <p:nvPr/>
        </p:nvSpPr>
        <p:spPr>
          <a:xfrm>
            <a:off x="8065168" y="6425424"/>
            <a:ext cx="3877985"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400" dirty="0"/>
              <a:t>知の巨人：アリストテレス</a:t>
            </a:r>
            <a:endParaRPr kumimoji="1" lang="ja-JP" altLang="en-US" dirty="0"/>
          </a:p>
        </p:txBody>
      </p:sp>
    </p:spTree>
    <p:extLst>
      <p:ext uri="{BB962C8B-B14F-4D97-AF65-F5344CB8AC3E}">
        <p14:creationId xmlns:p14="http://schemas.microsoft.com/office/powerpoint/2010/main" val="4118990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62782278-35D8-4D0B-9CBE-C27718218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29" y="1325563"/>
            <a:ext cx="4324350" cy="3238500"/>
          </a:xfrm>
          <a:prstGeom prst="rect">
            <a:avLst/>
          </a:prstGeom>
        </p:spPr>
      </p:pic>
      <p:pic>
        <p:nvPicPr>
          <p:cNvPr id="8" name="図 7">
            <a:extLst>
              <a:ext uri="{FF2B5EF4-FFF2-40B4-BE49-F238E27FC236}">
                <a16:creationId xmlns:a16="http://schemas.microsoft.com/office/drawing/2014/main" id="{4E16EE99-B153-46DE-BA53-2BCD724E21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428207"/>
            <a:ext cx="2172703" cy="1445835"/>
          </a:xfrm>
          <a:prstGeom prst="rect">
            <a:avLst/>
          </a:prstGeom>
        </p:spPr>
      </p:pic>
      <p:sp>
        <p:nvSpPr>
          <p:cNvPr id="10" name="思考の吹き出し: 雲形 9">
            <a:extLst>
              <a:ext uri="{FF2B5EF4-FFF2-40B4-BE49-F238E27FC236}">
                <a16:creationId xmlns:a16="http://schemas.microsoft.com/office/drawing/2014/main" id="{AA776FCC-8A9A-4291-8C35-9EC5F9395AD5}"/>
              </a:ext>
            </a:extLst>
          </p:cNvPr>
          <p:cNvSpPr/>
          <p:nvPr/>
        </p:nvSpPr>
        <p:spPr>
          <a:xfrm>
            <a:off x="689810" y="670803"/>
            <a:ext cx="4026569" cy="4548021"/>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タイトル 4">
            <a:extLst>
              <a:ext uri="{FF2B5EF4-FFF2-40B4-BE49-F238E27FC236}">
                <a16:creationId xmlns:a16="http://schemas.microsoft.com/office/drawing/2014/main" id="{35C392DA-5C73-4218-919F-A6F9E7541902}"/>
              </a:ext>
            </a:extLst>
          </p:cNvPr>
          <p:cNvSpPr>
            <a:spLocks noGrp="1"/>
          </p:cNvSpPr>
          <p:nvPr>
            <p:ph type="title"/>
          </p:nvPr>
        </p:nvSpPr>
        <p:spPr>
          <a:xfrm>
            <a:off x="838200" y="0"/>
            <a:ext cx="10515600" cy="1325563"/>
          </a:xfrm>
          <a:solidFill>
            <a:schemeClr val="bg1"/>
          </a:solidFill>
        </p:spPr>
        <p:style>
          <a:lnRef idx="2">
            <a:schemeClr val="accent1"/>
          </a:lnRef>
          <a:fillRef idx="1">
            <a:schemeClr val="lt1"/>
          </a:fillRef>
          <a:effectRef idx="0">
            <a:schemeClr val="accent1"/>
          </a:effectRef>
          <a:fontRef idx="minor">
            <a:schemeClr val="dk1"/>
          </a:fontRef>
        </p:style>
        <p:txBody>
          <a:bodyPr>
            <a:normAutofit/>
          </a:bodyPr>
          <a:lstStyle/>
          <a:p>
            <a:r>
              <a:rPr lang="ja-JP" altLang="en-US" dirty="0"/>
              <a:t>つまり</a:t>
            </a:r>
            <a:br>
              <a:rPr lang="en-US" altLang="ja-JP" dirty="0"/>
            </a:br>
            <a:r>
              <a:rPr lang="ja-JP" altLang="en-US" dirty="0"/>
              <a:t>物理学は：仮想</a:t>
            </a:r>
            <a:r>
              <a:rPr lang="en-US" altLang="ja-JP" dirty="0"/>
              <a:t>[</a:t>
            </a:r>
            <a:r>
              <a:rPr lang="ja-JP" altLang="en-US" dirty="0"/>
              <a:t>バーチャル</a:t>
            </a:r>
            <a:r>
              <a:rPr lang="en-US" altLang="ja-JP" dirty="0"/>
              <a:t>]</a:t>
            </a:r>
            <a:r>
              <a:rPr lang="ja-JP" altLang="en-US" dirty="0"/>
              <a:t>を作る学問</a:t>
            </a:r>
          </a:p>
        </p:txBody>
      </p:sp>
      <p:sp>
        <p:nvSpPr>
          <p:cNvPr id="14" name="テキスト ボックス 13">
            <a:extLst>
              <a:ext uri="{FF2B5EF4-FFF2-40B4-BE49-F238E27FC236}">
                <a16:creationId xmlns:a16="http://schemas.microsoft.com/office/drawing/2014/main" id="{4D35995B-4FCC-4922-AC02-08FB6032FF66}"/>
              </a:ext>
            </a:extLst>
          </p:cNvPr>
          <p:cNvSpPr txBox="1"/>
          <p:nvPr/>
        </p:nvSpPr>
        <p:spPr>
          <a:xfrm>
            <a:off x="2554204" y="5043475"/>
            <a:ext cx="1899879"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800" dirty="0"/>
              <a:t>物理</a:t>
            </a:r>
            <a:r>
              <a:rPr kumimoji="1" lang="en-US" altLang="ja-JP" sz="2800" dirty="0"/>
              <a:t>[</a:t>
            </a:r>
            <a:r>
              <a:rPr kumimoji="1" lang="ja-JP" altLang="en-US" sz="2800" dirty="0"/>
              <a:t>予測</a:t>
            </a:r>
            <a:r>
              <a:rPr kumimoji="1" lang="en-US" altLang="ja-JP" sz="2800" dirty="0"/>
              <a:t>]</a:t>
            </a:r>
            <a:endParaRPr kumimoji="1" lang="ja-JP" altLang="en-US" dirty="0"/>
          </a:p>
        </p:txBody>
      </p:sp>
      <p:pic>
        <p:nvPicPr>
          <p:cNvPr id="15" name="図 14">
            <a:extLst>
              <a:ext uri="{FF2B5EF4-FFF2-40B4-BE49-F238E27FC236}">
                <a16:creationId xmlns:a16="http://schemas.microsoft.com/office/drawing/2014/main" id="{690DFAB8-FF99-4FC2-8339-BE8490150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9297" y="5428206"/>
            <a:ext cx="2172703" cy="1445835"/>
          </a:xfrm>
          <a:prstGeom prst="rect">
            <a:avLst/>
          </a:prstGeom>
        </p:spPr>
      </p:pic>
      <p:sp>
        <p:nvSpPr>
          <p:cNvPr id="16" name="テキスト ボックス 15">
            <a:extLst>
              <a:ext uri="{FF2B5EF4-FFF2-40B4-BE49-F238E27FC236}">
                <a16:creationId xmlns:a16="http://schemas.microsoft.com/office/drawing/2014/main" id="{BEA33785-0A4D-478E-A13D-CDF3D187D310}"/>
              </a:ext>
            </a:extLst>
          </p:cNvPr>
          <p:cNvSpPr txBox="1"/>
          <p:nvPr/>
        </p:nvSpPr>
        <p:spPr>
          <a:xfrm>
            <a:off x="7680195" y="4999359"/>
            <a:ext cx="1899879"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800" dirty="0"/>
              <a:t>現実</a:t>
            </a:r>
            <a:r>
              <a:rPr kumimoji="1" lang="en-US" altLang="ja-JP" sz="2800" dirty="0"/>
              <a:t>[</a:t>
            </a:r>
            <a:r>
              <a:rPr kumimoji="1" lang="ja-JP" altLang="en-US" sz="2800" dirty="0"/>
              <a:t>実証</a:t>
            </a:r>
            <a:r>
              <a:rPr kumimoji="1" lang="en-US" altLang="ja-JP" sz="2800" dirty="0"/>
              <a:t>]</a:t>
            </a:r>
            <a:endParaRPr kumimoji="1" lang="ja-JP" altLang="en-US" dirty="0"/>
          </a:p>
        </p:txBody>
      </p:sp>
      <p:pic>
        <p:nvPicPr>
          <p:cNvPr id="17" name="図 16">
            <a:extLst>
              <a:ext uri="{FF2B5EF4-FFF2-40B4-BE49-F238E27FC236}">
                <a16:creationId xmlns:a16="http://schemas.microsoft.com/office/drawing/2014/main" id="{C2B30938-F231-4F33-B172-01512ED35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840" y="1372904"/>
            <a:ext cx="4324350" cy="3238500"/>
          </a:xfrm>
          <a:prstGeom prst="rect">
            <a:avLst/>
          </a:prstGeom>
        </p:spPr>
      </p:pic>
      <p:sp>
        <p:nvSpPr>
          <p:cNvPr id="18" name="テキスト ボックス 17">
            <a:extLst>
              <a:ext uri="{FF2B5EF4-FFF2-40B4-BE49-F238E27FC236}">
                <a16:creationId xmlns:a16="http://schemas.microsoft.com/office/drawing/2014/main" id="{EB9B35D4-40C0-41F3-86CE-7450783C1F96}"/>
              </a:ext>
            </a:extLst>
          </p:cNvPr>
          <p:cNvSpPr txBox="1"/>
          <p:nvPr/>
        </p:nvSpPr>
        <p:spPr>
          <a:xfrm>
            <a:off x="2175695" y="5556197"/>
            <a:ext cx="4288353" cy="400110"/>
          </a:xfrm>
          <a:prstGeom prst="rect">
            <a:avLst/>
          </a:prstGeom>
          <a:noFill/>
        </p:spPr>
        <p:txBody>
          <a:bodyPr wrap="none" rtlCol="0">
            <a:spAutoFit/>
          </a:bodyPr>
          <a:lstStyle/>
          <a:p>
            <a:r>
              <a:rPr kumimoji="1" lang="ja-JP" altLang="en-US" sz="2000" dirty="0"/>
              <a:t>りんごは木から落ちるかもしれへん</a:t>
            </a:r>
          </a:p>
        </p:txBody>
      </p:sp>
      <p:sp>
        <p:nvSpPr>
          <p:cNvPr id="19" name="テキスト ボックス 18">
            <a:extLst>
              <a:ext uri="{FF2B5EF4-FFF2-40B4-BE49-F238E27FC236}">
                <a16:creationId xmlns:a16="http://schemas.microsoft.com/office/drawing/2014/main" id="{5D6092B0-2725-410A-960B-DB3541C0507F}"/>
              </a:ext>
            </a:extLst>
          </p:cNvPr>
          <p:cNvSpPr txBox="1"/>
          <p:nvPr/>
        </p:nvSpPr>
        <p:spPr>
          <a:xfrm>
            <a:off x="7872128" y="5550737"/>
            <a:ext cx="2236510" cy="400110"/>
          </a:xfrm>
          <a:prstGeom prst="rect">
            <a:avLst/>
          </a:prstGeom>
          <a:noFill/>
        </p:spPr>
        <p:txBody>
          <a:bodyPr wrap="none" rtlCol="0">
            <a:spAutoFit/>
          </a:bodyPr>
          <a:lstStyle/>
          <a:p>
            <a:r>
              <a:rPr kumimoji="1" lang="ja-JP" altLang="en-US" sz="2000" dirty="0"/>
              <a:t>確かに落ちたな！</a:t>
            </a:r>
          </a:p>
        </p:txBody>
      </p:sp>
    </p:spTree>
    <p:extLst>
      <p:ext uri="{BB962C8B-B14F-4D97-AF65-F5344CB8AC3E}">
        <p14:creationId xmlns:p14="http://schemas.microsoft.com/office/powerpoint/2010/main" val="3820416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BA0AAC20-554D-4C0E-87B8-1CA40FA3B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619" y="1710489"/>
            <a:ext cx="3437021" cy="3437021"/>
          </a:xfrm>
          <a:prstGeom prst="rect">
            <a:avLst/>
          </a:prstGeom>
        </p:spPr>
      </p:pic>
      <p:pic>
        <p:nvPicPr>
          <p:cNvPr id="6" name="図 5">
            <a:extLst>
              <a:ext uri="{FF2B5EF4-FFF2-40B4-BE49-F238E27FC236}">
                <a16:creationId xmlns:a16="http://schemas.microsoft.com/office/drawing/2014/main" id="{2427952E-214E-41AA-A298-179873EDAA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0843" y="2037347"/>
            <a:ext cx="1152572" cy="1849896"/>
          </a:xfrm>
          <a:prstGeom prst="rect">
            <a:avLst/>
          </a:prstGeom>
        </p:spPr>
      </p:pic>
      <p:sp>
        <p:nvSpPr>
          <p:cNvPr id="2" name="タイトル 1">
            <a:extLst>
              <a:ext uri="{FF2B5EF4-FFF2-40B4-BE49-F238E27FC236}">
                <a16:creationId xmlns:a16="http://schemas.microsoft.com/office/drawing/2014/main" id="{6B7A40AC-01E5-433A-A1D5-AE942AA25C28}"/>
              </a:ext>
            </a:extLst>
          </p:cNvPr>
          <p:cNvSpPr>
            <a:spLocks noGrp="1"/>
          </p:cNvSpPr>
          <p:nvPr>
            <p:ph type="title"/>
          </p:nvPr>
        </p:nvSpPr>
        <p:spPr>
          <a:xfrm>
            <a:off x="0" y="0"/>
            <a:ext cx="10515600" cy="1325563"/>
          </a:xfrm>
        </p:spPr>
        <p:txBody>
          <a:bodyPr/>
          <a:lstStyle/>
          <a:p>
            <a:r>
              <a:rPr kumimoji="1" lang="ja-JP" altLang="en-US" dirty="0"/>
              <a:t>最近の物理</a:t>
            </a:r>
          </a:p>
        </p:txBody>
      </p:sp>
      <p:sp>
        <p:nvSpPr>
          <p:cNvPr id="7" name="テキスト ボックス 6">
            <a:extLst>
              <a:ext uri="{FF2B5EF4-FFF2-40B4-BE49-F238E27FC236}">
                <a16:creationId xmlns:a16="http://schemas.microsoft.com/office/drawing/2014/main" id="{74DA04A3-6096-4969-BED5-CB30577E3A75}"/>
              </a:ext>
            </a:extLst>
          </p:cNvPr>
          <p:cNvSpPr txBox="1"/>
          <p:nvPr/>
        </p:nvSpPr>
        <p:spPr>
          <a:xfrm>
            <a:off x="1076266" y="5315978"/>
            <a:ext cx="2181726" cy="461665"/>
          </a:xfrm>
          <a:prstGeom prst="rect">
            <a:avLst/>
          </a:prstGeom>
          <a:noFill/>
        </p:spPr>
        <p:txBody>
          <a:bodyPr wrap="square" rtlCol="0">
            <a:spAutoFit/>
          </a:bodyPr>
          <a:lstStyle/>
          <a:p>
            <a:r>
              <a:rPr kumimoji="1" lang="ja-JP" altLang="en-US" sz="2400" b="1" dirty="0"/>
              <a:t>理論を立てる</a:t>
            </a:r>
          </a:p>
        </p:txBody>
      </p:sp>
      <p:pic>
        <p:nvPicPr>
          <p:cNvPr id="9" name="図 8">
            <a:extLst>
              <a:ext uri="{FF2B5EF4-FFF2-40B4-BE49-F238E27FC236}">
                <a16:creationId xmlns:a16="http://schemas.microsoft.com/office/drawing/2014/main" id="{919B5DEA-AB91-4E91-B766-BCC09E855E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7095" y="1878086"/>
            <a:ext cx="3899498" cy="3271922"/>
          </a:xfrm>
          <a:prstGeom prst="rect">
            <a:avLst/>
          </a:prstGeom>
        </p:spPr>
      </p:pic>
      <p:pic>
        <p:nvPicPr>
          <p:cNvPr id="10" name="図 9">
            <a:extLst>
              <a:ext uri="{FF2B5EF4-FFF2-40B4-BE49-F238E27FC236}">
                <a16:creationId xmlns:a16="http://schemas.microsoft.com/office/drawing/2014/main" id="{32DC492E-2C09-4AE3-A9B6-9E8EBD0F0B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0320" y="2269958"/>
            <a:ext cx="1152572" cy="1849896"/>
          </a:xfrm>
          <a:prstGeom prst="rect">
            <a:avLst/>
          </a:prstGeom>
        </p:spPr>
      </p:pic>
      <p:sp>
        <p:nvSpPr>
          <p:cNvPr id="11" name="テキスト ボックス 10">
            <a:extLst>
              <a:ext uri="{FF2B5EF4-FFF2-40B4-BE49-F238E27FC236}">
                <a16:creationId xmlns:a16="http://schemas.microsoft.com/office/drawing/2014/main" id="{2B978416-2A6C-4B35-9E53-8EDC9A8C2E82}"/>
              </a:ext>
            </a:extLst>
          </p:cNvPr>
          <p:cNvSpPr txBox="1"/>
          <p:nvPr/>
        </p:nvSpPr>
        <p:spPr>
          <a:xfrm>
            <a:off x="5006894" y="5353581"/>
            <a:ext cx="2765099" cy="461665"/>
          </a:xfrm>
          <a:prstGeom prst="rect">
            <a:avLst/>
          </a:prstGeom>
          <a:noFill/>
        </p:spPr>
        <p:txBody>
          <a:bodyPr wrap="square" rtlCol="0">
            <a:spAutoFit/>
          </a:bodyPr>
          <a:lstStyle/>
          <a:p>
            <a:r>
              <a:rPr lang="ja-JP" altLang="en-US" sz="2400" b="1" dirty="0"/>
              <a:t>シュミレーション</a:t>
            </a:r>
            <a:endParaRPr kumimoji="1" lang="ja-JP" altLang="en-US" sz="2400" b="1" dirty="0"/>
          </a:p>
        </p:txBody>
      </p:sp>
      <p:pic>
        <p:nvPicPr>
          <p:cNvPr id="12" name="図 11">
            <a:extLst>
              <a:ext uri="{FF2B5EF4-FFF2-40B4-BE49-F238E27FC236}">
                <a16:creationId xmlns:a16="http://schemas.microsoft.com/office/drawing/2014/main" id="{9C6D6262-D1B5-4614-BBF4-83BAC6EC15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8818" y="1867749"/>
            <a:ext cx="2153563" cy="3456502"/>
          </a:xfrm>
          <a:prstGeom prst="rect">
            <a:avLst/>
          </a:prstGeom>
        </p:spPr>
      </p:pic>
      <p:sp>
        <p:nvSpPr>
          <p:cNvPr id="15" name="テキスト ボックス 14">
            <a:extLst>
              <a:ext uri="{FF2B5EF4-FFF2-40B4-BE49-F238E27FC236}">
                <a16:creationId xmlns:a16="http://schemas.microsoft.com/office/drawing/2014/main" id="{1927B501-387A-418F-A945-E28035484B9E}"/>
              </a:ext>
            </a:extLst>
          </p:cNvPr>
          <p:cNvSpPr txBox="1"/>
          <p:nvPr/>
        </p:nvSpPr>
        <p:spPr>
          <a:xfrm>
            <a:off x="10111617" y="5404772"/>
            <a:ext cx="1117855" cy="461665"/>
          </a:xfrm>
          <a:prstGeom prst="rect">
            <a:avLst/>
          </a:prstGeom>
          <a:noFill/>
        </p:spPr>
        <p:txBody>
          <a:bodyPr wrap="square" rtlCol="0">
            <a:spAutoFit/>
          </a:bodyPr>
          <a:lstStyle/>
          <a:p>
            <a:r>
              <a:rPr kumimoji="1" lang="ja-JP" altLang="en-US" sz="2400" b="1" dirty="0"/>
              <a:t>実証</a:t>
            </a:r>
          </a:p>
        </p:txBody>
      </p:sp>
      <p:sp>
        <p:nvSpPr>
          <p:cNvPr id="16" name="テキスト ボックス 15">
            <a:extLst>
              <a:ext uri="{FF2B5EF4-FFF2-40B4-BE49-F238E27FC236}">
                <a16:creationId xmlns:a16="http://schemas.microsoft.com/office/drawing/2014/main" id="{B284062C-B913-4761-8DE2-C1CDE2EBB699}"/>
              </a:ext>
            </a:extLst>
          </p:cNvPr>
          <p:cNvSpPr txBox="1"/>
          <p:nvPr/>
        </p:nvSpPr>
        <p:spPr>
          <a:xfrm>
            <a:off x="4397095" y="5815246"/>
            <a:ext cx="3899498"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en-US" altLang="ja-JP" sz="3200" dirty="0"/>
              <a:t>Unity</a:t>
            </a:r>
            <a:r>
              <a:rPr kumimoji="1" lang="ja-JP" altLang="en-US" sz="3200" dirty="0"/>
              <a:t>で出来る！</a:t>
            </a:r>
            <a:endParaRPr kumimoji="1" lang="ja-JP" altLang="en-US" dirty="0"/>
          </a:p>
        </p:txBody>
      </p:sp>
    </p:spTree>
    <p:extLst>
      <p:ext uri="{BB962C8B-B14F-4D97-AF65-F5344CB8AC3E}">
        <p14:creationId xmlns:p14="http://schemas.microsoft.com/office/powerpoint/2010/main" val="2547610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546A3-B54B-4222-BDDD-7F6A51575196}"/>
              </a:ext>
            </a:extLst>
          </p:cNvPr>
          <p:cNvSpPr>
            <a:spLocks noGrp="1"/>
          </p:cNvSpPr>
          <p:nvPr>
            <p:ph type="title"/>
          </p:nvPr>
        </p:nvSpPr>
        <p:spPr/>
        <p:txBody>
          <a:bodyPr/>
          <a:lstStyle/>
          <a:p>
            <a:r>
              <a:rPr kumimoji="1" lang="ja-JP" altLang="en-US" dirty="0"/>
              <a:t>物理に数学は避けられない</a:t>
            </a:r>
          </a:p>
        </p:txBody>
      </p:sp>
      <p:sp>
        <p:nvSpPr>
          <p:cNvPr id="3" name="コンテンツ プレースホルダー 2">
            <a:extLst>
              <a:ext uri="{FF2B5EF4-FFF2-40B4-BE49-F238E27FC236}">
                <a16:creationId xmlns:a16="http://schemas.microsoft.com/office/drawing/2014/main" id="{68762FB1-A09E-433D-B3EC-1FE49E2772BD}"/>
              </a:ext>
            </a:extLst>
          </p:cNvPr>
          <p:cNvSpPr>
            <a:spLocks noGrp="1"/>
          </p:cNvSpPr>
          <p:nvPr>
            <p:ph sz="half" idx="1"/>
          </p:nvPr>
        </p:nvSpPr>
        <p:spPr>
          <a:xfrm>
            <a:off x="838200" y="1825625"/>
            <a:ext cx="5181600" cy="4351338"/>
          </a:xfrm>
        </p:spPr>
        <p:txBody>
          <a:bodyPr/>
          <a:lstStyle/>
          <a:p>
            <a:r>
              <a:rPr lang="ja-JP" altLang="en-US" dirty="0"/>
              <a:t>ところで物理には数学が必須</a:t>
            </a:r>
            <a:endParaRPr lang="en-US" altLang="ja-JP" dirty="0"/>
          </a:p>
          <a:p>
            <a:r>
              <a:rPr lang="ja-JP" altLang="en-US" dirty="0"/>
              <a:t>プラトンさんも言ってます</a:t>
            </a:r>
            <a:endParaRPr lang="en-US" altLang="ja-JP" dirty="0"/>
          </a:p>
          <a:p>
            <a:pPr marL="0" indent="0">
              <a:buNone/>
            </a:pPr>
            <a:r>
              <a:rPr lang="ja-JP" altLang="en-US" b="1" dirty="0"/>
              <a:t>「</a:t>
            </a:r>
            <a:r>
              <a:rPr lang="ja-JP" altLang="en-US" b="1" i="0" dirty="0">
                <a:effectLst/>
                <a:latin typeface="arial" panose="020B0604020202020204" pitchFamily="34" charset="0"/>
              </a:rPr>
              <a:t>幾何学を知らざる者は、</a:t>
            </a:r>
            <a:endParaRPr lang="en-US" altLang="ja-JP" b="1" i="0" dirty="0">
              <a:effectLst/>
              <a:latin typeface="arial" panose="020B0604020202020204" pitchFamily="34" charset="0"/>
            </a:endParaRPr>
          </a:p>
          <a:p>
            <a:pPr marL="0" indent="0">
              <a:buNone/>
            </a:pPr>
            <a:r>
              <a:rPr lang="ja-JP" altLang="en-US" b="1" dirty="0">
                <a:latin typeface="arial" panose="020B0604020202020204" pitchFamily="34" charset="0"/>
              </a:rPr>
              <a:t>　　</a:t>
            </a:r>
            <a:r>
              <a:rPr lang="ja-JP" altLang="en-US" b="1" i="0" dirty="0">
                <a:effectLst/>
                <a:latin typeface="arial" panose="020B0604020202020204" pitchFamily="34" charset="0"/>
              </a:rPr>
              <a:t>この門をくぐるべからず</a:t>
            </a:r>
            <a:r>
              <a:rPr lang="ja-JP" altLang="en-US" b="1" dirty="0"/>
              <a:t>」</a:t>
            </a:r>
          </a:p>
        </p:txBody>
      </p:sp>
      <p:pic>
        <p:nvPicPr>
          <p:cNvPr id="6" name="コンテンツ プレースホルダー 5">
            <a:extLst>
              <a:ext uri="{FF2B5EF4-FFF2-40B4-BE49-F238E27FC236}">
                <a16:creationId xmlns:a16="http://schemas.microsoft.com/office/drawing/2014/main" id="{13DC43A5-DBE8-4016-899E-95DAD828E05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187116" y="3894648"/>
            <a:ext cx="2470483" cy="2631064"/>
          </a:xfrm>
        </p:spPr>
      </p:pic>
      <p:sp>
        <p:nvSpPr>
          <p:cNvPr id="7" name="テキスト ボックス 6">
            <a:extLst>
              <a:ext uri="{FF2B5EF4-FFF2-40B4-BE49-F238E27FC236}">
                <a16:creationId xmlns:a16="http://schemas.microsoft.com/office/drawing/2014/main" id="{6C9FC0D4-D102-4942-8869-D28E4BF991A3}"/>
              </a:ext>
            </a:extLst>
          </p:cNvPr>
          <p:cNvSpPr txBox="1"/>
          <p:nvPr/>
        </p:nvSpPr>
        <p:spPr>
          <a:xfrm>
            <a:off x="3074208" y="6031210"/>
            <a:ext cx="1864613"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ja-JP" sz="2400" dirty="0"/>
              <a:t>By:</a:t>
            </a:r>
            <a:r>
              <a:rPr lang="ja-JP" altLang="en-US" sz="2400" dirty="0"/>
              <a:t>プラトン</a:t>
            </a:r>
            <a:endParaRPr kumimoji="1" lang="ja-JP" altLang="en-US" dirty="0"/>
          </a:p>
        </p:txBody>
      </p:sp>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id="{3473169B-4CA8-4EED-B5D1-B5E4D636A571}"/>
                  </a:ext>
                </a:extLst>
              </p:cNvPr>
              <p:cNvSpPr txBox="1">
                <a:spLocks/>
              </p:cNvSpPr>
              <p:nvPr/>
            </p:nvSpPr>
            <p:spPr>
              <a:xfrm>
                <a:off x="6368716" y="1943541"/>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理由：物理現象は数式で表す</a:t>
                </a:r>
                <a:endParaRPr lang="en-US" altLang="ja-JP" dirty="0"/>
              </a:p>
              <a:p>
                <a:r>
                  <a:rPr lang="ja-JP" altLang="en-US" dirty="0"/>
                  <a:t>例：物体の落下</a:t>
                </a:r>
                <a:endParaRPr lang="en-US" altLang="ja-JP" dirty="0"/>
              </a:p>
              <a:p>
                <a:pPr marL="0" indent="0">
                  <a:buNone/>
                </a:pPr>
                <a:r>
                  <a:rPr lang="ja-JP" altLang="en-US" dirty="0"/>
                  <a:t>　</a:t>
                </a:r>
                <a14:m>
                  <m:oMath xmlns:m="http://schemas.openxmlformats.org/officeDocument/2006/math">
                    <m:r>
                      <a:rPr lang="en-US" altLang="ja-JP" sz="5400" i="1" smtClean="0">
                        <a:latin typeface="Cambria Math" panose="02040503050406030204" pitchFamily="18" charset="0"/>
                      </a:rPr>
                      <m:t>𝑦</m:t>
                    </m:r>
                    <m:r>
                      <a:rPr lang="en-US" altLang="ja-JP" sz="5400" i="1" smtClean="0">
                        <a:latin typeface="Cambria Math" panose="02040503050406030204" pitchFamily="18" charset="0"/>
                      </a:rPr>
                      <m:t>=</m:t>
                    </m:r>
                    <m:f>
                      <m:fPr>
                        <m:ctrlPr>
                          <a:rPr lang="en-US" altLang="ja-JP" sz="5400" i="1" smtClean="0">
                            <a:solidFill>
                              <a:srgbClr val="836967"/>
                            </a:solidFill>
                            <a:latin typeface="Cambria Math" panose="02040503050406030204" pitchFamily="18" charset="0"/>
                          </a:rPr>
                        </m:ctrlPr>
                      </m:fPr>
                      <m:num>
                        <m:r>
                          <a:rPr lang="en-US" altLang="ja-JP" sz="5400" i="1" smtClean="0">
                            <a:latin typeface="Cambria Math" panose="02040503050406030204" pitchFamily="18" charset="0"/>
                          </a:rPr>
                          <m:t>1</m:t>
                        </m:r>
                      </m:num>
                      <m:den>
                        <m:r>
                          <a:rPr lang="en-US" altLang="ja-JP" sz="5400" i="1" smtClean="0">
                            <a:latin typeface="Cambria Math" panose="02040503050406030204" pitchFamily="18" charset="0"/>
                          </a:rPr>
                          <m:t>2</m:t>
                        </m:r>
                      </m:den>
                    </m:f>
                    <m:r>
                      <a:rPr lang="en-US" altLang="ja-JP" sz="5400" i="1" smtClean="0">
                        <a:latin typeface="Cambria Math" panose="02040503050406030204" pitchFamily="18" charset="0"/>
                      </a:rPr>
                      <m:t>𝑔</m:t>
                    </m:r>
                    <m:sSup>
                      <m:sSupPr>
                        <m:ctrlPr>
                          <a:rPr lang="en-US" altLang="ja-JP" sz="5400" i="1" smtClean="0">
                            <a:solidFill>
                              <a:srgbClr val="836967"/>
                            </a:solidFill>
                            <a:latin typeface="Cambria Math" panose="02040503050406030204" pitchFamily="18" charset="0"/>
                          </a:rPr>
                        </m:ctrlPr>
                      </m:sSupPr>
                      <m:e>
                        <m:r>
                          <a:rPr lang="en-US" altLang="ja-JP" sz="5400" i="1" smtClean="0">
                            <a:latin typeface="Cambria Math" panose="02040503050406030204" pitchFamily="18" charset="0"/>
                          </a:rPr>
                          <m:t>𝑡</m:t>
                        </m:r>
                      </m:e>
                      <m:sup>
                        <m:r>
                          <a:rPr lang="en-US" altLang="ja-JP" sz="5400" i="1" smtClean="0">
                            <a:latin typeface="Cambria Math" panose="02040503050406030204" pitchFamily="18" charset="0"/>
                          </a:rPr>
                          <m:t>2</m:t>
                        </m:r>
                      </m:sup>
                    </m:sSup>
                  </m:oMath>
                </a14:m>
                <a:endParaRPr lang="en-US" altLang="ja-JP" dirty="0"/>
              </a:p>
              <a:p>
                <a:pPr marL="0" indent="0">
                  <a:buNone/>
                </a:pPr>
                <a:endParaRPr lang="en-US" altLang="ja-JP" dirty="0"/>
              </a:p>
              <a:p>
                <a:pPr marL="0" indent="0">
                  <a:buNone/>
                </a:pPr>
                <a:r>
                  <a:rPr lang="en-US" altLang="ja-JP" dirty="0"/>
                  <a:t>g:</a:t>
                </a:r>
                <a:r>
                  <a:rPr lang="ja-JP" altLang="en-US" dirty="0"/>
                  <a:t>重力加速度</a:t>
                </a:r>
                <a:endParaRPr lang="en-US" altLang="ja-JP" dirty="0"/>
              </a:p>
              <a:p>
                <a:pPr marL="0" indent="0">
                  <a:buNone/>
                </a:pPr>
                <a:r>
                  <a:rPr lang="en-US" altLang="ja-JP" dirty="0"/>
                  <a:t>t:</a:t>
                </a:r>
                <a:r>
                  <a:rPr lang="ja-JP" altLang="en-US" dirty="0"/>
                  <a:t>時間</a:t>
                </a:r>
                <a:endParaRPr lang="en-US" altLang="ja-JP" dirty="0"/>
              </a:p>
            </p:txBody>
          </p:sp>
        </mc:Choice>
        <mc:Fallback xmlns="">
          <p:sp>
            <p:nvSpPr>
              <p:cNvPr id="8" name="コンテンツ プレースホルダー 2">
                <a:extLst>
                  <a:ext uri="{FF2B5EF4-FFF2-40B4-BE49-F238E27FC236}">
                    <a16:creationId xmlns:a16="http://schemas.microsoft.com/office/drawing/2014/main" id="{3473169B-4CA8-4EED-B5D1-B5E4D636A571}"/>
                  </a:ext>
                </a:extLst>
              </p:cNvPr>
              <p:cNvSpPr txBox="1">
                <a:spLocks noRot="1" noChangeAspect="1" noMove="1" noResize="1" noEditPoints="1" noAdjustHandles="1" noChangeArrowheads="1" noChangeShapeType="1" noTextEdit="1"/>
              </p:cNvSpPr>
              <p:nvPr/>
            </p:nvSpPr>
            <p:spPr>
              <a:xfrm>
                <a:off x="6368716" y="1943541"/>
                <a:ext cx="5181600" cy="4351338"/>
              </a:xfrm>
              <a:prstGeom prst="rect">
                <a:avLst/>
              </a:prstGeom>
              <a:blipFill>
                <a:blip r:embed="rId4"/>
                <a:stretch>
                  <a:fillRect l="-2471" t="-238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469475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TotalTime>
  <Words>4732</Words>
  <Application>Microsoft Office PowerPoint</Application>
  <PresentationFormat>ワイド画面</PresentationFormat>
  <Paragraphs>558</Paragraphs>
  <Slides>47</Slides>
  <Notes>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47</vt:i4>
      </vt:variant>
    </vt:vector>
  </HeadingPairs>
  <TitlesOfParts>
    <vt:vector size="54" baseType="lpstr">
      <vt:lpstr>游ゴシック</vt:lpstr>
      <vt:lpstr>游ゴシック Light</vt:lpstr>
      <vt:lpstr>Arial</vt:lpstr>
      <vt:lpstr>Arial</vt:lpstr>
      <vt:lpstr>Cambria Math</vt:lpstr>
      <vt:lpstr>Wingdings</vt:lpstr>
      <vt:lpstr>Office テーマ</vt:lpstr>
      <vt:lpstr>ゲーム物理学入門</vt:lpstr>
      <vt:lpstr>今さら言うことでもないですが……。</vt:lpstr>
      <vt:lpstr>では物理をどう学ぼう？</vt:lpstr>
      <vt:lpstr>とは言ってもある程度は座学は必要……。</vt:lpstr>
      <vt:lpstr>物理学とは何か？</vt:lpstr>
      <vt:lpstr>超大雑把な物理の歴史</vt:lpstr>
      <vt:lpstr>つまり 物理学は：仮想[バーチャル]を作る学問</vt:lpstr>
      <vt:lpstr>最近の物理</vt:lpstr>
      <vt:lpstr>物理に数学は避けられない</vt:lpstr>
      <vt:lpstr>物理数学基礎１ー関数の基礎</vt:lpstr>
      <vt:lpstr>物理数学基礎１ー関数の基礎２</vt:lpstr>
      <vt:lpstr>物理数学基礎１ー関数の基礎３</vt:lpstr>
      <vt:lpstr>ほんとは微分とか三角関数とかいるけど</vt:lpstr>
      <vt:lpstr>0章：ディメンション（次元・単位）</vt:lpstr>
      <vt:lpstr>0章：ディメンション（次元・単位）</vt:lpstr>
      <vt:lpstr>0章：ディメンション（次元・単位）</vt:lpstr>
      <vt:lpstr>0章：ディメンション（次元・単位）</vt:lpstr>
      <vt:lpstr>1章：速度と加速度1</vt:lpstr>
      <vt:lpstr>1章：速度と加速度2</vt:lpstr>
      <vt:lpstr>1章：速度と加速度　ー　例題１</vt:lpstr>
      <vt:lpstr>1章：速度と加速度　ー　例題１:答え</vt:lpstr>
      <vt:lpstr>1章：速度と加速度　ー　例題２</vt:lpstr>
      <vt:lpstr>1章：速度と加速度　ー　例題２：答え</vt:lpstr>
      <vt:lpstr>1章：速度と加速度：公式</vt:lpstr>
      <vt:lpstr>1章：速度と加速度：Unityでの実装</vt:lpstr>
      <vt:lpstr>2章：水平方向の運動</vt:lpstr>
      <vt:lpstr>2章：水平方向の運動</vt:lpstr>
      <vt:lpstr>2章：水平方向の運動</vt:lpstr>
      <vt:lpstr>2章：水平方向の運動</vt:lpstr>
      <vt:lpstr>2章：水平方向の運動の公式</vt:lpstr>
      <vt:lpstr>２章：水平方向の運動の公式 ：Unityでの実装</vt:lpstr>
      <vt:lpstr>3章：加速度は何故発生するか？</vt:lpstr>
      <vt:lpstr>3章：加速度は力から生まれる</vt:lpstr>
      <vt:lpstr>3章：加速度は力から生まれる</vt:lpstr>
      <vt:lpstr>3章：重力という例外</vt:lpstr>
      <vt:lpstr>4章：落体の運動</vt:lpstr>
      <vt:lpstr>4章：落体の運動</vt:lpstr>
      <vt:lpstr>4章：落体の運動</vt:lpstr>
      <vt:lpstr>4章：落体の運動：Unityでの実装</vt:lpstr>
      <vt:lpstr>5章：放物線運動</vt:lpstr>
      <vt:lpstr>5章：放物線運動　ー　ベクトルの分解</vt:lpstr>
      <vt:lpstr>5章：放物線運動 - ベクトルの分解の式</vt:lpstr>
      <vt:lpstr>5章：放物線運動 - 分解した速度から運動式を求める</vt:lpstr>
      <vt:lpstr>5章：放物線運動 –放物運動の式</vt:lpstr>
      <vt:lpstr>5章：放物運動ー簡単な例題</vt:lpstr>
      <vt:lpstr>5章：放物運動　ー　Unityでの実装</vt:lpstr>
      <vt:lpstr>6章：まとめ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ゲーム物理学</dc:title>
  <dc:creator>Mahiro</dc:creator>
  <cp:lastModifiedBy>内藤 真広</cp:lastModifiedBy>
  <cp:revision>394</cp:revision>
  <dcterms:created xsi:type="dcterms:W3CDTF">2021-06-11T09:19:58Z</dcterms:created>
  <dcterms:modified xsi:type="dcterms:W3CDTF">2024-06-28T01:11:03Z</dcterms:modified>
</cp:coreProperties>
</file>