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7" r:id="rId3"/>
    <p:sldId id="272" r:id="rId4"/>
    <p:sldId id="291" r:id="rId5"/>
    <p:sldId id="273" r:id="rId6"/>
    <p:sldId id="292" r:id="rId7"/>
    <p:sldId id="293" r:id="rId8"/>
    <p:sldId id="289" r:id="rId9"/>
    <p:sldId id="301" r:id="rId10"/>
    <p:sldId id="290" r:id="rId11"/>
    <p:sldId id="294" r:id="rId12"/>
    <p:sldId id="298" r:id="rId13"/>
    <p:sldId id="282" r:id="rId14"/>
    <p:sldId id="299" r:id="rId15"/>
    <p:sldId id="287" r:id="rId16"/>
    <p:sldId id="296" r:id="rId17"/>
    <p:sldId id="305" r:id="rId18"/>
    <p:sldId id="304" r:id="rId19"/>
    <p:sldId id="297" r:id="rId20"/>
    <p:sldId id="283" r:id="rId21"/>
    <p:sldId id="302" r:id="rId22"/>
    <p:sldId id="300" r:id="rId23"/>
    <p:sldId id="303" r:id="rId24"/>
    <p:sldId id="28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32" autoAdjust="0"/>
    <p:restoredTop sz="94660"/>
  </p:normalViewPr>
  <p:slideViewPr>
    <p:cSldViewPr snapToGrid="0">
      <p:cViewPr varScale="1">
        <p:scale>
          <a:sx n="102" d="100"/>
          <a:sy n="102" d="100"/>
        </p:scale>
        <p:origin x="150" y="342"/>
      </p:cViewPr>
      <p:guideLst/>
    </p:cSldViewPr>
  </p:slideViewPr>
  <p:notesTextViewPr>
    <p:cViewPr>
      <p:scale>
        <a:sx n="1" d="1"/>
        <a:sy n="1" d="1"/>
      </p:scale>
      <p:origin x="0" y="0"/>
    </p:cViewPr>
  </p:notesTextViewPr>
  <p:sorterViewPr>
    <p:cViewPr varScale="1">
      <p:scale>
        <a:sx n="100" d="100"/>
        <a:sy n="100" d="100"/>
      </p:scale>
      <p:origin x="0" y="-20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797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84230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09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0739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51847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2185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72198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1240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97187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7703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2023/4/26</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3306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2023/4/26</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6269472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4" y="355542"/>
            <a:ext cx="7543158" cy="4510855"/>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3147332" y="3955354"/>
            <a:ext cx="5897335" cy="541232"/>
          </a:xfrm>
        </p:spPr>
        <p:txBody>
          <a:bodyPr>
            <a:normAutofit fontScale="92500" lnSpcReduction="20000"/>
          </a:bodyPr>
          <a:lstStyle/>
          <a:p>
            <a:r>
              <a:rPr kumimoji="1" lang="en-US" altLang="ja-JP" sz="4000" dirty="0"/>
              <a:t>3.C#_</a:t>
            </a:r>
            <a:r>
              <a:rPr kumimoji="1" lang="ja-JP" altLang="en-US" sz="4000"/>
              <a:t>変数と演算子と配列</a:t>
            </a:r>
            <a:endParaRPr kumimoji="1" lang="ja-JP" altLang="en-US" sz="4400" dirty="0"/>
          </a:p>
        </p:txBody>
      </p:sp>
      <p:pic>
        <p:nvPicPr>
          <p:cNvPr id="4" name="図 3">
            <a:extLst>
              <a:ext uri="{FF2B5EF4-FFF2-40B4-BE49-F238E27FC236}">
                <a16:creationId xmlns:a16="http://schemas.microsoft.com/office/drawing/2014/main" id="{46228572-3EBB-4FBE-A8C2-B241D57AE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Console.ReadLine</a:t>
            </a:r>
            <a:r>
              <a:rPr lang="en-US" altLang="ja-JP" dirty="0">
                <a:solidFill>
                  <a:schemeClr val="tx1"/>
                </a:solidFill>
              </a:rPr>
              <a:t>()</a:t>
            </a:r>
          </a:p>
        </p:txBody>
      </p:sp>
      <p:sp>
        <p:nvSpPr>
          <p:cNvPr id="4" name="テキスト ボックス 3">
            <a:extLst>
              <a:ext uri="{FF2B5EF4-FFF2-40B4-BE49-F238E27FC236}">
                <a16:creationId xmlns:a16="http://schemas.microsoft.com/office/drawing/2014/main" id="{6B6C044C-B171-4CDE-B0B3-91EB3CBFFE29}"/>
              </a:ext>
            </a:extLst>
          </p:cNvPr>
          <p:cNvSpPr txBox="1"/>
          <p:nvPr/>
        </p:nvSpPr>
        <p:spPr>
          <a:xfrm>
            <a:off x="276061" y="1304869"/>
            <a:ext cx="6639894" cy="1508105"/>
          </a:xfrm>
          <a:prstGeom prst="rect">
            <a:avLst/>
          </a:prstGeom>
          <a:noFill/>
        </p:spPr>
        <p:txBody>
          <a:bodyPr wrap="square" rtlCol="0">
            <a:spAutoFit/>
          </a:bodyPr>
          <a:lstStyle/>
          <a:p>
            <a:endParaRPr lang="en-US" altLang="ja-JP" b="1" u="sng" dirty="0"/>
          </a:p>
          <a:p>
            <a:r>
              <a:rPr lang="ja-JP" altLang="en-US" sz="2000" b="1" u="sng" dirty="0"/>
              <a:t>コンソールから任意の</a:t>
            </a:r>
            <a:r>
              <a:rPr lang="ja-JP" altLang="en-US" sz="2000" b="1" u="sng" dirty="0">
                <a:solidFill>
                  <a:srgbClr val="FF0000"/>
                </a:solidFill>
              </a:rPr>
              <a:t>文字列</a:t>
            </a:r>
            <a:r>
              <a:rPr lang="ja-JP" altLang="en-US" sz="2000" b="1" u="sng" dirty="0"/>
              <a:t>を取得できる関数</a:t>
            </a:r>
            <a:r>
              <a:rPr lang="ja-JP" altLang="en-US" dirty="0"/>
              <a:t>です。</a:t>
            </a:r>
            <a:endParaRPr lang="en-US" altLang="ja-JP" dirty="0"/>
          </a:p>
          <a:p>
            <a:endParaRPr lang="en-US" altLang="ja-JP" dirty="0"/>
          </a:p>
          <a:p>
            <a:r>
              <a:rPr lang="ja-JP" altLang="en-US" dirty="0"/>
              <a:t>関数に関してはまた教えますので、</a:t>
            </a:r>
            <a:endParaRPr lang="en-US" altLang="ja-JP" dirty="0"/>
          </a:p>
          <a:p>
            <a:r>
              <a:rPr lang="ja-JP" altLang="en-US" dirty="0"/>
              <a:t>今は「画面から</a:t>
            </a:r>
            <a:r>
              <a:rPr lang="ja-JP" altLang="en-US" dirty="0">
                <a:solidFill>
                  <a:srgbClr val="FF0000"/>
                </a:solidFill>
              </a:rPr>
              <a:t>文字列</a:t>
            </a:r>
            <a:r>
              <a:rPr lang="ja-JP" altLang="en-US" dirty="0"/>
              <a:t>を入力する」機能だと覚えてください。</a:t>
            </a:r>
            <a:endParaRPr lang="en-US" altLang="ja-JP" dirty="0"/>
          </a:p>
        </p:txBody>
      </p:sp>
      <p:sp>
        <p:nvSpPr>
          <p:cNvPr id="5" name="テキスト ボックス 4">
            <a:extLst>
              <a:ext uri="{FF2B5EF4-FFF2-40B4-BE49-F238E27FC236}">
                <a16:creationId xmlns:a16="http://schemas.microsoft.com/office/drawing/2014/main" id="{21628F1C-32D7-4ADF-A89F-BEB2F0777CBE}"/>
              </a:ext>
            </a:extLst>
          </p:cNvPr>
          <p:cNvSpPr txBox="1"/>
          <p:nvPr/>
        </p:nvSpPr>
        <p:spPr>
          <a:xfrm>
            <a:off x="276061" y="4511554"/>
            <a:ext cx="5545108" cy="1754326"/>
          </a:xfrm>
          <a:prstGeom prst="rect">
            <a:avLst/>
          </a:prstGeom>
          <a:noFill/>
        </p:spPr>
        <p:txBody>
          <a:bodyPr wrap="none" rtlCol="0">
            <a:spAutoFit/>
          </a:bodyPr>
          <a:lstStyle/>
          <a:p>
            <a:r>
              <a:rPr lang="ja-JP" altLang="en-US" dirty="0"/>
              <a:t>上記のような形で使います。</a:t>
            </a:r>
            <a:endParaRPr lang="en-US" altLang="ja-JP" dirty="0"/>
          </a:p>
          <a:p>
            <a:r>
              <a:rPr lang="ja-JP" altLang="en-US" dirty="0"/>
              <a:t>上記例だと、取得した文字列が変数</a:t>
            </a:r>
            <a:r>
              <a:rPr lang="en-US" altLang="ja-JP" dirty="0"/>
              <a:t>str</a:t>
            </a:r>
            <a:r>
              <a:rPr lang="ja-JP" altLang="en-US" dirty="0"/>
              <a:t>に入ります。</a:t>
            </a:r>
            <a:endParaRPr lang="en-US" altLang="ja-JP" dirty="0"/>
          </a:p>
          <a:p>
            <a:endParaRPr lang="en-US" altLang="ja-JP" dirty="0"/>
          </a:p>
          <a:p>
            <a:r>
              <a:rPr lang="ja-JP" altLang="en-US" dirty="0"/>
              <a:t>右上のコードを書いて実行してみましょう。</a:t>
            </a:r>
            <a:endParaRPr lang="en-US" altLang="ja-JP" dirty="0"/>
          </a:p>
          <a:p>
            <a:endParaRPr lang="en-US" altLang="ja-JP" dirty="0"/>
          </a:p>
          <a:p>
            <a:r>
              <a:rPr lang="ja-JP" altLang="en-US" dirty="0"/>
              <a:t>右下の実行結果が出る事を確認してください。</a:t>
            </a:r>
            <a:endParaRPr lang="en-US" altLang="ja-JP" dirty="0"/>
          </a:p>
        </p:txBody>
      </p:sp>
      <p:pic>
        <p:nvPicPr>
          <p:cNvPr id="3" name="図 2">
            <a:extLst>
              <a:ext uri="{FF2B5EF4-FFF2-40B4-BE49-F238E27FC236}">
                <a16:creationId xmlns:a16="http://schemas.microsoft.com/office/drawing/2014/main" id="{52AC566E-3226-4B04-815D-857756D8D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955" y="1213504"/>
            <a:ext cx="4864287" cy="1928941"/>
          </a:xfrm>
          <a:prstGeom prst="rect">
            <a:avLst/>
          </a:prstGeom>
        </p:spPr>
      </p:pic>
      <p:pic>
        <p:nvPicPr>
          <p:cNvPr id="7" name="図 6">
            <a:extLst>
              <a:ext uri="{FF2B5EF4-FFF2-40B4-BE49-F238E27FC236}">
                <a16:creationId xmlns:a16="http://schemas.microsoft.com/office/drawing/2014/main" id="{6B54CE71-0656-4DB2-A093-9797CC37C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3794" y="3451010"/>
            <a:ext cx="4889196" cy="1928940"/>
          </a:xfrm>
          <a:prstGeom prst="rect">
            <a:avLst/>
          </a:prstGeom>
        </p:spPr>
      </p:pic>
      <p:sp>
        <p:nvSpPr>
          <p:cNvPr id="9" name="楕円 8">
            <a:extLst>
              <a:ext uri="{FF2B5EF4-FFF2-40B4-BE49-F238E27FC236}">
                <a16:creationId xmlns:a16="http://schemas.microsoft.com/office/drawing/2014/main" id="{C6F90EB1-6A3E-4A85-BB50-57053B813320}"/>
              </a:ext>
            </a:extLst>
          </p:cNvPr>
          <p:cNvSpPr/>
          <p:nvPr/>
        </p:nvSpPr>
        <p:spPr>
          <a:xfrm>
            <a:off x="6915955" y="4273294"/>
            <a:ext cx="2311721" cy="530525"/>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6E604C09-2FCD-4007-B39A-0B2CD801E687}"/>
              </a:ext>
            </a:extLst>
          </p:cNvPr>
          <p:cNvCxnSpPr/>
          <p:nvPr/>
        </p:nvCxnSpPr>
        <p:spPr>
          <a:xfrm flipH="1">
            <a:off x="9227676" y="4417454"/>
            <a:ext cx="650420" cy="94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B21D753-4AD8-4CAA-8FA8-F778EA24015E}"/>
              </a:ext>
            </a:extLst>
          </p:cNvPr>
          <p:cNvSpPr txBox="1"/>
          <p:nvPr/>
        </p:nvSpPr>
        <p:spPr>
          <a:xfrm flipH="1">
            <a:off x="9878096" y="4232788"/>
            <a:ext cx="20430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自分で入力した値</a:t>
            </a:r>
          </a:p>
        </p:txBody>
      </p:sp>
      <p:pic>
        <p:nvPicPr>
          <p:cNvPr id="15" name="図 14">
            <a:extLst>
              <a:ext uri="{FF2B5EF4-FFF2-40B4-BE49-F238E27FC236}">
                <a16:creationId xmlns:a16="http://schemas.microsoft.com/office/drawing/2014/main" id="{53527EDE-0847-42A8-850F-1B36FA27DA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061" y="3325970"/>
            <a:ext cx="5930716" cy="470692"/>
          </a:xfrm>
          <a:prstGeom prst="rect">
            <a:avLst/>
          </a:prstGeom>
        </p:spPr>
      </p:pic>
    </p:spTree>
    <p:extLst>
      <p:ext uri="{BB962C8B-B14F-4D97-AF65-F5344CB8AC3E}">
        <p14:creationId xmlns:p14="http://schemas.microsoft.com/office/powerpoint/2010/main" val="129985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Console.ReaLine</a:t>
            </a:r>
            <a:r>
              <a:rPr lang="en-US" altLang="ja-JP" dirty="0">
                <a:solidFill>
                  <a:schemeClr val="tx1"/>
                </a:solidFill>
              </a:rPr>
              <a:t>()</a:t>
            </a:r>
            <a:r>
              <a:rPr lang="ja-JP" altLang="en-US" dirty="0">
                <a:solidFill>
                  <a:schemeClr val="tx1"/>
                </a:solidFill>
              </a:rPr>
              <a:t>　ー　キャスト</a:t>
            </a:r>
            <a:endParaRPr lang="en-US" altLang="ja-JP" dirty="0">
              <a:solidFill>
                <a:schemeClr val="tx1"/>
              </a:solidFill>
            </a:endParaRPr>
          </a:p>
        </p:txBody>
      </p:sp>
      <p:sp>
        <p:nvSpPr>
          <p:cNvPr id="4" name="テキスト ボックス 3">
            <a:extLst>
              <a:ext uri="{FF2B5EF4-FFF2-40B4-BE49-F238E27FC236}">
                <a16:creationId xmlns:a16="http://schemas.microsoft.com/office/drawing/2014/main" id="{6B6C044C-B171-4CDE-B0B3-91EB3CBFFE29}"/>
              </a:ext>
            </a:extLst>
          </p:cNvPr>
          <p:cNvSpPr txBox="1"/>
          <p:nvPr/>
        </p:nvSpPr>
        <p:spPr>
          <a:xfrm>
            <a:off x="276061" y="1304869"/>
            <a:ext cx="5442159" cy="2800767"/>
          </a:xfrm>
          <a:prstGeom prst="rect">
            <a:avLst/>
          </a:prstGeom>
          <a:noFill/>
        </p:spPr>
        <p:txBody>
          <a:bodyPr wrap="square" rtlCol="0">
            <a:spAutoFit/>
          </a:bodyPr>
          <a:lstStyle/>
          <a:p>
            <a:r>
              <a:rPr lang="en-US" altLang="ja-JP" dirty="0" err="1"/>
              <a:t>Cosole.ReadLine</a:t>
            </a:r>
            <a:r>
              <a:rPr lang="en-US" altLang="ja-JP" dirty="0"/>
              <a:t>()</a:t>
            </a:r>
            <a:r>
              <a:rPr lang="ja-JP" altLang="en-US" dirty="0"/>
              <a:t>で取得できるのは文字列のみ。</a:t>
            </a:r>
            <a:endParaRPr lang="en-US" altLang="ja-JP" dirty="0"/>
          </a:p>
          <a:p>
            <a:r>
              <a:rPr lang="ja-JP" altLang="en-US" dirty="0"/>
              <a:t>つまり、</a:t>
            </a:r>
            <a:r>
              <a:rPr lang="en-US" altLang="ja-JP" dirty="0"/>
              <a:t>String</a:t>
            </a:r>
            <a:r>
              <a:rPr lang="ja-JP" altLang="en-US" dirty="0"/>
              <a:t>型のみです。</a:t>
            </a:r>
            <a:endParaRPr lang="en-US" altLang="ja-JP" dirty="0"/>
          </a:p>
          <a:p>
            <a:endParaRPr lang="en-US" altLang="ja-JP" dirty="0"/>
          </a:p>
          <a:p>
            <a:r>
              <a:rPr lang="ja-JP" altLang="en-US" dirty="0"/>
              <a:t>数値を取得したいときは、</a:t>
            </a:r>
            <a:endParaRPr lang="en-US" altLang="ja-JP" dirty="0"/>
          </a:p>
          <a:p>
            <a:r>
              <a:rPr lang="ja-JP" altLang="en-US" dirty="0"/>
              <a:t>文字として数値を取得した後に</a:t>
            </a:r>
            <a:r>
              <a:rPr lang="en-US" altLang="ja-JP" dirty="0"/>
              <a:t>int</a:t>
            </a:r>
            <a:r>
              <a:rPr lang="ja-JP" altLang="en-US" dirty="0"/>
              <a:t>なども数値型に変える必要があります。</a:t>
            </a:r>
            <a:endParaRPr lang="en-US" altLang="ja-JP" dirty="0"/>
          </a:p>
          <a:p>
            <a:endParaRPr lang="en-US" altLang="ja-JP" dirty="0"/>
          </a:p>
          <a:p>
            <a:r>
              <a:rPr lang="ja-JP" altLang="en-US" dirty="0"/>
              <a:t>このような作業を</a:t>
            </a:r>
            <a:endParaRPr lang="en-US" altLang="ja-JP" dirty="0"/>
          </a:p>
          <a:p>
            <a:r>
              <a:rPr lang="ja-JP" altLang="en-US" sz="3200" b="1" u="sng" dirty="0">
                <a:solidFill>
                  <a:srgbClr val="FF0000"/>
                </a:solidFill>
              </a:rPr>
              <a:t>キャスト</a:t>
            </a:r>
            <a:r>
              <a:rPr lang="en-US" altLang="ja-JP" sz="3200" b="1" u="sng" dirty="0">
                <a:solidFill>
                  <a:srgbClr val="FF0000"/>
                </a:solidFill>
              </a:rPr>
              <a:t>(</a:t>
            </a:r>
            <a:r>
              <a:rPr lang="ja-JP" altLang="en-US" sz="3200" b="1" u="sng" dirty="0">
                <a:solidFill>
                  <a:srgbClr val="FF0000"/>
                </a:solidFill>
              </a:rPr>
              <a:t>型変換</a:t>
            </a:r>
            <a:r>
              <a:rPr lang="en-US" altLang="ja-JP" sz="3200" b="1" u="sng" dirty="0">
                <a:solidFill>
                  <a:srgbClr val="FF0000"/>
                </a:solidFill>
              </a:rPr>
              <a:t>)</a:t>
            </a:r>
            <a:r>
              <a:rPr lang="ja-JP" altLang="en-US" dirty="0"/>
              <a:t>と言います。</a:t>
            </a:r>
            <a:endParaRPr lang="en-US" altLang="ja-JP" dirty="0"/>
          </a:p>
        </p:txBody>
      </p:sp>
      <p:pic>
        <p:nvPicPr>
          <p:cNvPr id="6" name="図 5">
            <a:extLst>
              <a:ext uri="{FF2B5EF4-FFF2-40B4-BE49-F238E27FC236}">
                <a16:creationId xmlns:a16="http://schemas.microsoft.com/office/drawing/2014/main" id="{89BB4BF6-CFE3-44DA-B477-360BE9710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4462238"/>
            <a:ext cx="4601861" cy="564098"/>
          </a:xfrm>
          <a:prstGeom prst="rect">
            <a:avLst/>
          </a:prstGeom>
        </p:spPr>
      </p:pic>
      <p:sp>
        <p:nvSpPr>
          <p:cNvPr id="10" name="テキスト ボックス 9">
            <a:extLst>
              <a:ext uri="{FF2B5EF4-FFF2-40B4-BE49-F238E27FC236}">
                <a16:creationId xmlns:a16="http://schemas.microsoft.com/office/drawing/2014/main" id="{C2EF88A9-1399-41EF-BEB1-752086E1EEBF}"/>
              </a:ext>
            </a:extLst>
          </p:cNvPr>
          <p:cNvSpPr txBox="1"/>
          <p:nvPr/>
        </p:nvSpPr>
        <p:spPr>
          <a:xfrm>
            <a:off x="379092" y="5183799"/>
            <a:ext cx="5032147" cy="1200329"/>
          </a:xfrm>
          <a:prstGeom prst="rect">
            <a:avLst/>
          </a:prstGeom>
          <a:noFill/>
        </p:spPr>
        <p:txBody>
          <a:bodyPr wrap="none" rtlCol="0">
            <a:spAutoFit/>
          </a:bodyPr>
          <a:lstStyle/>
          <a:p>
            <a:r>
              <a:rPr kumimoji="1" lang="ja-JP" altLang="en-US" dirty="0"/>
              <a:t>上記のような形で行います。</a:t>
            </a:r>
            <a:endParaRPr kumimoji="1" lang="en-US" altLang="ja-JP" dirty="0"/>
          </a:p>
          <a:p>
            <a:r>
              <a:rPr lang="ja-JP" altLang="en-US" dirty="0"/>
              <a:t>右上のコードを書いて実行してみましょう。</a:t>
            </a:r>
            <a:endParaRPr lang="en-US" altLang="ja-JP" dirty="0"/>
          </a:p>
          <a:p>
            <a:endParaRPr kumimoji="1" lang="en-US" altLang="ja-JP" dirty="0"/>
          </a:p>
          <a:p>
            <a:r>
              <a:rPr kumimoji="1" lang="ja-JP" altLang="en-US" dirty="0"/>
              <a:t>右下の実行結果が出る事を確認してください。</a:t>
            </a:r>
          </a:p>
        </p:txBody>
      </p:sp>
      <p:pic>
        <p:nvPicPr>
          <p:cNvPr id="16" name="図 15">
            <a:extLst>
              <a:ext uri="{FF2B5EF4-FFF2-40B4-BE49-F238E27FC236}">
                <a16:creationId xmlns:a16="http://schemas.microsoft.com/office/drawing/2014/main" id="{578EC12F-17F2-4919-BC61-33D35D749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672" y="4354770"/>
            <a:ext cx="2316337" cy="2029358"/>
          </a:xfrm>
          <a:prstGeom prst="rect">
            <a:avLst/>
          </a:prstGeom>
        </p:spPr>
      </p:pic>
      <p:sp>
        <p:nvSpPr>
          <p:cNvPr id="17" name="楕円 16">
            <a:extLst>
              <a:ext uri="{FF2B5EF4-FFF2-40B4-BE49-F238E27FC236}">
                <a16:creationId xmlns:a16="http://schemas.microsoft.com/office/drawing/2014/main" id="{D6DCF1B0-A94F-4BDC-8B14-7F216D151481}"/>
              </a:ext>
            </a:extLst>
          </p:cNvPr>
          <p:cNvSpPr/>
          <p:nvPr/>
        </p:nvSpPr>
        <p:spPr>
          <a:xfrm>
            <a:off x="7907628" y="5253438"/>
            <a:ext cx="1055253" cy="530525"/>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94D62C2-43DF-4158-973C-3FA39F83FD0F}"/>
              </a:ext>
            </a:extLst>
          </p:cNvPr>
          <p:cNvSpPr txBox="1"/>
          <p:nvPr/>
        </p:nvSpPr>
        <p:spPr>
          <a:xfrm flipH="1">
            <a:off x="10037441" y="5334034"/>
            <a:ext cx="20430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自分で入力した値</a:t>
            </a:r>
          </a:p>
        </p:txBody>
      </p:sp>
      <p:cxnSp>
        <p:nvCxnSpPr>
          <p:cNvPr id="19" name="直線矢印コネクタ 18">
            <a:extLst>
              <a:ext uri="{FF2B5EF4-FFF2-40B4-BE49-F238E27FC236}">
                <a16:creationId xmlns:a16="http://schemas.microsoft.com/office/drawing/2014/main" id="{B28C8525-BEC0-416D-800B-DE1471B71942}"/>
              </a:ext>
            </a:extLst>
          </p:cNvPr>
          <p:cNvCxnSpPr>
            <a:cxnSpLocks/>
            <a:stCxn id="18" idx="3"/>
          </p:cNvCxnSpPr>
          <p:nvPr/>
        </p:nvCxnSpPr>
        <p:spPr>
          <a:xfrm flipH="1">
            <a:off x="8933787" y="5518700"/>
            <a:ext cx="11036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D4DB30DD-334D-4518-BD27-A38772CA9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1349" y="1031987"/>
            <a:ext cx="4278981" cy="2900396"/>
          </a:xfrm>
          <a:prstGeom prst="rect">
            <a:avLst/>
          </a:prstGeom>
        </p:spPr>
      </p:pic>
    </p:spTree>
    <p:extLst>
      <p:ext uri="{BB962C8B-B14F-4D97-AF65-F5344CB8AC3E}">
        <p14:creationId xmlns:p14="http://schemas.microsoft.com/office/powerpoint/2010/main" val="97493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Console.ReaLine</a:t>
            </a:r>
            <a:r>
              <a:rPr lang="en-US" altLang="ja-JP" dirty="0">
                <a:solidFill>
                  <a:schemeClr val="tx1"/>
                </a:solidFill>
              </a:rPr>
              <a:t>()</a:t>
            </a:r>
            <a:r>
              <a:rPr lang="ja-JP" altLang="en-US" dirty="0">
                <a:solidFill>
                  <a:schemeClr val="tx1"/>
                </a:solidFill>
              </a:rPr>
              <a:t>　ー　代表的キャスト</a:t>
            </a:r>
            <a:endParaRPr lang="en-US" altLang="ja-JP" dirty="0">
              <a:solidFill>
                <a:schemeClr val="tx1"/>
              </a:solidFill>
            </a:endParaRPr>
          </a:p>
        </p:txBody>
      </p:sp>
      <p:sp>
        <p:nvSpPr>
          <p:cNvPr id="5" name="テキスト ボックス 4">
            <a:extLst>
              <a:ext uri="{FF2B5EF4-FFF2-40B4-BE49-F238E27FC236}">
                <a16:creationId xmlns:a16="http://schemas.microsoft.com/office/drawing/2014/main" id="{F4CC61B0-CD13-4BF9-B6FE-BC4218E0A1DD}"/>
              </a:ext>
            </a:extLst>
          </p:cNvPr>
          <p:cNvSpPr txBox="1"/>
          <p:nvPr/>
        </p:nvSpPr>
        <p:spPr>
          <a:xfrm>
            <a:off x="674802" y="1490744"/>
            <a:ext cx="3746538"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3200" dirty="0"/>
              <a:t>型名</a:t>
            </a:r>
            <a:r>
              <a:rPr kumimoji="1" lang="en-US" altLang="ja-JP" sz="3200" dirty="0"/>
              <a:t>.Parse(</a:t>
            </a:r>
            <a:r>
              <a:rPr kumimoji="1" lang="ja-JP" altLang="en-US" sz="3200" dirty="0"/>
              <a:t>変数名</a:t>
            </a:r>
            <a:r>
              <a:rPr kumimoji="1" lang="en-US" altLang="ja-JP" sz="3200" dirty="0"/>
              <a:t>)</a:t>
            </a:r>
            <a:endParaRPr kumimoji="1" lang="ja-JP" altLang="en-US" sz="3200" dirty="0"/>
          </a:p>
        </p:txBody>
      </p:sp>
      <p:sp>
        <p:nvSpPr>
          <p:cNvPr id="20" name="テキスト ボックス 19">
            <a:extLst>
              <a:ext uri="{FF2B5EF4-FFF2-40B4-BE49-F238E27FC236}">
                <a16:creationId xmlns:a16="http://schemas.microsoft.com/office/drawing/2014/main" id="{776359C8-1C19-4D36-A625-87C52167319F}"/>
              </a:ext>
            </a:extLst>
          </p:cNvPr>
          <p:cNvSpPr txBox="1"/>
          <p:nvPr/>
        </p:nvSpPr>
        <p:spPr>
          <a:xfrm>
            <a:off x="639416" y="2397358"/>
            <a:ext cx="4681090"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3200" dirty="0"/>
              <a:t>変数名</a:t>
            </a:r>
            <a:r>
              <a:rPr kumimoji="1" lang="en-US" altLang="ja-JP" sz="3200" dirty="0"/>
              <a:t>.</a:t>
            </a:r>
            <a:r>
              <a:rPr kumimoji="1" lang="en-US" altLang="ja-JP" sz="3200" dirty="0" err="1"/>
              <a:t>ToString</a:t>
            </a:r>
            <a:r>
              <a:rPr lang="en-US" altLang="ja-JP" sz="3200" dirty="0"/>
              <a:t>(</a:t>
            </a:r>
            <a:r>
              <a:rPr lang="ja-JP" altLang="en-US" sz="3200" dirty="0"/>
              <a:t>変数名</a:t>
            </a:r>
            <a:r>
              <a:rPr lang="en-US" altLang="ja-JP" sz="3200" dirty="0"/>
              <a:t>)</a:t>
            </a:r>
            <a:endParaRPr kumimoji="1" lang="ja-JP" altLang="en-US" sz="3200" dirty="0"/>
          </a:p>
        </p:txBody>
      </p:sp>
      <p:sp>
        <p:nvSpPr>
          <p:cNvPr id="21" name="テキスト ボックス 20">
            <a:extLst>
              <a:ext uri="{FF2B5EF4-FFF2-40B4-BE49-F238E27FC236}">
                <a16:creationId xmlns:a16="http://schemas.microsoft.com/office/drawing/2014/main" id="{2F460C44-CCBF-461C-9D7F-DAE691C689DF}"/>
              </a:ext>
            </a:extLst>
          </p:cNvPr>
          <p:cNvSpPr txBox="1"/>
          <p:nvPr/>
        </p:nvSpPr>
        <p:spPr>
          <a:xfrm>
            <a:off x="639416" y="3291093"/>
            <a:ext cx="2553904"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3200" dirty="0"/>
              <a:t>(</a:t>
            </a:r>
            <a:r>
              <a:rPr lang="ja-JP" altLang="en-US" sz="3200" dirty="0"/>
              <a:t>型名</a:t>
            </a:r>
            <a:r>
              <a:rPr lang="en-US" altLang="ja-JP" sz="3200" dirty="0"/>
              <a:t>)</a:t>
            </a:r>
            <a:r>
              <a:rPr lang="ja-JP" altLang="en-US" sz="3200" dirty="0"/>
              <a:t>変数名</a:t>
            </a:r>
            <a:endParaRPr kumimoji="1" lang="ja-JP" altLang="en-US" sz="3200" dirty="0"/>
          </a:p>
        </p:txBody>
      </p:sp>
      <p:sp>
        <p:nvSpPr>
          <p:cNvPr id="9" name="テキスト ボックス 8">
            <a:extLst>
              <a:ext uri="{FF2B5EF4-FFF2-40B4-BE49-F238E27FC236}">
                <a16:creationId xmlns:a16="http://schemas.microsoft.com/office/drawing/2014/main" id="{2985D9E6-C81E-4B3C-813B-B567FB267420}"/>
              </a:ext>
            </a:extLst>
          </p:cNvPr>
          <p:cNvSpPr txBox="1"/>
          <p:nvPr/>
        </p:nvSpPr>
        <p:spPr>
          <a:xfrm>
            <a:off x="592308" y="4184828"/>
            <a:ext cx="3877985" cy="830997"/>
          </a:xfrm>
          <a:prstGeom prst="rect">
            <a:avLst/>
          </a:prstGeom>
          <a:noFill/>
        </p:spPr>
        <p:txBody>
          <a:bodyPr wrap="none" rtlCol="0">
            <a:spAutoFit/>
          </a:bodyPr>
          <a:lstStyle/>
          <a:p>
            <a:r>
              <a:rPr kumimoji="1" lang="ja-JP" altLang="en-US" sz="2400" dirty="0"/>
              <a:t>というやり方があります。</a:t>
            </a:r>
            <a:endParaRPr kumimoji="1" lang="en-US" altLang="ja-JP" sz="2400" dirty="0"/>
          </a:p>
          <a:p>
            <a:r>
              <a:rPr lang="ja-JP" altLang="en-US" sz="2400" dirty="0"/>
              <a:t>具体的な記述例は右です。</a:t>
            </a:r>
            <a:endParaRPr kumimoji="1" lang="ja-JP" altLang="en-US" sz="2400" dirty="0"/>
          </a:p>
        </p:txBody>
      </p:sp>
      <p:sp>
        <p:nvSpPr>
          <p:cNvPr id="23" name="テキスト ボックス 22">
            <a:extLst>
              <a:ext uri="{FF2B5EF4-FFF2-40B4-BE49-F238E27FC236}">
                <a16:creationId xmlns:a16="http://schemas.microsoft.com/office/drawing/2014/main" id="{057FA7FB-9607-4620-965A-B470D6067768}"/>
              </a:ext>
            </a:extLst>
          </p:cNvPr>
          <p:cNvSpPr txBox="1"/>
          <p:nvPr/>
        </p:nvSpPr>
        <p:spPr>
          <a:xfrm>
            <a:off x="592308" y="5472838"/>
            <a:ext cx="6647974" cy="461665"/>
          </a:xfrm>
          <a:prstGeom prst="rect">
            <a:avLst/>
          </a:prstGeom>
          <a:noFill/>
        </p:spPr>
        <p:txBody>
          <a:bodyPr wrap="none" rtlCol="0">
            <a:spAutoFit/>
          </a:bodyPr>
          <a:lstStyle/>
          <a:p>
            <a:r>
              <a:rPr kumimoji="1" lang="ja-JP" altLang="en-US" sz="2400" dirty="0"/>
              <a:t>今後使っていく中で、覚えていってください。</a:t>
            </a:r>
          </a:p>
        </p:txBody>
      </p:sp>
      <p:pic>
        <p:nvPicPr>
          <p:cNvPr id="12" name="図 11">
            <a:extLst>
              <a:ext uri="{FF2B5EF4-FFF2-40B4-BE49-F238E27FC236}">
                <a16:creationId xmlns:a16="http://schemas.microsoft.com/office/drawing/2014/main" id="{C1B80946-7B74-41EC-8A06-0ADD12623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709" y="883190"/>
            <a:ext cx="3547305" cy="5485040"/>
          </a:xfrm>
          <a:prstGeom prst="rect">
            <a:avLst/>
          </a:prstGeom>
        </p:spPr>
      </p:pic>
    </p:spTree>
    <p:extLst>
      <p:ext uri="{BB962C8B-B14F-4D97-AF65-F5344CB8AC3E}">
        <p14:creationId xmlns:p14="http://schemas.microsoft.com/office/powerpoint/2010/main" val="279746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318700" y="251860"/>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演算子</a:t>
            </a:r>
          </a:p>
        </p:txBody>
      </p:sp>
      <p:sp>
        <p:nvSpPr>
          <p:cNvPr id="4" name="テキスト ボックス 3">
            <a:extLst>
              <a:ext uri="{FF2B5EF4-FFF2-40B4-BE49-F238E27FC236}">
                <a16:creationId xmlns:a16="http://schemas.microsoft.com/office/drawing/2014/main" id="{02AE8929-750F-4B3E-8CA6-46EADFD49C83}"/>
              </a:ext>
            </a:extLst>
          </p:cNvPr>
          <p:cNvSpPr txBox="1"/>
          <p:nvPr/>
        </p:nvSpPr>
        <p:spPr>
          <a:xfrm>
            <a:off x="6441871" y="1522381"/>
            <a:ext cx="5234349" cy="4524315"/>
          </a:xfrm>
          <a:prstGeom prst="rect">
            <a:avLst/>
          </a:prstGeom>
          <a:noFill/>
        </p:spPr>
        <p:txBody>
          <a:bodyPr wrap="square" rtlCol="0">
            <a:spAutoFit/>
          </a:bodyPr>
          <a:lstStyle/>
          <a:p>
            <a:r>
              <a:rPr kumimoji="1" lang="ja-JP" altLang="en-US" sz="2000" dirty="0"/>
              <a:t>演算子とは、</a:t>
            </a:r>
            <a:endParaRPr kumimoji="1" lang="en-US" altLang="ja-JP" sz="2000" dirty="0"/>
          </a:p>
          <a:p>
            <a:r>
              <a:rPr kumimoji="1" lang="ja-JP" altLang="en-US" sz="2000" dirty="0"/>
              <a:t>名前の通り</a:t>
            </a:r>
            <a:r>
              <a:rPr kumimoji="1" lang="ja-JP" altLang="en-US" sz="2000" b="1" u="sng" dirty="0"/>
              <a:t>演算するための指定子</a:t>
            </a:r>
            <a:r>
              <a:rPr kumimoji="1" lang="ja-JP" altLang="en-US" sz="2000" dirty="0"/>
              <a:t>です。</a:t>
            </a:r>
            <a:endParaRPr kumimoji="1" lang="en-US" altLang="ja-JP" sz="2000" dirty="0"/>
          </a:p>
          <a:p>
            <a:endParaRPr lang="en-US" altLang="ja-JP" sz="2000" dirty="0"/>
          </a:p>
          <a:p>
            <a:r>
              <a:rPr kumimoji="1" lang="ja-JP" altLang="en-US" sz="2000" dirty="0"/>
              <a:t>数学だと、</a:t>
            </a:r>
            <a:endParaRPr kumimoji="1" lang="en-US" altLang="ja-JP" sz="2000" dirty="0"/>
          </a:p>
          <a:p>
            <a:r>
              <a:rPr lang="ja-JP" altLang="en-US" sz="2000" dirty="0"/>
              <a:t>＋とかーとかの計算記号に類する物です。</a:t>
            </a:r>
            <a:endParaRPr lang="en-US" altLang="ja-JP" sz="2000" dirty="0"/>
          </a:p>
          <a:p>
            <a:endParaRPr kumimoji="1" lang="en-US" altLang="ja-JP" sz="2000" dirty="0"/>
          </a:p>
          <a:p>
            <a:r>
              <a:rPr lang="ja-JP" altLang="en-US" sz="2000" dirty="0"/>
              <a:t>数学と違い、</a:t>
            </a:r>
            <a:r>
              <a:rPr kumimoji="1" lang="ja-JP" altLang="en-US" sz="2000" dirty="0"/>
              <a:t>計算だけでなく</a:t>
            </a:r>
            <a:endParaRPr kumimoji="1" lang="en-US" altLang="ja-JP" sz="2000" dirty="0"/>
          </a:p>
          <a:p>
            <a:r>
              <a:rPr kumimoji="1" lang="ja-JP" altLang="en-US" sz="2000" dirty="0"/>
              <a:t>演算に関わる記号すべてを指すので</a:t>
            </a:r>
            <a:endParaRPr kumimoji="1" lang="en-US" altLang="ja-JP" sz="2000" dirty="0"/>
          </a:p>
          <a:p>
            <a:endParaRPr lang="en-US" altLang="ja-JP" sz="2400" b="1" u="sng" dirty="0">
              <a:solidFill>
                <a:srgbClr val="FF0000"/>
              </a:solidFill>
            </a:endParaRPr>
          </a:p>
          <a:p>
            <a:r>
              <a:rPr lang="ja-JP" altLang="en-US" sz="2400" b="1" u="sng" dirty="0">
                <a:solidFill>
                  <a:srgbClr val="FF0000"/>
                </a:solidFill>
              </a:rPr>
              <a:t>演算子</a:t>
            </a:r>
            <a:r>
              <a:rPr lang="ja-JP" altLang="en-US" sz="2000" dirty="0"/>
              <a:t>という名前になっています。</a:t>
            </a:r>
            <a:endParaRPr lang="en-US" altLang="ja-JP" sz="2000" dirty="0"/>
          </a:p>
          <a:p>
            <a:endParaRPr kumimoji="1" lang="en-US" altLang="ja-JP" sz="2000" dirty="0">
              <a:solidFill>
                <a:srgbClr val="FF0000"/>
              </a:solidFill>
            </a:endParaRPr>
          </a:p>
          <a:p>
            <a:r>
              <a:rPr lang="ja-JP" altLang="en-US" sz="2000" dirty="0"/>
              <a:t>プログラミングでは、</a:t>
            </a:r>
            <a:endParaRPr lang="en-US" altLang="ja-JP" sz="2000" dirty="0"/>
          </a:p>
          <a:p>
            <a:r>
              <a:rPr lang="ja-JP" altLang="en-US" sz="2000" dirty="0"/>
              <a:t>演算子の右辺と左辺に対して処理を行い。</a:t>
            </a:r>
            <a:endParaRPr lang="en-US" altLang="ja-JP" sz="2000" dirty="0"/>
          </a:p>
          <a:p>
            <a:r>
              <a:rPr lang="ja-JP" altLang="en-US" sz="2000" dirty="0"/>
              <a:t>そ</a:t>
            </a:r>
            <a:r>
              <a:rPr kumimoji="1" lang="ja-JP" altLang="en-US" sz="2000" dirty="0"/>
              <a:t>の結果を返す機能になります。</a:t>
            </a:r>
          </a:p>
        </p:txBody>
      </p:sp>
      <p:sp>
        <p:nvSpPr>
          <p:cNvPr id="2" name="テキスト ボックス 1">
            <a:extLst>
              <a:ext uri="{FF2B5EF4-FFF2-40B4-BE49-F238E27FC236}">
                <a16:creationId xmlns:a16="http://schemas.microsoft.com/office/drawing/2014/main" id="{23424772-5FBA-459B-9348-321D53FB0888}"/>
              </a:ext>
            </a:extLst>
          </p:cNvPr>
          <p:cNvSpPr txBox="1"/>
          <p:nvPr/>
        </p:nvSpPr>
        <p:spPr>
          <a:xfrm>
            <a:off x="1612128" y="1272014"/>
            <a:ext cx="894519" cy="369332"/>
          </a:xfrm>
          <a:prstGeom prst="rect">
            <a:avLst/>
          </a:prstGeom>
          <a:noFill/>
        </p:spPr>
        <p:txBody>
          <a:bodyPr wrap="square" rtlCol="0">
            <a:spAutoFit/>
          </a:bodyPr>
          <a:lstStyle/>
          <a:p>
            <a:r>
              <a:rPr lang="ja-JP" altLang="en-US" dirty="0"/>
              <a:t>演算子</a:t>
            </a:r>
            <a:endParaRPr kumimoji="1" lang="ja-JP" altLang="en-US" dirty="0"/>
          </a:p>
        </p:txBody>
      </p:sp>
      <p:sp>
        <p:nvSpPr>
          <p:cNvPr id="3" name="テキスト ボックス 2">
            <a:extLst>
              <a:ext uri="{FF2B5EF4-FFF2-40B4-BE49-F238E27FC236}">
                <a16:creationId xmlns:a16="http://schemas.microsoft.com/office/drawing/2014/main" id="{0350EFEC-C5BF-4546-9510-F5609D7885D3}"/>
              </a:ext>
            </a:extLst>
          </p:cNvPr>
          <p:cNvSpPr txBox="1"/>
          <p:nvPr/>
        </p:nvSpPr>
        <p:spPr>
          <a:xfrm>
            <a:off x="585083" y="1272014"/>
            <a:ext cx="7951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左辺</a:t>
            </a:r>
          </a:p>
        </p:txBody>
      </p:sp>
      <p:sp>
        <p:nvSpPr>
          <p:cNvPr id="7" name="テキスト ボックス 6">
            <a:extLst>
              <a:ext uri="{FF2B5EF4-FFF2-40B4-BE49-F238E27FC236}">
                <a16:creationId xmlns:a16="http://schemas.microsoft.com/office/drawing/2014/main" id="{0E9B8AB3-8CEF-4146-9087-2D1594DCED87}"/>
              </a:ext>
            </a:extLst>
          </p:cNvPr>
          <p:cNvSpPr txBox="1"/>
          <p:nvPr/>
        </p:nvSpPr>
        <p:spPr>
          <a:xfrm>
            <a:off x="2738562" y="1272014"/>
            <a:ext cx="78476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右辺</a:t>
            </a:r>
          </a:p>
        </p:txBody>
      </p:sp>
      <p:sp>
        <p:nvSpPr>
          <p:cNvPr id="5" name="四角形: 角を丸くする 4">
            <a:extLst>
              <a:ext uri="{FF2B5EF4-FFF2-40B4-BE49-F238E27FC236}">
                <a16:creationId xmlns:a16="http://schemas.microsoft.com/office/drawing/2014/main" id="{25905CCE-5B13-4AE6-B045-9F54696BDA9A}"/>
              </a:ext>
            </a:extLst>
          </p:cNvPr>
          <p:cNvSpPr/>
          <p:nvPr/>
        </p:nvSpPr>
        <p:spPr>
          <a:xfrm>
            <a:off x="227273" y="1004831"/>
            <a:ext cx="3790122" cy="86353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B2D1D2C-8053-4A94-AAF2-EAD61BB6C2E6}"/>
              </a:ext>
            </a:extLst>
          </p:cNvPr>
          <p:cNvSpPr txBox="1"/>
          <p:nvPr/>
        </p:nvSpPr>
        <p:spPr>
          <a:xfrm>
            <a:off x="1387714" y="2123812"/>
            <a:ext cx="3877985" cy="646331"/>
          </a:xfrm>
          <a:prstGeom prst="rect">
            <a:avLst/>
          </a:prstGeom>
          <a:noFill/>
        </p:spPr>
        <p:txBody>
          <a:bodyPr wrap="none" rtlCol="0">
            <a:spAutoFit/>
          </a:bodyPr>
          <a:lstStyle/>
          <a:p>
            <a:r>
              <a:rPr kumimoji="1" lang="ja-JP" altLang="en-US" dirty="0"/>
              <a:t>右辺と左辺に何らかの処理を行い、</a:t>
            </a:r>
            <a:endParaRPr kumimoji="1" lang="en-US" altLang="ja-JP" dirty="0"/>
          </a:p>
          <a:p>
            <a:r>
              <a:rPr lang="ja-JP" altLang="en-US" dirty="0"/>
              <a:t>その結果を返すのが</a:t>
            </a:r>
            <a:r>
              <a:rPr lang="ja-JP" altLang="en-US" b="1" dirty="0">
                <a:solidFill>
                  <a:srgbClr val="FF0000"/>
                </a:solidFill>
              </a:rPr>
              <a:t>演算子</a:t>
            </a:r>
            <a:r>
              <a:rPr lang="ja-JP" altLang="en-US" dirty="0"/>
              <a:t>です。</a:t>
            </a:r>
            <a:endParaRPr lang="en-US" altLang="ja-JP" dirty="0"/>
          </a:p>
        </p:txBody>
      </p:sp>
      <p:sp>
        <p:nvSpPr>
          <p:cNvPr id="13" name="テキスト ボックス 12">
            <a:extLst>
              <a:ext uri="{FF2B5EF4-FFF2-40B4-BE49-F238E27FC236}">
                <a16:creationId xmlns:a16="http://schemas.microsoft.com/office/drawing/2014/main" id="{C81E573D-9D88-49EB-8093-3723EF84B1CC}"/>
              </a:ext>
            </a:extLst>
          </p:cNvPr>
          <p:cNvSpPr txBox="1"/>
          <p:nvPr/>
        </p:nvSpPr>
        <p:spPr>
          <a:xfrm>
            <a:off x="1881893" y="3188191"/>
            <a:ext cx="370104" cy="369332"/>
          </a:xfrm>
          <a:prstGeom prst="rect">
            <a:avLst/>
          </a:prstGeom>
          <a:noFill/>
          <a:ln>
            <a:solidFill>
              <a:schemeClr val="accent6"/>
            </a:solidFill>
          </a:ln>
        </p:spPr>
        <p:txBody>
          <a:bodyPr wrap="square" rtlCol="0">
            <a:spAutoFit/>
          </a:bodyPr>
          <a:lstStyle/>
          <a:p>
            <a:r>
              <a:rPr kumimoji="1" lang="ja-JP" altLang="en-US" dirty="0"/>
              <a:t>＋</a:t>
            </a:r>
          </a:p>
        </p:txBody>
      </p:sp>
      <p:sp>
        <p:nvSpPr>
          <p:cNvPr id="15" name="テキスト ボックス 14">
            <a:extLst>
              <a:ext uri="{FF2B5EF4-FFF2-40B4-BE49-F238E27FC236}">
                <a16:creationId xmlns:a16="http://schemas.microsoft.com/office/drawing/2014/main" id="{AAD43218-0772-46B2-A1BD-4F03C62D31E1}"/>
              </a:ext>
            </a:extLst>
          </p:cNvPr>
          <p:cNvSpPr txBox="1"/>
          <p:nvPr/>
        </p:nvSpPr>
        <p:spPr>
          <a:xfrm>
            <a:off x="592584" y="3188191"/>
            <a:ext cx="795130" cy="369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左辺</a:t>
            </a:r>
          </a:p>
        </p:txBody>
      </p:sp>
      <p:sp>
        <p:nvSpPr>
          <p:cNvPr id="16" name="テキスト ボックス 15">
            <a:extLst>
              <a:ext uri="{FF2B5EF4-FFF2-40B4-BE49-F238E27FC236}">
                <a16:creationId xmlns:a16="http://schemas.microsoft.com/office/drawing/2014/main" id="{8F243712-0047-47D9-A29F-4F8EDC6DC151}"/>
              </a:ext>
            </a:extLst>
          </p:cNvPr>
          <p:cNvSpPr txBox="1"/>
          <p:nvPr/>
        </p:nvSpPr>
        <p:spPr>
          <a:xfrm>
            <a:off x="2746063" y="3188191"/>
            <a:ext cx="784766" cy="369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右辺</a:t>
            </a:r>
          </a:p>
        </p:txBody>
      </p:sp>
      <p:sp>
        <p:nvSpPr>
          <p:cNvPr id="17" name="四角形: 角を丸くする 16">
            <a:extLst>
              <a:ext uri="{FF2B5EF4-FFF2-40B4-BE49-F238E27FC236}">
                <a16:creationId xmlns:a16="http://schemas.microsoft.com/office/drawing/2014/main" id="{BD3E4E8D-8AF6-4E80-ABB5-838F9900A852}"/>
              </a:ext>
            </a:extLst>
          </p:cNvPr>
          <p:cNvSpPr/>
          <p:nvPr/>
        </p:nvSpPr>
        <p:spPr>
          <a:xfrm>
            <a:off x="234774" y="2921008"/>
            <a:ext cx="3790122" cy="863531"/>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F75970-97CA-426A-8649-F68ED4924E06}"/>
              </a:ext>
            </a:extLst>
          </p:cNvPr>
          <p:cNvSpPr txBox="1"/>
          <p:nvPr/>
        </p:nvSpPr>
        <p:spPr>
          <a:xfrm>
            <a:off x="3716787" y="3029607"/>
            <a:ext cx="2492990"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右辺と左辺を</a:t>
            </a:r>
            <a:endParaRPr kumimoji="1" lang="en-US" altLang="ja-JP" dirty="0"/>
          </a:p>
          <a:p>
            <a:r>
              <a:rPr lang="ja-JP" altLang="en-US" dirty="0"/>
              <a:t>足してその結果を返す</a:t>
            </a:r>
            <a:endParaRPr lang="en-US" altLang="ja-JP" dirty="0"/>
          </a:p>
          <a:p>
            <a:r>
              <a:rPr lang="ja-JP" altLang="en-US" dirty="0"/>
              <a:t>という処理</a:t>
            </a:r>
            <a:endParaRPr kumimoji="1" lang="ja-JP" altLang="en-US" dirty="0"/>
          </a:p>
        </p:txBody>
      </p:sp>
      <p:sp>
        <p:nvSpPr>
          <p:cNvPr id="23" name="テキスト ボックス 22">
            <a:extLst>
              <a:ext uri="{FF2B5EF4-FFF2-40B4-BE49-F238E27FC236}">
                <a16:creationId xmlns:a16="http://schemas.microsoft.com/office/drawing/2014/main" id="{F25FDA8A-8320-4CB7-8DB0-77CB18B5D275}"/>
              </a:ext>
            </a:extLst>
          </p:cNvPr>
          <p:cNvSpPr txBox="1"/>
          <p:nvPr/>
        </p:nvSpPr>
        <p:spPr>
          <a:xfrm>
            <a:off x="1874392" y="4296676"/>
            <a:ext cx="370104" cy="369332"/>
          </a:xfrm>
          <a:prstGeom prst="rect">
            <a:avLst/>
          </a:prstGeom>
          <a:noFill/>
          <a:ln>
            <a:solidFill>
              <a:schemeClr val="accent6"/>
            </a:solidFill>
          </a:ln>
        </p:spPr>
        <p:txBody>
          <a:bodyPr wrap="square" rtlCol="0">
            <a:spAutoFit/>
          </a:bodyPr>
          <a:lstStyle/>
          <a:p>
            <a:r>
              <a:rPr lang="ja-JP" altLang="en-US" dirty="0"/>
              <a:t>ー</a:t>
            </a:r>
            <a:endParaRPr kumimoji="1" lang="ja-JP" altLang="en-US" dirty="0"/>
          </a:p>
        </p:txBody>
      </p:sp>
      <p:sp>
        <p:nvSpPr>
          <p:cNvPr id="24" name="テキスト ボックス 23">
            <a:extLst>
              <a:ext uri="{FF2B5EF4-FFF2-40B4-BE49-F238E27FC236}">
                <a16:creationId xmlns:a16="http://schemas.microsoft.com/office/drawing/2014/main" id="{F1A957C5-9C30-436B-A648-F0772AE665C2}"/>
              </a:ext>
            </a:extLst>
          </p:cNvPr>
          <p:cNvSpPr txBox="1"/>
          <p:nvPr/>
        </p:nvSpPr>
        <p:spPr>
          <a:xfrm>
            <a:off x="585083" y="4296676"/>
            <a:ext cx="795130" cy="369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左辺</a:t>
            </a:r>
          </a:p>
        </p:txBody>
      </p:sp>
      <p:sp>
        <p:nvSpPr>
          <p:cNvPr id="25" name="テキスト ボックス 24">
            <a:extLst>
              <a:ext uri="{FF2B5EF4-FFF2-40B4-BE49-F238E27FC236}">
                <a16:creationId xmlns:a16="http://schemas.microsoft.com/office/drawing/2014/main" id="{F5233308-E2FF-4C4D-A486-4815BF65E149}"/>
              </a:ext>
            </a:extLst>
          </p:cNvPr>
          <p:cNvSpPr txBox="1"/>
          <p:nvPr/>
        </p:nvSpPr>
        <p:spPr>
          <a:xfrm>
            <a:off x="2738562" y="4296676"/>
            <a:ext cx="784766" cy="369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右辺</a:t>
            </a:r>
          </a:p>
        </p:txBody>
      </p:sp>
      <p:sp>
        <p:nvSpPr>
          <p:cNvPr id="26" name="四角形: 角を丸くする 25">
            <a:extLst>
              <a:ext uri="{FF2B5EF4-FFF2-40B4-BE49-F238E27FC236}">
                <a16:creationId xmlns:a16="http://schemas.microsoft.com/office/drawing/2014/main" id="{E5471D23-F43E-4DE6-9E45-3D0A9F6671CF}"/>
              </a:ext>
            </a:extLst>
          </p:cNvPr>
          <p:cNvSpPr/>
          <p:nvPr/>
        </p:nvSpPr>
        <p:spPr>
          <a:xfrm>
            <a:off x="227273" y="4029493"/>
            <a:ext cx="3790122" cy="863531"/>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7031518-B162-4DBD-8BF7-41E5B08D8436}"/>
              </a:ext>
            </a:extLst>
          </p:cNvPr>
          <p:cNvSpPr txBox="1"/>
          <p:nvPr/>
        </p:nvSpPr>
        <p:spPr>
          <a:xfrm>
            <a:off x="3709286" y="4138092"/>
            <a:ext cx="2492990"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右辺と左辺を</a:t>
            </a:r>
            <a:endParaRPr kumimoji="1" lang="en-US" altLang="ja-JP" dirty="0"/>
          </a:p>
          <a:p>
            <a:r>
              <a:rPr lang="ja-JP" altLang="en-US" dirty="0"/>
              <a:t>引いてその結果を返す</a:t>
            </a:r>
            <a:endParaRPr lang="en-US" altLang="ja-JP" dirty="0"/>
          </a:p>
          <a:p>
            <a:r>
              <a:rPr lang="ja-JP" altLang="en-US" dirty="0"/>
              <a:t>という処理</a:t>
            </a:r>
            <a:endParaRPr kumimoji="1" lang="ja-JP" altLang="en-US" dirty="0"/>
          </a:p>
        </p:txBody>
      </p:sp>
      <p:sp>
        <p:nvSpPr>
          <p:cNvPr id="28" name="テキスト ボックス 27">
            <a:extLst>
              <a:ext uri="{FF2B5EF4-FFF2-40B4-BE49-F238E27FC236}">
                <a16:creationId xmlns:a16="http://schemas.microsoft.com/office/drawing/2014/main" id="{A5FD0B95-941D-4559-9AD5-7683F87B7A2C}"/>
              </a:ext>
            </a:extLst>
          </p:cNvPr>
          <p:cNvSpPr txBox="1"/>
          <p:nvPr/>
        </p:nvSpPr>
        <p:spPr>
          <a:xfrm>
            <a:off x="1881893" y="5605666"/>
            <a:ext cx="609516" cy="369332"/>
          </a:xfrm>
          <a:prstGeom prst="rect">
            <a:avLst/>
          </a:prstGeom>
          <a:noFill/>
          <a:ln>
            <a:solidFill>
              <a:schemeClr val="accent6"/>
            </a:solidFill>
          </a:ln>
        </p:spPr>
        <p:txBody>
          <a:bodyPr wrap="square" rtlCol="0">
            <a:spAutoFit/>
          </a:bodyPr>
          <a:lstStyle/>
          <a:p>
            <a:r>
              <a:rPr lang="en-US" altLang="ja-JP" dirty="0"/>
              <a:t>=</a:t>
            </a:r>
            <a:r>
              <a:rPr kumimoji="1" lang="en-US" altLang="ja-JP" dirty="0"/>
              <a:t>=</a:t>
            </a:r>
            <a:endParaRPr kumimoji="1" lang="ja-JP" altLang="en-US" dirty="0"/>
          </a:p>
        </p:txBody>
      </p:sp>
      <p:sp>
        <p:nvSpPr>
          <p:cNvPr id="29" name="テキスト ボックス 28">
            <a:extLst>
              <a:ext uri="{FF2B5EF4-FFF2-40B4-BE49-F238E27FC236}">
                <a16:creationId xmlns:a16="http://schemas.microsoft.com/office/drawing/2014/main" id="{FED279B0-9CA7-4FA7-8D60-9230DB8219B8}"/>
              </a:ext>
            </a:extLst>
          </p:cNvPr>
          <p:cNvSpPr txBox="1"/>
          <p:nvPr/>
        </p:nvSpPr>
        <p:spPr>
          <a:xfrm>
            <a:off x="592584" y="5605666"/>
            <a:ext cx="795130" cy="369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左辺</a:t>
            </a:r>
          </a:p>
        </p:txBody>
      </p:sp>
      <p:sp>
        <p:nvSpPr>
          <p:cNvPr id="30" name="テキスト ボックス 29">
            <a:extLst>
              <a:ext uri="{FF2B5EF4-FFF2-40B4-BE49-F238E27FC236}">
                <a16:creationId xmlns:a16="http://schemas.microsoft.com/office/drawing/2014/main" id="{DF5CB1B0-E4D3-47F6-8F6A-6CD970832AB1}"/>
              </a:ext>
            </a:extLst>
          </p:cNvPr>
          <p:cNvSpPr txBox="1"/>
          <p:nvPr/>
        </p:nvSpPr>
        <p:spPr>
          <a:xfrm>
            <a:off x="2746063" y="5605666"/>
            <a:ext cx="784766" cy="369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右辺</a:t>
            </a:r>
          </a:p>
        </p:txBody>
      </p:sp>
      <p:sp>
        <p:nvSpPr>
          <p:cNvPr id="31" name="四角形: 角を丸くする 30">
            <a:extLst>
              <a:ext uri="{FF2B5EF4-FFF2-40B4-BE49-F238E27FC236}">
                <a16:creationId xmlns:a16="http://schemas.microsoft.com/office/drawing/2014/main" id="{5CAF1ACD-33C3-4183-B237-25DC37573AC1}"/>
              </a:ext>
            </a:extLst>
          </p:cNvPr>
          <p:cNvSpPr/>
          <p:nvPr/>
        </p:nvSpPr>
        <p:spPr>
          <a:xfrm>
            <a:off x="234774" y="5338483"/>
            <a:ext cx="3790122" cy="863531"/>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5CA4ED9-9A84-4D94-908E-62CFCB734B61}"/>
              </a:ext>
            </a:extLst>
          </p:cNvPr>
          <p:cNvSpPr txBox="1"/>
          <p:nvPr/>
        </p:nvSpPr>
        <p:spPr>
          <a:xfrm>
            <a:off x="3767795" y="5163222"/>
            <a:ext cx="1683474"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右辺と左辺を</a:t>
            </a:r>
            <a:endParaRPr kumimoji="1" lang="en-US" altLang="ja-JP" dirty="0"/>
          </a:p>
          <a:p>
            <a:r>
              <a:rPr lang="ja-JP" altLang="en-US" dirty="0"/>
              <a:t>比較して</a:t>
            </a:r>
            <a:endParaRPr lang="en-US" altLang="ja-JP" dirty="0"/>
          </a:p>
          <a:p>
            <a:r>
              <a:rPr lang="ja-JP" altLang="en-US" dirty="0"/>
              <a:t>同じなら</a:t>
            </a:r>
            <a:r>
              <a:rPr lang="en-US" altLang="ja-JP" dirty="0"/>
              <a:t>True,</a:t>
            </a:r>
          </a:p>
          <a:p>
            <a:r>
              <a:rPr lang="ja-JP" altLang="en-US" dirty="0"/>
              <a:t>違うなら</a:t>
            </a:r>
            <a:r>
              <a:rPr lang="en-US" altLang="ja-JP" dirty="0"/>
              <a:t>False</a:t>
            </a:r>
          </a:p>
          <a:p>
            <a:r>
              <a:rPr lang="ja-JP" altLang="en-US" dirty="0"/>
              <a:t>と返す処理</a:t>
            </a:r>
            <a:endParaRPr kumimoji="1" lang="ja-JP" altLang="en-US" dirty="0"/>
          </a:p>
        </p:txBody>
      </p:sp>
    </p:spTree>
    <p:extLst>
      <p:ext uri="{BB962C8B-B14F-4D97-AF65-F5344CB8AC3E}">
        <p14:creationId xmlns:p14="http://schemas.microsoft.com/office/powerpoint/2010/main" val="196410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318700" y="251860"/>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代表的な演算子とその例</a:t>
            </a:r>
          </a:p>
        </p:txBody>
      </p:sp>
      <p:sp>
        <p:nvSpPr>
          <p:cNvPr id="21" name="テキスト ボックス 20">
            <a:extLst>
              <a:ext uri="{FF2B5EF4-FFF2-40B4-BE49-F238E27FC236}">
                <a16:creationId xmlns:a16="http://schemas.microsoft.com/office/drawing/2014/main" id="{8D14E837-9034-471A-BC04-B6B1BD37BCA5}"/>
              </a:ext>
            </a:extLst>
          </p:cNvPr>
          <p:cNvSpPr txBox="1"/>
          <p:nvPr/>
        </p:nvSpPr>
        <p:spPr>
          <a:xfrm>
            <a:off x="6969029" y="5090475"/>
            <a:ext cx="4570482" cy="646331"/>
          </a:xfrm>
          <a:prstGeom prst="rect">
            <a:avLst/>
          </a:prstGeom>
          <a:noFill/>
        </p:spPr>
        <p:txBody>
          <a:bodyPr wrap="none" rtlCol="0">
            <a:spAutoFit/>
          </a:bodyPr>
          <a:lstStyle/>
          <a:p>
            <a:r>
              <a:rPr kumimoji="1" lang="ja-JP" altLang="en-US" dirty="0"/>
              <a:t>左のコードをコメント読んで理解しつつ、</a:t>
            </a:r>
            <a:endParaRPr kumimoji="1" lang="en-US" altLang="ja-JP" dirty="0"/>
          </a:p>
          <a:p>
            <a:r>
              <a:rPr lang="ja-JP" altLang="en-US" dirty="0"/>
              <a:t>右の実行結果を求めてみましょう。</a:t>
            </a:r>
            <a:endParaRPr kumimoji="1" lang="ja-JP" altLang="en-US" dirty="0"/>
          </a:p>
        </p:txBody>
      </p:sp>
      <p:pic>
        <p:nvPicPr>
          <p:cNvPr id="3" name="図 2">
            <a:extLst>
              <a:ext uri="{FF2B5EF4-FFF2-40B4-BE49-F238E27FC236}">
                <a16:creationId xmlns:a16="http://schemas.microsoft.com/office/drawing/2014/main" id="{6F432BAF-7A96-4B85-A65B-22D905516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00" y="807488"/>
            <a:ext cx="5076260" cy="5972071"/>
          </a:xfrm>
          <a:prstGeom prst="rect">
            <a:avLst/>
          </a:prstGeom>
        </p:spPr>
      </p:pic>
      <p:pic>
        <p:nvPicPr>
          <p:cNvPr id="5" name="図 4">
            <a:extLst>
              <a:ext uri="{FF2B5EF4-FFF2-40B4-BE49-F238E27FC236}">
                <a16:creationId xmlns:a16="http://schemas.microsoft.com/office/drawing/2014/main" id="{95386EEC-09D0-4366-979A-71086BD9D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5587" y="1013438"/>
            <a:ext cx="2759561" cy="3673199"/>
          </a:xfrm>
          <a:prstGeom prst="rect">
            <a:avLst/>
          </a:prstGeom>
        </p:spPr>
      </p:pic>
      <p:sp>
        <p:nvSpPr>
          <p:cNvPr id="2" name="テキスト ボックス 1">
            <a:extLst>
              <a:ext uri="{FF2B5EF4-FFF2-40B4-BE49-F238E27FC236}">
                <a16:creationId xmlns:a16="http://schemas.microsoft.com/office/drawing/2014/main" id="{67FA8603-506B-4395-96AE-992FC16877F3}"/>
              </a:ext>
            </a:extLst>
          </p:cNvPr>
          <p:cNvSpPr txBox="1"/>
          <p:nvPr/>
        </p:nvSpPr>
        <p:spPr>
          <a:xfrm>
            <a:off x="3252247" y="6212264"/>
            <a:ext cx="484428"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1100" dirty="0"/>
              <a:t>True</a:t>
            </a:r>
            <a:endParaRPr kumimoji="1" lang="ja-JP" altLang="en-US" sz="1100" dirty="0"/>
          </a:p>
        </p:txBody>
      </p:sp>
    </p:spTree>
    <p:extLst>
      <p:ext uri="{BB962C8B-B14F-4D97-AF65-F5344CB8AC3E}">
        <p14:creationId xmlns:p14="http://schemas.microsoft.com/office/powerpoint/2010/main" val="355327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演習１　ー　変数と演算子　</a:t>
            </a:r>
          </a:p>
        </p:txBody>
      </p:sp>
      <p:sp>
        <p:nvSpPr>
          <p:cNvPr id="5" name="コンテンツ プレースホルダー 2">
            <a:extLst>
              <a:ext uri="{FF2B5EF4-FFF2-40B4-BE49-F238E27FC236}">
                <a16:creationId xmlns:a16="http://schemas.microsoft.com/office/drawing/2014/main" id="{FB4373A1-A1B9-49E1-8F94-E5FD828598B4}"/>
              </a:ext>
            </a:extLst>
          </p:cNvPr>
          <p:cNvSpPr>
            <a:spLocks noGrp="1"/>
          </p:cNvSpPr>
          <p:nvPr>
            <p:ph idx="1"/>
          </p:nvPr>
        </p:nvSpPr>
        <p:spPr>
          <a:xfrm>
            <a:off x="318700" y="948267"/>
            <a:ext cx="1858892" cy="475180"/>
          </a:xfrm>
        </p:spPr>
        <p:txBody>
          <a:bodyPr>
            <a:normAutofit lnSpcReduction="10000"/>
          </a:bodyPr>
          <a:lstStyle/>
          <a:p>
            <a:r>
              <a:rPr lang="ja-JP" altLang="en-US" b="1" u="sng" dirty="0"/>
              <a:t>課題</a:t>
            </a:r>
            <a:endParaRPr kumimoji="1" lang="en-US" altLang="ja-JP" sz="2400" dirty="0"/>
          </a:p>
        </p:txBody>
      </p:sp>
      <p:pic>
        <p:nvPicPr>
          <p:cNvPr id="3" name="図 2">
            <a:extLst>
              <a:ext uri="{FF2B5EF4-FFF2-40B4-BE49-F238E27FC236}">
                <a16:creationId xmlns:a16="http://schemas.microsoft.com/office/drawing/2014/main" id="{5FF5E8BE-E35B-471A-A056-316725DD5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1324599"/>
            <a:ext cx="7540878" cy="4412524"/>
          </a:xfrm>
          <a:prstGeom prst="rect">
            <a:avLst/>
          </a:prstGeom>
        </p:spPr>
      </p:pic>
      <p:pic>
        <p:nvPicPr>
          <p:cNvPr id="6" name="図 5">
            <a:extLst>
              <a:ext uri="{FF2B5EF4-FFF2-40B4-BE49-F238E27FC236}">
                <a16:creationId xmlns:a16="http://schemas.microsoft.com/office/drawing/2014/main" id="{7ED1CA73-22FD-4BA4-B690-1A874F41D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244" y="2638292"/>
            <a:ext cx="5913756" cy="2107414"/>
          </a:xfrm>
          <a:prstGeom prst="rect">
            <a:avLst/>
          </a:prstGeom>
        </p:spPr>
      </p:pic>
      <p:sp>
        <p:nvSpPr>
          <p:cNvPr id="7" name="テキスト ボックス 6">
            <a:extLst>
              <a:ext uri="{FF2B5EF4-FFF2-40B4-BE49-F238E27FC236}">
                <a16:creationId xmlns:a16="http://schemas.microsoft.com/office/drawing/2014/main" id="{A39588ED-E506-4625-A100-A8E0F60FD6C0}"/>
              </a:ext>
            </a:extLst>
          </p:cNvPr>
          <p:cNvSpPr txBox="1"/>
          <p:nvPr/>
        </p:nvSpPr>
        <p:spPr>
          <a:xfrm>
            <a:off x="1694795" y="6059399"/>
            <a:ext cx="8802410" cy="523220"/>
          </a:xfrm>
          <a:prstGeom prst="rect">
            <a:avLst/>
          </a:prstGeom>
          <a:noFill/>
        </p:spPr>
        <p:txBody>
          <a:bodyPr wrap="none" rtlCol="0">
            <a:spAutoFit/>
          </a:bodyPr>
          <a:lstStyle/>
          <a:p>
            <a:r>
              <a:rPr kumimoji="1" lang="ja-JP" altLang="en-US" sz="2800" b="1" dirty="0"/>
              <a:t>左のコードの穴埋めを行い、右の実行結果を求めよ。</a:t>
            </a:r>
            <a:endParaRPr kumimoji="1" lang="ja-JP" altLang="en-US" b="1" dirty="0"/>
          </a:p>
        </p:txBody>
      </p:sp>
    </p:spTree>
    <p:extLst>
      <p:ext uri="{BB962C8B-B14F-4D97-AF65-F5344CB8AC3E}">
        <p14:creationId xmlns:p14="http://schemas.microsoft.com/office/powerpoint/2010/main" val="146528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57F13BF9-2EAA-46B6-8376-99226D4C5B83}"/>
              </a:ext>
            </a:extLst>
          </p:cNvPr>
          <p:cNvSpPr/>
          <p:nvPr/>
        </p:nvSpPr>
        <p:spPr>
          <a:xfrm>
            <a:off x="270718" y="3019735"/>
            <a:ext cx="11761788" cy="14489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318700" y="251860"/>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配列</a:t>
            </a:r>
          </a:p>
        </p:txBody>
      </p:sp>
      <p:sp>
        <p:nvSpPr>
          <p:cNvPr id="2" name="テキスト ボックス 1">
            <a:extLst>
              <a:ext uri="{FF2B5EF4-FFF2-40B4-BE49-F238E27FC236}">
                <a16:creationId xmlns:a16="http://schemas.microsoft.com/office/drawing/2014/main" id="{EDFAB59A-F8D5-4E16-8A8F-4DC39D4C85D2}"/>
              </a:ext>
            </a:extLst>
          </p:cNvPr>
          <p:cNvSpPr txBox="1"/>
          <p:nvPr/>
        </p:nvSpPr>
        <p:spPr>
          <a:xfrm>
            <a:off x="475455" y="950443"/>
            <a:ext cx="8596668" cy="646331"/>
          </a:xfrm>
          <a:prstGeom prst="rect">
            <a:avLst/>
          </a:prstGeom>
          <a:noFill/>
        </p:spPr>
        <p:txBody>
          <a:bodyPr wrap="square" rtlCol="0">
            <a:spAutoFit/>
          </a:bodyPr>
          <a:lstStyle/>
          <a:p>
            <a:r>
              <a:rPr kumimoji="1" lang="ja-JP" altLang="en-US" sz="2400" dirty="0"/>
              <a:t>一つの変数で複数の変数を扱う際には</a:t>
            </a:r>
            <a:r>
              <a:rPr kumimoji="1" lang="ja-JP" altLang="en-US" sz="3600" b="1" u="sng" dirty="0">
                <a:solidFill>
                  <a:srgbClr val="FF0000"/>
                </a:solidFill>
              </a:rPr>
              <a:t>配列</a:t>
            </a:r>
            <a:r>
              <a:rPr kumimoji="1" lang="ja-JP" altLang="en-US" sz="2800" dirty="0"/>
              <a:t>を使います。</a:t>
            </a:r>
            <a:endParaRPr kumimoji="1" lang="ja-JP" altLang="en-US" b="1" u="sng" dirty="0"/>
          </a:p>
        </p:txBody>
      </p:sp>
      <p:sp>
        <p:nvSpPr>
          <p:cNvPr id="5" name="テキスト ボックス 4">
            <a:extLst>
              <a:ext uri="{FF2B5EF4-FFF2-40B4-BE49-F238E27FC236}">
                <a16:creationId xmlns:a16="http://schemas.microsoft.com/office/drawing/2014/main" id="{27E606F2-77DF-4F94-862B-5E2AE8795122}"/>
              </a:ext>
            </a:extLst>
          </p:cNvPr>
          <p:cNvSpPr txBox="1"/>
          <p:nvPr/>
        </p:nvSpPr>
        <p:spPr>
          <a:xfrm>
            <a:off x="475455" y="1873551"/>
            <a:ext cx="10536534" cy="830997"/>
          </a:xfrm>
          <a:prstGeom prst="rect">
            <a:avLst/>
          </a:prstGeom>
          <a:noFill/>
        </p:spPr>
        <p:txBody>
          <a:bodyPr wrap="square" rtlCol="0">
            <a:spAutoFit/>
          </a:bodyPr>
          <a:lstStyle/>
          <a:p>
            <a:r>
              <a:rPr lang="ja-JP" altLang="en-US" sz="2400" dirty="0"/>
              <a:t>プログラミングも慣れてくると大量の数値を扱うようになり、</a:t>
            </a:r>
            <a:endParaRPr lang="en-US" altLang="ja-JP" sz="2400" dirty="0"/>
          </a:p>
          <a:p>
            <a:r>
              <a:rPr kumimoji="1" lang="ja-JP" altLang="en-US" sz="2400" dirty="0"/>
              <a:t>その際に毎回変数を作っていると大変なので、配列が使われます。</a:t>
            </a:r>
            <a:endParaRPr kumimoji="1" lang="ja-JP" altLang="en-US" dirty="0"/>
          </a:p>
        </p:txBody>
      </p:sp>
      <p:pic>
        <p:nvPicPr>
          <p:cNvPr id="4" name="図 3">
            <a:extLst>
              <a:ext uri="{FF2B5EF4-FFF2-40B4-BE49-F238E27FC236}">
                <a16:creationId xmlns:a16="http://schemas.microsoft.com/office/drawing/2014/main" id="{88486FEC-1803-4282-B39B-9FB05DE34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55" y="3212127"/>
            <a:ext cx="5620545" cy="984243"/>
          </a:xfrm>
          <a:prstGeom prst="rect">
            <a:avLst/>
          </a:prstGeom>
        </p:spPr>
      </p:pic>
      <p:sp>
        <p:nvSpPr>
          <p:cNvPr id="6" name="テキスト ボックス 5">
            <a:extLst>
              <a:ext uri="{FF2B5EF4-FFF2-40B4-BE49-F238E27FC236}">
                <a16:creationId xmlns:a16="http://schemas.microsoft.com/office/drawing/2014/main" id="{161D96EF-91F0-43A5-ACD1-803A0640D8A0}"/>
              </a:ext>
            </a:extLst>
          </p:cNvPr>
          <p:cNvSpPr txBox="1"/>
          <p:nvPr/>
        </p:nvSpPr>
        <p:spPr>
          <a:xfrm>
            <a:off x="6151612" y="3529409"/>
            <a:ext cx="572945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b="1" dirty="0"/>
              <a:t>型名　</a:t>
            </a:r>
            <a:r>
              <a:rPr lang="ja-JP" altLang="en-US" sz="2800" b="1" dirty="0"/>
              <a:t>配列名 </a:t>
            </a:r>
            <a:r>
              <a:rPr lang="en-US" altLang="ja-JP" sz="2800" b="1" dirty="0"/>
              <a:t>= new </a:t>
            </a:r>
            <a:r>
              <a:rPr lang="ja-JP" altLang="en-US" sz="2800" b="1" dirty="0"/>
              <a:t>型名</a:t>
            </a:r>
            <a:r>
              <a:rPr lang="en-US" altLang="ja-JP" sz="2800" b="1" dirty="0"/>
              <a:t>[</a:t>
            </a:r>
            <a:r>
              <a:rPr lang="ja-JP" altLang="en-US" sz="2800" b="1" dirty="0"/>
              <a:t>要素数</a:t>
            </a:r>
            <a:r>
              <a:rPr lang="en-US" altLang="ja-JP" sz="2800" b="1" dirty="0"/>
              <a:t>]</a:t>
            </a:r>
            <a:endParaRPr kumimoji="1" lang="ja-JP" altLang="en-US" sz="2800" b="1" dirty="0"/>
          </a:p>
        </p:txBody>
      </p:sp>
      <p:sp>
        <p:nvSpPr>
          <p:cNvPr id="7" name="テキスト ボックス 6">
            <a:extLst>
              <a:ext uri="{FF2B5EF4-FFF2-40B4-BE49-F238E27FC236}">
                <a16:creationId xmlns:a16="http://schemas.microsoft.com/office/drawing/2014/main" id="{11AD2D16-2FEB-46A1-BA40-2915607B45A3}"/>
              </a:ext>
            </a:extLst>
          </p:cNvPr>
          <p:cNvSpPr txBox="1"/>
          <p:nvPr/>
        </p:nvSpPr>
        <p:spPr>
          <a:xfrm>
            <a:off x="475455" y="5306826"/>
            <a:ext cx="5109091" cy="584775"/>
          </a:xfrm>
          <a:prstGeom prst="rect">
            <a:avLst/>
          </a:prstGeom>
          <a:noFill/>
        </p:spPr>
        <p:txBody>
          <a:bodyPr wrap="none" rtlCol="0">
            <a:spAutoFit/>
          </a:bodyPr>
          <a:lstStyle/>
          <a:p>
            <a:r>
              <a:rPr kumimoji="1" lang="ja-JP" altLang="en-US" sz="3200" dirty="0"/>
              <a:t>上記が基本の作り方です。</a:t>
            </a:r>
            <a:endParaRPr kumimoji="1" lang="ja-JP" altLang="en-US" dirty="0"/>
          </a:p>
        </p:txBody>
      </p:sp>
    </p:spTree>
    <p:extLst>
      <p:ext uri="{BB962C8B-B14F-4D97-AF65-F5344CB8AC3E}">
        <p14:creationId xmlns:p14="http://schemas.microsoft.com/office/powerpoint/2010/main" val="22923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318700" y="251860"/>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配列 </a:t>
            </a:r>
            <a:r>
              <a:rPr lang="en-US" altLang="ja-JP" dirty="0">
                <a:solidFill>
                  <a:schemeClr val="tx1"/>
                </a:solidFill>
              </a:rPr>
              <a:t>– </a:t>
            </a:r>
            <a:r>
              <a:rPr lang="ja-JP" altLang="en-US" dirty="0">
                <a:solidFill>
                  <a:schemeClr val="tx1"/>
                </a:solidFill>
              </a:rPr>
              <a:t>要素</a:t>
            </a:r>
          </a:p>
        </p:txBody>
      </p:sp>
      <p:sp>
        <p:nvSpPr>
          <p:cNvPr id="10" name="テキスト ボックス 9">
            <a:extLst>
              <a:ext uri="{FF2B5EF4-FFF2-40B4-BE49-F238E27FC236}">
                <a16:creationId xmlns:a16="http://schemas.microsoft.com/office/drawing/2014/main" id="{BABBF4A1-08A3-4BC2-B9A2-D7400F22BF89}"/>
              </a:ext>
            </a:extLst>
          </p:cNvPr>
          <p:cNvSpPr txBox="1"/>
          <p:nvPr/>
        </p:nvSpPr>
        <p:spPr>
          <a:xfrm>
            <a:off x="318700" y="1244277"/>
            <a:ext cx="10649069" cy="461665"/>
          </a:xfrm>
          <a:prstGeom prst="rect">
            <a:avLst/>
          </a:prstGeom>
          <a:noFill/>
        </p:spPr>
        <p:txBody>
          <a:bodyPr wrap="none" rtlCol="0">
            <a:spAutoFit/>
          </a:bodyPr>
          <a:lstStyle/>
          <a:p>
            <a:r>
              <a:rPr kumimoji="1" lang="ja-JP" altLang="en-US" sz="2400" dirty="0"/>
              <a:t>一つの配列は複数の値を持ちますが、</a:t>
            </a:r>
            <a:r>
              <a:rPr lang="ja-JP" altLang="en-US" sz="2400" dirty="0"/>
              <a:t>それぞれの値の事を要素と言います。</a:t>
            </a:r>
            <a:endParaRPr kumimoji="1" lang="ja-JP" altLang="en-US" sz="1400" dirty="0"/>
          </a:p>
        </p:txBody>
      </p:sp>
      <p:pic>
        <p:nvPicPr>
          <p:cNvPr id="11" name="図 10">
            <a:extLst>
              <a:ext uri="{FF2B5EF4-FFF2-40B4-BE49-F238E27FC236}">
                <a16:creationId xmlns:a16="http://schemas.microsoft.com/office/drawing/2014/main" id="{5109070F-1B5B-4D2A-81B6-2B049BC37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00" y="2022478"/>
            <a:ext cx="5620545" cy="984243"/>
          </a:xfrm>
          <a:prstGeom prst="rect">
            <a:avLst/>
          </a:prstGeom>
        </p:spPr>
      </p:pic>
      <p:sp>
        <p:nvSpPr>
          <p:cNvPr id="3" name="楕円 2">
            <a:extLst>
              <a:ext uri="{FF2B5EF4-FFF2-40B4-BE49-F238E27FC236}">
                <a16:creationId xmlns:a16="http://schemas.microsoft.com/office/drawing/2014/main" id="{92E5146E-F69A-4833-A8E7-744957394CD4}"/>
              </a:ext>
            </a:extLst>
          </p:cNvPr>
          <p:cNvSpPr/>
          <p:nvPr/>
        </p:nvSpPr>
        <p:spPr>
          <a:xfrm>
            <a:off x="5090160" y="2514599"/>
            <a:ext cx="435429" cy="5076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EEC5C59-E23C-48F0-AF69-2F511078FB5E}"/>
              </a:ext>
            </a:extLst>
          </p:cNvPr>
          <p:cNvSpPr txBox="1"/>
          <p:nvPr/>
        </p:nvSpPr>
        <p:spPr>
          <a:xfrm>
            <a:off x="6988629" y="2312126"/>
            <a:ext cx="4544834"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2000" dirty="0"/>
              <a:t>ここに指定した数値分値を確保できる</a:t>
            </a:r>
            <a:endParaRPr kumimoji="1" lang="ja-JP" altLang="en-US" sz="2000" dirty="0"/>
          </a:p>
        </p:txBody>
      </p:sp>
      <p:cxnSp>
        <p:nvCxnSpPr>
          <p:cNvPr id="15" name="直線矢印コネクタ 14">
            <a:extLst>
              <a:ext uri="{FF2B5EF4-FFF2-40B4-BE49-F238E27FC236}">
                <a16:creationId xmlns:a16="http://schemas.microsoft.com/office/drawing/2014/main" id="{1D66AC9A-9BCD-4361-8CD9-5C0949A7C951}"/>
              </a:ext>
            </a:extLst>
          </p:cNvPr>
          <p:cNvCxnSpPr>
            <a:stCxn id="12" idx="1"/>
          </p:cNvCxnSpPr>
          <p:nvPr/>
        </p:nvCxnSpPr>
        <p:spPr>
          <a:xfrm flipH="1">
            <a:off x="5525589" y="2512181"/>
            <a:ext cx="1463040" cy="2562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673EC071-F692-4FF3-8FD5-859669A5D077}"/>
              </a:ext>
            </a:extLst>
          </p:cNvPr>
          <p:cNvPicPr>
            <a:picLocks noChangeAspect="1"/>
          </p:cNvPicPr>
          <p:nvPr/>
        </p:nvPicPr>
        <p:blipFill rotWithShape="1">
          <a:blip r:embed="rId4">
            <a:extLst>
              <a:ext uri="{28A0092B-C50C-407E-A947-70E740481C1C}">
                <a14:useLocalDpi xmlns:a14="http://schemas.microsoft.com/office/drawing/2010/main" val="0"/>
              </a:ext>
            </a:extLst>
          </a:blip>
          <a:srcRect t="14540"/>
          <a:stretch/>
        </p:blipFill>
        <p:spPr>
          <a:xfrm>
            <a:off x="435264" y="3323257"/>
            <a:ext cx="4654896" cy="817914"/>
          </a:xfrm>
          <a:prstGeom prst="rect">
            <a:avLst/>
          </a:prstGeom>
        </p:spPr>
      </p:pic>
      <p:sp>
        <p:nvSpPr>
          <p:cNvPr id="18" name="楕円 17">
            <a:extLst>
              <a:ext uri="{FF2B5EF4-FFF2-40B4-BE49-F238E27FC236}">
                <a16:creationId xmlns:a16="http://schemas.microsoft.com/office/drawing/2014/main" id="{2A7B44C5-1274-427D-9DF7-17A6516C735E}"/>
              </a:ext>
            </a:extLst>
          </p:cNvPr>
          <p:cNvSpPr/>
          <p:nvPr/>
        </p:nvSpPr>
        <p:spPr>
          <a:xfrm>
            <a:off x="2911257" y="3343678"/>
            <a:ext cx="537337" cy="679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43BEE1F4-A9EF-4E77-8B6C-531E4F840885}"/>
              </a:ext>
            </a:extLst>
          </p:cNvPr>
          <p:cNvCxnSpPr/>
          <p:nvPr/>
        </p:nvCxnSpPr>
        <p:spPr>
          <a:xfrm>
            <a:off x="600891" y="4049486"/>
            <a:ext cx="20378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8C6436E-5DE8-4EE1-B8ED-6A196CB42916}"/>
              </a:ext>
            </a:extLst>
          </p:cNvPr>
          <p:cNvSpPr txBox="1"/>
          <p:nvPr/>
        </p:nvSpPr>
        <p:spPr>
          <a:xfrm>
            <a:off x="5881045" y="3483464"/>
            <a:ext cx="500008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000" dirty="0"/>
              <a:t>配列名</a:t>
            </a:r>
            <a:r>
              <a:rPr kumimoji="1" lang="en-US" altLang="ja-JP" sz="2000" dirty="0"/>
              <a:t>[</a:t>
            </a:r>
            <a:r>
              <a:rPr kumimoji="1" lang="ja-JP" altLang="en-US" sz="2000" dirty="0"/>
              <a:t>要素数</a:t>
            </a:r>
            <a:r>
              <a:rPr kumimoji="1" lang="en-US" altLang="ja-JP" sz="2000" dirty="0"/>
              <a:t>]</a:t>
            </a:r>
            <a:r>
              <a:rPr kumimoji="1" lang="ja-JP" altLang="en-US" sz="2000" dirty="0"/>
              <a:t>で要素にアクセスできる。</a:t>
            </a:r>
          </a:p>
        </p:txBody>
      </p:sp>
      <p:pic>
        <p:nvPicPr>
          <p:cNvPr id="23" name="図 22">
            <a:extLst>
              <a:ext uri="{FF2B5EF4-FFF2-40B4-BE49-F238E27FC236}">
                <a16:creationId xmlns:a16="http://schemas.microsoft.com/office/drawing/2014/main" id="{B23929FF-DC0F-4B33-BC49-BA6F79BBC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399" y="5297463"/>
            <a:ext cx="10926064" cy="523220"/>
          </a:xfrm>
          <a:prstGeom prst="rect">
            <a:avLst/>
          </a:prstGeom>
        </p:spPr>
      </p:pic>
      <p:sp>
        <p:nvSpPr>
          <p:cNvPr id="24" name="テキスト ボックス 23">
            <a:extLst>
              <a:ext uri="{FF2B5EF4-FFF2-40B4-BE49-F238E27FC236}">
                <a16:creationId xmlns:a16="http://schemas.microsoft.com/office/drawing/2014/main" id="{D502E66E-43F5-45EB-BBF2-E8DFC3258930}"/>
              </a:ext>
            </a:extLst>
          </p:cNvPr>
          <p:cNvSpPr txBox="1"/>
          <p:nvPr/>
        </p:nvSpPr>
        <p:spPr>
          <a:xfrm>
            <a:off x="2638697" y="4457707"/>
            <a:ext cx="5929828" cy="523220"/>
          </a:xfrm>
          <a:prstGeom prst="rect">
            <a:avLst/>
          </a:prstGeom>
          <a:noFill/>
        </p:spPr>
        <p:txBody>
          <a:bodyPr wrap="none" rtlCol="0">
            <a:spAutoFit/>
          </a:bodyPr>
          <a:lstStyle/>
          <a:p>
            <a:r>
              <a:rPr kumimoji="1" lang="ja-JP" altLang="en-US" sz="2800" b="1" u="sng" dirty="0"/>
              <a:t>３要素全てにアクセスするなら以下</a:t>
            </a:r>
            <a:endParaRPr kumimoji="1" lang="ja-JP" altLang="en-US" b="1" u="sng" dirty="0"/>
          </a:p>
        </p:txBody>
      </p:sp>
      <p:sp>
        <p:nvSpPr>
          <p:cNvPr id="25" name="テキスト ボックス 24">
            <a:extLst>
              <a:ext uri="{FF2B5EF4-FFF2-40B4-BE49-F238E27FC236}">
                <a16:creationId xmlns:a16="http://schemas.microsoft.com/office/drawing/2014/main" id="{A4786EA2-8EBF-4742-806F-040157CB34C4}"/>
              </a:ext>
            </a:extLst>
          </p:cNvPr>
          <p:cNvSpPr txBox="1"/>
          <p:nvPr/>
        </p:nvSpPr>
        <p:spPr>
          <a:xfrm>
            <a:off x="3362257" y="6085490"/>
            <a:ext cx="5153975" cy="523220"/>
          </a:xfrm>
          <a:prstGeom prst="rect">
            <a:avLst/>
          </a:prstGeom>
          <a:noFill/>
        </p:spPr>
        <p:txBody>
          <a:bodyPr wrap="none" rtlCol="0">
            <a:spAutoFit/>
          </a:bodyPr>
          <a:lstStyle/>
          <a:p>
            <a:r>
              <a:rPr kumimoji="1" lang="ja-JP" altLang="en-US" sz="2800" dirty="0">
                <a:solidFill>
                  <a:srgbClr val="FF0000"/>
                </a:solidFill>
              </a:rPr>
              <a:t>（</a:t>
            </a:r>
            <a:r>
              <a:rPr kumimoji="1" lang="en-US" altLang="ja-JP" sz="2800" dirty="0">
                <a:solidFill>
                  <a:srgbClr val="FF0000"/>
                </a:solidFill>
              </a:rPr>
              <a:t>※</a:t>
            </a:r>
            <a:r>
              <a:rPr kumimoji="1" lang="en-US" altLang="ja-JP" sz="2800" dirty="0" err="1">
                <a:solidFill>
                  <a:srgbClr val="FF0000"/>
                </a:solidFill>
              </a:rPr>
              <a:t>arrInt</a:t>
            </a:r>
            <a:r>
              <a:rPr kumimoji="1" lang="en-US" altLang="ja-JP" sz="2800" dirty="0">
                <a:solidFill>
                  <a:srgbClr val="FF0000"/>
                </a:solidFill>
              </a:rPr>
              <a:t>[3]</a:t>
            </a:r>
            <a:r>
              <a:rPr kumimoji="1" lang="ja-JP" altLang="en-US" sz="2800" dirty="0">
                <a:solidFill>
                  <a:srgbClr val="FF0000"/>
                </a:solidFill>
              </a:rPr>
              <a:t>はエラーとなる）</a:t>
            </a:r>
            <a:endParaRPr kumimoji="1" lang="ja-JP" altLang="en-US" dirty="0">
              <a:solidFill>
                <a:srgbClr val="FF0000"/>
              </a:solidFill>
            </a:endParaRPr>
          </a:p>
        </p:txBody>
      </p:sp>
    </p:spTree>
    <p:extLst>
      <p:ext uri="{BB962C8B-B14F-4D97-AF65-F5344CB8AC3E}">
        <p14:creationId xmlns:p14="http://schemas.microsoft.com/office/powerpoint/2010/main" val="2511220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318700" y="251860"/>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配列　</a:t>
            </a:r>
            <a:r>
              <a:rPr lang="en-US" altLang="ja-JP" dirty="0">
                <a:solidFill>
                  <a:schemeClr val="tx1"/>
                </a:solidFill>
              </a:rPr>
              <a:t>-</a:t>
            </a:r>
            <a:r>
              <a:rPr lang="ja-JP" altLang="en-US" dirty="0">
                <a:solidFill>
                  <a:schemeClr val="tx1"/>
                </a:solidFill>
              </a:rPr>
              <a:t>　サンプルコード</a:t>
            </a:r>
          </a:p>
        </p:txBody>
      </p:sp>
      <p:pic>
        <p:nvPicPr>
          <p:cNvPr id="12" name="図 11">
            <a:extLst>
              <a:ext uri="{FF2B5EF4-FFF2-40B4-BE49-F238E27FC236}">
                <a16:creationId xmlns:a16="http://schemas.microsoft.com/office/drawing/2014/main" id="{564D6689-CAE7-46DB-954C-B87841BE0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25" y="912260"/>
            <a:ext cx="9262130" cy="3542174"/>
          </a:xfrm>
          <a:prstGeom prst="rect">
            <a:avLst/>
          </a:prstGeom>
        </p:spPr>
      </p:pic>
      <p:pic>
        <p:nvPicPr>
          <p:cNvPr id="15" name="図 14">
            <a:extLst>
              <a:ext uri="{FF2B5EF4-FFF2-40B4-BE49-F238E27FC236}">
                <a16:creationId xmlns:a16="http://schemas.microsoft.com/office/drawing/2014/main" id="{4C69F26B-9418-424F-9485-92F5148F1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22" y="4838997"/>
            <a:ext cx="5871166" cy="1917519"/>
          </a:xfrm>
          <a:prstGeom prst="rect">
            <a:avLst/>
          </a:prstGeom>
        </p:spPr>
      </p:pic>
      <p:sp>
        <p:nvSpPr>
          <p:cNvPr id="16" name="テキスト ボックス 15">
            <a:extLst>
              <a:ext uri="{FF2B5EF4-FFF2-40B4-BE49-F238E27FC236}">
                <a16:creationId xmlns:a16="http://schemas.microsoft.com/office/drawing/2014/main" id="{FB5F0ACD-1CE1-480E-831C-1C806AE5ABB1}"/>
              </a:ext>
            </a:extLst>
          </p:cNvPr>
          <p:cNvSpPr txBox="1"/>
          <p:nvPr/>
        </p:nvSpPr>
        <p:spPr>
          <a:xfrm>
            <a:off x="501580" y="5089870"/>
            <a:ext cx="5314275" cy="707886"/>
          </a:xfrm>
          <a:prstGeom prst="rect">
            <a:avLst/>
          </a:prstGeom>
          <a:noFill/>
        </p:spPr>
        <p:txBody>
          <a:bodyPr wrap="none" rtlCol="0">
            <a:spAutoFit/>
          </a:bodyPr>
          <a:lstStyle/>
          <a:p>
            <a:r>
              <a:rPr kumimoji="1" lang="ja-JP" altLang="en-US" sz="2000" dirty="0"/>
              <a:t>上記を書いて実行し、</a:t>
            </a:r>
            <a:endParaRPr kumimoji="1" lang="en-US" altLang="ja-JP" sz="2000" dirty="0"/>
          </a:p>
          <a:p>
            <a:r>
              <a:rPr lang="ja-JP" altLang="en-US" sz="2000" dirty="0"/>
              <a:t>右下の結果が出ることを確認してください。</a:t>
            </a:r>
            <a:endParaRPr kumimoji="1" lang="ja-JP" altLang="en-US" sz="2000" dirty="0"/>
          </a:p>
        </p:txBody>
      </p:sp>
    </p:spTree>
    <p:extLst>
      <p:ext uri="{BB962C8B-B14F-4D97-AF65-F5344CB8AC3E}">
        <p14:creationId xmlns:p14="http://schemas.microsoft.com/office/powerpoint/2010/main" val="161403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5CBC13C-ABC1-48CB-BE92-7C84099BA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1536094"/>
            <a:ext cx="11630452" cy="3906903"/>
          </a:xfrm>
          <a:prstGeom prst="rect">
            <a:avLst/>
          </a:prstGeom>
        </p:spPr>
      </p:pic>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演習２　ー　配列　</a:t>
            </a:r>
          </a:p>
        </p:txBody>
      </p:sp>
      <p:sp>
        <p:nvSpPr>
          <p:cNvPr id="5" name="コンテンツ プレースホルダー 2">
            <a:extLst>
              <a:ext uri="{FF2B5EF4-FFF2-40B4-BE49-F238E27FC236}">
                <a16:creationId xmlns:a16="http://schemas.microsoft.com/office/drawing/2014/main" id="{FB4373A1-A1B9-49E1-8F94-E5FD828598B4}"/>
              </a:ext>
            </a:extLst>
          </p:cNvPr>
          <p:cNvSpPr>
            <a:spLocks noGrp="1"/>
          </p:cNvSpPr>
          <p:nvPr>
            <p:ph idx="1"/>
          </p:nvPr>
        </p:nvSpPr>
        <p:spPr>
          <a:xfrm>
            <a:off x="318700" y="948267"/>
            <a:ext cx="1387552" cy="475180"/>
          </a:xfrm>
        </p:spPr>
        <p:txBody>
          <a:bodyPr>
            <a:normAutofit lnSpcReduction="10000"/>
          </a:bodyPr>
          <a:lstStyle/>
          <a:p>
            <a:r>
              <a:rPr lang="ja-JP" altLang="en-US" b="1" u="sng" dirty="0"/>
              <a:t>課題</a:t>
            </a:r>
            <a:endParaRPr kumimoji="1" lang="en-US" altLang="ja-JP" sz="2400" dirty="0"/>
          </a:p>
        </p:txBody>
      </p:sp>
      <p:pic>
        <p:nvPicPr>
          <p:cNvPr id="3" name="図 2">
            <a:extLst>
              <a:ext uri="{FF2B5EF4-FFF2-40B4-BE49-F238E27FC236}">
                <a16:creationId xmlns:a16="http://schemas.microsoft.com/office/drawing/2014/main" id="{9DD9634F-5F22-4D1F-8079-BDDA59F1A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749" y="1536094"/>
            <a:ext cx="4699974" cy="1547376"/>
          </a:xfrm>
          <a:prstGeom prst="rect">
            <a:avLst/>
          </a:prstGeom>
        </p:spPr>
      </p:pic>
      <p:sp>
        <p:nvSpPr>
          <p:cNvPr id="9" name="テキスト ボックス 8">
            <a:extLst>
              <a:ext uri="{FF2B5EF4-FFF2-40B4-BE49-F238E27FC236}">
                <a16:creationId xmlns:a16="http://schemas.microsoft.com/office/drawing/2014/main" id="{2AC89EC3-B2A8-4C68-BD59-8B7C8D3DEA58}"/>
              </a:ext>
            </a:extLst>
          </p:cNvPr>
          <p:cNvSpPr txBox="1"/>
          <p:nvPr/>
        </p:nvSpPr>
        <p:spPr>
          <a:xfrm>
            <a:off x="1694795" y="6059399"/>
            <a:ext cx="8802410" cy="523220"/>
          </a:xfrm>
          <a:prstGeom prst="rect">
            <a:avLst/>
          </a:prstGeom>
          <a:noFill/>
        </p:spPr>
        <p:txBody>
          <a:bodyPr wrap="none" rtlCol="0">
            <a:spAutoFit/>
          </a:bodyPr>
          <a:lstStyle/>
          <a:p>
            <a:r>
              <a:rPr kumimoji="1" lang="ja-JP" altLang="en-US" sz="2800" b="1" dirty="0"/>
              <a:t>左のコードの穴埋めを行い、右の実行結果を求めよ。</a:t>
            </a:r>
            <a:endParaRPr kumimoji="1" lang="ja-JP" altLang="en-US" b="1" dirty="0"/>
          </a:p>
        </p:txBody>
      </p:sp>
    </p:spTree>
    <p:extLst>
      <p:ext uri="{BB962C8B-B14F-4D97-AF65-F5344CB8AC3E}">
        <p14:creationId xmlns:p14="http://schemas.microsoft.com/office/powerpoint/2010/main" val="238539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7" y="1104035"/>
            <a:ext cx="4713336" cy="3119173"/>
          </a:xfrm>
        </p:spPr>
        <p:txBody>
          <a:bodyPr>
            <a:normAutofit fontScale="92500" lnSpcReduction="20000"/>
          </a:bodyPr>
          <a:lstStyle/>
          <a:p>
            <a:r>
              <a:rPr lang="ja-JP" altLang="en-US" b="1" u="sng" dirty="0"/>
              <a:t>今週</a:t>
            </a:r>
            <a:r>
              <a:rPr kumimoji="1" lang="ja-JP" altLang="en-US" b="1" u="sng" dirty="0"/>
              <a:t>のアジェンダ</a:t>
            </a:r>
            <a:endParaRPr kumimoji="1" lang="en-US" altLang="ja-JP" b="1" u="sng" dirty="0"/>
          </a:p>
          <a:p>
            <a:pPr marL="0" indent="0">
              <a:buNone/>
            </a:pPr>
            <a:r>
              <a:rPr lang="ja-JP" altLang="en-US" sz="2400" dirty="0"/>
              <a:t>・変数とは？</a:t>
            </a:r>
            <a:endParaRPr lang="en-US" altLang="ja-JP" sz="2400" dirty="0"/>
          </a:p>
          <a:p>
            <a:pPr marL="0" indent="0">
              <a:buNone/>
            </a:pPr>
            <a:r>
              <a:rPr kumimoji="1" lang="ja-JP" altLang="en-US" sz="2400" dirty="0"/>
              <a:t>・型とは？</a:t>
            </a:r>
            <a:endParaRPr kumimoji="1" lang="en-US" altLang="ja-JP" sz="2400" dirty="0"/>
          </a:p>
          <a:p>
            <a:pPr marL="0" indent="0">
              <a:buNone/>
            </a:pPr>
            <a:r>
              <a:rPr lang="ja-JP" altLang="en-US" sz="2400" dirty="0"/>
              <a:t>・</a:t>
            </a:r>
            <a:r>
              <a:rPr lang="en-US" altLang="ja-JP" sz="2400" dirty="0" err="1"/>
              <a:t>Console.WriteLine</a:t>
            </a:r>
            <a:r>
              <a:rPr lang="en-US" altLang="ja-JP" sz="2400" dirty="0"/>
              <a:t>()</a:t>
            </a:r>
          </a:p>
          <a:p>
            <a:pPr marL="0" indent="0">
              <a:buNone/>
            </a:pPr>
            <a:r>
              <a:rPr lang="ja-JP" altLang="en-US" sz="2400" dirty="0"/>
              <a:t>・</a:t>
            </a:r>
            <a:r>
              <a:rPr lang="en-US" altLang="ja-JP" sz="2400" dirty="0" err="1"/>
              <a:t>Console.ReaLine</a:t>
            </a:r>
            <a:r>
              <a:rPr lang="en-US" altLang="ja-JP" sz="2400" dirty="0"/>
              <a:t>()</a:t>
            </a:r>
            <a:endParaRPr kumimoji="1" lang="en-US" altLang="ja-JP" sz="2400" dirty="0"/>
          </a:p>
          <a:p>
            <a:pPr marL="0" indent="0">
              <a:buNone/>
            </a:pPr>
            <a:r>
              <a:rPr kumimoji="1" lang="ja-JP" altLang="en-US" sz="2400" dirty="0"/>
              <a:t>・演算子</a:t>
            </a:r>
            <a:endParaRPr kumimoji="1" lang="en-US" altLang="ja-JP" sz="2400" dirty="0"/>
          </a:p>
          <a:p>
            <a:pPr marL="0" indent="0">
              <a:buNone/>
            </a:pPr>
            <a:r>
              <a:rPr lang="ja-JP" altLang="en-US" sz="2400" dirty="0"/>
              <a:t>・五則演算</a:t>
            </a:r>
            <a:endParaRPr kumimoji="1" lang="en-US" altLang="ja-JP" sz="2400" dirty="0"/>
          </a:p>
          <a:p>
            <a:pPr marL="0" indent="0">
              <a:buNone/>
            </a:pPr>
            <a:r>
              <a:rPr kumimoji="1" lang="ja-JP" altLang="en-US" sz="2400" dirty="0"/>
              <a:t>・配列</a:t>
            </a:r>
            <a:endParaRPr kumimoji="1" lang="en-US" altLang="ja-JP" sz="2400"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5999" y="1104035"/>
            <a:ext cx="5338713" cy="191254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教科書の範囲</a:t>
            </a:r>
            <a:endParaRPr lang="en-US" altLang="ja-JP" sz="3200" b="1" u="sng" dirty="0"/>
          </a:p>
          <a:p>
            <a:pPr marL="0" indent="0">
              <a:buFont typeface="Wingdings 3" charset="2"/>
              <a:buNone/>
            </a:pPr>
            <a:r>
              <a:rPr lang="ja-JP" altLang="en-US" sz="2400" dirty="0"/>
              <a:t>かんたん</a:t>
            </a:r>
            <a:r>
              <a:rPr lang="en-US" altLang="ja-JP" sz="2400" dirty="0"/>
              <a:t>C#</a:t>
            </a:r>
            <a:r>
              <a:rPr lang="ja-JP" altLang="en-US" sz="2400" dirty="0"/>
              <a:t>：</a:t>
            </a:r>
            <a:r>
              <a:rPr lang="en-US" altLang="ja-JP" sz="2400" dirty="0"/>
              <a:t>86~161p</a:t>
            </a:r>
          </a:p>
          <a:p>
            <a:pPr marL="0" indent="0">
              <a:buFont typeface="Wingdings 3" charset="2"/>
              <a:buNone/>
            </a:pPr>
            <a:r>
              <a:rPr lang="en-US" altLang="ja-JP" sz="2400" dirty="0"/>
              <a:t>(※</a:t>
            </a:r>
            <a:r>
              <a:rPr lang="ja-JP" altLang="en-US" sz="2400" dirty="0"/>
              <a:t>今回触れない内容もありますので、参考程度に</a:t>
            </a:r>
            <a:r>
              <a:rPr lang="en-US" altLang="ja-JP" sz="2400" dirty="0"/>
              <a:t>)</a:t>
            </a:r>
            <a:endParaRPr lang="en-US" altLang="ja-JP" sz="3200" dirty="0"/>
          </a:p>
        </p:txBody>
      </p:sp>
      <p:sp>
        <p:nvSpPr>
          <p:cNvPr id="7" name="コンテンツ プレースホルダー 2">
            <a:extLst>
              <a:ext uri="{FF2B5EF4-FFF2-40B4-BE49-F238E27FC236}">
                <a16:creationId xmlns:a16="http://schemas.microsoft.com/office/drawing/2014/main" id="{82FC0379-2BBE-499F-8F00-D674EDCEA91C}"/>
              </a:ext>
            </a:extLst>
          </p:cNvPr>
          <p:cNvSpPr txBox="1">
            <a:spLocks/>
          </p:cNvSpPr>
          <p:nvPr/>
        </p:nvSpPr>
        <p:spPr>
          <a:xfrm>
            <a:off x="399577" y="4403067"/>
            <a:ext cx="4713336" cy="2167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u="sng" dirty="0"/>
              <a:t>今週の演習</a:t>
            </a:r>
            <a:endParaRPr lang="en-US" altLang="ja-JP" b="1" u="sng" dirty="0"/>
          </a:p>
          <a:p>
            <a:pPr marL="0" indent="0">
              <a:buFont typeface="Arial" panose="020B0604020202020204" pitchFamily="34" charset="0"/>
              <a:buNone/>
            </a:pPr>
            <a:r>
              <a:rPr lang="ja-JP" altLang="en-US" sz="2400" dirty="0"/>
              <a:t>・演算</a:t>
            </a:r>
            <a:r>
              <a:rPr lang="en-US" altLang="ja-JP" sz="2400" dirty="0"/>
              <a:t>1</a:t>
            </a:r>
          </a:p>
          <a:p>
            <a:pPr marL="0" indent="0">
              <a:buFont typeface="Arial" panose="020B0604020202020204" pitchFamily="34" charset="0"/>
              <a:buNone/>
            </a:pPr>
            <a:r>
              <a:rPr lang="ja-JP" altLang="en-US" sz="2400" dirty="0"/>
              <a:t>・演習２</a:t>
            </a:r>
            <a:endParaRPr lang="en-US" altLang="ja-JP" sz="2400" dirty="0"/>
          </a:p>
          <a:p>
            <a:pPr marL="0" indent="0">
              <a:buFont typeface="Arial" panose="020B0604020202020204" pitchFamily="34" charset="0"/>
              <a:buNone/>
            </a:pPr>
            <a:r>
              <a:rPr lang="ja-JP" altLang="en-US" sz="2400" dirty="0"/>
              <a:t>・まとめ演習</a:t>
            </a:r>
            <a:endParaRPr lang="en-US" altLang="ja-JP" sz="2400" dirty="0"/>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14197" y="156507"/>
            <a:ext cx="8596668" cy="660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まとめサンプルコード１　ー　変数と計算</a:t>
            </a:r>
          </a:p>
        </p:txBody>
      </p:sp>
      <p:pic>
        <p:nvPicPr>
          <p:cNvPr id="3" name="図 2">
            <a:extLst>
              <a:ext uri="{FF2B5EF4-FFF2-40B4-BE49-F238E27FC236}">
                <a16:creationId xmlns:a16="http://schemas.microsoft.com/office/drawing/2014/main" id="{1E4F1BCE-C772-4CE2-9377-902BB55E0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151" y="735709"/>
            <a:ext cx="3520472" cy="6020807"/>
          </a:xfrm>
          <a:prstGeom prst="rect">
            <a:avLst/>
          </a:prstGeom>
        </p:spPr>
      </p:pic>
      <p:sp>
        <p:nvSpPr>
          <p:cNvPr id="4" name="テキスト ボックス 3">
            <a:extLst>
              <a:ext uri="{FF2B5EF4-FFF2-40B4-BE49-F238E27FC236}">
                <a16:creationId xmlns:a16="http://schemas.microsoft.com/office/drawing/2014/main" id="{411D1B53-85FD-416E-912A-34F1F911443A}"/>
              </a:ext>
            </a:extLst>
          </p:cNvPr>
          <p:cNvSpPr txBox="1"/>
          <p:nvPr/>
        </p:nvSpPr>
        <p:spPr>
          <a:xfrm>
            <a:off x="1765300" y="1386174"/>
            <a:ext cx="3623108"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sz="3200" dirty="0"/>
              <a:t>g</a:t>
            </a:r>
            <a:r>
              <a:rPr kumimoji="1" lang="en-US" altLang="ja-JP" sz="3200" dirty="0"/>
              <a:t>e1_1_sample1.cs</a:t>
            </a:r>
            <a:endParaRPr kumimoji="1" lang="en-US" altLang="ja-JP" dirty="0"/>
          </a:p>
        </p:txBody>
      </p:sp>
      <p:sp>
        <p:nvSpPr>
          <p:cNvPr id="5" name="テキスト ボックス 4">
            <a:extLst>
              <a:ext uri="{FF2B5EF4-FFF2-40B4-BE49-F238E27FC236}">
                <a16:creationId xmlns:a16="http://schemas.microsoft.com/office/drawing/2014/main" id="{EF9EA168-0E1D-414D-BA68-3A1EE150B909}"/>
              </a:ext>
            </a:extLst>
          </p:cNvPr>
          <p:cNvSpPr txBox="1"/>
          <p:nvPr/>
        </p:nvSpPr>
        <p:spPr>
          <a:xfrm>
            <a:off x="151624" y="3269058"/>
            <a:ext cx="7314824" cy="954107"/>
          </a:xfrm>
          <a:prstGeom prst="rect">
            <a:avLst/>
          </a:prstGeom>
          <a:noFill/>
        </p:spPr>
        <p:txBody>
          <a:bodyPr wrap="none" rtlCol="0">
            <a:spAutoFit/>
          </a:bodyPr>
          <a:lstStyle/>
          <a:p>
            <a:pPr algn="ctr"/>
            <a:r>
              <a:rPr kumimoji="1" lang="ja-JP" altLang="en-US" sz="2800" dirty="0"/>
              <a:t>上記を理解しながら写し、</a:t>
            </a:r>
            <a:endParaRPr kumimoji="1" lang="en-US" altLang="ja-JP" sz="2800" dirty="0"/>
          </a:p>
          <a:p>
            <a:pPr algn="ctr"/>
            <a:r>
              <a:rPr lang="ja-JP" altLang="en-US" sz="2800" dirty="0"/>
              <a:t>右のような実行結果になることを確認せよ</a:t>
            </a:r>
            <a:r>
              <a:rPr lang="ja-JP" altLang="en-US" sz="2400" dirty="0"/>
              <a:t>。</a:t>
            </a:r>
            <a:endParaRPr kumimoji="1" lang="ja-JP" altLang="en-US" dirty="0"/>
          </a:p>
        </p:txBody>
      </p:sp>
      <p:sp>
        <p:nvSpPr>
          <p:cNvPr id="9" name="テキスト ボックス 8">
            <a:extLst>
              <a:ext uri="{FF2B5EF4-FFF2-40B4-BE49-F238E27FC236}">
                <a16:creationId xmlns:a16="http://schemas.microsoft.com/office/drawing/2014/main" id="{F9279A87-3A5E-469E-A566-3E1089FB4A79}"/>
              </a:ext>
            </a:extLst>
          </p:cNvPr>
          <p:cNvSpPr txBox="1"/>
          <p:nvPr/>
        </p:nvSpPr>
        <p:spPr>
          <a:xfrm>
            <a:off x="151624" y="4539323"/>
            <a:ext cx="7263527" cy="461665"/>
          </a:xfrm>
          <a:prstGeom prst="rect">
            <a:avLst/>
          </a:prstGeom>
          <a:noFill/>
        </p:spPr>
        <p:txBody>
          <a:bodyPr wrap="none" rtlCol="0">
            <a:spAutoFit/>
          </a:bodyPr>
          <a:lstStyle/>
          <a:p>
            <a:pPr algn="ctr"/>
            <a:r>
              <a:rPr lang="ja-JP" altLang="en-US" sz="2400" dirty="0"/>
              <a:t>（</a:t>
            </a:r>
            <a:r>
              <a:rPr lang="en-US" altLang="ja-JP" sz="2400" dirty="0"/>
              <a:t>※</a:t>
            </a:r>
            <a:r>
              <a:rPr lang="ja-JP" altLang="en-US" sz="2400" dirty="0"/>
              <a:t>ただし、入力部分など全く同じにはならない）</a:t>
            </a:r>
            <a:endParaRPr kumimoji="1" lang="ja-JP" altLang="en-US" dirty="0"/>
          </a:p>
        </p:txBody>
      </p:sp>
      <p:sp>
        <p:nvSpPr>
          <p:cNvPr id="10" name="テキスト ボックス 9">
            <a:extLst>
              <a:ext uri="{FF2B5EF4-FFF2-40B4-BE49-F238E27FC236}">
                <a16:creationId xmlns:a16="http://schemas.microsoft.com/office/drawing/2014/main" id="{D6AEAA5A-226C-4B2F-A1AC-E24F271AA865}"/>
              </a:ext>
            </a:extLst>
          </p:cNvPr>
          <p:cNvSpPr txBox="1"/>
          <p:nvPr/>
        </p:nvSpPr>
        <p:spPr>
          <a:xfrm>
            <a:off x="1407580" y="2158338"/>
            <a:ext cx="4751622" cy="461665"/>
          </a:xfrm>
          <a:prstGeom prst="rect">
            <a:avLst/>
          </a:prstGeom>
          <a:noFill/>
        </p:spPr>
        <p:txBody>
          <a:bodyPr wrap="none" rtlCol="0">
            <a:spAutoFit/>
          </a:bodyPr>
          <a:lstStyle/>
          <a:p>
            <a:pPr algn="ctr"/>
            <a:r>
              <a:rPr lang="ja-JP" altLang="en-US" sz="2400" dirty="0"/>
              <a:t>（</a:t>
            </a:r>
            <a:r>
              <a:rPr lang="en-US" altLang="ja-JP" sz="2400" dirty="0"/>
              <a:t>※teams</a:t>
            </a:r>
            <a:r>
              <a:rPr lang="ja-JP" altLang="en-US" sz="2400" dirty="0"/>
              <a:t>上に置いてあります）</a:t>
            </a:r>
            <a:endParaRPr kumimoji="1" lang="ja-JP" altLang="en-US" dirty="0"/>
          </a:p>
        </p:txBody>
      </p:sp>
    </p:spTree>
    <p:extLst>
      <p:ext uri="{BB962C8B-B14F-4D97-AF65-F5344CB8AC3E}">
        <p14:creationId xmlns:p14="http://schemas.microsoft.com/office/powerpoint/2010/main" val="57216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14197" y="15650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まとめサンプルコード１　ー　配列</a:t>
            </a:r>
          </a:p>
        </p:txBody>
      </p:sp>
      <p:sp>
        <p:nvSpPr>
          <p:cNvPr id="4" name="テキスト ボックス 3">
            <a:extLst>
              <a:ext uri="{FF2B5EF4-FFF2-40B4-BE49-F238E27FC236}">
                <a16:creationId xmlns:a16="http://schemas.microsoft.com/office/drawing/2014/main" id="{411D1B53-85FD-416E-912A-34F1F911443A}"/>
              </a:ext>
            </a:extLst>
          </p:cNvPr>
          <p:cNvSpPr txBox="1"/>
          <p:nvPr/>
        </p:nvSpPr>
        <p:spPr>
          <a:xfrm>
            <a:off x="1765300" y="1386174"/>
            <a:ext cx="3623108"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sz="3200" dirty="0"/>
              <a:t>g</a:t>
            </a:r>
            <a:r>
              <a:rPr kumimoji="1" lang="en-US" altLang="ja-JP" sz="3200" dirty="0"/>
              <a:t>e1_1_sample2.cs</a:t>
            </a:r>
            <a:endParaRPr kumimoji="1" lang="en-US" altLang="ja-JP" dirty="0"/>
          </a:p>
        </p:txBody>
      </p:sp>
      <p:sp>
        <p:nvSpPr>
          <p:cNvPr id="5" name="テキスト ボックス 4">
            <a:extLst>
              <a:ext uri="{FF2B5EF4-FFF2-40B4-BE49-F238E27FC236}">
                <a16:creationId xmlns:a16="http://schemas.microsoft.com/office/drawing/2014/main" id="{EF9EA168-0E1D-414D-BA68-3A1EE150B909}"/>
              </a:ext>
            </a:extLst>
          </p:cNvPr>
          <p:cNvSpPr txBox="1"/>
          <p:nvPr/>
        </p:nvSpPr>
        <p:spPr>
          <a:xfrm>
            <a:off x="214197" y="3124993"/>
            <a:ext cx="7314824" cy="954107"/>
          </a:xfrm>
          <a:prstGeom prst="rect">
            <a:avLst/>
          </a:prstGeom>
          <a:noFill/>
        </p:spPr>
        <p:txBody>
          <a:bodyPr wrap="none" rtlCol="0">
            <a:spAutoFit/>
          </a:bodyPr>
          <a:lstStyle/>
          <a:p>
            <a:pPr algn="ctr"/>
            <a:r>
              <a:rPr kumimoji="1" lang="ja-JP" altLang="en-US" sz="2800" dirty="0"/>
              <a:t>上記を理解しながら写し、</a:t>
            </a:r>
            <a:endParaRPr kumimoji="1" lang="en-US" altLang="ja-JP" sz="2800" dirty="0"/>
          </a:p>
          <a:p>
            <a:pPr algn="ctr"/>
            <a:r>
              <a:rPr lang="ja-JP" altLang="en-US" sz="2800" dirty="0"/>
              <a:t>右のような実行結果になることを確認せよ</a:t>
            </a:r>
            <a:r>
              <a:rPr lang="ja-JP" altLang="en-US" sz="2400" dirty="0"/>
              <a:t>。</a:t>
            </a:r>
            <a:endParaRPr kumimoji="1" lang="ja-JP" altLang="en-US" dirty="0"/>
          </a:p>
        </p:txBody>
      </p:sp>
      <p:sp>
        <p:nvSpPr>
          <p:cNvPr id="9" name="テキスト ボックス 8">
            <a:extLst>
              <a:ext uri="{FF2B5EF4-FFF2-40B4-BE49-F238E27FC236}">
                <a16:creationId xmlns:a16="http://schemas.microsoft.com/office/drawing/2014/main" id="{F9279A87-3A5E-469E-A566-3E1089FB4A79}"/>
              </a:ext>
            </a:extLst>
          </p:cNvPr>
          <p:cNvSpPr txBox="1"/>
          <p:nvPr/>
        </p:nvSpPr>
        <p:spPr>
          <a:xfrm>
            <a:off x="239845" y="4583042"/>
            <a:ext cx="7263527" cy="461665"/>
          </a:xfrm>
          <a:prstGeom prst="rect">
            <a:avLst/>
          </a:prstGeom>
          <a:noFill/>
        </p:spPr>
        <p:txBody>
          <a:bodyPr wrap="none" rtlCol="0">
            <a:spAutoFit/>
          </a:bodyPr>
          <a:lstStyle/>
          <a:p>
            <a:pPr algn="ctr"/>
            <a:r>
              <a:rPr lang="ja-JP" altLang="en-US" sz="2400" dirty="0"/>
              <a:t>（</a:t>
            </a:r>
            <a:r>
              <a:rPr lang="en-US" altLang="ja-JP" sz="2400" dirty="0"/>
              <a:t>※</a:t>
            </a:r>
            <a:r>
              <a:rPr lang="ja-JP" altLang="en-US" sz="2400" dirty="0"/>
              <a:t>ただし、入力部分など全く同じにはならない）</a:t>
            </a:r>
            <a:endParaRPr kumimoji="1" lang="ja-JP" altLang="en-US" dirty="0"/>
          </a:p>
        </p:txBody>
      </p:sp>
      <p:sp>
        <p:nvSpPr>
          <p:cNvPr id="10" name="テキスト ボックス 9">
            <a:extLst>
              <a:ext uri="{FF2B5EF4-FFF2-40B4-BE49-F238E27FC236}">
                <a16:creationId xmlns:a16="http://schemas.microsoft.com/office/drawing/2014/main" id="{FF56E959-32C8-484B-8BA5-DCAA29D4C578}"/>
              </a:ext>
            </a:extLst>
          </p:cNvPr>
          <p:cNvSpPr txBox="1"/>
          <p:nvPr/>
        </p:nvSpPr>
        <p:spPr>
          <a:xfrm>
            <a:off x="1410396" y="2217171"/>
            <a:ext cx="4751622" cy="461665"/>
          </a:xfrm>
          <a:prstGeom prst="rect">
            <a:avLst/>
          </a:prstGeom>
          <a:noFill/>
        </p:spPr>
        <p:txBody>
          <a:bodyPr wrap="none" rtlCol="0">
            <a:spAutoFit/>
          </a:bodyPr>
          <a:lstStyle/>
          <a:p>
            <a:pPr algn="ctr"/>
            <a:r>
              <a:rPr lang="ja-JP" altLang="en-US" sz="2400" dirty="0"/>
              <a:t>（</a:t>
            </a:r>
            <a:r>
              <a:rPr lang="en-US" altLang="ja-JP" sz="2400" dirty="0"/>
              <a:t>※teams</a:t>
            </a:r>
            <a:r>
              <a:rPr lang="ja-JP" altLang="en-US" sz="2400" dirty="0"/>
              <a:t>上に置いてあります）</a:t>
            </a:r>
            <a:endParaRPr kumimoji="1" lang="ja-JP" altLang="en-US" dirty="0"/>
          </a:p>
        </p:txBody>
      </p:sp>
      <p:pic>
        <p:nvPicPr>
          <p:cNvPr id="6" name="図 5">
            <a:extLst>
              <a:ext uri="{FF2B5EF4-FFF2-40B4-BE49-F238E27FC236}">
                <a16:creationId xmlns:a16="http://schemas.microsoft.com/office/drawing/2014/main" id="{C3CCF55C-B3AC-47E1-B1D4-390F94130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036" y="1199604"/>
            <a:ext cx="4432119" cy="4068831"/>
          </a:xfrm>
          <a:prstGeom prst="rect">
            <a:avLst/>
          </a:prstGeom>
        </p:spPr>
      </p:pic>
    </p:spTree>
    <p:extLst>
      <p:ext uri="{BB962C8B-B14F-4D97-AF65-F5344CB8AC3E}">
        <p14:creationId xmlns:p14="http://schemas.microsoft.com/office/powerpoint/2010/main" val="151637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2540579"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まとめ演習　</a:t>
            </a:r>
          </a:p>
        </p:txBody>
      </p:sp>
      <p:sp>
        <p:nvSpPr>
          <p:cNvPr id="5" name="コンテンツ プレースホルダー 2">
            <a:extLst>
              <a:ext uri="{FF2B5EF4-FFF2-40B4-BE49-F238E27FC236}">
                <a16:creationId xmlns:a16="http://schemas.microsoft.com/office/drawing/2014/main" id="{FB4373A1-A1B9-49E1-8F94-E5FD828598B4}"/>
              </a:ext>
            </a:extLst>
          </p:cNvPr>
          <p:cNvSpPr>
            <a:spLocks noGrp="1"/>
          </p:cNvSpPr>
          <p:nvPr>
            <p:ph idx="1"/>
          </p:nvPr>
        </p:nvSpPr>
        <p:spPr>
          <a:xfrm>
            <a:off x="318700" y="948267"/>
            <a:ext cx="1858892" cy="475180"/>
          </a:xfrm>
        </p:spPr>
        <p:txBody>
          <a:bodyPr>
            <a:normAutofit lnSpcReduction="10000"/>
          </a:bodyPr>
          <a:lstStyle/>
          <a:p>
            <a:r>
              <a:rPr lang="ja-JP" altLang="en-US" b="1" u="sng" dirty="0"/>
              <a:t>課題</a:t>
            </a:r>
            <a:endParaRPr kumimoji="1" lang="en-US" altLang="ja-JP" sz="2400" dirty="0"/>
          </a:p>
        </p:txBody>
      </p:sp>
      <p:sp>
        <p:nvSpPr>
          <p:cNvPr id="2" name="テキスト ボックス 1">
            <a:extLst>
              <a:ext uri="{FF2B5EF4-FFF2-40B4-BE49-F238E27FC236}">
                <a16:creationId xmlns:a16="http://schemas.microsoft.com/office/drawing/2014/main" id="{94A53FCE-BD57-4C6A-A7DC-F6A4B9D56165}"/>
              </a:ext>
            </a:extLst>
          </p:cNvPr>
          <p:cNvSpPr txBox="1"/>
          <p:nvPr/>
        </p:nvSpPr>
        <p:spPr>
          <a:xfrm>
            <a:off x="276061" y="2397470"/>
            <a:ext cx="7879080" cy="1569660"/>
          </a:xfrm>
          <a:prstGeom prst="rect">
            <a:avLst/>
          </a:prstGeom>
          <a:noFill/>
        </p:spPr>
        <p:txBody>
          <a:bodyPr wrap="none" rtlCol="0">
            <a:spAutoFit/>
          </a:bodyPr>
          <a:lstStyle/>
          <a:p>
            <a:r>
              <a:rPr kumimoji="1" lang="ja-JP" altLang="en-US" sz="2400" dirty="0"/>
              <a:t>・二つの数値を入力させる</a:t>
            </a:r>
            <a:endParaRPr kumimoji="1" lang="en-US" altLang="ja-JP" sz="2400" dirty="0"/>
          </a:p>
          <a:p>
            <a:r>
              <a:rPr kumimoji="1" lang="ja-JP" altLang="en-US" sz="2400" dirty="0"/>
              <a:t>・入力の度に奇数なら</a:t>
            </a:r>
            <a:r>
              <a:rPr kumimoji="1" lang="en-US" altLang="ja-JP" sz="2400" dirty="0"/>
              <a:t>True,</a:t>
            </a:r>
            <a:r>
              <a:rPr kumimoji="1" lang="ja-JP" altLang="en-US" sz="2400" dirty="0"/>
              <a:t>偶数なら</a:t>
            </a:r>
            <a:r>
              <a:rPr lang="en-US" altLang="ja-JP" sz="2400" dirty="0"/>
              <a:t>False</a:t>
            </a:r>
            <a:r>
              <a:rPr lang="ja-JP" altLang="en-US" sz="2400" dirty="0"/>
              <a:t>と表示する。</a:t>
            </a:r>
            <a:endParaRPr lang="en-US" altLang="ja-JP" sz="2400" dirty="0"/>
          </a:p>
          <a:p>
            <a:r>
              <a:rPr lang="ja-JP" altLang="en-US" sz="2400" dirty="0"/>
              <a:t>・入力される値は整数とする。</a:t>
            </a:r>
            <a:endParaRPr kumimoji="1" lang="en-US" altLang="ja-JP" sz="2400" dirty="0"/>
          </a:p>
          <a:p>
            <a:r>
              <a:rPr lang="ja-JP" altLang="en-US" sz="2400" dirty="0"/>
              <a:t>・入力させた２つの数値で</a:t>
            </a:r>
            <a:r>
              <a:rPr kumimoji="1" lang="ja-JP" altLang="en-US" sz="2400" dirty="0"/>
              <a:t>五速演算した結果を表示する</a:t>
            </a:r>
            <a:endParaRPr kumimoji="1" lang="en-US" altLang="ja-JP" sz="2400" dirty="0"/>
          </a:p>
        </p:txBody>
      </p:sp>
      <p:sp>
        <p:nvSpPr>
          <p:cNvPr id="3" name="テキスト ボックス 2">
            <a:extLst>
              <a:ext uri="{FF2B5EF4-FFF2-40B4-BE49-F238E27FC236}">
                <a16:creationId xmlns:a16="http://schemas.microsoft.com/office/drawing/2014/main" id="{853F3359-1965-48BF-9AAD-FAF4FC98985D}"/>
              </a:ext>
            </a:extLst>
          </p:cNvPr>
          <p:cNvSpPr txBox="1"/>
          <p:nvPr/>
        </p:nvSpPr>
        <p:spPr>
          <a:xfrm>
            <a:off x="561703" y="1423447"/>
            <a:ext cx="6288901" cy="954107"/>
          </a:xfrm>
          <a:prstGeom prst="rect">
            <a:avLst/>
          </a:prstGeom>
          <a:noFill/>
        </p:spPr>
        <p:txBody>
          <a:bodyPr wrap="none" rtlCol="0">
            <a:spAutoFit/>
          </a:bodyPr>
          <a:lstStyle/>
          <a:p>
            <a:r>
              <a:rPr kumimoji="1" lang="ja-JP" altLang="en-US" sz="2800" dirty="0"/>
              <a:t>以下を満たすプログラムを作成せよ。</a:t>
            </a:r>
            <a:endParaRPr kumimoji="1" lang="en-US" altLang="ja-JP" sz="2800" dirty="0"/>
          </a:p>
          <a:p>
            <a:r>
              <a:rPr lang="ja-JP" altLang="en-US" sz="2800" dirty="0"/>
              <a:t>（</a:t>
            </a:r>
            <a:r>
              <a:rPr lang="en-US" altLang="ja-JP" sz="2800" dirty="0"/>
              <a:t>※</a:t>
            </a:r>
            <a:r>
              <a:rPr lang="ja-JP" altLang="en-US" sz="2800" dirty="0"/>
              <a:t>実行結果は下記に表示）</a:t>
            </a:r>
            <a:endParaRPr kumimoji="1" lang="ja-JP" altLang="en-US" dirty="0"/>
          </a:p>
        </p:txBody>
      </p:sp>
      <p:pic>
        <p:nvPicPr>
          <p:cNvPr id="6" name="図 5">
            <a:extLst>
              <a:ext uri="{FF2B5EF4-FFF2-40B4-BE49-F238E27FC236}">
                <a16:creationId xmlns:a16="http://schemas.microsoft.com/office/drawing/2014/main" id="{538C26EA-1B11-4E51-B064-EA3381BB0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373" y="3142631"/>
            <a:ext cx="3983627" cy="3715369"/>
          </a:xfrm>
          <a:prstGeom prst="rect">
            <a:avLst/>
          </a:prstGeom>
        </p:spPr>
      </p:pic>
      <p:sp>
        <p:nvSpPr>
          <p:cNvPr id="10" name="テキスト ボックス 9">
            <a:extLst>
              <a:ext uri="{FF2B5EF4-FFF2-40B4-BE49-F238E27FC236}">
                <a16:creationId xmlns:a16="http://schemas.microsoft.com/office/drawing/2014/main" id="{6EE2C1A0-88A3-4D1C-B08F-D539042EC62D}"/>
              </a:ext>
            </a:extLst>
          </p:cNvPr>
          <p:cNvSpPr txBox="1"/>
          <p:nvPr/>
        </p:nvSpPr>
        <p:spPr>
          <a:xfrm>
            <a:off x="561703" y="4362994"/>
            <a:ext cx="712727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ヒント１：</a:t>
            </a:r>
            <a:r>
              <a:rPr kumimoji="1" lang="en-US" altLang="ja-JP" sz="2400" dirty="0"/>
              <a:t>2</a:t>
            </a:r>
            <a:r>
              <a:rPr kumimoji="1" lang="ja-JP" altLang="en-US" sz="2400" dirty="0"/>
              <a:t>で割った余りが１のとき、奇数である</a:t>
            </a:r>
          </a:p>
        </p:txBody>
      </p:sp>
    </p:spTree>
    <p:extLst>
      <p:ext uri="{BB962C8B-B14F-4D97-AF65-F5344CB8AC3E}">
        <p14:creationId xmlns:p14="http://schemas.microsoft.com/office/powerpoint/2010/main" val="3949451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2540579"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まとめ演習　</a:t>
            </a:r>
          </a:p>
        </p:txBody>
      </p:sp>
      <p:sp>
        <p:nvSpPr>
          <p:cNvPr id="5" name="コンテンツ プレースホルダー 2">
            <a:extLst>
              <a:ext uri="{FF2B5EF4-FFF2-40B4-BE49-F238E27FC236}">
                <a16:creationId xmlns:a16="http://schemas.microsoft.com/office/drawing/2014/main" id="{FB4373A1-A1B9-49E1-8F94-E5FD828598B4}"/>
              </a:ext>
            </a:extLst>
          </p:cNvPr>
          <p:cNvSpPr>
            <a:spLocks noGrp="1"/>
          </p:cNvSpPr>
          <p:nvPr>
            <p:ph idx="1"/>
          </p:nvPr>
        </p:nvSpPr>
        <p:spPr>
          <a:xfrm>
            <a:off x="318700" y="948267"/>
            <a:ext cx="1858892" cy="475180"/>
          </a:xfrm>
        </p:spPr>
        <p:txBody>
          <a:bodyPr>
            <a:normAutofit lnSpcReduction="10000"/>
          </a:bodyPr>
          <a:lstStyle/>
          <a:p>
            <a:r>
              <a:rPr lang="ja-JP" altLang="en-US" b="1" u="sng" dirty="0"/>
              <a:t>課題</a:t>
            </a:r>
            <a:endParaRPr kumimoji="1" lang="en-US" altLang="ja-JP" sz="2400" dirty="0"/>
          </a:p>
        </p:txBody>
      </p:sp>
      <p:sp>
        <p:nvSpPr>
          <p:cNvPr id="2" name="テキスト ボックス 1">
            <a:extLst>
              <a:ext uri="{FF2B5EF4-FFF2-40B4-BE49-F238E27FC236}">
                <a16:creationId xmlns:a16="http://schemas.microsoft.com/office/drawing/2014/main" id="{94A53FCE-BD57-4C6A-A7DC-F6A4B9D56165}"/>
              </a:ext>
            </a:extLst>
          </p:cNvPr>
          <p:cNvSpPr txBox="1"/>
          <p:nvPr/>
        </p:nvSpPr>
        <p:spPr>
          <a:xfrm>
            <a:off x="276061" y="2397470"/>
            <a:ext cx="7879080" cy="1569660"/>
          </a:xfrm>
          <a:prstGeom prst="rect">
            <a:avLst/>
          </a:prstGeom>
          <a:noFill/>
        </p:spPr>
        <p:txBody>
          <a:bodyPr wrap="none" rtlCol="0">
            <a:spAutoFit/>
          </a:bodyPr>
          <a:lstStyle/>
          <a:p>
            <a:r>
              <a:rPr kumimoji="1" lang="ja-JP" altLang="en-US" sz="2400" dirty="0"/>
              <a:t>・二つの数値を入力させる</a:t>
            </a:r>
            <a:endParaRPr kumimoji="1" lang="en-US" altLang="ja-JP" sz="2400" dirty="0"/>
          </a:p>
          <a:p>
            <a:r>
              <a:rPr kumimoji="1" lang="ja-JP" altLang="en-US" sz="2400" dirty="0"/>
              <a:t>・入力の度に奇数なら</a:t>
            </a:r>
            <a:r>
              <a:rPr kumimoji="1" lang="en-US" altLang="ja-JP" sz="2400" dirty="0"/>
              <a:t>True,</a:t>
            </a:r>
            <a:r>
              <a:rPr kumimoji="1" lang="ja-JP" altLang="en-US" sz="2400" dirty="0"/>
              <a:t>偶数なら</a:t>
            </a:r>
            <a:r>
              <a:rPr lang="en-US" altLang="ja-JP" sz="2400" dirty="0"/>
              <a:t>False</a:t>
            </a:r>
            <a:r>
              <a:rPr lang="ja-JP" altLang="en-US" sz="2400" dirty="0"/>
              <a:t>と表示する。</a:t>
            </a:r>
            <a:endParaRPr lang="en-US" altLang="ja-JP" sz="2400" dirty="0"/>
          </a:p>
          <a:p>
            <a:r>
              <a:rPr lang="ja-JP" altLang="en-US" sz="2400" dirty="0"/>
              <a:t>・入力される値は整数とする。</a:t>
            </a:r>
            <a:endParaRPr kumimoji="1" lang="en-US" altLang="ja-JP" sz="2400" dirty="0"/>
          </a:p>
          <a:p>
            <a:r>
              <a:rPr lang="ja-JP" altLang="en-US" sz="2400" dirty="0"/>
              <a:t>・入力させた２つの数値で</a:t>
            </a:r>
            <a:r>
              <a:rPr kumimoji="1" lang="ja-JP" altLang="en-US" sz="2400" dirty="0"/>
              <a:t>五速演算した結果を表示する</a:t>
            </a:r>
            <a:endParaRPr kumimoji="1" lang="en-US" altLang="ja-JP" sz="2400" dirty="0"/>
          </a:p>
        </p:txBody>
      </p:sp>
      <p:sp>
        <p:nvSpPr>
          <p:cNvPr id="3" name="テキスト ボックス 2">
            <a:extLst>
              <a:ext uri="{FF2B5EF4-FFF2-40B4-BE49-F238E27FC236}">
                <a16:creationId xmlns:a16="http://schemas.microsoft.com/office/drawing/2014/main" id="{853F3359-1965-48BF-9AAD-FAF4FC98985D}"/>
              </a:ext>
            </a:extLst>
          </p:cNvPr>
          <p:cNvSpPr txBox="1"/>
          <p:nvPr/>
        </p:nvSpPr>
        <p:spPr>
          <a:xfrm>
            <a:off x="561703" y="1423447"/>
            <a:ext cx="6288901" cy="954107"/>
          </a:xfrm>
          <a:prstGeom prst="rect">
            <a:avLst/>
          </a:prstGeom>
          <a:noFill/>
        </p:spPr>
        <p:txBody>
          <a:bodyPr wrap="none" rtlCol="0">
            <a:spAutoFit/>
          </a:bodyPr>
          <a:lstStyle/>
          <a:p>
            <a:r>
              <a:rPr kumimoji="1" lang="ja-JP" altLang="en-US" sz="2800" dirty="0"/>
              <a:t>以下を満たすプログラムを作成せよ。</a:t>
            </a:r>
            <a:endParaRPr kumimoji="1" lang="en-US" altLang="ja-JP" sz="2800" dirty="0"/>
          </a:p>
          <a:p>
            <a:r>
              <a:rPr lang="ja-JP" altLang="en-US" sz="2800" dirty="0"/>
              <a:t>（</a:t>
            </a:r>
            <a:r>
              <a:rPr lang="en-US" altLang="ja-JP" sz="2800" dirty="0"/>
              <a:t>※</a:t>
            </a:r>
            <a:r>
              <a:rPr lang="ja-JP" altLang="en-US" sz="2800" dirty="0"/>
              <a:t>実行結果は下記に表示）</a:t>
            </a:r>
            <a:endParaRPr kumimoji="1" lang="ja-JP" altLang="en-US" dirty="0"/>
          </a:p>
        </p:txBody>
      </p:sp>
      <p:pic>
        <p:nvPicPr>
          <p:cNvPr id="6" name="図 5">
            <a:extLst>
              <a:ext uri="{FF2B5EF4-FFF2-40B4-BE49-F238E27FC236}">
                <a16:creationId xmlns:a16="http://schemas.microsoft.com/office/drawing/2014/main" id="{538C26EA-1B11-4E51-B064-EA3381BB0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373" y="3142631"/>
            <a:ext cx="3983627" cy="3715369"/>
          </a:xfrm>
          <a:prstGeom prst="rect">
            <a:avLst/>
          </a:prstGeom>
        </p:spPr>
      </p:pic>
      <p:sp>
        <p:nvSpPr>
          <p:cNvPr id="7" name="テキスト ボックス 6">
            <a:extLst>
              <a:ext uri="{FF2B5EF4-FFF2-40B4-BE49-F238E27FC236}">
                <a16:creationId xmlns:a16="http://schemas.microsoft.com/office/drawing/2014/main" id="{0C2A4FA5-AA93-43CE-8BB4-455126595C0A}"/>
              </a:ext>
            </a:extLst>
          </p:cNvPr>
          <p:cNvSpPr txBox="1"/>
          <p:nvPr/>
        </p:nvSpPr>
        <p:spPr>
          <a:xfrm>
            <a:off x="561703" y="4362994"/>
            <a:ext cx="712727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ヒント１：</a:t>
            </a:r>
            <a:r>
              <a:rPr kumimoji="1" lang="en-US" altLang="ja-JP" sz="2400" dirty="0"/>
              <a:t>2</a:t>
            </a:r>
            <a:r>
              <a:rPr kumimoji="1" lang="ja-JP" altLang="en-US" sz="2400" dirty="0"/>
              <a:t>で割った余りが１のとき、奇数である</a:t>
            </a:r>
          </a:p>
        </p:txBody>
      </p:sp>
      <p:sp>
        <p:nvSpPr>
          <p:cNvPr id="9" name="テキスト ボックス 8">
            <a:extLst>
              <a:ext uri="{FF2B5EF4-FFF2-40B4-BE49-F238E27FC236}">
                <a16:creationId xmlns:a16="http://schemas.microsoft.com/office/drawing/2014/main" id="{220DD4DC-D2C1-48D6-9E66-FEE170916020}"/>
              </a:ext>
            </a:extLst>
          </p:cNvPr>
          <p:cNvSpPr txBox="1"/>
          <p:nvPr/>
        </p:nvSpPr>
        <p:spPr>
          <a:xfrm>
            <a:off x="561703" y="5203720"/>
            <a:ext cx="6867586"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ヒント２：</a:t>
            </a:r>
            <a:r>
              <a:rPr kumimoji="1" lang="en-US" altLang="ja-JP" sz="2400" dirty="0"/>
              <a:t>num1</a:t>
            </a:r>
            <a:r>
              <a:rPr kumimoji="1" lang="ja-JP" altLang="en-US" sz="2400" dirty="0"/>
              <a:t>が奇数な</a:t>
            </a:r>
            <a:r>
              <a:rPr lang="ja-JP" altLang="en-US" sz="2400" dirty="0"/>
              <a:t>ら、以下は</a:t>
            </a:r>
            <a:r>
              <a:rPr lang="en-US" altLang="ja-JP" sz="2400" dirty="0"/>
              <a:t>True</a:t>
            </a:r>
            <a:r>
              <a:rPr lang="ja-JP" altLang="en-US" sz="2400" dirty="0"/>
              <a:t>と表示</a:t>
            </a:r>
            <a:endParaRPr kumimoji="1" lang="ja-JP" altLang="en-US" sz="2400" dirty="0"/>
          </a:p>
        </p:txBody>
      </p:sp>
      <p:pic>
        <p:nvPicPr>
          <p:cNvPr id="12" name="図 11">
            <a:extLst>
              <a:ext uri="{FF2B5EF4-FFF2-40B4-BE49-F238E27FC236}">
                <a16:creationId xmlns:a16="http://schemas.microsoft.com/office/drawing/2014/main" id="{1C2B5D4B-751D-4CAF-892F-CBBEA69B4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30" y="6006457"/>
            <a:ext cx="7433078" cy="509115"/>
          </a:xfrm>
          <a:prstGeom prst="rect">
            <a:avLst/>
          </a:prstGeom>
        </p:spPr>
      </p:pic>
    </p:spTree>
    <p:extLst>
      <p:ext uri="{BB962C8B-B14F-4D97-AF65-F5344CB8AC3E}">
        <p14:creationId xmlns:p14="http://schemas.microsoft.com/office/powerpoint/2010/main" val="3709496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5"/>
            <a:ext cx="6407624" cy="4991965"/>
          </a:xfrm>
        </p:spPr>
        <p:txBody>
          <a:bodyPr>
            <a:normAutofit/>
          </a:bodyPr>
          <a:lstStyle/>
          <a:p>
            <a:r>
              <a:rPr kumimoji="1" lang="ja-JP" altLang="en-US" sz="3200" b="1" u="sng" dirty="0"/>
              <a:t>今週</a:t>
            </a:r>
            <a:r>
              <a:rPr lang="ja-JP" altLang="en-US" sz="3200" b="1" u="sng" dirty="0"/>
              <a:t>の内容</a:t>
            </a:r>
            <a:endParaRPr kumimoji="1" lang="en-US" altLang="ja-JP" sz="3200" b="1" u="sng" dirty="0"/>
          </a:p>
          <a:p>
            <a:pPr marL="0" indent="0">
              <a:buNone/>
            </a:pPr>
            <a:r>
              <a:rPr lang="ja-JP" altLang="en-US" sz="3200" dirty="0"/>
              <a:t>・変数とは？</a:t>
            </a:r>
            <a:endParaRPr lang="en-US" altLang="ja-JP" sz="3200" dirty="0"/>
          </a:p>
          <a:p>
            <a:pPr marL="0" indent="0">
              <a:buNone/>
            </a:pPr>
            <a:r>
              <a:rPr kumimoji="1" lang="ja-JP" altLang="en-US" sz="3200" dirty="0"/>
              <a:t>・型とは？</a:t>
            </a:r>
            <a:endParaRPr kumimoji="1" lang="en-US" altLang="ja-JP" sz="3200" dirty="0"/>
          </a:p>
          <a:p>
            <a:pPr marL="0" indent="0">
              <a:buNone/>
            </a:pPr>
            <a:r>
              <a:rPr lang="ja-JP" altLang="en-US" sz="3200" dirty="0"/>
              <a:t>・</a:t>
            </a:r>
            <a:r>
              <a:rPr lang="en-US" altLang="ja-JP" sz="3200" dirty="0" err="1"/>
              <a:t>Console.WriteLine</a:t>
            </a:r>
            <a:r>
              <a:rPr lang="en-US" altLang="ja-JP" sz="3200" dirty="0"/>
              <a:t>()</a:t>
            </a:r>
          </a:p>
          <a:p>
            <a:pPr marL="0" indent="0">
              <a:buNone/>
            </a:pPr>
            <a:r>
              <a:rPr lang="ja-JP" altLang="en-US" sz="3200" dirty="0"/>
              <a:t>・</a:t>
            </a:r>
            <a:r>
              <a:rPr lang="en-US" altLang="ja-JP" sz="3200" dirty="0" err="1"/>
              <a:t>Console.ReaLine</a:t>
            </a:r>
            <a:r>
              <a:rPr lang="en-US" altLang="ja-JP" sz="3200" dirty="0"/>
              <a:t>()</a:t>
            </a:r>
            <a:endParaRPr kumimoji="1" lang="en-US" altLang="ja-JP" sz="3200" dirty="0"/>
          </a:p>
          <a:p>
            <a:pPr marL="0" indent="0">
              <a:buNone/>
            </a:pPr>
            <a:r>
              <a:rPr kumimoji="1" lang="ja-JP" altLang="en-US" sz="3200" dirty="0"/>
              <a:t>・演算子</a:t>
            </a:r>
            <a:endParaRPr kumimoji="1" lang="en-US" altLang="ja-JP" sz="3200" dirty="0"/>
          </a:p>
          <a:p>
            <a:pPr marL="0" indent="0">
              <a:buNone/>
            </a:pPr>
            <a:r>
              <a:rPr lang="ja-JP" altLang="en-US" sz="3200" dirty="0"/>
              <a:t>・五則演算</a:t>
            </a:r>
            <a:endParaRPr kumimoji="1" lang="en-US" altLang="ja-JP" sz="3200" dirty="0"/>
          </a:p>
          <a:p>
            <a:pPr marL="0" indent="0">
              <a:buNone/>
            </a:pPr>
            <a:r>
              <a:rPr kumimoji="1" lang="ja-JP" altLang="en-US" sz="3200" dirty="0"/>
              <a:t>・配列</a:t>
            </a:r>
            <a:endParaRPr kumimoji="1" lang="en-US" altLang="ja-JP"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10" name="コンテンツ プレースホルダー 2">
            <a:extLst>
              <a:ext uri="{FF2B5EF4-FFF2-40B4-BE49-F238E27FC236}">
                <a16:creationId xmlns:a16="http://schemas.microsoft.com/office/drawing/2014/main" id="{A2EFE024-77D5-40FF-9AE8-144E748E8C87}"/>
              </a:ext>
            </a:extLst>
          </p:cNvPr>
          <p:cNvSpPr txBox="1">
            <a:spLocks/>
          </p:cNvSpPr>
          <p:nvPr/>
        </p:nvSpPr>
        <p:spPr>
          <a:xfrm>
            <a:off x="6229612" y="3016577"/>
            <a:ext cx="4580586" cy="12941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400" b="1" dirty="0"/>
              <a:t>・</a:t>
            </a:r>
            <a:r>
              <a:rPr lang="ja-JP" altLang="en-US" sz="2400" b="1" u="sng" dirty="0"/>
              <a:t>サンプルコード</a:t>
            </a:r>
            <a:endParaRPr lang="en-US" altLang="ja-JP" dirty="0"/>
          </a:p>
          <a:p>
            <a:pPr marL="0" indent="0">
              <a:buNone/>
            </a:pPr>
            <a:r>
              <a:rPr lang="en-US" altLang="ja-JP" dirty="0"/>
              <a:t>ge1_1_sample1.cs</a:t>
            </a:r>
          </a:p>
          <a:p>
            <a:pPr marL="0" indent="0">
              <a:buNone/>
            </a:pPr>
            <a:r>
              <a:rPr lang="en-US" altLang="ja-JP" dirty="0"/>
              <a:t>ge1_1_sample2.cs</a:t>
            </a:r>
          </a:p>
          <a:p>
            <a:pPr marL="0" indent="0">
              <a:buNone/>
            </a:pPr>
            <a:endParaRPr lang="en-US" altLang="ja-JP" dirty="0"/>
          </a:p>
        </p:txBody>
      </p:sp>
      <p:sp>
        <p:nvSpPr>
          <p:cNvPr id="9" name="コンテンツ プレースホルダー 2">
            <a:extLst>
              <a:ext uri="{FF2B5EF4-FFF2-40B4-BE49-F238E27FC236}">
                <a16:creationId xmlns:a16="http://schemas.microsoft.com/office/drawing/2014/main" id="{73BE126E-DFBA-4876-911D-1A49ADC22017}"/>
              </a:ext>
            </a:extLst>
          </p:cNvPr>
          <p:cNvSpPr txBox="1">
            <a:spLocks/>
          </p:cNvSpPr>
          <p:nvPr/>
        </p:nvSpPr>
        <p:spPr>
          <a:xfrm>
            <a:off x="6095999" y="1104035"/>
            <a:ext cx="5338713" cy="191254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教科書の範囲</a:t>
            </a:r>
            <a:endParaRPr lang="en-US" altLang="ja-JP" sz="3200" b="1" u="sng" dirty="0"/>
          </a:p>
          <a:p>
            <a:pPr marL="0" indent="0">
              <a:buFont typeface="Wingdings 3" charset="2"/>
              <a:buNone/>
            </a:pPr>
            <a:r>
              <a:rPr lang="ja-JP" altLang="en-US" sz="2400" dirty="0"/>
              <a:t>かんたん</a:t>
            </a:r>
            <a:r>
              <a:rPr lang="en-US" altLang="ja-JP" sz="2400" dirty="0"/>
              <a:t>C#</a:t>
            </a:r>
            <a:r>
              <a:rPr lang="ja-JP" altLang="en-US" sz="2400" dirty="0"/>
              <a:t>：</a:t>
            </a:r>
            <a:r>
              <a:rPr lang="en-US" altLang="ja-JP" sz="2400" dirty="0"/>
              <a:t>86~161p</a:t>
            </a:r>
          </a:p>
          <a:p>
            <a:pPr marL="0" indent="0">
              <a:buFont typeface="Wingdings 3" charset="2"/>
              <a:buNone/>
            </a:pPr>
            <a:r>
              <a:rPr lang="en-US" altLang="ja-JP" sz="2400" dirty="0"/>
              <a:t>(※</a:t>
            </a:r>
            <a:r>
              <a:rPr lang="ja-JP" altLang="en-US" sz="2400" dirty="0"/>
              <a:t>今回触れない内容もありますので、参考程度に</a:t>
            </a:r>
            <a:r>
              <a:rPr lang="en-US" altLang="ja-JP" sz="2400" dirty="0"/>
              <a:t>)</a:t>
            </a:r>
            <a:endParaRPr lang="en-US" altLang="ja-JP" sz="3200" dirty="0"/>
          </a:p>
        </p:txBody>
      </p:sp>
      <p:sp>
        <p:nvSpPr>
          <p:cNvPr id="7" name="コンテンツ プレースホルダー 2">
            <a:extLst>
              <a:ext uri="{FF2B5EF4-FFF2-40B4-BE49-F238E27FC236}">
                <a16:creationId xmlns:a16="http://schemas.microsoft.com/office/drawing/2014/main" id="{D2D547A5-F0DF-4B06-8C5E-3AA843E35BC9}"/>
              </a:ext>
            </a:extLst>
          </p:cNvPr>
          <p:cNvSpPr txBox="1">
            <a:spLocks/>
          </p:cNvSpPr>
          <p:nvPr/>
        </p:nvSpPr>
        <p:spPr>
          <a:xfrm>
            <a:off x="6229612" y="4556288"/>
            <a:ext cx="4580586" cy="16954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400" b="1" dirty="0"/>
              <a:t>・</a:t>
            </a:r>
            <a:r>
              <a:rPr lang="ja-JP" altLang="en-US" sz="2400" b="1" u="sng" dirty="0"/>
              <a:t>解答</a:t>
            </a:r>
            <a:r>
              <a:rPr lang="en-US" altLang="ja-JP" sz="2400" b="1" u="sng" dirty="0"/>
              <a:t>(</a:t>
            </a:r>
            <a:r>
              <a:rPr lang="ja-JP" altLang="en-US" sz="2400" b="1" u="sng" dirty="0"/>
              <a:t>次週に公開します</a:t>
            </a:r>
            <a:r>
              <a:rPr lang="en-US" altLang="ja-JP" sz="2400" b="1" u="sng" dirty="0"/>
              <a:t>)</a:t>
            </a:r>
            <a:endParaRPr lang="en-US" altLang="ja-JP" dirty="0"/>
          </a:p>
          <a:p>
            <a:pPr marL="0" indent="0">
              <a:buNone/>
            </a:pPr>
            <a:r>
              <a:rPr lang="en-US" altLang="ja-JP" dirty="0"/>
              <a:t>ge1_1_pro1Ans.cs</a:t>
            </a:r>
          </a:p>
          <a:p>
            <a:pPr marL="0" indent="0">
              <a:buNone/>
            </a:pPr>
            <a:r>
              <a:rPr lang="en-US" altLang="ja-JP" dirty="0"/>
              <a:t>ge1_1_pro2Ans.cs</a:t>
            </a:r>
          </a:p>
          <a:p>
            <a:pPr marL="0" indent="0">
              <a:buNone/>
            </a:pPr>
            <a:r>
              <a:rPr lang="en-US" altLang="ja-JP" dirty="0"/>
              <a:t>ge1_1</a:t>
            </a:r>
            <a:r>
              <a:rPr lang="en-US" altLang="ja-JP"/>
              <a:t>_pro3Ans</a:t>
            </a:r>
            <a:r>
              <a:rPr lang="en-US" altLang="ja-JP" dirty="0"/>
              <a:t>.cs</a:t>
            </a:r>
          </a:p>
          <a:p>
            <a:pPr marL="0" indent="0">
              <a:buNone/>
            </a:pPr>
            <a:endParaRPr lang="en-US" altLang="ja-JP" dirty="0"/>
          </a:p>
        </p:txBody>
      </p:sp>
    </p:spTree>
    <p:extLst>
      <p:ext uri="{BB962C8B-B14F-4D97-AF65-F5344CB8AC3E}">
        <p14:creationId xmlns:p14="http://schemas.microsoft.com/office/powerpoint/2010/main" val="247168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変数</a:t>
            </a:r>
            <a:r>
              <a:rPr lang="en-US" altLang="ja-JP" dirty="0">
                <a:solidFill>
                  <a:schemeClr val="tx1"/>
                </a:solidFill>
              </a:rPr>
              <a:t>(Variable)</a:t>
            </a:r>
            <a:r>
              <a:rPr lang="ja-JP" altLang="en-US" dirty="0">
                <a:solidFill>
                  <a:schemeClr val="tx1"/>
                </a:solidFill>
              </a:rPr>
              <a:t>とは？ </a:t>
            </a:r>
            <a:r>
              <a:rPr lang="en-US" altLang="ja-JP" dirty="0">
                <a:solidFill>
                  <a:schemeClr val="tx1"/>
                </a:solidFill>
              </a:rPr>
              <a:t>- 1</a:t>
            </a:r>
            <a:endParaRPr lang="ja-JP" altLang="en-US" dirty="0"/>
          </a:p>
        </p:txBody>
      </p:sp>
      <p:pic>
        <p:nvPicPr>
          <p:cNvPr id="6" name="図 5">
            <a:extLst>
              <a:ext uri="{FF2B5EF4-FFF2-40B4-BE49-F238E27FC236}">
                <a16:creationId xmlns:a16="http://schemas.microsoft.com/office/drawing/2014/main" id="{5FE700A6-85FE-49EA-9AF3-094F7E77D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15" y="2094363"/>
            <a:ext cx="3180288" cy="1549371"/>
          </a:xfrm>
          <a:prstGeom prst="rect">
            <a:avLst/>
          </a:prstGeom>
        </p:spPr>
      </p:pic>
      <p:sp>
        <p:nvSpPr>
          <p:cNvPr id="7" name="楕円 6">
            <a:extLst>
              <a:ext uri="{FF2B5EF4-FFF2-40B4-BE49-F238E27FC236}">
                <a16:creationId xmlns:a16="http://schemas.microsoft.com/office/drawing/2014/main" id="{E71BF495-84EF-408B-B567-CFC5715B3203}"/>
              </a:ext>
            </a:extLst>
          </p:cNvPr>
          <p:cNvSpPr/>
          <p:nvPr/>
        </p:nvSpPr>
        <p:spPr>
          <a:xfrm rot="18558174">
            <a:off x="1964701" y="1992520"/>
            <a:ext cx="981150" cy="196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F3C3C1D-78CB-4E0B-8BCF-91B396F9E40D}"/>
              </a:ext>
            </a:extLst>
          </p:cNvPr>
          <p:cNvSpPr txBox="1"/>
          <p:nvPr/>
        </p:nvSpPr>
        <p:spPr>
          <a:xfrm>
            <a:off x="657615" y="4763637"/>
            <a:ext cx="4493538" cy="461665"/>
          </a:xfrm>
          <a:prstGeom prst="rect">
            <a:avLst/>
          </a:prstGeom>
          <a:noFill/>
        </p:spPr>
        <p:txBody>
          <a:bodyPr wrap="none" rtlCol="0">
            <a:spAutoFit/>
          </a:bodyPr>
          <a:lstStyle/>
          <a:p>
            <a:r>
              <a:rPr lang="ja-JP" altLang="en-US" sz="2400" dirty="0"/>
              <a:t>こういうの、ありましたよね？</a:t>
            </a:r>
            <a:endParaRPr kumimoji="1" lang="ja-JP" altLang="en-US" dirty="0"/>
          </a:p>
        </p:txBody>
      </p:sp>
      <p:sp>
        <p:nvSpPr>
          <p:cNvPr id="12" name="テキスト ボックス 11">
            <a:extLst>
              <a:ext uri="{FF2B5EF4-FFF2-40B4-BE49-F238E27FC236}">
                <a16:creationId xmlns:a16="http://schemas.microsoft.com/office/drawing/2014/main" id="{6620AA1A-9576-44D3-A656-580F374F2216}"/>
              </a:ext>
            </a:extLst>
          </p:cNvPr>
          <p:cNvSpPr txBox="1"/>
          <p:nvPr/>
        </p:nvSpPr>
        <p:spPr>
          <a:xfrm>
            <a:off x="657615" y="5320777"/>
            <a:ext cx="4185761" cy="461665"/>
          </a:xfrm>
          <a:prstGeom prst="rect">
            <a:avLst/>
          </a:prstGeom>
          <a:noFill/>
        </p:spPr>
        <p:txBody>
          <a:bodyPr wrap="none" rtlCol="0">
            <a:spAutoFit/>
          </a:bodyPr>
          <a:lstStyle/>
          <a:p>
            <a:r>
              <a:rPr lang="ja-JP" altLang="en-US" sz="2400" dirty="0"/>
              <a:t>この赤丸のとこが変数です。</a:t>
            </a:r>
            <a:endParaRPr kumimoji="1" lang="en-US" altLang="ja-JP" dirty="0"/>
          </a:p>
        </p:txBody>
      </p:sp>
      <p:pic>
        <p:nvPicPr>
          <p:cNvPr id="13" name="図 12">
            <a:extLst>
              <a:ext uri="{FF2B5EF4-FFF2-40B4-BE49-F238E27FC236}">
                <a16:creationId xmlns:a16="http://schemas.microsoft.com/office/drawing/2014/main" id="{00538D0D-CDF6-47C6-BE02-CEA131046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9861" y="1862935"/>
            <a:ext cx="2853495" cy="1986034"/>
          </a:xfrm>
          <a:prstGeom prst="rect">
            <a:avLst/>
          </a:prstGeom>
        </p:spPr>
      </p:pic>
      <p:sp>
        <p:nvSpPr>
          <p:cNvPr id="15" name="テキスト ボックス 14">
            <a:extLst>
              <a:ext uri="{FF2B5EF4-FFF2-40B4-BE49-F238E27FC236}">
                <a16:creationId xmlns:a16="http://schemas.microsoft.com/office/drawing/2014/main" id="{CC1B4DCD-3A10-4BEA-A6A6-18DDD7B27C7F}"/>
              </a:ext>
            </a:extLst>
          </p:cNvPr>
          <p:cNvSpPr txBox="1"/>
          <p:nvPr/>
        </p:nvSpPr>
        <p:spPr>
          <a:xfrm>
            <a:off x="6731756" y="4578970"/>
            <a:ext cx="510909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＝を用いて値を入れることで。</a:t>
            </a:r>
            <a:endParaRPr kumimoji="1" lang="en-US" altLang="ja-JP" sz="2400" dirty="0"/>
          </a:p>
          <a:p>
            <a:r>
              <a:rPr lang="ja-JP" altLang="en-US" sz="2400" dirty="0"/>
              <a:t>入れた値と同じ物として扱えます。</a:t>
            </a:r>
            <a:endParaRPr kumimoji="1" lang="ja-JP" altLang="en-US" dirty="0"/>
          </a:p>
        </p:txBody>
      </p:sp>
      <p:sp>
        <p:nvSpPr>
          <p:cNvPr id="16" name="テキスト ボックス 15">
            <a:extLst>
              <a:ext uri="{FF2B5EF4-FFF2-40B4-BE49-F238E27FC236}">
                <a16:creationId xmlns:a16="http://schemas.microsoft.com/office/drawing/2014/main" id="{3201C6E2-AAF5-4753-A6EE-CBEB7EA546B2}"/>
              </a:ext>
            </a:extLst>
          </p:cNvPr>
          <p:cNvSpPr txBox="1"/>
          <p:nvPr/>
        </p:nvSpPr>
        <p:spPr>
          <a:xfrm>
            <a:off x="6731756" y="5459936"/>
            <a:ext cx="5186035" cy="1015663"/>
          </a:xfrm>
          <a:prstGeom prst="rect">
            <a:avLst/>
          </a:prstGeom>
          <a:noFill/>
        </p:spPr>
        <p:txBody>
          <a:bodyPr wrap="none" rtlCol="0">
            <a:spAutoFit/>
          </a:bodyPr>
          <a:lstStyle/>
          <a:p>
            <a:r>
              <a:rPr kumimoji="1" lang="ja-JP" altLang="en-US" dirty="0"/>
              <a:t>（</a:t>
            </a:r>
            <a:r>
              <a:rPr kumimoji="1" lang="en-US" altLang="ja-JP" dirty="0"/>
              <a:t>※</a:t>
            </a:r>
            <a:r>
              <a:rPr kumimoji="1" lang="ja-JP" altLang="en-US" dirty="0"/>
              <a:t>上記だと、</a:t>
            </a:r>
            <a:r>
              <a:rPr kumimoji="1" lang="en-US" altLang="ja-JP" dirty="0" err="1"/>
              <a:t>ans</a:t>
            </a:r>
            <a:r>
              <a:rPr kumimoji="1" lang="ja-JP" altLang="en-US" dirty="0"/>
              <a:t>は</a:t>
            </a:r>
            <a:r>
              <a:rPr kumimoji="1" lang="en-US" altLang="ja-JP" dirty="0"/>
              <a:t>6</a:t>
            </a:r>
            <a:r>
              <a:rPr kumimoji="1" lang="ja-JP" altLang="en-US" dirty="0"/>
              <a:t>行目右辺までは</a:t>
            </a:r>
            <a:r>
              <a:rPr kumimoji="1" lang="en-US" altLang="ja-JP" dirty="0"/>
              <a:t>1</a:t>
            </a:r>
            <a:r>
              <a:rPr kumimoji="1" lang="ja-JP" altLang="en-US" dirty="0"/>
              <a:t>）</a:t>
            </a:r>
            <a:endParaRPr kumimoji="1" lang="en-US" altLang="ja-JP" dirty="0"/>
          </a:p>
          <a:p>
            <a:r>
              <a:rPr kumimoji="1" lang="ja-JP" altLang="en-US" dirty="0"/>
              <a:t>（</a:t>
            </a:r>
            <a:r>
              <a:rPr kumimoji="1" lang="en-US" altLang="ja-JP" dirty="0"/>
              <a:t>※6</a:t>
            </a:r>
            <a:r>
              <a:rPr kumimoji="1" lang="ja-JP" altLang="en-US" dirty="0"/>
              <a:t>行目以降は</a:t>
            </a:r>
            <a:r>
              <a:rPr kumimoji="1" lang="en-US" altLang="ja-JP" dirty="0" err="1"/>
              <a:t>ans</a:t>
            </a:r>
            <a:r>
              <a:rPr kumimoji="1" lang="ja-JP" altLang="en-US" dirty="0"/>
              <a:t>は</a:t>
            </a:r>
            <a:r>
              <a:rPr kumimoji="1" lang="en-US" altLang="ja-JP" dirty="0"/>
              <a:t>2</a:t>
            </a:r>
            <a:r>
              <a:rPr kumimoji="1" lang="ja-JP" altLang="en-US" dirty="0"/>
              <a:t>として扱われます）</a:t>
            </a:r>
            <a:endParaRPr kumimoji="1" lang="en-US" altLang="ja-JP" dirty="0"/>
          </a:p>
          <a:p>
            <a:r>
              <a:rPr kumimoji="1" lang="ja-JP" altLang="en-US" dirty="0"/>
              <a:t>（</a:t>
            </a:r>
            <a:r>
              <a:rPr kumimoji="1" lang="en-US" altLang="ja-JP" dirty="0"/>
              <a:t>※</a:t>
            </a:r>
            <a:r>
              <a:rPr kumimoji="1" lang="ja-JP" altLang="en-US" dirty="0"/>
              <a:t>変数に値を入れることを</a:t>
            </a:r>
            <a:r>
              <a:rPr kumimoji="1" lang="ja-JP" altLang="en-US" sz="2400" b="1" u="sng" dirty="0">
                <a:solidFill>
                  <a:srgbClr val="FF0000"/>
                </a:solidFill>
              </a:rPr>
              <a:t>代入</a:t>
            </a:r>
            <a:r>
              <a:rPr kumimoji="1" lang="ja-JP" altLang="en-US" dirty="0"/>
              <a:t>と言います）</a:t>
            </a:r>
          </a:p>
        </p:txBody>
      </p:sp>
    </p:spTree>
    <p:extLst>
      <p:ext uri="{BB962C8B-B14F-4D97-AF65-F5344CB8AC3E}">
        <p14:creationId xmlns:p14="http://schemas.microsoft.com/office/powerpoint/2010/main" val="264221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92399"/>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変数</a:t>
            </a:r>
            <a:r>
              <a:rPr lang="en-US" altLang="ja-JP" dirty="0">
                <a:solidFill>
                  <a:schemeClr val="tx1"/>
                </a:solidFill>
              </a:rPr>
              <a:t>(Variable)</a:t>
            </a:r>
            <a:r>
              <a:rPr lang="ja-JP" altLang="en-US" dirty="0">
                <a:solidFill>
                  <a:schemeClr val="tx1"/>
                </a:solidFill>
              </a:rPr>
              <a:t>とは？ </a:t>
            </a:r>
            <a:r>
              <a:rPr lang="en-US" altLang="ja-JP" dirty="0">
                <a:solidFill>
                  <a:schemeClr val="tx1"/>
                </a:solidFill>
              </a:rPr>
              <a:t>- 2</a:t>
            </a:r>
            <a:endParaRPr lang="ja-JP" altLang="en-US" dirty="0"/>
          </a:p>
        </p:txBody>
      </p:sp>
      <p:pic>
        <p:nvPicPr>
          <p:cNvPr id="4" name="図 3">
            <a:extLst>
              <a:ext uri="{FF2B5EF4-FFF2-40B4-BE49-F238E27FC236}">
                <a16:creationId xmlns:a16="http://schemas.microsoft.com/office/drawing/2014/main" id="{97AE17A1-6264-4B83-9AC6-E395CF59F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5657850" cy="5343525"/>
          </a:xfrm>
          <a:prstGeom prst="rect">
            <a:avLst/>
          </a:prstGeom>
        </p:spPr>
      </p:pic>
      <p:sp>
        <p:nvSpPr>
          <p:cNvPr id="2" name="テキスト ボックス 1">
            <a:extLst>
              <a:ext uri="{FF2B5EF4-FFF2-40B4-BE49-F238E27FC236}">
                <a16:creationId xmlns:a16="http://schemas.microsoft.com/office/drawing/2014/main" id="{E18D7044-6245-420B-9F32-1BCD139F1CC5}"/>
              </a:ext>
            </a:extLst>
          </p:cNvPr>
          <p:cNvSpPr txBox="1"/>
          <p:nvPr/>
        </p:nvSpPr>
        <p:spPr>
          <a:xfrm>
            <a:off x="6581103" y="1339403"/>
            <a:ext cx="5186035" cy="800219"/>
          </a:xfrm>
          <a:prstGeom prst="rect">
            <a:avLst/>
          </a:prstGeom>
          <a:noFill/>
        </p:spPr>
        <p:txBody>
          <a:bodyPr wrap="none" rtlCol="0">
            <a:spAutoFit/>
          </a:bodyPr>
          <a:lstStyle/>
          <a:p>
            <a:r>
              <a:rPr kumimoji="1" lang="ja-JP" altLang="en-US" dirty="0"/>
              <a:t>つまり、</a:t>
            </a:r>
            <a:endParaRPr kumimoji="1" lang="en-US" altLang="ja-JP" dirty="0"/>
          </a:p>
          <a:p>
            <a:r>
              <a:rPr kumimoji="1" lang="ja-JP" altLang="en-US" sz="2800" b="1" u="sng" dirty="0"/>
              <a:t>だいたい数学の変数と同じ</a:t>
            </a:r>
            <a:r>
              <a:rPr kumimoji="1" lang="ja-JP" altLang="en-US" dirty="0"/>
              <a:t>です。</a:t>
            </a:r>
          </a:p>
        </p:txBody>
      </p:sp>
      <p:sp>
        <p:nvSpPr>
          <p:cNvPr id="3" name="テキスト ボックス 2">
            <a:extLst>
              <a:ext uri="{FF2B5EF4-FFF2-40B4-BE49-F238E27FC236}">
                <a16:creationId xmlns:a16="http://schemas.microsoft.com/office/drawing/2014/main" id="{4E08AE11-5743-49C0-A8F4-22622D6C1777}"/>
              </a:ext>
            </a:extLst>
          </p:cNvPr>
          <p:cNvSpPr txBox="1"/>
          <p:nvPr/>
        </p:nvSpPr>
        <p:spPr>
          <a:xfrm>
            <a:off x="6658046" y="2331165"/>
            <a:ext cx="5032147" cy="646331"/>
          </a:xfrm>
          <a:prstGeom prst="rect">
            <a:avLst/>
          </a:prstGeom>
          <a:noFill/>
        </p:spPr>
        <p:txBody>
          <a:bodyPr wrap="none" rtlCol="0">
            <a:spAutoFit/>
          </a:bodyPr>
          <a:lstStyle/>
          <a:p>
            <a:r>
              <a:rPr lang="ja-JP" altLang="en-US" b="0" i="0" dirty="0">
                <a:solidFill>
                  <a:srgbClr val="000000"/>
                </a:solidFill>
                <a:effectLst/>
                <a:latin typeface="MyYuGothic-M"/>
              </a:rPr>
              <a:t>値を変えて</a:t>
            </a:r>
            <a:endParaRPr lang="en-US" altLang="ja-JP" b="0" i="0" dirty="0">
              <a:solidFill>
                <a:srgbClr val="000000"/>
              </a:solidFill>
              <a:effectLst/>
              <a:latin typeface="MyYuGothic-M"/>
            </a:endParaRPr>
          </a:p>
          <a:p>
            <a:r>
              <a:rPr lang="ja-JP" altLang="en-US" b="0" i="0" dirty="0">
                <a:solidFill>
                  <a:srgbClr val="000000"/>
                </a:solidFill>
                <a:effectLst/>
                <a:latin typeface="MyYuGothic-M"/>
              </a:rPr>
              <a:t>何度も同じ処理を繰り返したいときなどに使用</a:t>
            </a:r>
            <a:endParaRPr kumimoji="1" lang="ja-JP" altLang="en-US" dirty="0"/>
          </a:p>
        </p:txBody>
      </p:sp>
      <p:sp>
        <p:nvSpPr>
          <p:cNvPr id="5" name="テキスト ボックス 4">
            <a:extLst>
              <a:ext uri="{FF2B5EF4-FFF2-40B4-BE49-F238E27FC236}">
                <a16:creationId xmlns:a16="http://schemas.microsoft.com/office/drawing/2014/main" id="{A2E0C912-5035-4BC9-83AE-FBD80E9DDCF7}"/>
              </a:ext>
            </a:extLst>
          </p:cNvPr>
          <p:cNvSpPr txBox="1"/>
          <p:nvPr/>
        </p:nvSpPr>
        <p:spPr>
          <a:xfrm>
            <a:off x="6658046" y="3252963"/>
            <a:ext cx="3877985" cy="646331"/>
          </a:xfrm>
          <a:prstGeom prst="rect">
            <a:avLst/>
          </a:prstGeom>
          <a:noFill/>
        </p:spPr>
        <p:txBody>
          <a:bodyPr wrap="none" rtlCol="0">
            <a:spAutoFit/>
          </a:bodyPr>
          <a:lstStyle/>
          <a:p>
            <a:r>
              <a:rPr kumimoji="1" lang="ja-JP" altLang="en-US" dirty="0"/>
              <a:t>数学との違いは、</a:t>
            </a:r>
            <a:endParaRPr kumimoji="1" lang="en-US" altLang="ja-JP" dirty="0"/>
          </a:p>
          <a:p>
            <a:r>
              <a:rPr lang="ja-JP" altLang="en-US" dirty="0"/>
              <a:t>値だけでなく文字も扱える事です。</a:t>
            </a:r>
            <a:endParaRPr kumimoji="1" lang="ja-JP" altLang="en-US" dirty="0"/>
          </a:p>
        </p:txBody>
      </p:sp>
      <p:sp>
        <p:nvSpPr>
          <p:cNvPr id="9" name="テキスト ボックス 8">
            <a:extLst>
              <a:ext uri="{FF2B5EF4-FFF2-40B4-BE49-F238E27FC236}">
                <a16:creationId xmlns:a16="http://schemas.microsoft.com/office/drawing/2014/main" id="{959717A9-8EDC-4B4B-8C91-7B375592C161}"/>
              </a:ext>
            </a:extLst>
          </p:cNvPr>
          <p:cNvSpPr txBox="1"/>
          <p:nvPr/>
        </p:nvSpPr>
        <p:spPr>
          <a:xfrm>
            <a:off x="7235126" y="4135331"/>
            <a:ext cx="3877985" cy="584775"/>
          </a:xfrm>
          <a:prstGeom prst="rect">
            <a:avLst/>
          </a:prstGeom>
          <a:noFill/>
        </p:spPr>
        <p:txBody>
          <a:bodyPr wrap="none" rtlCol="0">
            <a:spAutoFit/>
          </a:bodyPr>
          <a:lstStyle/>
          <a:p>
            <a:r>
              <a:rPr kumimoji="1" lang="ja-JP" altLang="en-US" sz="3200" b="1" u="sng" dirty="0">
                <a:solidFill>
                  <a:srgbClr val="FF0000"/>
                </a:solidFill>
              </a:rPr>
              <a:t>データを代入できる</a:t>
            </a:r>
            <a:endParaRPr kumimoji="1" lang="ja-JP" altLang="en-US" sz="2400" u="sng" dirty="0">
              <a:solidFill>
                <a:srgbClr val="FF0000"/>
              </a:solidFill>
            </a:endParaRPr>
          </a:p>
        </p:txBody>
      </p:sp>
      <p:sp>
        <p:nvSpPr>
          <p:cNvPr id="10" name="テキスト ボックス 9">
            <a:extLst>
              <a:ext uri="{FF2B5EF4-FFF2-40B4-BE49-F238E27FC236}">
                <a16:creationId xmlns:a16="http://schemas.microsoft.com/office/drawing/2014/main" id="{41482D64-4140-4D19-9B64-880BB6C0CFDC}"/>
              </a:ext>
            </a:extLst>
          </p:cNvPr>
          <p:cNvSpPr txBox="1"/>
          <p:nvPr/>
        </p:nvSpPr>
        <p:spPr>
          <a:xfrm>
            <a:off x="6658046" y="5093572"/>
            <a:ext cx="4570482" cy="369332"/>
          </a:xfrm>
          <a:prstGeom prst="rect">
            <a:avLst/>
          </a:prstGeom>
          <a:noFill/>
        </p:spPr>
        <p:txBody>
          <a:bodyPr wrap="none" rtlCol="0">
            <a:spAutoFit/>
          </a:bodyPr>
          <a:lstStyle/>
          <a:p>
            <a:r>
              <a:rPr kumimoji="1" lang="ja-JP" altLang="en-US" dirty="0"/>
              <a:t>これがプログラミングの変数の特徴です。</a:t>
            </a:r>
          </a:p>
        </p:txBody>
      </p:sp>
    </p:spTree>
    <p:extLst>
      <p:ext uri="{BB962C8B-B14F-4D97-AF65-F5344CB8AC3E}">
        <p14:creationId xmlns:p14="http://schemas.microsoft.com/office/powerpoint/2010/main" val="299108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型とは？</a:t>
            </a:r>
          </a:p>
        </p:txBody>
      </p:sp>
      <p:sp>
        <p:nvSpPr>
          <p:cNvPr id="4" name="テキスト ボックス 3">
            <a:extLst>
              <a:ext uri="{FF2B5EF4-FFF2-40B4-BE49-F238E27FC236}">
                <a16:creationId xmlns:a16="http://schemas.microsoft.com/office/drawing/2014/main" id="{F71BD6BF-BF30-4AD5-AB8D-86C028398F41}"/>
              </a:ext>
            </a:extLst>
          </p:cNvPr>
          <p:cNvSpPr txBox="1"/>
          <p:nvPr/>
        </p:nvSpPr>
        <p:spPr>
          <a:xfrm>
            <a:off x="379092" y="2042349"/>
            <a:ext cx="449353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数学の変数との考え方の違い。</a:t>
            </a:r>
            <a:endParaRPr kumimoji="1" lang="en-US" altLang="ja-JP" sz="2400" dirty="0"/>
          </a:p>
          <a:p>
            <a:r>
              <a:rPr lang="ja-JP" altLang="en-US" sz="2400" dirty="0"/>
              <a:t>その中でも最大の物が</a:t>
            </a:r>
            <a:r>
              <a:rPr lang="ja-JP" altLang="en-US" sz="2400" b="1" u="sng" dirty="0">
                <a:solidFill>
                  <a:srgbClr val="FF0000"/>
                </a:solidFill>
              </a:rPr>
              <a:t>型</a:t>
            </a:r>
            <a:r>
              <a:rPr lang="ja-JP" altLang="en-US" sz="2400" dirty="0"/>
              <a:t>です。</a:t>
            </a:r>
            <a:endParaRPr kumimoji="1" lang="ja-JP" altLang="en-US" sz="2400" dirty="0"/>
          </a:p>
        </p:txBody>
      </p:sp>
      <p:sp>
        <p:nvSpPr>
          <p:cNvPr id="5" name="テキスト ボックス 4">
            <a:extLst>
              <a:ext uri="{FF2B5EF4-FFF2-40B4-BE49-F238E27FC236}">
                <a16:creationId xmlns:a16="http://schemas.microsoft.com/office/drawing/2014/main" id="{587D092C-9CF1-45D4-84ED-78607099B6B9}"/>
              </a:ext>
            </a:extLst>
          </p:cNvPr>
          <p:cNvSpPr txBox="1"/>
          <p:nvPr/>
        </p:nvSpPr>
        <p:spPr>
          <a:xfrm>
            <a:off x="5286048" y="948267"/>
            <a:ext cx="6794440" cy="273921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sz="2000" dirty="0"/>
              <a:t>数学の変数は</a:t>
            </a:r>
            <a:endParaRPr kumimoji="1" lang="en-US" altLang="ja-JP" sz="2000" dirty="0"/>
          </a:p>
          <a:p>
            <a:r>
              <a:rPr kumimoji="1" lang="ja-JP" altLang="en-US" sz="2000" dirty="0"/>
              <a:t>数値であれば何でも入力できました。</a:t>
            </a:r>
            <a:endParaRPr kumimoji="1" lang="en-US" altLang="ja-JP" sz="2000" dirty="0"/>
          </a:p>
          <a:p>
            <a:endParaRPr lang="en-US" altLang="ja-JP" sz="2000" dirty="0"/>
          </a:p>
          <a:p>
            <a:r>
              <a:rPr kumimoji="1" lang="ja-JP" altLang="en-US" sz="2000" dirty="0"/>
              <a:t>しかし、プログラミングの変数は</a:t>
            </a:r>
            <a:endParaRPr kumimoji="1" lang="en-US" altLang="ja-JP" sz="2000" dirty="0"/>
          </a:p>
          <a:p>
            <a:r>
              <a:rPr kumimoji="1" lang="ja-JP" altLang="en-US" sz="2000" b="1" u="sng" dirty="0"/>
              <a:t>変数作成時に指定した形式のデータしか代入できません。</a:t>
            </a:r>
            <a:endParaRPr kumimoji="1" lang="en-US" altLang="ja-JP" sz="2000" b="1" u="sng" dirty="0"/>
          </a:p>
          <a:p>
            <a:endParaRPr kumimoji="1" lang="en-US" altLang="ja-JP" sz="2000" dirty="0"/>
          </a:p>
          <a:p>
            <a:r>
              <a:rPr lang="ja-JP" altLang="en-US" sz="2000" dirty="0"/>
              <a:t>この</a:t>
            </a:r>
            <a:r>
              <a:rPr lang="ja-JP" altLang="en-US" sz="3200" b="1" u="sng" dirty="0">
                <a:solidFill>
                  <a:srgbClr val="FF0000"/>
                </a:solidFill>
              </a:rPr>
              <a:t>データの形式</a:t>
            </a:r>
            <a:r>
              <a:rPr lang="ja-JP" altLang="en-US" sz="2000" dirty="0"/>
              <a:t>の事を</a:t>
            </a:r>
            <a:endParaRPr lang="en-US" altLang="ja-JP" sz="2000" dirty="0"/>
          </a:p>
          <a:p>
            <a:r>
              <a:rPr kumimoji="1" lang="ja-JP" altLang="en-US" sz="2000" dirty="0"/>
              <a:t>型と言います。</a:t>
            </a:r>
          </a:p>
        </p:txBody>
      </p:sp>
      <p:sp>
        <p:nvSpPr>
          <p:cNvPr id="6" name="テキスト ボックス 5">
            <a:extLst>
              <a:ext uri="{FF2B5EF4-FFF2-40B4-BE49-F238E27FC236}">
                <a16:creationId xmlns:a16="http://schemas.microsoft.com/office/drawing/2014/main" id="{010F6518-AEF9-4B64-99E9-9E95A99C3A3A}"/>
              </a:ext>
            </a:extLst>
          </p:cNvPr>
          <p:cNvSpPr txBox="1"/>
          <p:nvPr/>
        </p:nvSpPr>
        <p:spPr>
          <a:xfrm>
            <a:off x="900068" y="4501803"/>
            <a:ext cx="345158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整数であれば　</a:t>
            </a:r>
            <a:r>
              <a:rPr kumimoji="1" lang="en-US" altLang="ja-JP" sz="2400" dirty="0"/>
              <a:t>int</a:t>
            </a:r>
          </a:p>
          <a:p>
            <a:r>
              <a:rPr kumimoji="1" lang="ja-JP" altLang="en-US" sz="2400" dirty="0"/>
              <a:t>実数であれば　</a:t>
            </a:r>
            <a:r>
              <a:rPr kumimoji="1" lang="en-US" altLang="ja-JP" sz="2400" dirty="0"/>
              <a:t>float</a:t>
            </a:r>
          </a:p>
          <a:p>
            <a:r>
              <a:rPr kumimoji="1" lang="ja-JP" altLang="en-US" sz="2400" dirty="0"/>
              <a:t>文字列であれば　</a:t>
            </a:r>
            <a:r>
              <a:rPr kumimoji="1" lang="en-US" altLang="ja-JP" sz="2400" dirty="0"/>
              <a:t>string</a:t>
            </a:r>
            <a:endParaRPr kumimoji="1" lang="ja-JP" altLang="en-US" sz="2400" dirty="0"/>
          </a:p>
        </p:txBody>
      </p:sp>
      <p:sp>
        <p:nvSpPr>
          <p:cNvPr id="2" name="テキスト ボックス 1">
            <a:extLst>
              <a:ext uri="{FF2B5EF4-FFF2-40B4-BE49-F238E27FC236}">
                <a16:creationId xmlns:a16="http://schemas.microsoft.com/office/drawing/2014/main" id="{927DF747-5D16-4CE5-A953-F413051616E1}"/>
              </a:ext>
            </a:extLst>
          </p:cNvPr>
          <p:cNvSpPr txBox="1"/>
          <p:nvPr/>
        </p:nvSpPr>
        <p:spPr>
          <a:xfrm>
            <a:off x="802285" y="5731098"/>
            <a:ext cx="3647152" cy="369332"/>
          </a:xfrm>
          <a:prstGeom prst="rect">
            <a:avLst/>
          </a:prstGeom>
          <a:noFill/>
        </p:spPr>
        <p:txBody>
          <a:bodyPr wrap="none" rtlCol="0">
            <a:spAutoFit/>
          </a:bodyPr>
          <a:lstStyle/>
          <a:p>
            <a:r>
              <a:rPr lang="ja-JP" altLang="en-US" dirty="0"/>
              <a:t>というような形で型を指定します</a:t>
            </a:r>
            <a:endParaRPr kumimoji="1" lang="ja-JP" altLang="en-US" dirty="0"/>
          </a:p>
        </p:txBody>
      </p:sp>
      <p:pic>
        <p:nvPicPr>
          <p:cNvPr id="11" name="図 10">
            <a:extLst>
              <a:ext uri="{FF2B5EF4-FFF2-40B4-BE49-F238E27FC236}">
                <a16:creationId xmlns:a16="http://schemas.microsoft.com/office/drawing/2014/main" id="{9EA27B1B-E45A-4134-A8A4-F3B284CA0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19" y="4125714"/>
            <a:ext cx="5418046" cy="2178586"/>
          </a:xfrm>
          <a:prstGeom prst="rect">
            <a:avLst/>
          </a:prstGeom>
        </p:spPr>
      </p:pic>
    </p:spTree>
    <p:extLst>
      <p:ext uri="{BB962C8B-B14F-4D97-AF65-F5344CB8AC3E}">
        <p14:creationId xmlns:p14="http://schemas.microsoft.com/office/powerpoint/2010/main" val="417748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なぜ型を指定するのか？</a:t>
            </a:r>
          </a:p>
        </p:txBody>
      </p:sp>
      <p:sp>
        <p:nvSpPr>
          <p:cNvPr id="3" name="テキスト ボックス 2">
            <a:extLst>
              <a:ext uri="{FF2B5EF4-FFF2-40B4-BE49-F238E27FC236}">
                <a16:creationId xmlns:a16="http://schemas.microsoft.com/office/drawing/2014/main" id="{38D34810-FDAA-4BBE-8326-9831448A6E8A}"/>
              </a:ext>
            </a:extLst>
          </p:cNvPr>
          <p:cNvSpPr txBox="1"/>
          <p:nvPr/>
        </p:nvSpPr>
        <p:spPr>
          <a:xfrm>
            <a:off x="2105163" y="5985358"/>
            <a:ext cx="7981673"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kumimoji="1" lang="ja-JP" altLang="en-US" sz="3200" b="1" dirty="0"/>
              <a:t>計算を早くするために型を指定している。</a:t>
            </a:r>
            <a:endParaRPr kumimoji="1" lang="ja-JP" altLang="en-US" sz="2400" b="1" dirty="0"/>
          </a:p>
        </p:txBody>
      </p:sp>
      <p:sp>
        <p:nvSpPr>
          <p:cNvPr id="7" name="テキスト ボックス 6">
            <a:extLst>
              <a:ext uri="{FF2B5EF4-FFF2-40B4-BE49-F238E27FC236}">
                <a16:creationId xmlns:a16="http://schemas.microsoft.com/office/drawing/2014/main" id="{7F7963DD-83B9-47A7-9D8C-7B7A169CED76}"/>
              </a:ext>
            </a:extLst>
          </p:cNvPr>
          <p:cNvSpPr txBox="1"/>
          <p:nvPr/>
        </p:nvSpPr>
        <p:spPr>
          <a:xfrm>
            <a:off x="708338" y="1262130"/>
            <a:ext cx="4376519" cy="707886"/>
          </a:xfrm>
          <a:prstGeom prst="rect">
            <a:avLst/>
          </a:prstGeom>
          <a:noFill/>
        </p:spPr>
        <p:txBody>
          <a:bodyPr wrap="none" rtlCol="0">
            <a:spAutoFit/>
          </a:bodyPr>
          <a:lstStyle/>
          <a:p>
            <a:r>
              <a:rPr kumimoji="1" lang="ja-JP" altLang="en-US" sz="2000" dirty="0"/>
              <a:t>ハードウェア的な話になりますが、</a:t>
            </a:r>
            <a:endParaRPr kumimoji="1" lang="en-US" altLang="ja-JP" sz="2000" dirty="0"/>
          </a:p>
          <a:p>
            <a:r>
              <a:rPr lang="en-US" altLang="ja-JP" sz="2000" dirty="0"/>
              <a:t>PC</a:t>
            </a:r>
            <a:r>
              <a:rPr lang="ja-JP" altLang="en-US" sz="2000" dirty="0"/>
              <a:t>のメモリの話が関係しています。</a:t>
            </a:r>
            <a:endParaRPr kumimoji="1" lang="ja-JP" altLang="en-US" sz="2000" dirty="0"/>
          </a:p>
        </p:txBody>
      </p:sp>
      <p:pic>
        <p:nvPicPr>
          <p:cNvPr id="10" name="図 9">
            <a:extLst>
              <a:ext uri="{FF2B5EF4-FFF2-40B4-BE49-F238E27FC236}">
                <a16:creationId xmlns:a16="http://schemas.microsoft.com/office/drawing/2014/main" id="{ADA2A160-5948-4B40-A669-433AAC07764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30864" t="24978" r="39477" b="40038"/>
          <a:stretch/>
        </p:blipFill>
        <p:spPr>
          <a:xfrm>
            <a:off x="910360" y="2394749"/>
            <a:ext cx="3254828" cy="2159570"/>
          </a:xfrm>
          <a:prstGeom prst="rect">
            <a:avLst/>
          </a:prstGeom>
        </p:spPr>
      </p:pic>
      <p:sp>
        <p:nvSpPr>
          <p:cNvPr id="15" name="テキスト ボックス 14">
            <a:extLst>
              <a:ext uri="{FF2B5EF4-FFF2-40B4-BE49-F238E27FC236}">
                <a16:creationId xmlns:a16="http://schemas.microsoft.com/office/drawing/2014/main" id="{FA16081E-1FB7-4F25-B2A6-016E783BF1F6}"/>
              </a:ext>
            </a:extLst>
          </p:cNvPr>
          <p:cNvSpPr txBox="1"/>
          <p:nvPr/>
        </p:nvSpPr>
        <p:spPr>
          <a:xfrm>
            <a:off x="708337" y="4915895"/>
            <a:ext cx="5057795" cy="400110"/>
          </a:xfrm>
          <a:prstGeom prst="rect">
            <a:avLst/>
          </a:prstGeom>
          <a:noFill/>
        </p:spPr>
        <p:txBody>
          <a:bodyPr wrap="none" rtlCol="0">
            <a:spAutoFit/>
          </a:bodyPr>
          <a:lstStyle/>
          <a:p>
            <a:r>
              <a:rPr kumimoji="1" lang="ja-JP" altLang="en-US" sz="2000" dirty="0"/>
              <a:t>型によってメモリを使う量が変わります。</a:t>
            </a:r>
          </a:p>
        </p:txBody>
      </p:sp>
      <p:sp>
        <p:nvSpPr>
          <p:cNvPr id="16" name="テキスト ボックス 15">
            <a:extLst>
              <a:ext uri="{FF2B5EF4-FFF2-40B4-BE49-F238E27FC236}">
                <a16:creationId xmlns:a16="http://schemas.microsoft.com/office/drawing/2014/main" id="{9BB2C7A3-9B44-4D8A-8F35-1DF6A1918AE2}"/>
              </a:ext>
            </a:extLst>
          </p:cNvPr>
          <p:cNvSpPr txBox="1"/>
          <p:nvPr/>
        </p:nvSpPr>
        <p:spPr>
          <a:xfrm>
            <a:off x="6403697" y="1439252"/>
            <a:ext cx="4031873" cy="400110"/>
          </a:xfrm>
          <a:prstGeom prst="rect">
            <a:avLst/>
          </a:prstGeom>
          <a:noFill/>
        </p:spPr>
        <p:txBody>
          <a:bodyPr wrap="none" rtlCol="0">
            <a:spAutoFit/>
          </a:bodyPr>
          <a:lstStyle/>
          <a:p>
            <a:r>
              <a:rPr kumimoji="1" lang="ja-JP" altLang="en-US" sz="2000" dirty="0"/>
              <a:t>この計算の際に使うメモリの量</a:t>
            </a:r>
            <a:r>
              <a:rPr lang="ja-JP" altLang="en-US" sz="2000" dirty="0"/>
              <a:t>が</a:t>
            </a:r>
            <a:endParaRPr kumimoji="1" lang="ja-JP" altLang="en-US" sz="2000" dirty="0"/>
          </a:p>
        </p:txBody>
      </p:sp>
      <p:sp>
        <p:nvSpPr>
          <p:cNvPr id="17" name="テキスト ボックス 16">
            <a:extLst>
              <a:ext uri="{FF2B5EF4-FFF2-40B4-BE49-F238E27FC236}">
                <a16:creationId xmlns:a16="http://schemas.microsoft.com/office/drawing/2014/main" id="{2DCFC08A-2A0C-4102-9F28-8AFD4CA92B15}"/>
              </a:ext>
            </a:extLst>
          </p:cNvPr>
          <p:cNvSpPr txBox="1"/>
          <p:nvPr/>
        </p:nvSpPr>
        <p:spPr>
          <a:xfrm>
            <a:off x="6516819" y="2174038"/>
            <a:ext cx="4852610" cy="95410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2800" b="1" dirty="0"/>
              <a:t>・事前に分かっているか</a:t>
            </a:r>
            <a:endParaRPr kumimoji="1" lang="en-US" altLang="ja-JP" sz="2000" b="1" dirty="0"/>
          </a:p>
          <a:p>
            <a:r>
              <a:rPr lang="ja-JP" altLang="en-US" sz="2800" b="1" dirty="0"/>
              <a:t>・実行するまでわからないか</a:t>
            </a:r>
            <a:endParaRPr kumimoji="1" lang="ja-JP" altLang="en-US" sz="2000" b="1" dirty="0"/>
          </a:p>
        </p:txBody>
      </p:sp>
      <p:sp>
        <p:nvSpPr>
          <p:cNvPr id="18" name="テキスト ボックス 17">
            <a:extLst>
              <a:ext uri="{FF2B5EF4-FFF2-40B4-BE49-F238E27FC236}">
                <a16:creationId xmlns:a16="http://schemas.microsoft.com/office/drawing/2014/main" id="{EC13BAEF-3337-4039-86BD-255E4D2BE6F2}"/>
              </a:ext>
            </a:extLst>
          </p:cNvPr>
          <p:cNvSpPr txBox="1"/>
          <p:nvPr/>
        </p:nvSpPr>
        <p:spPr>
          <a:xfrm>
            <a:off x="6425870" y="3462821"/>
            <a:ext cx="4801314" cy="2246769"/>
          </a:xfrm>
          <a:prstGeom prst="rect">
            <a:avLst/>
          </a:prstGeom>
          <a:noFill/>
        </p:spPr>
        <p:txBody>
          <a:bodyPr wrap="none" rtlCol="0">
            <a:spAutoFit/>
          </a:bodyPr>
          <a:lstStyle/>
          <a:p>
            <a:r>
              <a:rPr kumimoji="1" lang="ja-JP" altLang="en-US" sz="2000" dirty="0"/>
              <a:t>で、計算速度に雲泥の差が出ます。</a:t>
            </a:r>
            <a:endParaRPr kumimoji="1" lang="en-US" altLang="ja-JP" sz="2000" dirty="0"/>
          </a:p>
          <a:p>
            <a:endParaRPr lang="en-US" altLang="ja-JP" sz="2000" dirty="0"/>
          </a:p>
          <a:p>
            <a:r>
              <a:rPr lang="ja-JP" altLang="en-US" sz="2000" dirty="0"/>
              <a:t>なので、速度を重視するような言語では</a:t>
            </a:r>
            <a:endParaRPr lang="en-US" altLang="ja-JP" sz="2000" dirty="0"/>
          </a:p>
          <a:p>
            <a:r>
              <a:rPr kumimoji="1" lang="ja-JP" altLang="en-US" sz="2000" dirty="0"/>
              <a:t>変数作成時に型を指定することで、</a:t>
            </a:r>
            <a:endParaRPr kumimoji="1" lang="en-US" altLang="ja-JP" sz="2000" dirty="0"/>
          </a:p>
          <a:p>
            <a:r>
              <a:rPr lang="en-US" altLang="ja-JP" sz="2000" dirty="0"/>
              <a:t>(※</a:t>
            </a:r>
            <a:r>
              <a:rPr lang="ja-JP" altLang="en-US" sz="2000" b="1" u="sng" dirty="0">
                <a:solidFill>
                  <a:srgbClr val="FF0000"/>
                </a:solidFill>
              </a:rPr>
              <a:t>明示的に指定する</a:t>
            </a:r>
            <a:r>
              <a:rPr lang="ja-JP" altLang="en-US" sz="2000" dirty="0"/>
              <a:t>と言う</a:t>
            </a:r>
            <a:r>
              <a:rPr lang="en-US" altLang="ja-JP" sz="2000" dirty="0"/>
              <a:t>)</a:t>
            </a:r>
          </a:p>
          <a:p>
            <a:endParaRPr kumimoji="1" lang="en-US" altLang="ja-JP" sz="2000" dirty="0"/>
          </a:p>
          <a:p>
            <a:r>
              <a:rPr lang="ja-JP" altLang="en-US" sz="2000" dirty="0"/>
              <a:t>計算する速度を早くしています。</a:t>
            </a:r>
            <a:endParaRPr kumimoji="1" lang="ja-JP" altLang="en-US" sz="2000" dirty="0"/>
          </a:p>
        </p:txBody>
      </p:sp>
      <p:sp>
        <p:nvSpPr>
          <p:cNvPr id="13" name="右中かっこ 12">
            <a:extLst>
              <a:ext uri="{FF2B5EF4-FFF2-40B4-BE49-F238E27FC236}">
                <a16:creationId xmlns:a16="http://schemas.microsoft.com/office/drawing/2014/main" id="{20F82D5D-6320-4003-9F57-25634EEEC121}"/>
              </a:ext>
            </a:extLst>
          </p:cNvPr>
          <p:cNvSpPr/>
          <p:nvPr/>
        </p:nvSpPr>
        <p:spPr>
          <a:xfrm>
            <a:off x="4165188" y="2475967"/>
            <a:ext cx="139007" cy="17512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B914BB5-958E-4B03-B4F5-EB9D6D0F5734}"/>
              </a:ext>
            </a:extLst>
          </p:cNvPr>
          <p:cNvSpPr txBox="1"/>
          <p:nvPr/>
        </p:nvSpPr>
        <p:spPr>
          <a:xfrm>
            <a:off x="4304195" y="2437391"/>
            <a:ext cx="380232" cy="276999"/>
          </a:xfrm>
          <a:prstGeom prst="rect">
            <a:avLst/>
          </a:prstGeom>
          <a:noFill/>
        </p:spPr>
        <p:txBody>
          <a:bodyPr wrap="none" rtlCol="0">
            <a:spAutoFit/>
          </a:bodyPr>
          <a:lstStyle/>
          <a:p>
            <a:r>
              <a:rPr kumimoji="1" lang="en-US" altLang="ja-JP" sz="1200" b="1" dirty="0">
                <a:solidFill>
                  <a:srgbClr val="FF0000"/>
                </a:solidFill>
              </a:rPr>
              <a:t>int</a:t>
            </a:r>
            <a:endParaRPr kumimoji="1" lang="ja-JP" altLang="en-US" b="1" dirty="0">
              <a:solidFill>
                <a:srgbClr val="FF0000"/>
              </a:solidFill>
            </a:endParaRPr>
          </a:p>
        </p:txBody>
      </p:sp>
      <p:sp>
        <p:nvSpPr>
          <p:cNvPr id="20" name="右中かっこ 19">
            <a:extLst>
              <a:ext uri="{FF2B5EF4-FFF2-40B4-BE49-F238E27FC236}">
                <a16:creationId xmlns:a16="http://schemas.microsoft.com/office/drawing/2014/main" id="{376F19E6-21A6-41EB-9158-E9A361894259}"/>
              </a:ext>
            </a:extLst>
          </p:cNvPr>
          <p:cNvSpPr/>
          <p:nvPr/>
        </p:nvSpPr>
        <p:spPr>
          <a:xfrm>
            <a:off x="4165188" y="2714720"/>
            <a:ext cx="139007" cy="297947"/>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BF1D047-97FA-4C6A-94B7-DB1E3D2D99EF}"/>
              </a:ext>
            </a:extLst>
          </p:cNvPr>
          <p:cNvSpPr txBox="1"/>
          <p:nvPr/>
        </p:nvSpPr>
        <p:spPr>
          <a:xfrm>
            <a:off x="4283289" y="2714390"/>
            <a:ext cx="582211" cy="307777"/>
          </a:xfrm>
          <a:prstGeom prst="rect">
            <a:avLst/>
          </a:prstGeom>
          <a:noFill/>
        </p:spPr>
        <p:txBody>
          <a:bodyPr wrap="none" rtlCol="0">
            <a:spAutoFit/>
          </a:bodyPr>
          <a:lstStyle/>
          <a:p>
            <a:r>
              <a:rPr kumimoji="1" lang="en-US" altLang="ja-JP" sz="1400" b="1" dirty="0">
                <a:solidFill>
                  <a:schemeClr val="accent1"/>
                </a:solidFill>
              </a:rPr>
              <a:t>float</a:t>
            </a:r>
            <a:endParaRPr kumimoji="1" lang="ja-JP" altLang="en-US" b="1" dirty="0">
              <a:solidFill>
                <a:schemeClr val="accent1"/>
              </a:solidFill>
            </a:endParaRPr>
          </a:p>
        </p:txBody>
      </p:sp>
      <p:sp>
        <p:nvSpPr>
          <p:cNvPr id="22" name="右中かっこ 21">
            <a:extLst>
              <a:ext uri="{FF2B5EF4-FFF2-40B4-BE49-F238E27FC236}">
                <a16:creationId xmlns:a16="http://schemas.microsoft.com/office/drawing/2014/main" id="{EDA659BF-2728-44BA-A512-98215FF56DE9}"/>
              </a:ext>
            </a:extLst>
          </p:cNvPr>
          <p:cNvSpPr/>
          <p:nvPr/>
        </p:nvSpPr>
        <p:spPr>
          <a:xfrm>
            <a:off x="4165188" y="3052898"/>
            <a:ext cx="139007" cy="142728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2CEF0C1-CFB5-444C-964B-4178BBB2C3F2}"/>
              </a:ext>
            </a:extLst>
          </p:cNvPr>
          <p:cNvSpPr txBox="1"/>
          <p:nvPr/>
        </p:nvSpPr>
        <p:spPr>
          <a:xfrm>
            <a:off x="4304195" y="3581874"/>
            <a:ext cx="686406" cy="307777"/>
          </a:xfrm>
          <a:prstGeom prst="rect">
            <a:avLst/>
          </a:prstGeom>
          <a:noFill/>
        </p:spPr>
        <p:txBody>
          <a:bodyPr wrap="none" rtlCol="0">
            <a:spAutoFit/>
          </a:bodyPr>
          <a:lstStyle/>
          <a:p>
            <a:r>
              <a:rPr kumimoji="1" lang="en-US" altLang="ja-JP" sz="1400" b="1" dirty="0">
                <a:solidFill>
                  <a:schemeClr val="accent6"/>
                </a:solidFill>
              </a:rPr>
              <a:t>string</a:t>
            </a:r>
            <a:endParaRPr kumimoji="1" lang="ja-JP" altLang="en-US" sz="1400" b="1" dirty="0">
              <a:solidFill>
                <a:schemeClr val="accent6"/>
              </a:solidFill>
            </a:endParaRPr>
          </a:p>
        </p:txBody>
      </p:sp>
      <p:sp>
        <p:nvSpPr>
          <p:cNvPr id="24" name="テキスト ボックス 23">
            <a:extLst>
              <a:ext uri="{FF2B5EF4-FFF2-40B4-BE49-F238E27FC236}">
                <a16:creationId xmlns:a16="http://schemas.microsoft.com/office/drawing/2014/main" id="{ACB60BAA-484D-4D06-8DEF-EBF93B8D70B2}"/>
              </a:ext>
            </a:extLst>
          </p:cNvPr>
          <p:cNvSpPr txBox="1"/>
          <p:nvPr/>
        </p:nvSpPr>
        <p:spPr>
          <a:xfrm>
            <a:off x="737281" y="4292343"/>
            <a:ext cx="180049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b="1" dirty="0"/>
              <a:t>メモリの簡略図</a:t>
            </a:r>
            <a:endParaRPr kumimoji="1" lang="ja-JP" altLang="en-US" b="1" dirty="0"/>
          </a:p>
        </p:txBody>
      </p:sp>
    </p:spTree>
    <p:extLst>
      <p:ext uri="{BB962C8B-B14F-4D97-AF65-F5344CB8AC3E}">
        <p14:creationId xmlns:p14="http://schemas.microsoft.com/office/powerpoint/2010/main" val="342832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代表的な型一覧</a:t>
            </a:r>
          </a:p>
        </p:txBody>
      </p:sp>
      <p:graphicFrame>
        <p:nvGraphicFramePr>
          <p:cNvPr id="6" name="表 6">
            <a:extLst>
              <a:ext uri="{FF2B5EF4-FFF2-40B4-BE49-F238E27FC236}">
                <a16:creationId xmlns:a16="http://schemas.microsoft.com/office/drawing/2014/main" id="{EA67DC83-9BC6-4F96-B8AD-1E63F7AF369F}"/>
              </a:ext>
            </a:extLst>
          </p:cNvPr>
          <p:cNvGraphicFramePr>
            <a:graphicFrameLocks noGrp="1"/>
          </p:cNvGraphicFramePr>
          <p:nvPr>
            <p:extLst>
              <p:ext uri="{D42A27DB-BD31-4B8C-83A1-F6EECF244321}">
                <p14:modId xmlns:p14="http://schemas.microsoft.com/office/powerpoint/2010/main" val="2559434759"/>
              </p:ext>
            </p:extLst>
          </p:nvPr>
        </p:nvGraphicFramePr>
        <p:xfrm>
          <a:off x="1271571" y="1171554"/>
          <a:ext cx="9648858" cy="4088495"/>
        </p:xfrm>
        <a:graphic>
          <a:graphicData uri="http://schemas.openxmlformats.org/drawingml/2006/table">
            <a:tbl>
              <a:tblPr firstRow="1" bandRow="1">
                <a:tableStyleId>{5C22544A-7EE6-4342-B048-85BDC9FD1C3A}</a:tableStyleId>
              </a:tblPr>
              <a:tblGrid>
                <a:gridCol w="3216286">
                  <a:extLst>
                    <a:ext uri="{9D8B030D-6E8A-4147-A177-3AD203B41FA5}">
                      <a16:colId xmlns:a16="http://schemas.microsoft.com/office/drawing/2014/main" val="1317691701"/>
                    </a:ext>
                  </a:extLst>
                </a:gridCol>
                <a:gridCol w="3216286">
                  <a:extLst>
                    <a:ext uri="{9D8B030D-6E8A-4147-A177-3AD203B41FA5}">
                      <a16:colId xmlns:a16="http://schemas.microsoft.com/office/drawing/2014/main" val="2637778149"/>
                    </a:ext>
                  </a:extLst>
                </a:gridCol>
                <a:gridCol w="3216286">
                  <a:extLst>
                    <a:ext uri="{9D8B030D-6E8A-4147-A177-3AD203B41FA5}">
                      <a16:colId xmlns:a16="http://schemas.microsoft.com/office/drawing/2014/main" val="1328482983"/>
                    </a:ext>
                  </a:extLst>
                </a:gridCol>
              </a:tblGrid>
              <a:tr h="613775">
                <a:tc>
                  <a:txBody>
                    <a:bodyPr/>
                    <a:lstStyle/>
                    <a:p>
                      <a:pPr algn="ctr"/>
                      <a:r>
                        <a:rPr kumimoji="1" lang="ja-JP" altLang="en-US" dirty="0"/>
                        <a:t>型名</a:t>
                      </a:r>
                    </a:p>
                  </a:txBody>
                  <a:tcPr/>
                </a:tc>
                <a:tc>
                  <a:txBody>
                    <a:bodyPr/>
                    <a:lstStyle/>
                    <a:p>
                      <a:pPr algn="ctr"/>
                      <a:r>
                        <a:rPr kumimoji="1" lang="ja-JP" altLang="en-US" dirty="0"/>
                        <a:t>型の説明</a:t>
                      </a:r>
                    </a:p>
                  </a:txBody>
                  <a:tcPr/>
                </a:tc>
                <a:tc>
                  <a:txBody>
                    <a:bodyPr/>
                    <a:lstStyle/>
                    <a:p>
                      <a:pPr algn="ctr"/>
                      <a:r>
                        <a:rPr kumimoji="1" lang="ja-JP" altLang="en-US" dirty="0"/>
                        <a:t>値の範囲</a:t>
                      </a:r>
                    </a:p>
                  </a:txBody>
                  <a:tcPr/>
                </a:tc>
                <a:extLst>
                  <a:ext uri="{0D108BD9-81ED-4DB2-BD59-A6C34878D82A}">
                    <a16:rowId xmlns:a16="http://schemas.microsoft.com/office/drawing/2014/main" val="1516134910"/>
                  </a:ext>
                </a:extLst>
              </a:tr>
              <a:tr h="613775">
                <a:tc>
                  <a:txBody>
                    <a:bodyPr/>
                    <a:lstStyle/>
                    <a:p>
                      <a:pPr algn="ctr"/>
                      <a:r>
                        <a:rPr kumimoji="1" lang="en-US" altLang="ja-JP" dirty="0"/>
                        <a:t>int</a:t>
                      </a:r>
                      <a:endParaRPr kumimoji="1" lang="ja-JP" altLang="en-US" dirty="0"/>
                    </a:p>
                  </a:txBody>
                  <a:tcPr/>
                </a:tc>
                <a:tc>
                  <a:txBody>
                    <a:bodyPr/>
                    <a:lstStyle/>
                    <a:p>
                      <a:pPr algn="ctr"/>
                      <a:r>
                        <a:rPr kumimoji="1" lang="ja-JP" altLang="en-US" dirty="0"/>
                        <a:t>整数を扱う型</a:t>
                      </a:r>
                    </a:p>
                  </a:txBody>
                  <a:tcPr/>
                </a:tc>
                <a:tc>
                  <a:txBody>
                    <a:bodyPr/>
                    <a:lstStyle/>
                    <a:p>
                      <a:pPr algn="ctr"/>
                      <a:r>
                        <a:rPr kumimoji="1" lang="en-US" altLang="ja-JP" sz="1800" b="0" i="0" kern="1200" dirty="0">
                          <a:solidFill>
                            <a:schemeClr val="dk1"/>
                          </a:solidFill>
                          <a:effectLst/>
                          <a:latin typeface="+mn-lt"/>
                          <a:ea typeface="+mn-ea"/>
                          <a:cs typeface="+mn-cs"/>
                        </a:rPr>
                        <a:t>-2,147,483,648</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2,147,483,647</a:t>
                      </a:r>
                      <a:endParaRPr kumimoji="1" lang="ja-JP" altLang="en-US" dirty="0"/>
                    </a:p>
                  </a:txBody>
                  <a:tcPr/>
                </a:tc>
                <a:extLst>
                  <a:ext uri="{0D108BD9-81ED-4DB2-BD59-A6C34878D82A}">
                    <a16:rowId xmlns:a16="http://schemas.microsoft.com/office/drawing/2014/main" val="574661998"/>
                  </a:ext>
                </a:extLst>
              </a:tr>
              <a:tr h="613775">
                <a:tc>
                  <a:txBody>
                    <a:bodyPr/>
                    <a:lstStyle/>
                    <a:p>
                      <a:pPr algn="ctr"/>
                      <a:r>
                        <a:rPr kumimoji="1" lang="en-US" altLang="ja-JP" dirty="0"/>
                        <a:t>long</a:t>
                      </a:r>
                      <a:endParaRPr kumimoji="1" lang="ja-JP" altLang="en-US" dirty="0"/>
                    </a:p>
                  </a:txBody>
                  <a:tcPr/>
                </a:tc>
                <a:tc>
                  <a:txBody>
                    <a:bodyPr/>
                    <a:lstStyle/>
                    <a:p>
                      <a:pPr algn="ctr"/>
                      <a:r>
                        <a:rPr kumimoji="1" lang="en-US" altLang="ja-JP" dirty="0"/>
                        <a:t>Int</a:t>
                      </a:r>
                      <a:r>
                        <a:rPr kumimoji="1" lang="ja-JP" altLang="en-US" dirty="0"/>
                        <a:t>より大きな整数を扱う型</a:t>
                      </a:r>
                    </a:p>
                  </a:txBody>
                  <a:tcPr/>
                </a:tc>
                <a:tc>
                  <a:txBody>
                    <a:bodyPr/>
                    <a:lstStyle/>
                    <a:p>
                      <a:pPr algn="ctr"/>
                      <a:r>
                        <a:rPr kumimoji="1" lang="en-US" altLang="ja-JP" sz="1800" b="0" i="0" kern="1200" dirty="0">
                          <a:solidFill>
                            <a:schemeClr val="dk1"/>
                          </a:solidFill>
                          <a:effectLst/>
                          <a:latin typeface="+mn-lt"/>
                          <a:ea typeface="+mn-ea"/>
                          <a:cs typeface="+mn-cs"/>
                        </a:rPr>
                        <a:t>-9,223,372,036,854,775,808</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9,223,372,036,854,775,807</a:t>
                      </a:r>
                      <a:endParaRPr kumimoji="1" lang="ja-JP" altLang="en-US" dirty="0"/>
                    </a:p>
                  </a:txBody>
                  <a:tcPr/>
                </a:tc>
                <a:extLst>
                  <a:ext uri="{0D108BD9-81ED-4DB2-BD59-A6C34878D82A}">
                    <a16:rowId xmlns:a16="http://schemas.microsoft.com/office/drawing/2014/main" val="3498633139"/>
                  </a:ext>
                </a:extLst>
              </a:tr>
              <a:tr h="613775">
                <a:tc>
                  <a:txBody>
                    <a:bodyPr/>
                    <a:lstStyle/>
                    <a:p>
                      <a:pPr algn="ctr"/>
                      <a:r>
                        <a:rPr kumimoji="1" lang="en-US" altLang="ja-JP" dirty="0"/>
                        <a:t>float</a:t>
                      </a:r>
                      <a:endParaRPr kumimoji="1" lang="ja-JP" altLang="en-US" dirty="0"/>
                    </a:p>
                  </a:txBody>
                  <a:tcPr/>
                </a:tc>
                <a:tc>
                  <a:txBody>
                    <a:bodyPr/>
                    <a:lstStyle/>
                    <a:p>
                      <a:pPr algn="ctr"/>
                      <a:r>
                        <a:rPr kumimoji="1" lang="ja-JP" altLang="en-US" dirty="0"/>
                        <a:t>実数を扱う型</a:t>
                      </a:r>
                    </a:p>
                  </a:txBody>
                  <a:tcPr/>
                </a:tc>
                <a:tc>
                  <a:txBody>
                    <a:bodyPr/>
                    <a:lstStyle/>
                    <a:p>
                      <a:pPr algn="ctr"/>
                      <a:r>
                        <a:rPr kumimoji="1" lang="en-US" altLang="ja-JP" sz="1800" b="0" i="0" kern="1200" dirty="0">
                          <a:solidFill>
                            <a:schemeClr val="dk1"/>
                          </a:solidFill>
                          <a:effectLst/>
                          <a:latin typeface="+mn-lt"/>
                          <a:ea typeface="+mn-ea"/>
                          <a:cs typeface="+mn-cs"/>
                        </a:rPr>
                        <a:t>-3.402823×10</a:t>
                      </a:r>
                      <a:r>
                        <a:rPr kumimoji="1" lang="ja-JP" altLang="en-US" sz="1800" b="0" i="0" kern="1200" dirty="0">
                          <a:solidFill>
                            <a:schemeClr val="dk1"/>
                          </a:solidFill>
                          <a:effectLst/>
                          <a:latin typeface="+mn-lt"/>
                          <a:ea typeface="+mn-ea"/>
                          <a:cs typeface="+mn-cs"/>
                        </a:rPr>
                        <a:t>の</a:t>
                      </a:r>
                      <a:r>
                        <a:rPr kumimoji="1" lang="en-US" altLang="ja-JP" sz="1800" b="0" i="0" kern="1200" dirty="0">
                          <a:solidFill>
                            <a:schemeClr val="dk1"/>
                          </a:solidFill>
                          <a:effectLst/>
                          <a:latin typeface="+mn-lt"/>
                          <a:ea typeface="+mn-ea"/>
                          <a:cs typeface="+mn-cs"/>
                        </a:rPr>
                        <a:t>38</a:t>
                      </a:r>
                      <a:r>
                        <a:rPr kumimoji="1" lang="ja-JP" altLang="en-US" sz="1800" b="0" i="0" kern="1200" dirty="0">
                          <a:solidFill>
                            <a:schemeClr val="dk1"/>
                          </a:solidFill>
                          <a:effectLst/>
                          <a:latin typeface="+mn-lt"/>
                          <a:ea typeface="+mn-ea"/>
                          <a:cs typeface="+mn-cs"/>
                        </a:rPr>
                        <a:t>乗～</a:t>
                      </a:r>
                      <a:r>
                        <a:rPr kumimoji="1" lang="en-US" altLang="ja-JP" sz="1800" b="0" i="0" kern="1200" dirty="0">
                          <a:solidFill>
                            <a:schemeClr val="dk1"/>
                          </a:solidFill>
                          <a:effectLst/>
                          <a:latin typeface="+mn-lt"/>
                          <a:ea typeface="+mn-ea"/>
                          <a:cs typeface="+mn-cs"/>
                        </a:rPr>
                        <a:t>3.402823×10</a:t>
                      </a:r>
                      <a:r>
                        <a:rPr kumimoji="1" lang="ja-JP" altLang="en-US" sz="1800" b="0" i="0" kern="1200" dirty="0">
                          <a:solidFill>
                            <a:schemeClr val="dk1"/>
                          </a:solidFill>
                          <a:effectLst/>
                          <a:latin typeface="+mn-lt"/>
                          <a:ea typeface="+mn-ea"/>
                          <a:cs typeface="+mn-cs"/>
                        </a:rPr>
                        <a:t>の</a:t>
                      </a:r>
                      <a:r>
                        <a:rPr kumimoji="1" lang="en-US" altLang="ja-JP" sz="1800" b="0" i="0" kern="1200" dirty="0">
                          <a:solidFill>
                            <a:schemeClr val="dk1"/>
                          </a:solidFill>
                          <a:effectLst/>
                          <a:latin typeface="+mn-lt"/>
                          <a:ea typeface="+mn-ea"/>
                          <a:cs typeface="+mn-cs"/>
                        </a:rPr>
                        <a:t>38</a:t>
                      </a:r>
                      <a:r>
                        <a:rPr kumimoji="1" lang="ja-JP" altLang="en-US" sz="1800" b="0" i="0" kern="1200" dirty="0">
                          <a:solidFill>
                            <a:schemeClr val="dk1"/>
                          </a:solidFill>
                          <a:effectLst/>
                          <a:latin typeface="+mn-lt"/>
                          <a:ea typeface="+mn-ea"/>
                          <a:cs typeface="+mn-cs"/>
                        </a:rPr>
                        <a:t>乗</a:t>
                      </a:r>
                      <a:endParaRPr kumimoji="1" lang="ja-JP" altLang="en-US" dirty="0"/>
                    </a:p>
                  </a:txBody>
                  <a:tcPr/>
                </a:tc>
                <a:extLst>
                  <a:ext uri="{0D108BD9-81ED-4DB2-BD59-A6C34878D82A}">
                    <a16:rowId xmlns:a16="http://schemas.microsoft.com/office/drawing/2014/main" val="1845002820"/>
                  </a:ext>
                </a:extLst>
              </a:tr>
              <a:tr h="613775">
                <a:tc>
                  <a:txBody>
                    <a:bodyPr/>
                    <a:lstStyle/>
                    <a:p>
                      <a:pPr algn="ctr"/>
                      <a:r>
                        <a:rPr kumimoji="1" lang="en-US" altLang="ja-JP" dirty="0"/>
                        <a:t>double</a:t>
                      </a:r>
                      <a:endParaRPr kumimoji="1" lang="ja-JP" altLang="en-US" dirty="0"/>
                    </a:p>
                  </a:txBody>
                  <a:tcPr/>
                </a:tc>
                <a:tc>
                  <a:txBody>
                    <a:bodyPr/>
                    <a:lstStyle/>
                    <a:p>
                      <a:pPr algn="ctr"/>
                      <a:r>
                        <a:rPr kumimoji="1" lang="en-US" altLang="ja-JP" dirty="0"/>
                        <a:t>float</a:t>
                      </a:r>
                      <a:r>
                        <a:rPr kumimoji="1" lang="ja-JP" altLang="en-US" dirty="0"/>
                        <a:t>より大きな実数を扱う型</a:t>
                      </a:r>
                    </a:p>
                  </a:txBody>
                  <a:tcPr/>
                </a:tc>
                <a:tc>
                  <a:txBody>
                    <a:bodyPr/>
                    <a:lstStyle/>
                    <a:p>
                      <a:pPr algn="ctr"/>
                      <a:r>
                        <a:rPr kumimoji="1" lang="en-US" altLang="ja-JP" sz="1800" b="0" i="0" kern="1200" dirty="0">
                          <a:solidFill>
                            <a:schemeClr val="dk1"/>
                          </a:solidFill>
                          <a:effectLst/>
                          <a:latin typeface="+mn-lt"/>
                          <a:ea typeface="+mn-ea"/>
                          <a:cs typeface="+mn-cs"/>
                        </a:rPr>
                        <a:t>-1.79769313486232×10</a:t>
                      </a:r>
                      <a:r>
                        <a:rPr kumimoji="1" lang="ja-JP" altLang="en-US" sz="1800" b="0" i="0" kern="1200" dirty="0">
                          <a:solidFill>
                            <a:schemeClr val="dk1"/>
                          </a:solidFill>
                          <a:effectLst/>
                          <a:latin typeface="+mn-lt"/>
                          <a:ea typeface="+mn-ea"/>
                          <a:cs typeface="+mn-cs"/>
                        </a:rPr>
                        <a:t>の</a:t>
                      </a:r>
                      <a:r>
                        <a:rPr kumimoji="1" lang="en-US" altLang="ja-JP" sz="1800" b="0" i="0" kern="1200" dirty="0">
                          <a:solidFill>
                            <a:schemeClr val="dk1"/>
                          </a:solidFill>
                          <a:effectLst/>
                          <a:latin typeface="+mn-lt"/>
                          <a:ea typeface="+mn-ea"/>
                          <a:cs typeface="+mn-cs"/>
                        </a:rPr>
                        <a:t>308</a:t>
                      </a:r>
                      <a:r>
                        <a:rPr kumimoji="1" lang="ja-JP" altLang="en-US" sz="1800" b="0" i="0" kern="1200" dirty="0">
                          <a:solidFill>
                            <a:schemeClr val="dk1"/>
                          </a:solidFill>
                          <a:effectLst/>
                          <a:latin typeface="+mn-lt"/>
                          <a:ea typeface="+mn-ea"/>
                          <a:cs typeface="+mn-cs"/>
                        </a:rPr>
                        <a:t>乗～</a:t>
                      </a:r>
                      <a:r>
                        <a:rPr kumimoji="1" lang="en-US" altLang="ja-JP" sz="1800" b="0" i="0" kern="1200" dirty="0">
                          <a:solidFill>
                            <a:schemeClr val="dk1"/>
                          </a:solidFill>
                          <a:effectLst/>
                          <a:latin typeface="+mn-lt"/>
                          <a:ea typeface="+mn-ea"/>
                          <a:cs typeface="+mn-cs"/>
                        </a:rPr>
                        <a:t>1.79769313486232×10</a:t>
                      </a:r>
                      <a:endParaRPr kumimoji="1" lang="ja-JP" altLang="en-US" dirty="0"/>
                    </a:p>
                  </a:txBody>
                  <a:tcPr/>
                </a:tc>
                <a:extLst>
                  <a:ext uri="{0D108BD9-81ED-4DB2-BD59-A6C34878D82A}">
                    <a16:rowId xmlns:a16="http://schemas.microsoft.com/office/drawing/2014/main" val="3805975622"/>
                  </a:ext>
                </a:extLst>
              </a:tr>
              <a:tr h="613775">
                <a:tc>
                  <a:txBody>
                    <a:bodyPr/>
                    <a:lstStyle/>
                    <a:p>
                      <a:pPr algn="ctr"/>
                      <a:r>
                        <a:rPr kumimoji="1" lang="en-US" altLang="ja-JP" dirty="0"/>
                        <a:t>bool</a:t>
                      </a:r>
                      <a:endParaRPr kumimoji="1" lang="ja-JP" altLang="en-US" dirty="0"/>
                    </a:p>
                  </a:txBody>
                  <a:tcPr/>
                </a:tc>
                <a:tc>
                  <a:txBody>
                    <a:bodyPr/>
                    <a:lstStyle/>
                    <a:p>
                      <a:pPr algn="ctr"/>
                      <a:r>
                        <a:rPr kumimoji="1" lang="ja-JP" altLang="en-US" dirty="0"/>
                        <a:t>論理値を扱う型。</a:t>
                      </a:r>
                      <a:r>
                        <a:rPr kumimoji="1" lang="en-US" altLang="ja-JP" dirty="0"/>
                        <a:t>True</a:t>
                      </a:r>
                      <a:r>
                        <a:rPr kumimoji="1" lang="ja-JP" altLang="en-US" dirty="0"/>
                        <a:t>か</a:t>
                      </a:r>
                      <a:r>
                        <a:rPr kumimoji="1" lang="en-US" altLang="ja-JP" dirty="0"/>
                        <a:t>False</a:t>
                      </a:r>
                      <a:r>
                        <a:rPr kumimoji="1" lang="ja-JP" altLang="en-US" dirty="0"/>
                        <a:t>しか値が無い。</a:t>
                      </a:r>
                    </a:p>
                  </a:txBody>
                  <a:tcPr/>
                </a:tc>
                <a:tc>
                  <a:txBody>
                    <a:bodyPr/>
                    <a:lstStyle/>
                    <a:p>
                      <a:pPr algn="ctr"/>
                      <a:r>
                        <a:rPr kumimoji="1" lang="en-US" altLang="ja-JP" dirty="0" err="1"/>
                        <a:t>True,False</a:t>
                      </a:r>
                      <a:endParaRPr kumimoji="1" lang="ja-JP" altLang="en-US" dirty="0"/>
                    </a:p>
                  </a:txBody>
                  <a:tcPr/>
                </a:tc>
                <a:extLst>
                  <a:ext uri="{0D108BD9-81ED-4DB2-BD59-A6C34878D82A}">
                    <a16:rowId xmlns:a16="http://schemas.microsoft.com/office/drawing/2014/main" val="3145196015"/>
                  </a:ext>
                </a:extLst>
              </a:tr>
            </a:tbl>
          </a:graphicData>
        </a:graphic>
      </p:graphicFrame>
      <p:sp>
        <p:nvSpPr>
          <p:cNvPr id="7" name="テキスト ボックス 6">
            <a:extLst>
              <a:ext uri="{FF2B5EF4-FFF2-40B4-BE49-F238E27FC236}">
                <a16:creationId xmlns:a16="http://schemas.microsoft.com/office/drawing/2014/main" id="{04C410A7-9239-43CE-A030-B7242A4E2027}"/>
              </a:ext>
            </a:extLst>
          </p:cNvPr>
          <p:cNvSpPr txBox="1"/>
          <p:nvPr/>
        </p:nvSpPr>
        <p:spPr>
          <a:xfrm>
            <a:off x="980388" y="5396102"/>
            <a:ext cx="10649069" cy="461665"/>
          </a:xfrm>
          <a:prstGeom prst="rect">
            <a:avLst/>
          </a:prstGeom>
          <a:noFill/>
        </p:spPr>
        <p:txBody>
          <a:bodyPr wrap="none" rtlCol="0">
            <a:spAutoFit/>
          </a:bodyPr>
          <a:lstStyle/>
          <a:p>
            <a:r>
              <a:rPr lang="ja-JP" altLang="en-US" sz="2400" dirty="0"/>
              <a:t>他にも沢山ありますが、これらは</a:t>
            </a:r>
            <a:r>
              <a:rPr lang="ja-JP" altLang="en-US" sz="2400" b="1" dirty="0"/>
              <a:t>息を吸うように使うので覚えてください。</a:t>
            </a:r>
            <a:endParaRPr kumimoji="1" lang="ja-JP" altLang="en-US" sz="2400" b="1" dirty="0"/>
          </a:p>
        </p:txBody>
      </p:sp>
      <p:sp>
        <p:nvSpPr>
          <p:cNvPr id="10" name="テキスト ボックス 9">
            <a:extLst>
              <a:ext uri="{FF2B5EF4-FFF2-40B4-BE49-F238E27FC236}">
                <a16:creationId xmlns:a16="http://schemas.microsoft.com/office/drawing/2014/main" id="{5F4FCADB-26BD-48F0-A84E-E687C1E7084A}"/>
              </a:ext>
            </a:extLst>
          </p:cNvPr>
          <p:cNvSpPr txBox="1"/>
          <p:nvPr/>
        </p:nvSpPr>
        <p:spPr>
          <a:xfrm>
            <a:off x="1156186" y="5857767"/>
            <a:ext cx="9879628" cy="369332"/>
          </a:xfrm>
          <a:prstGeom prst="rect">
            <a:avLst/>
          </a:prstGeom>
          <a:noFill/>
        </p:spPr>
        <p:txBody>
          <a:bodyPr wrap="none" rtlCol="0">
            <a:spAutoFit/>
          </a:bodyPr>
          <a:lstStyle/>
          <a:p>
            <a:pPr algn="ctr"/>
            <a:r>
              <a:rPr kumimoji="1" lang="ja-JP" altLang="en-US" b="1" dirty="0">
                <a:solidFill>
                  <a:srgbClr val="FF0000"/>
                </a:solidFill>
              </a:rPr>
              <a:t>（</a:t>
            </a:r>
            <a:r>
              <a:rPr kumimoji="1" lang="en-US" altLang="ja-JP" b="1" dirty="0">
                <a:solidFill>
                  <a:srgbClr val="FF0000"/>
                </a:solidFill>
              </a:rPr>
              <a:t>※</a:t>
            </a:r>
            <a:r>
              <a:rPr kumimoji="1" lang="ja-JP" altLang="en-US" b="1" dirty="0">
                <a:solidFill>
                  <a:srgbClr val="FF0000"/>
                </a:solidFill>
              </a:rPr>
              <a:t>小さい値の型で処理できるものは小さいほうで処理したほうが実行速度が速くなります）</a:t>
            </a:r>
          </a:p>
        </p:txBody>
      </p:sp>
    </p:spTree>
    <p:extLst>
      <p:ext uri="{BB962C8B-B14F-4D97-AF65-F5344CB8AC3E}">
        <p14:creationId xmlns:p14="http://schemas.microsoft.com/office/powerpoint/2010/main" val="42903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Console.WriteLine</a:t>
            </a:r>
            <a:r>
              <a:rPr lang="en-US" altLang="ja-JP" dirty="0">
                <a:solidFill>
                  <a:schemeClr val="tx1"/>
                </a:solidFill>
              </a:rPr>
              <a:t>()</a:t>
            </a:r>
            <a:endParaRPr lang="ja-JP" altLang="en-US" dirty="0">
              <a:solidFill>
                <a:schemeClr val="tx1"/>
              </a:solidFill>
            </a:endParaRPr>
          </a:p>
        </p:txBody>
      </p:sp>
      <p:sp>
        <p:nvSpPr>
          <p:cNvPr id="4" name="テキスト ボックス 3">
            <a:extLst>
              <a:ext uri="{FF2B5EF4-FFF2-40B4-BE49-F238E27FC236}">
                <a16:creationId xmlns:a16="http://schemas.microsoft.com/office/drawing/2014/main" id="{64F0034C-AB00-4A9D-AFCD-5C4E00D04E7E}"/>
              </a:ext>
            </a:extLst>
          </p:cNvPr>
          <p:cNvSpPr txBox="1"/>
          <p:nvPr/>
        </p:nvSpPr>
        <p:spPr>
          <a:xfrm>
            <a:off x="276061" y="1304869"/>
            <a:ext cx="6006773" cy="1508105"/>
          </a:xfrm>
          <a:prstGeom prst="rect">
            <a:avLst/>
          </a:prstGeom>
          <a:noFill/>
        </p:spPr>
        <p:txBody>
          <a:bodyPr wrap="none" rtlCol="0">
            <a:spAutoFit/>
          </a:bodyPr>
          <a:lstStyle/>
          <a:p>
            <a:endParaRPr lang="en-US" altLang="ja-JP" b="1" u="sng" dirty="0"/>
          </a:p>
          <a:p>
            <a:r>
              <a:rPr lang="ja-JP" altLang="en-US" sz="2000" b="1" u="sng" dirty="0"/>
              <a:t>コンソール画面に任意の値を表示させる関数</a:t>
            </a:r>
            <a:r>
              <a:rPr lang="ja-JP" altLang="en-US" dirty="0"/>
              <a:t>です。</a:t>
            </a:r>
            <a:endParaRPr lang="en-US" altLang="ja-JP" dirty="0"/>
          </a:p>
          <a:p>
            <a:endParaRPr lang="en-US" altLang="ja-JP" dirty="0"/>
          </a:p>
          <a:p>
            <a:r>
              <a:rPr lang="ja-JP" altLang="en-US" dirty="0"/>
              <a:t>関数に関してはまた教えますので、</a:t>
            </a:r>
            <a:endParaRPr lang="en-US" altLang="ja-JP" dirty="0"/>
          </a:p>
          <a:p>
            <a:r>
              <a:rPr lang="ja-JP" altLang="en-US" dirty="0"/>
              <a:t>今は「画面に値を表示する」機能だと覚えてください。</a:t>
            </a:r>
            <a:endParaRPr lang="en-US" altLang="ja-JP" dirty="0"/>
          </a:p>
        </p:txBody>
      </p:sp>
      <p:pic>
        <p:nvPicPr>
          <p:cNvPr id="3" name="図 2">
            <a:extLst>
              <a:ext uri="{FF2B5EF4-FFF2-40B4-BE49-F238E27FC236}">
                <a16:creationId xmlns:a16="http://schemas.microsoft.com/office/drawing/2014/main" id="{AEE8C2F7-F63D-47F0-B3C2-CD42D734E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46" y="3331754"/>
            <a:ext cx="4903125" cy="477295"/>
          </a:xfrm>
          <a:prstGeom prst="rect">
            <a:avLst/>
          </a:prstGeom>
        </p:spPr>
      </p:pic>
      <p:sp>
        <p:nvSpPr>
          <p:cNvPr id="7" name="テキスト ボックス 6">
            <a:extLst>
              <a:ext uri="{FF2B5EF4-FFF2-40B4-BE49-F238E27FC236}">
                <a16:creationId xmlns:a16="http://schemas.microsoft.com/office/drawing/2014/main" id="{1C0545B7-251B-45FA-96D4-9A1EDF0C5A5F}"/>
              </a:ext>
            </a:extLst>
          </p:cNvPr>
          <p:cNvSpPr txBox="1"/>
          <p:nvPr/>
        </p:nvSpPr>
        <p:spPr>
          <a:xfrm>
            <a:off x="276061" y="4511554"/>
            <a:ext cx="6186309" cy="1200329"/>
          </a:xfrm>
          <a:prstGeom prst="rect">
            <a:avLst/>
          </a:prstGeom>
          <a:noFill/>
        </p:spPr>
        <p:txBody>
          <a:bodyPr wrap="none" rtlCol="0">
            <a:spAutoFit/>
          </a:bodyPr>
          <a:lstStyle/>
          <a:p>
            <a:r>
              <a:rPr lang="ja-JP" altLang="en-US" dirty="0"/>
              <a:t>上記のような形で使います。</a:t>
            </a:r>
            <a:endParaRPr lang="en-US" altLang="ja-JP" dirty="0"/>
          </a:p>
          <a:p>
            <a:r>
              <a:rPr lang="ja-JP" altLang="en-US" dirty="0"/>
              <a:t>復習も兼ねて右上のコードを書いて実行してみましょう。</a:t>
            </a:r>
            <a:endParaRPr lang="en-US" altLang="ja-JP" dirty="0"/>
          </a:p>
          <a:p>
            <a:endParaRPr lang="en-US" altLang="ja-JP" dirty="0"/>
          </a:p>
          <a:p>
            <a:r>
              <a:rPr lang="ja-JP" altLang="en-US" dirty="0"/>
              <a:t>右下の実行結果が出る事を確認してください。</a:t>
            </a:r>
            <a:endParaRPr lang="en-US" altLang="ja-JP" dirty="0"/>
          </a:p>
        </p:txBody>
      </p:sp>
      <p:pic>
        <p:nvPicPr>
          <p:cNvPr id="10" name="図 9">
            <a:extLst>
              <a:ext uri="{FF2B5EF4-FFF2-40B4-BE49-F238E27FC236}">
                <a16:creationId xmlns:a16="http://schemas.microsoft.com/office/drawing/2014/main" id="{1B6C3AE3-7F39-4D55-BD65-7AEEF8AB6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262" y="1304869"/>
            <a:ext cx="5527677" cy="2376900"/>
          </a:xfrm>
          <a:prstGeom prst="rect">
            <a:avLst/>
          </a:prstGeom>
        </p:spPr>
      </p:pic>
      <p:pic>
        <p:nvPicPr>
          <p:cNvPr id="12" name="図 11">
            <a:extLst>
              <a:ext uri="{FF2B5EF4-FFF2-40B4-BE49-F238E27FC236}">
                <a16:creationId xmlns:a16="http://schemas.microsoft.com/office/drawing/2014/main" id="{17D1E3AE-5506-42B3-B9ED-4A1266E3DE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0110" y="4188388"/>
            <a:ext cx="3807083" cy="2053426"/>
          </a:xfrm>
          <a:prstGeom prst="rect">
            <a:avLst/>
          </a:prstGeom>
        </p:spPr>
      </p:pic>
    </p:spTree>
    <p:extLst>
      <p:ext uri="{BB962C8B-B14F-4D97-AF65-F5344CB8AC3E}">
        <p14:creationId xmlns:p14="http://schemas.microsoft.com/office/powerpoint/2010/main" val="327215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Console.WriteLine</a:t>
            </a:r>
            <a:r>
              <a:rPr lang="en-US" altLang="ja-JP" dirty="0">
                <a:solidFill>
                  <a:schemeClr val="tx1"/>
                </a:solidFill>
              </a:rPr>
              <a:t>()</a:t>
            </a:r>
            <a:r>
              <a:rPr lang="ja-JP" altLang="en-US" dirty="0">
                <a:solidFill>
                  <a:schemeClr val="tx1"/>
                </a:solidFill>
              </a:rPr>
              <a:t> </a:t>
            </a:r>
            <a:r>
              <a:rPr lang="en-US" altLang="ja-JP" dirty="0">
                <a:solidFill>
                  <a:schemeClr val="tx1"/>
                </a:solidFill>
              </a:rPr>
              <a:t>-</a:t>
            </a:r>
            <a:r>
              <a:rPr lang="ja-JP" altLang="en-US" sz="2800" i="0" dirty="0">
                <a:solidFill>
                  <a:schemeClr val="tx1"/>
                </a:solidFill>
                <a:effectLst/>
                <a:latin typeface="メイリオ" panose="020B0604030504040204" pitchFamily="50" charset="-128"/>
                <a:ea typeface="メイリオ" panose="020B0604030504040204" pitchFamily="50" charset="-128"/>
              </a:rPr>
              <a:t>パラメーター指定子</a:t>
            </a:r>
            <a:endParaRPr lang="ja-JP" altLang="en-US" dirty="0">
              <a:solidFill>
                <a:schemeClr val="tx1"/>
              </a:solidFill>
            </a:endParaRPr>
          </a:p>
        </p:txBody>
      </p:sp>
      <p:sp>
        <p:nvSpPr>
          <p:cNvPr id="4" name="テキスト ボックス 3">
            <a:extLst>
              <a:ext uri="{FF2B5EF4-FFF2-40B4-BE49-F238E27FC236}">
                <a16:creationId xmlns:a16="http://schemas.microsoft.com/office/drawing/2014/main" id="{64F0034C-AB00-4A9D-AFCD-5C4E00D04E7E}"/>
              </a:ext>
            </a:extLst>
          </p:cNvPr>
          <p:cNvSpPr txBox="1"/>
          <p:nvPr/>
        </p:nvSpPr>
        <p:spPr>
          <a:xfrm>
            <a:off x="350705" y="1053784"/>
            <a:ext cx="4620176" cy="2585323"/>
          </a:xfrm>
          <a:prstGeom prst="rect">
            <a:avLst/>
          </a:prstGeom>
          <a:noFill/>
        </p:spPr>
        <p:txBody>
          <a:bodyPr wrap="none" rtlCol="0">
            <a:spAutoFit/>
          </a:bodyPr>
          <a:lstStyle/>
          <a:p>
            <a:endParaRPr lang="en-US" altLang="ja-JP" b="1" u="sng" dirty="0"/>
          </a:p>
          <a:p>
            <a:r>
              <a:rPr lang="en-US" altLang="ja-JP" dirty="0" err="1"/>
              <a:t>Console.WriteLine</a:t>
            </a:r>
            <a:r>
              <a:rPr lang="en-US" altLang="ja-JP" dirty="0"/>
              <a:t>()</a:t>
            </a:r>
            <a:r>
              <a:rPr lang="ja-JP" altLang="en-US" dirty="0"/>
              <a:t>で表示された文字列に</a:t>
            </a:r>
            <a:endParaRPr lang="en-US" altLang="ja-JP" dirty="0"/>
          </a:p>
          <a:p>
            <a:r>
              <a:rPr lang="ja-JP" altLang="en-US" dirty="0"/>
              <a:t>任意のデータを追加出来ます。</a:t>
            </a:r>
            <a:endParaRPr lang="en-US" altLang="ja-JP" dirty="0"/>
          </a:p>
          <a:p>
            <a:endParaRPr lang="en-US" altLang="ja-JP" dirty="0"/>
          </a:p>
          <a:p>
            <a:r>
              <a:rPr lang="ja-JP" altLang="en-US" b="1" u="sng" dirty="0"/>
              <a:t>パラメータ指定子</a:t>
            </a:r>
            <a:r>
              <a:rPr lang="ja-JP" altLang="en-US" dirty="0"/>
              <a:t>と呼ばれる物を追加し、</a:t>
            </a:r>
            <a:endParaRPr lang="en-US" altLang="ja-JP" dirty="0"/>
          </a:p>
          <a:p>
            <a:r>
              <a:rPr lang="ja-JP" altLang="en-US" dirty="0"/>
              <a:t>引数で表示したいデータを指定します。</a:t>
            </a:r>
            <a:endParaRPr lang="en-US" altLang="ja-JP" dirty="0"/>
          </a:p>
          <a:p>
            <a:endParaRPr lang="en-US" altLang="ja-JP" dirty="0"/>
          </a:p>
          <a:p>
            <a:r>
              <a:rPr lang="ja-JP" altLang="en-US" dirty="0"/>
              <a:t>詳細は関数を習った際に教えますので、</a:t>
            </a:r>
            <a:endParaRPr lang="en-US" altLang="ja-JP" dirty="0"/>
          </a:p>
          <a:p>
            <a:r>
              <a:rPr lang="ja-JP" altLang="en-US" dirty="0"/>
              <a:t>現状は使い方のみを記憶してください。</a:t>
            </a:r>
            <a:endParaRPr lang="en-US" altLang="ja-JP" dirty="0"/>
          </a:p>
        </p:txBody>
      </p:sp>
      <p:pic>
        <p:nvPicPr>
          <p:cNvPr id="23" name="図 22">
            <a:extLst>
              <a:ext uri="{FF2B5EF4-FFF2-40B4-BE49-F238E27FC236}">
                <a16:creationId xmlns:a16="http://schemas.microsoft.com/office/drawing/2014/main" id="{CBC9F085-7624-4ECE-920D-47453CB14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700" y="1928420"/>
            <a:ext cx="7102300" cy="1710687"/>
          </a:xfrm>
          <a:prstGeom prst="rect">
            <a:avLst/>
          </a:prstGeom>
        </p:spPr>
      </p:pic>
      <p:pic>
        <p:nvPicPr>
          <p:cNvPr id="25" name="図 24">
            <a:extLst>
              <a:ext uri="{FF2B5EF4-FFF2-40B4-BE49-F238E27FC236}">
                <a16:creationId xmlns:a16="http://schemas.microsoft.com/office/drawing/2014/main" id="{AB131C10-44D5-423B-A923-08F903776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6873" y="4603971"/>
            <a:ext cx="7043615" cy="1381101"/>
          </a:xfrm>
          <a:prstGeom prst="rect">
            <a:avLst/>
          </a:prstGeom>
        </p:spPr>
      </p:pic>
      <p:sp>
        <p:nvSpPr>
          <p:cNvPr id="28" name="テキスト ボックス 27">
            <a:extLst>
              <a:ext uri="{FF2B5EF4-FFF2-40B4-BE49-F238E27FC236}">
                <a16:creationId xmlns:a16="http://schemas.microsoft.com/office/drawing/2014/main" id="{7FD4895C-2D04-4060-896D-84B0C070D490}"/>
              </a:ext>
            </a:extLst>
          </p:cNvPr>
          <p:cNvSpPr txBox="1"/>
          <p:nvPr/>
        </p:nvSpPr>
        <p:spPr>
          <a:xfrm>
            <a:off x="517417" y="4463524"/>
            <a:ext cx="428675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第一引数が</a:t>
            </a:r>
            <a:r>
              <a:rPr kumimoji="1" lang="en-US" altLang="ja-JP" sz="2400" dirty="0"/>
              <a:t>{0}</a:t>
            </a:r>
          </a:p>
          <a:p>
            <a:r>
              <a:rPr lang="ja-JP" altLang="en-US" sz="2400" dirty="0"/>
              <a:t>第二引数が</a:t>
            </a:r>
            <a:r>
              <a:rPr lang="en-US" altLang="ja-JP" sz="2400" dirty="0"/>
              <a:t>{1}</a:t>
            </a:r>
            <a:r>
              <a:rPr lang="ja-JP" altLang="en-US" sz="2400" dirty="0"/>
              <a:t>　に入ります。</a:t>
            </a:r>
            <a:endParaRPr kumimoji="1" lang="en-US" altLang="ja-JP" sz="2400" dirty="0"/>
          </a:p>
        </p:txBody>
      </p:sp>
    </p:spTree>
    <p:extLst>
      <p:ext uri="{BB962C8B-B14F-4D97-AF65-F5344CB8AC3E}">
        <p14:creationId xmlns:p14="http://schemas.microsoft.com/office/powerpoint/2010/main" val="38228282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2406</TotalTime>
  <Words>1668</Words>
  <Application>Microsoft Office PowerPoint</Application>
  <PresentationFormat>ワイド画面</PresentationFormat>
  <Paragraphs>260</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MyYuGothic-M</vt:lpstr>
      <vt:lpstr>メイリオ</vt:lpstr>
      <vt:lpstr>游ゴシック</vt:lpstr>
      <vt:lpstr>游ゴシック Light</vt:lpstr>
      <vt:lpstr>Arial</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泉 政俊</cp:lastModifiedBy>
  <cp:revision>823</cp:revision>
  <dcterms:created xsi:type="dcterms:W3CDTF">2021-04-24T06:43:32Z</dcterms:created>
  <dcterms:modified xsi:type="dcterms:W3CDTF">2023-04-26T02:23:13Z</dcterms:modified>
</cp:coreProperties>
</file>