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89" r:id="rId3"/>
    <p:sldId id="294" r:id="rId4"/>
    <p:sldId id="293" r:id="rId5"/>
    <p:sldId id="296" r:id="rId6"/>
    <p:sldId id="298" r:id="rId7"/>
    <p:sldId id="295" r:id="rId8"/>
    <p:sldId id="288" r:id="rId9"/>
    <p:sldId id="290" r:id="rId10"/>
    <p:sldId id="291" r:id="rId11"/>
    <p:sldId id="292" r:id="rId12"/>
    <p:sldId id="278" r:id="rId13"/>
    <p:sldId id="277" r:id="rId14"/>
    <p:sldId id="29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89"/>
            <p14:sldId id="294"/>
            <p14:sldId id="293"/>
            <p14:sldId id="296"/>
            <p14:sldId id="298"/>
            <p14:sldId id="295"/>
            <p14:sldId id="288"/>
            <p14:sldId id="290"/>
            <p14:sldId id="291"/>
            <p14:sldId id="292"/>
            <p14:sldId id="278"/>
            <p14:sldId id="277"/>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p:cViewPr varScale="1">
        <p:scale>
          <a:sx n="58" d="100"/>
          <a:sy n="58" d="100"/>
        </p:scale>
        <p:origin x="72" y="52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2023/9/4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2023/9/4</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2023/9/4</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fontScale="92500"/>
          </a:bodyPr>
          <a:lstStyle/>
          <a:p>
            <a:r>
              <a:rPr kumimoji="1" lang="en-US" altLang="ja-JP" sz="6600" dirty="0" err="1"/>
              <a:t>RigidbodyColider</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Colider</a:t>
            </a:r>
            <a:r>
              <a:rPr lang="ja-JP" altLang="en-US" sz="3600" dirty="0">
                <a:solidFill>
                  <a:schemeClr val="tx1"/>
                </a:solidFill>
              </a:rPr>
              <a:t>は</a:t>
            </a:r>
            <a:r>
              <a:rPr lang="en-US" altLang="ja-JP" sz="3600" dirty="0" err="1">
                <a:solidFill>
                  <a:schemeClr val="tx1"/>
                </a:solidFill>
              </a:rPr>
              <a:t>Rigidbody</a:t>
            </a:r>
            <a:r>
              <a:rPr lang="ja-JP" altLang="en-US" sz="3600" dirty="0">
                <a:solidFill>
                  <a:schemeClr val="tx1"/>
                </a:solidFill>
              </a:rPr>
              <a:t>とセット</a:t>
            </a:r>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718D7E34-9E47-4F7E-89CD-EDCDD5D359A6}"/>
              </a:ext>
            </a:extLst>
          </p:cNvPr>
          <p:cNvSpPr txBox="1"/>
          <p:nvPr/>
        </p:nvSpPr>
        <p:spPr>
          <a:xfrm>
            <a:off x="276061" y="1520889"/>
            <a:ext cx="5735866" cy="3231654"/>
          </a:xfrm>
          <a:prstGeom prst="rect">
            <a:avLst/>
          </a:prstGeom>
          <a:noFill/>
        </p:spPr>
        <p:txBody>
          <a:bodyPr wrap="none" rtlCol="0">
            <a:spAutoFit/>
          </a:bodyPr>
          <a:lstStyle/>
          <a:p>
            <a:r>
              <a:rPr kumimoji="1" lang="en-US" altLang="ja-JP" sz="2000" dirty="0" err="1"/>
              <a:t>Colider</a:t>
            </a:r>
            <a:r>
              <a:rPr kumimoji="1" lang="ja-JP" altLang="en-US" sz="2000" dirty="0"/>
              <a:t>は基本的には</a:t>
            </a:r>
            <a:endParaRPr kumimoji="1" lang="en-US" altLang="ja-JP" sz="2000" dirty="0"/>
          </a:p>
          <a:p>
            <a:r>
              <a:rPr kumimoji="1" lang="en-US" altLang="ja-JP" sz="2000" b="1" dirty="0" err="1"/>
              <a:t>Rigidbody</a:t>
            </a:r>
            <a:r>
              <a:rPr kumimoji="1" lang="ja-JP" altLang="en-US" sz="2000" b="1" dirty="0"/>
              <a:t>と同時に運用される</a:t>
            </a:r>
            <a:endParaRPr kumimoji="1" lang="en-US" altLang="ja-JP" sz="2000" b="1" dirty="0"/>
          </a:p>
          <a:p>
            <a:r>
              <a:rPr kumimoji="1" lang="ja-JP" altLang="en-US" sz="2000" dirty="0"/>
              <a:t>想定のコンポーネントです。</a:t>
            </a:r>
            <a:endParaRPr kumimoji="1" lang="en-US" altLang="ja-JP" sz="2000" dirty="0"/>
          </a:p>
          <a:p>
            <a:endParaRPr lang="en-US" altLang="ja-JP" sz="2000" dirty="0"/>
          </a:p>
          <a:p>
            <a:r>
              <a:rPr lang="ja-JP" altLang="en-US" sz="2000" dirty="0"/>
              <a:t>関連する関数なども</a:t>
            </a:r>
            <a:endParaRPr lang="en-US" altLang="ja-JP" sz="2000" dirty="0"/>
          </a:p>
          <a:p>
            <a:r>
              <a:rPr kumimoji="1" lang="en-US" altLang="ja-JP" sz="2000" dirty="0" err="1"/>
              <a:t>RigidBody</a:t>
            </a:r>
            <a:r>
              <a:rPr kumimoji="1" lang="ja-JP" altLang="en-US" sz="2000" dirty="0"/>
              <a:t>が無いと機能しない場合が多いです。</a:t>
            </a:r>
            <a:endParaRPr kumimoji="1" lang="en-US" altLang="ja-JP" sz="2000" dirty="0"/>
          </a:p>
          <a:p>
            <a:endParaRPr lang="en-US" altLang="ja-JP" sz="2000" dirty="0"/>
          </a:p>
          <a:p>
            <a:r>
              <a:rPr lang="ja-JP" altLang="en-US" sz="2000" dirty="0"/>
              <a:t>元々は一つのコンポーネントでしたが、</a:t>
            </a:r>
            <a:endParaRPr lang="en-US" altLang="ja-JP" sz="2000" dirty="0"/>
          </a:p>
          <a:p>
            <a:r>
              <a:rPr kumimoji="1" lang="ja-JP" altLang="en-US" sz="2000" dirty="0"/>
              <a:t>機能</a:t>
            </a:r>
            <a:r>
              <a:rPr lang="ja-JP" altLang="en-US" sz="2000" dirty="0"/>
              <a:t>の複雑化に伴い分裂した経緯があります。</a:t>
            </a:r>
            <a:endParaRPr lang="en-US" altLang="ja-JP" sz="2000" dirty="0"/>
          </a:p>
          <a:p>
            <a:endParaRPr kumimoji="1" lang="en-US" altLang="ja-JP" sz="2400" dirty="0"/>
          </a:p>
        </p:txBody>
      </p:sp>
      <p:pic>
        <p:nvPicPr>
          <p:cNvPr id="7" name="図 6">
            <a:extLst>
              <a:ext uri="{FF2B5EF4-FFF2-40B4-BE49-F238E27FC236}">
                <a16:creationId xmlns:a16="http://schemas.microsoft.com/office/drawing/2014/main" id="{08EABD1E-ACFC-49EC-8E41-81852BF1D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5398520"/>
            <a:ext cx="5911356" cy="961286"/>
          </a:xfrm>
          <a:prstGeom prst="rect">
            <a:avLst/>
          </a:prstGeom>
        </p:spPr>
      </p:pic>
      <p:pic>
        <p:nvPicPr>
          <p:cNvPr id="16" name="図 15">
            <a:extLst>
              <a:ext uri="{FF2B5EF4-FFF2-40B4-BE49-F238E27FC236}">
                <a16:creationId xmlns:a16="http://schemas.microsoft.com/office/drawing/2014/main" id="{583DD3B3-9DAE-41EC-A1AA-C1F24CC40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210" y="963697"/>
            <a:ext cx="5396029" cy="3114126"/>
          </a:xfrm>
          <a:prstGeom prst="rect">
            <a:avLst/>
          </a:prstGeom>
        </p:spPr>
      </p:pic>
      <p:sp>
        <p:nvSpPr>
          <p:cNvPr id="18" name="テキスト ボックス 17">
            <a:extLst>
              <a:ext uri="{FF2B5EF4-FFF2-40B4-BE49-F238E27FC236}">
                <a16:creationId xmlns:a16="http://schemas.microsoft.com/office/drawing/2014/main" id="{DE019535-309B-4459-A49A-1741B0182C01}"/>
              </a:ext>
            </a:extLst>
          </p:cNvPr>
          <p:cNvSpPr txBox="1"/>
          <p:nvPr/>
        </p:nvSpPr>
        <p:spPr>
          <a:xfrm>
            <a:off x="6511430" y="6053394"/>
            <a:ext cx="5396029" cy="73866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上記が当たり判定の典型的な例です</a:t>
            </a:r>
            <a:endParaRPr kumimoji="1" lang="en-US" altLang="ja-JP" sz="2400" dirty="0"/>
          </a:p>
          <a:p>
            <a:r>
              <a:rPr lang="ja-JP" altLang="en-US" dirty="0"/>
              <a:t>（</a:t>
            </a:r>
            <a:r>
              <a:rPr lang="en-US" altLang="ja-JP" dirty="0"/>
              <a:t>※</a:t>
            </a:r>
            <a:r>
              <a:rPr lang="en-US" altLang="ja-JP" dirty="0" err="1"/>
              <a:t>Rigidbody</a:t>
            </a:r>
            <a:r>
              <a:rPr lang="ja-JP" altLang="en-US" dirty="0"/>
              <a:t>の</a:t>
            </a:r>
            <a:r>
              <a:rPr lang="en-US" altLang="ja-JP" dirty="0" err="1"/>
              <a:t>UseGravity</a:t>
            </a:r>
            <a:r>
              <a:rPr lang="ja-JP" altLang="en-US" dirty="0"/>
              <a:t>を外せば落ちません）</a:t>
            </a:r>
            <a:endParaRPr kumimoji="1" lang="ja-JP" altLang="en-US" dirty="0"/>
          </a:p>
        </p:txBody>
      </p:sp>
      <p:pic>
        <p:nvPicPr>
          <p:cNvPr id="20" name="図 19">
            <a:extLst>
              <a:ext uri="{FF2B5EF4-FFF2-40B4-BE49-F238E27FC236}">
                <a16:creationId xmlns:a16="http://schemas.microsoft.com/office/drawing/2014/main" id="{D9EB9FF4-A1E8-4A5F-B063-7E50E69D1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6725" y="3763587"/>
            <a:ext cx="3940514" cy="2205832"/>
          </a:xfrm>
          <a:prstGeom prst="rect">
            <a:avLst/>
          </a:prstGeom>
        </p:spPr>
      </p:pic>
    </p:spTree>
    <p:extLst>
      <p:ext uri="{BB962C8B-B14F-4D97-AF65-F5344CB8AC3E}">
        <p14:creationId xmlns:p14="http://schemas.microsoft.com/office/powerpoint/2010/main" val="52101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err="1">
                <a:solidFill>
                  <a:schemeClr val="tx1"/>
                </a:solidFill>
              </a:rPr>
              <a:t>isTrigger</a:t>
            </a:r>
            <a:r>
              <a:rPr lang="ja-JP" altLang="en-US" dirty="0">
                <a:solidFill>
                  <a:schemeClr val="tx1"/>
                </a:solidFill>
              </a:rPr>
              <a:t>かそうでないか</a:t>
            </a:r>
          </a:p>
        </p:txBody>
      </p:sp>
      <p:pic>
        <p:nvPicPr>
          <p:cNvPr id="3" name="図 2">
            <a:extLst>
              <a:ext uri="{FF2B5EF4-FFF2-40B4-BE49-F238E27FC236}">
                <a16:creationId xmlns:a16="http://schemas.microsoft.com/office/drawing/2014/main" id="{8E7BDAAD-2A60-4E8F-AD78-DB9A15303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77" y="1263144"/>
            <a:ext cx="3763618" cy="2165856"/>
          </a:xfrm>
          <a:prstGeom prst="rect">
            <a:avLst/>
          </a:prstGeom>
        </p:spPr>
      </p:pic>
      <p:sp>
        <p:nvSpPr>
          <p:cNvPr id="11" name="楕円 10">
            <a:extLst>
              <a:ext uri="{FF2B5EF4-FFF2-40B4-BE49-F238E27FC236}">
                <a16:creationId xmlns:a16="http://schemas.microsoft.com/office/drawing/2014/main" id="{1FCBAF63-D589-4117-8DDB-14FED5A8B879}"/>
              </a:ext>
            </a:extLst>
          </p:cNvPr>
          <p:cNvSpPr/>
          <p:nvPr/>
        </p:nvSpPr>
        <p:spPr>
          <a:xfrm>
            <a:off x="3782133" y="1985378"/>
            <a:ext cx="537941" cy="4312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BCB58030-5AE1-40AE-91B7-AF2EA0F72FC6}"/>
              </a:ext>
            </a:extLst>
          </p:cNvPr>
          <p:cNvSpPr txBox="1"/>
          <p:nvPr/>
        </p:nvSpPr>
        <p:spPr>
          <a:xfrm>
            <a:off x="810777" y="3581243"/>
            <a:ext cx="4544834" cy="707886"/>
          </a:xfrm>
          <a:prstGeom prst="rect">
            <a:avLst/>
          </a:prstGeom>
          <a:noFill/>
        </p:spPr>
        <p:txBody>
          <a:bodyPr wrap="none" rtlCol="0">
            <a:spAutoFit/>
          </a:bodyPr>
          <a:lstStyle/>
          <a:p>
            <a:r>
              <a:rPr kumimoji="1" lang="ja-JP" altLang="en-US" sz="2000" dirty="0"/>
              <a:t>上記にチェックが入ってるかどうかで</a:t>
            </a:r>
            <a:endParaRPr kumimoji="1" lang="en-US" altLang="ja-JP" sz="2000" dirty="0"/>
          </a:p>
          <a:p>
            <a:r>
              <a:rPr lang="ja-JP" altLang="en-US" sz="2000" dirty="0"/>
              <a:t>挙動がかなり変わります。</a:t>
            </a:r>
            <a:endParaRPr kumimoji="1" lang="ja-JP" altLang="en-US" sz="2000" dirty="0"/>
          </a:p>
        </p:txBody>
      </p:sp>
      <p:sp>
        <p:nvSpPr>
          <p:cNvPr id="13" name="テキスト ボックス 12">
            <a:extLst>
              <a:ext uri="{FF2B5EF4-FFF2-40B4-BE49-F238E27FC236}">
                <a16:creationId xmlns:a16="http://schemas.microsoft.com/office/drawing/2014/main" id="{881440E5-73AE-4784-8969-20CB6AE9D68C}"/>
              </a:ext>
            </a:extLst>
          </p:cNvPr>
          <p:cNvSpPr txBox="1"/>
          <p:nvPr/>
        </p:nvSpPr>
        <p:spPr>
          <a:xfrm>
            <a:off x="810777" y="4634105"/>
            <a:ext cx="4267515"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400" b="1" dirty="0" err="1"/>
              <a:t>IsTrigger</a:t>
            </a:r>
            <a:r>
              <a:rPr kumimoji="1" lang="en-US" altLang="ja-JP" sz="2400" b="1" dirty="0"/>
              <a:t>:</a:t>
            </a:r>
            <a:r>
              <a:rPr kumimoji="1" lang="ja-JP" altLang="en-US" sz="2400" b="1" dirty="0"/>
              <a:t>　</a:t>
            </a:r>
            <a:r>
              <a:rPr lang="en-US" altLang="ja-JP" sz="2400" b="1" dirty="0"/>
              <a:t>False</a:t>
            </a:r>
            <a:r>
              <a:rPr lang="ja-JP" altLang="en-US" sz="2400" b="1" dirty="0"/>
              <a:t>　衝突する</a:t>
            </a:r>
            <a:endParaRPr lang="en-US" altLang="ja-JP" sz="2400" b="1" dirty="0"/>
          </a:p>
          <a:p>
            <a:r>
              <a:rPr kumimoji="1" lang="en-US" altLang="ja-JP" sz="2400" b="1" dirty="0" err="1"/>
              <a:t>IsTrigger</a:t>
            </a:r>
            <a:r>
              <a:rPr kumimoji="1" lang="en-US" altLang="ja-JP" sz="2400" b="1" dirty="0"/>
              <a:t>:</a:t>
            </a:r>
            <a:r>
              <a:rPr kumimoji="1" lang="ja-JP" altLang="en-US" sz="2400" b="1" dirty="0"/>
              <a:t>　</a:t>
            </a:r>
            <a:r>
              <a:rPr kumimoji="1" lang="en-US" altLang="ja-JP" sz="2400" b="1" dirty="0"/>
              <a:t>True</a:t>
            </a:r>
            <a:r>
              <a:rPr lang="ja-JP" altLang="en-US" sz="2400" b="1" dirty="0"/>
              <a:t>　衝突する</a:t>
            </a:r>
            <a:endParaRPr lang="en-US" altLang="ja-JP" sz="2400" b="1" dirty="0"/>
          </a:p>
        </p:txBody>
      </p:sp>
      <p:sp>
        <p:nvSpPr>
          <p:cNvPr id="6" name="テキスト ボックス 5">
            <a:extLst>
              <a:ext uri="{FF2B5EF4-FFF2-40B4-BE49-F238E27FC236}">
                <a16:creationId xmlns:a16="http://schemas.microsoft.com/office/drawing/2014/main" id="{044D250E-1109-41D9-B99D-AE5CCD10C42A}"/>
              </a:ext>
            </a:extLst>
          </p:cNvPr>
          <p:cNvSpPr txBox="1"/>
          <p:nvPr/>
        </p:nvSpPr>
        <p:spPr>
          <a:xfrm>
            <a:off x="6010407" y="1175524"/>
            <a:ext cx="5724644" cy="3785652"/>
          </a:xfrm>
          <a:prstGeom prst="rect">
            <a:avLst/>
          </a:prstGeom>
          <a:noFill/>
        </p:spPr>
        <p:txBody>
          <a:bodyPr wrap="none" rtlCol="0">
            <a:spAutoFit/>
          </a:bodyPr>
          <a:lstStyle/>
          <a:p>
            <a:r>
              <a:rPr kumimoji="1" lang="en-US" altLang="ja-JP" sz="2400" dirty="0" err="1"/>
              <a:t>IsTrigger</a:t>
            </a:r>
            <a:r>
              <a:rPr kumimoji="1" lang="en-US" altLang="ja-JP" sz="2400" dirty="0"/>
              <a:t>:</a:t>
            </a:r>
            <a:r>
              <a:rPr kumimoji="1" lang="ja-JP" altLang="en-US" sz="2400" dirty="0"/>
              <a:t>　</a:t>
            </a:r>
            <a:r>
              <a:rPr kumimoji="1" lang="en-US" altLang="ja-JP" sz="2400" dirty="0"/>
              <a:t>True</a:t>
            </a:r>
          </a:p>
          <a:p>
            <a:endParaRPr lang="en-US" altLang="ja-JP" sz="2400" dirty="0"/>
          </a:p>
          <a:p>
            <a:r>
              <a:rPr kumimoji="1" lang="ja-JP" altLang="en-US" sz="2400" dirty="0"/>
              <a:t>の場合は、重なり判定になります。</a:t>
            </a:r>
            <a:endParaRPr kumimoji="1" lang="en-US" altLang="ja-JP" sz="2400" dirty="0"/>
          </a:p>
          <a:p>
            <a:r>
              <a:rPr lang="ja-JP" altLang="en-US" sz="2400" dirty="0"/>
              <a:t>重なっている場合にコリジョンでなく、</a:t>
            </a:r>
            <a:endParaRPr lang="en-US" altLang="ja-JP" sz="2400" dirty="0"/>
          </a:p>
          <a:p>
            <a:r>
              <a:rPr kumimoji="1" lang="ja-JP" altLang="en-US" sz="2400" dirty="0"/>
              <a:t>トリガーが発火するという形です。</a:t>
            </a:r>
            <a:endParaRPr kumimoji="1" lang="en-US" altLang="ja-JP" sz="2400" dirty="0"/>
          </a:p>
          <a:p>
            <a:endParaRPr lang="en-US" altLang="ja-JP" sz="2400" dirty="0"/>
          </a:p>
          <a:p>
            <a:r>
              <a:rPr kumimoji="1" lang="ja-JP" altLang="en-US" sz="2400" dirty="0"/>
              <a:t>例えば、</a:t>
            </a:r>
            <a:endParaRPr kumimoji="1" lang="en-US" altLang="ja-JP" sz="2400" dirty="0"/>
          </a:p>
          <a:p>
            <a:r>
              <a:rPr lang="ja-JP" altLang="en-US" sz="2400" dirty="0"/>
              <a:t>移動する</a:t>
            </a:r>
            <a:r>
              <a:rPr kumimoji="1" lang="ja-JP" altLang="en-US" sz="2400" dirty="0"/>
              <a:t>門を通ったらワープする。</a:t>
            </a:r>
            <a:endParaRPr kumimoji="1" lang="en-US" altLang="ja-JP" sz="2400" dirty="0"/>
          </a:p>
          <a:p>
            <a:endParaRPr lang="en-US" altLang="ja-JP" sz="2400" dirty="0"/>
          </a:p>
          <a:p>
            <a:r>
              <a:rPr kumimoji="1" lang="ja-JP" altLang="en-US" sz="2400" dirty="0"/>
              <a:t>みたいなときに使います。</a:t>
            </a:r>
            <a:endParaRPr kumimoji="1" lang="en-US" altLang="ja-JP" sz="2400" dirty="0"/>
          </a:p>
        </p:txBody>
      </p:sp>
      <p:sp>
        <p:nvSpPr>
          <p:cNvPr id="9" name="テキスト ボックス 8">
            <a:extLst>
              <a:ext uri="{FF2B5EF4-FFF2-40B4-BE49-F238E27FC236}">
                <a16:creationId xmlns:a16="http://schemas.microsoft.com/office/drawing/2014/main" id="{EA6DBE72-9F3F-42AD-982B-841BBA87B515}"/>
              </a:ext>
            </a:extLst>
          </p:cNvPr>
          <p:cNvSpPr txBox="1"/>
          <p:nvPr/>
        </p:nvSpPr>
        <p:spPr>
          <a:xfrm>
            <a:off x="6125823" y="5359310"/>
            <a:ext cx="5493812" cy="646331"/>
          </a:xfrm>
          <a:prstGeom prst="rect">
            <a:avLst/>
          </a:prstGeom>
          <a:noFill/>
        </p:spPr>
        <p:txBody>
          <a:bodyPr wrap="none" rtlCol="0">
            <a:spAutoFit/>
          </a:bodyPr>
          <a:lstStyle/>
          <a:p>
            <a:r>
              <a:rPr kumimoji="1" lang="ja-JP" altLang="en-US" dirty="0"/>
              <a:t>当たり判定の詳細は以下が分かりやすいでしょう。</a:t>
            </a:r>
            <a:endParaRPr kumimoji="1" lang="en-US" altLang="ja-JP" dirty="0"/>
          </a:p>
          <a:p>
            <a:r>
              <a:rPr kumimoji="1" lang="en-US" altLang="ja-JP" b="1" u="sng" dirty="0">
                <a:solidFill>
                  <a:srgbClr val="00B0F0"/>
                </a:solidFill>
              </a:rPr>
              <a:t>https://www.sejuku.net/blog/58775</a:t>
            </a:r>
            <a:endParaRPr kumimoji="1" lang="ja-JP" altLang="en-US" b="1" u="sng" dirty="0">
              <a:solidFill>
                <a:srgbClr val="00B0F0"/>
              </a:solidFill>
            </a:endParaRPr>
          </a:p>
        </p:txBody>
      </p:sp>
    </p:spTree>
    <p:extLst>
      <p:ext uri="{BB962C8B-B14F-4D97-AF65-F5344CB8AC3E}">
        <p14:creationId xmlns:p14="http://schemas.microsoft.com/office/powerpoint/2010/main" val="4639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a:t>
            </a:r>
            <a:r>
              <a:rPr lang="en-US" altLang="ja-JP" sz="3200" dirty="0">
                <a:solidFill>
                  <a:schemeClr val="tx1"/>
                </a:solidFill>
              </a:rPr>
              <a:t>Unity</a:t>
            </a:r>
            <a:r>
              <a:rPr lang="ja-JP" altLang="en-US" sz="3200" dirty="0">
                <a:solidFill>
                  <a:schemeClr val="tx1"/>
                </a:solidFill>
              </a:rPr>
              <a:t>の機能を使わずに衝突</a:t>
            </a:r>
          </a:p>
        </p:txBody>
      </p:sp>
      <p:sp>
        <p:nvSpPr>
          <p:cNvPr id="2" name="テキスト ボックス 1">
            <a:extLst>
              <a:ext uri="{FF2B5EF4-FFF2-40B4-BE49-F238E27FC236}">
                <a16:creationId xmlns:a16="http://schemas.microsoft.com/office/drawing/2014/main" id="{CB785B7D-584B-4A3D-BC73-947D0007517C}"/>
              </a:ext>
            </a:extLst>
          </p:cNvPr>
          <p:cNvSpPr txBox="1"/>
          <p:nvPr/>
        </p:nvSpPr>
        <p:spPr>
          <a:xfrm>
            <a:off x="525244" y="1352922"/>
            <a:ext cx="5570756" cy="2677656"/>
          </a:xfrm>
          <a:prstGeom prst="rect">
            <a:avLst/>
          </a:prstGeom>
          <a:noFill/>
        </p:spPr>
        <p:txBody>
          <a:bodyPr wrap="none" rtlCol="0">
            <a:spAutoFit/>
          </a:bodyPr>
          <a:lstStyle/>
          <a:p>
            <a:r>
              <a:rPr lang="ja-JP" altLang="en-US" sz="2800" dirty="0"/>
              <a:t>・</a:t>
            </a:r>
            <a:r>
              <a:rPr kumimoji="1" lang="en-US" altLang="ja-JP" sz="2800" dirty="0" err="1"/>
              <a:t>Colider</a:t>
            </a:r>
            <a:endParaRPr kumimoji="1" lang="en-US" altLang="ja-JP" sz="2800" dirty="0"/>
          </a:p>
          <a:p>
            <a:r>
              <a:rPr lang="ja-JP" altLang="en-US" sz="2800" dirty="0"/>
              <a:t>・</a:t>
            </a:r>
            <a:r>
              <a:rPr lang="en-US" altLang="ja-JP" sz="2800" dirty="0" err="1"/>
              <a:t>RigidBody</a:t>
            </a:r>
            <a:endParaRPr lang="en-US" altLang="ja-JP" sz="2800" dirty="0"/>
          </a:p>
          <a:p>
            <a:r>
              <a:rPr kumimoji="1" lang="ja-JP" altLang="en-US" sz="2800" dirty="0"/>
              <a:t>・その他</a:t>
            </a:r>
            <a:r>
              <a:rPr kumimoji="1" lang="en-US" altLang="ja-JP" sz="2800" dirty="0"/>
              <a:t>unity</a:t>
            </a:r>
            <a:r>
              <a:rPr kumimoji="1" lang="ja-JP" altLang="en-US" sz="2800" dirty="0"/>
              <a:t>の物理演算の機能</a:t>
            </a:r>
            <a:endParaRPr kumimoji="1" lang="en-US" altLang="ja-JP" sz="2800" dirty="0"/>
          </a:p>
          <a:p>
            <a:endParaRPr lang="en-US" altLang="ja-JP" sz="2800" dirty="0"/>
          </a:p>
          <a:p>
            <a:r>
              <a:rPr lang="ja-JP" altLang="en-US" sz="2800" dirty="0"/>
              <a:t>上記を使わずに</a:t>
            </a:r>
            <a:r>
              <a:rPr kumimoji="1" lang="ja-JP" altLang="en-US" sz="2800" dirty="0"/>
              <a:t>当たり判定を行い</a:t>
            </a:r>
            <a:endParaRPr kumimoji="1" lang="en-US" altLang="ja-JP" sz="2800" dirty="0"/>
          </a:p>
          <a:p>
            <a:r>
              <a:rPr kumimoji="1" lang="ja-JP" altLang="en-US" sz="2800" dirty="0"/>
              <a:t>衝突動作を実装したい。</a:t>
            </a:r>
            <a:endParaRPr kumimoji="1" lang="en-US" altLang="ja-JP" sz="2800" dirty="0"/>
          </a:p>
        </p:txBody>
      </p:sp>
      <p:sp>
        <p:nvSpPr>
          <p:cNvPr id="12" name="テキスト ボックス 11">
            <a:extLst>
              <a:ext uri="{FF2B5EF4-FFF2-40B4-BE49-F238E27FC236}">
                <a16:creationId xmlns:a16="http://schemas.microsoft.com/office/drawing/2014/main" id="{70830718-3062-4164-BD29-804DDC29BB64}"/>
              </a:ext>
            </a:extLst>
          </p:cNvPr>
          <p:cNvSpPr txBox="1"/>
          <p:nvPr/>
        </p:nvSpPr>
        <p:spPr>
          <a:xfrm>
            <a:off x="6262172" y="1352922"/>
            <a:ext cx="5929828" cy="224676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sz="2800" dirty="0"/>
              <a:t>・球</a:t>
            </a:r>
            <a:endParaRPr lang="en-US" altLang="ja-JP" sz="2800" dirty="0"/>
          </a:p>
          <a:p>
            <a:r>
              <a:rPr lang="ja-JP" altLang="en-US" sz="2800" dirty="0"/>
              <a:t>・正六面体</a:t>
            </a:r>
            <a:endParaRPr lang="en-US" altLang="ja-JP" sz="2800" dirty="0"/>
          </a:p>
          <a:p>
            <a:r>
              <a:rPr lang="ja-JP" altLang="en-US" sz="2800" dirty="0"/>
              <a:t>・正四面体</a:t>
            </a:r>
            <a:endParaRPr lang="en-US" altLang="ja-JP" sz="2800" dirty="0"/>
          </a:p>
          <a:p>
            <a:endParaRPr kumimoji="1" lang="en-US" altLang="ja-JP" sz="2800" dirty="0"/>
          </a:p>
          <a:p>
            <a:r>
              <a:rPr lang="ja-JP" altLang="en-US" sz="2800" dirty="0"/>
              <a:t>で衝突動作を行うデモを作成せよ。</a:t>
            </a:r>
            <a:endParaRPr kumimoji="1" lang="en-US" altLang="ja-JP" sz="2800" dirty="0"/>
          </a:p>
        </p:txBody>
      </p:sp>
      <p:pic>
        <p:nvPicPr>
          <p:cNvPr id="9" name="図 8">
            <a:extLst>
              <a:ext uri="{FF2B5EF4-FFF2-40B4-BE49-F238E27FC236}">
                <a16:creationId xmlns:a16="http://schemas.microsoft.com/office/drawing/2014/main" id="{47E3C4AF-758A-4671-A512-5789AB6CF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563" y="4022330"/>
            <a:ext cx="4411045" cy="2547803"/>
          </a:xfrm>
          <a:prstGeom prst="rect">
            <a:avLst/>
          </a:prstGeom>
        </p:spPr>
      </p:pic>
      <p:sp>
        <p:nvSpPr>
          <p:cNvPr id="3" name="テキスト ボックス 2">
            <a:extLst>
              <a:ext uri="{FF2B5EF4-FFF2-40B4-BE49-F238E27FC236}">
                <a16:creationId xmlns:a16="http://schemas.microsoft.com/office/drawing/2014/main" id="{04E804AF-4C09-400D-A893-2F893A0A3BED}"/>
              </a:ext>
            </a:extLst>
          </p:cNvPr>
          <p:cNvSpPr txBox="1"/>
          <p:nvPr/>
        </p:nvSpPr>
        <p:spPr>
          <a:xfrm>
            <a:off x="502239" y="4987151"/>
            <a:ext cx="6186309"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dirty="0"/>
              <a:t>正四面体のオブジェクトは自分で作る必要があります。</a:t>
            </a:r>
            <a:endParaRPr lang="en-US" altLang="ja-JP" dirty="0"/>
          </a:p>
          <a:p>
            <a:r>
              <a:rPr kumimoji="1" lang="ja-JP" altLang="en-US" dirty="0"/>
              <a:t>作り方を検索して作成し、入れてください。</a:t>
            </a:r>
          </a:p>
        </p:txBody>
      </p:sp>
    </p:spTree>
    <p:extLst>
      <p:ext uri="{BB962C8B-B14F-4D97-AF65-F5344CB8AC3E}">
        <p14:creationId xmlns:p14="http://schemas.microsoft.com/office/powerpoint/2010/main" val="119846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課題：クッキークリッカーもどきの作成２</a:t>
            </a:r>
          </a:p>
        </p:txBody>
      </p:sp>
      <p:sp>
        <p:nvSpPr>
          <p:cNvPr id="7" name="テキスト ボックス 6">
            <a:extLst>
              <a:ext uri="{FF2B5EF4-FFF2-40B4-BE49-F238E27FC236}">
                <a16:creationId xmlns:a16="http://schemas.microsoft.com/office/drawing/2014/main" id="{6D481F4F-8AA2-4E71-919B-8430524F502F}"/>
              </a:ext>
            </a:extLst>
          </p:cNvPr>
          <p:cNvSpPr txBox="1"/>
          <p:nvPr/>
        </p:nvSpPr>
        <p:spPr>
          <a:xfrm>
            <a:off x="961697" y="3167390"/>
            <a:ext cx="9661619"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6000" dirty="0"/>
              <a:t>仕様書</a:t>
            </a:r>
            <a:r>
              <a:rPr kumimoji="1" lang="en-US" altLang="ja-JP" sz="6000" dirty="0"/>
              <a:t>(teams</a:t>
            </a:r>
            <a:r>
              <a:rPr kumimoji="1" lang="ja-JP" altLang="en-US" sz="6000" dirty="0"/>
              <a:t>上</a:t>
            </a:r>
            <a:r>
              <a:rPr kumimoji="1" lang="en-US" altLang="ja-JP" sz="6000" dirty="0"/>
              <a:t>)</a:t>
            </a:r>
            <a:r>
              <a:rPr kumimoji="1" lang="ja-JP" altLang="en-US" sz="6000" dirty="0"/>
              <a:t>：</a:t>
            </a:r>
            <a:r>
              <a:rPr lang="en-US" altLang="ja-JP" sz="6000" dirty="0"/>
              <a:t>Cookie2</a:t>
            </a:r>
            <a:endParaRPr kumimoji="1" lang="ja-JP" altLang="en-US" sz="4400" dirty="0"/>
          </a:p>
        </p:txBody>
      </p:sp>
    </p:spTree>
    <p:extLst>
      <p:ext uri="{BB962C8B-B14F-4D97-AF65-F5344CB8AC3E}">
        <p14:creationId xmlns:p14="http://schemas.microsoft.com/office/powerpoint/2010/main" val="2760010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a:bodyPr>
          <a:lstStyle/>
          <a:p>
            <a:r>
              <a:rPr kumimoji="1" lang="ja-JP" altLang="en-US" sz="3200" b="1" u="sng" dirty="0"/>
              <a:t>今回のアジェンダ</a:t>
            </a:r>
            <a:endParaRPr kumimoji="1" lang="en-US" altLang="ja-JP" sz="3200" b="1" u="sng" dirty="0"/>
          </a:p>
          <a:p>
            <a:pPr marL="0" indent="0">
              <a:buNone/>
            </a:pPr>
            <a:r>
              <a:rPr kumimoji="1" lang="ja-JP" altLang="en-US" sz="3200" dirty="0"/>
              <a:t>・</a:t>
            </a:r>
            <a:r>
              <a:rPr kumimoji="1" lang="en-US" altLang="ja-JP" sz="3200" dirty="0"/>
              <a:t>Prefab(</a:t>
            </a:r>
            <a:r>
              <a:rPr kumimoji="1" lang="ja-JP" altLang="en-US" sz="3200" dirty="0"/>
              <a:t>複製</a:t>
            </a:r>
            <a:r>
              <a:rPr kumimoji="1" lang="en-US" altLang="ja-JP" sz="3200" dirty="0"/>
              <a:t>)</a:t>
            </a:r>
            <a:br>
              <a:rPr kumimoji="1" lang="en-US" altLang="ja-JP" sz="3200" dirty="0"/>
            </a:br>
            <a:r>
              <a:rPr lang="ja-JP" altLang="en-US" sz="3200" dirty="0"/>
              <a:t>・</a:t>
            </a:r>
            <a:r>
              <a:rPr lang="en-US" altLang="ja-JP" sz="3200" dirty="0"/>
              <a:t>Manager(</a:t>
            </a:r>
            <a:r>
              <a:rPr lang="ja-JP" altLang="en-US" sz="3200" dirty="0"/>
              <a:t>外部制御</a:t>
            </a:r>
            <a:r>
              <a:rPr lang="en-US" altLang="ja-JP" sz="3200" dirty="0"/>
              <a:t>)</a:t>
            </a:r>
          </a:p>
          <a:p>
            <a:pPr marL="0" indent="0">
              <a:buNone/>
            </a:pPr>
            <a:r>
              <a:rPr kumimoji="1" lang="ja-JP" altLang="en-US" sz="3200" dirty="0"/>
              <a:t>・</a:t>
            </a:r>
            <a:r>
              <a:rPr kumimoji="1" lang="en-US" altLang="ja-JP" sz="3200" dirty="0" err="1"/>
              <a:t>SceneManager</a:t>
            </a:r>
            <a:r>
              <a:rPr kumimoji="1" lang="en-US" altLang="ja-JP" sz="3200" dirty="0"/>
              <a:t>(Scene</a:t>
            </a:r>
            <a:r>
              <a:rPr kumimoji="1" lang="ja-JP" altLang="en-US" sz="3200" dirty="0"/>
              <a:t>操作</a:t>
            </a:r>
            <a:r>
              <a:rPr kumimoji="1" lang="en-US" altLang="ja-JP" sz="3200" dirty="0"/>
              <a:t>)</a:t>
            </a:r>
            <a:endParaRPr lang="en-US" altLang="ja-JP" sz="3200" dirty="0"/>
          </a:p>
          <a:p>
            <a:pPr marL="0" indent="0">
              <a:buNone/>
            </a:pPr>
            <a:r>
              <a:rPr lang="ja-JP" altLang="en-US" sz="3200" dirty="0"/>
              <a:t>・</a:t>
            </a:r>
            <a:r>
              <a:rPr lang="en-US" altLang="ja-JP" sz="3200" dirty="0" err="1"/>
              <a:t>RigidBody</a:t>
            </a:r>
            <a:r>
              <a:rPr lang="en-US" altLang="ja-JP" sz="3200" dirty="0"/>
              <a:t>(</a:t>
            </a:r>
            <a:r>
              <a:rPr lang="ja-JP" altLang="en-US" sz="3200" dirty="0"/>
              <a:t>物理演算</a:t>
            </a:r>
            <a:r>
              <a:rPr lang="en-US" altLang="ja-JP" sz="3200" dirty="0"/>
              <a:t>)</a:t>
            </a:r>
          </a:p>
          <a:p>
            <a:pPr marL="0" indent="0">
              <a:buNone/>
            </a:pPr>
            <a:r>
              <a:rPr lang="ja-JP" altLang="en-US" sz="3200" dirty="0"/>
              <a:t>・</a:t>
            </a:r>
            <a:r>
              <a:rPr lang="en-US" altLang="ja-JP" sz="3200" dirty="0" err="1"/>
              <a:t>Colider</a:t>
            </a:r>
            <a:r>
              <a:rPr lang="en-US" altLang="ja-JP" sz="3200" dirty="0"/>
              <a:t>(</a:t>
            </a:r>
            <a:r>
              <a:rPr lang="ja-JP" altLang="en-US" sz="3200" dirty="0"/>
              <a:t>当たり判定</a:t>
            </a:r>
            <a:r>
              <a:rPr lang="en-US" altLang="ja-JP" sz="3200" dirty="0"/>
              <a:t>)</a:t>
            </a:r>
          </a:p>
          <a:p>
            <a:pPr marL="0" indent="0">
              <a:buNone/>
            </a:pPr>
            <a:r>
              <a:rPr kumimoji="1" lang="ja-JP" altLang="en-US" sz="3200" dirty="0"/>
              <a:t>・</a:t>
            </a:r>
            <a:r>
              <a:rPr lang="ja-JP" altLang="en-US" sz="3200" dirty="0"/>
              <a:t>確認問題</a:t>
            </a:r>
            <a:br>
              <a:rPr lang="en-US" altLang="ja-JP" sz="3200" dirty="0"/>
            </a:br>
            <a:r>
              <a:rPr lang="ja-JP" altLang="en-US" sz="3200" dirty="0"/>
              <a:t>・課題</a:t>
            </a:r>
            <a:endParaRPr kumimoji="1" lang="ja-JP" altLang="en-US" sz="3200" dirty="0"/>
          </a:p>
          <a:p>
            <a:pPr marL="0" indent="0">
              <a:buNone/>
            </a:pPr>
            <a:endParaRPr kumimoji="1" lang="en-US" altLang="ja-JP" sz="3200" b="1" u="sng"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6096000" y="1104035"/>
            <a:ext cx="4580586" cy="205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Unity3D: Chapter4</a:t>
            </a:r>
            <a:r>
              <a:rPr lang="ja-JP" altLang="en-US" sz="2800" dirty="0"/>
              <a:t>以降</a:t>
            </a:r>
            <a:endParaRPr lang="en-US" altLang="ja-JP" sz="2800" dirty="0"/>
          </a:p>
          <a:p>
            <a:pPr marL="0" indent="0">
              <a:buNone/>
            </a:pPr>
            <a:r>
              <a:rPr lang="ja-JP" altLang="en-US" sz="2800" dirty="0"/>
              <a:t>・課題：スライド内に記述</a:t>
            </a:r>
            <a:endParaRPr lang="en-US" altLang="ja-JP" sz="3200" dirty="0"/>
          </a:p>
          <a:p>
            <a:pPr marL="0" indent="0">
              <a:buNone/>
            </a:pPr>
            <a:endParaRPr lang="en-US" altLang="ja-JP" sz="3200" dirty="0"/>
          </a:p>
          <a:p>
            <a:endParaRPr lang="en-US" altLang="ja-JP" sz="3200" dirty="0"/>
          </a:p>
          <a:p>
            <a:pPr marL="0" indent="0">
              <a:buNone/>
            </a:pPr>
            <a:endParaRPr lang="ja-JP" altLang="en-US" sz="3200" dirty="0"/>
          </a:p>
        </p:txBody>
      </p:sp>
      <p:sp>
        <p:nvSpPr>
          <p:cNvPr id="7" name="コンテンツ プレースホルダー 2">
            <a:extLst>
              <a:ext uri="{FF2B5EF4-FFF2-40B4-BE49-F238E27FC236}">
                <a16:creationId xmlns:a16="http://schemas.microsoft.com/office/drawing/2014/main" id="{4A237C08-99EF-429B-9922-1B9A5E04C7D4}"/>
              </a:ext>
            </a:extLst>
          </p:cNvPr>
          <p:cNvSpPr txBox="1">
            <a:spLocks/>
          </p:cNvSpPr>
          <p:nvPr/>
        </p:nvSpPr>
        <p:spPr>
          <a:xfrm>
            <a:off x="6229612" y="3655646"/>
            <a:ext cx="5962388" cy="205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今回のリポジトリ</a:t>
            </a:r>
            <a:endParaRPr lang="en-US" altLang="ja-JP" sz="3200" b="1" u="sng" dirty="0"/>
          </a:p>
          <a:p>
            <a:pPr marL="0" indent="0">
              <a:buNone/>
            </a:pPr>
            <a:r>
              <a:rPr lang="en-US" altLang="ja-JP"/>
              <a:t>https</a:t>
            </a:r>
            <a:r>
              <a:rPr lang="en-US" altLang="ja-JP" dirty="0"/>
              <a:t>://github.com/MahiroCreative/publicStudent</a:t>
            </a:r>
          </a:p>
          <a:p>
            <a:pPr marL="0" indent="0">
              <a:buNone/>
            </a:pPr>
            <a:endParaRPr lang="ja-JP" altLang="en-US" sz="3200" dirty="0"/>
          </a:p>
        </p:txBody>
      </p:sp>
    </p:spTree>
    <p:extLst>
      <p:ext uri="{BB962C8B-B14F-4D97-AF65-F5344CB8AC3E}">
        <p14:creationId xmlns:p14="http://schemas.microsoft.com/office/powerpoint/2010/main" val="418626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en-US" altLang="ja-JP" sz="3600" dirty="0">
                <a:solidFill>
                  <a:schemeClr val="tx1"/>
                </a:solidFill>
              </a:rPr>
              <a:t>(</a:t>
            </a:r>
            <a:r>
              <a:rPr lang="ja-JP" altLang="en-US" sz="3600" dirty="0">
                <a:solidFill>
                  <a:schemeClr val="tx1"/>
                </a:solidFill>
              </a:rPr>
              <a:t>物理演算</a:t>
            </a:r>
            <a:r>
              <a:rPr lang="en-US" altLang="ja-JP" sz="3600" dirty="0">
                <a:solidFill>
                  <a:schemeClr val="tx1"/>
                </a:solidFill>
              </a:rPr>
              <a:t>)</a:t>
            </a:r>
            <a:r>
              <a:rPr lang="ja-JP" altLang="en-US" dirty="0">
                <a:solidFill>
                  <a:schemeClr val="tx1"/>
                </a:solidFill>
              </a:rPr>
              <a:t>とは？ </a:t>
            </a:r>
          </a:p>
        </p:txBody>
      </p:sp>
      <p:sp>
        <p:nvSpPr>
          <p:cNvPr id="4" name="テキスト ボックス 3">
            <a:extLst>
              <a:ext uri="{FF2B5EF4-FFF2-40B4-BE49-F238E27FC236}">
                <a16:creationId xmlns:a16="http://schemas.microsoft.com/office/drawing/2014/main" id="{0B61F687-8DCC-4CE3-99A2-D63C6668D187}"/>
              </a:ext>
            </a:extLst>
          </p:cNvPr>
          <p:cNvSpPr txBox="1"/>
          <p:nvPr/>
        </p:nvSpPr>
        <p:spPr>
          <a:xfrm>
            <a:off x="276061" y="1143000"/>
            <a:ext cx="556594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err="1"/>
              <a:t>AddComponent</a:t>
            </a:r>
            <a:r>
              <a:rPr lang="ja-JP" altLang="en-US" sz="2400" dirty="0"/>
              <a:t> </a:t>
            </a:r>
            <a:r>
              <a:rPr lang="en-US" altLang="ja-JP" sz="2400" dirty="0"/>
              <a:t>&gt;</a:t>
            </a:r>
            <a:r>
              <a:rPr lang="ja-JP" altLang="en-US" sz="2400" dirty="0"/>
              <a:t> </a:t>
            </a:r>
            <a:r>
              <a:rPr lang="en-US" altLang="ja-JP" sz="2400" dirty="0"/>
              <a:t>Physics &gt;</a:t>
            </a:r>
            <a:r>
              <a:rPr lang="en-US" altLang="ja-JP" sz="2400" dirty="0" err="1"/>
              <a:t>Rigidbody</a:t>
            </a:r>
            <a:endParaRPr kumimoji="1" lang="ja-JP" altLang="en-US" sz="2400" dirty="0"/>
          </a:p>
        </p:txBody>
      </p:sp>
      <p:sp>
        <p:nvSpPr>
          <p:cNvPr id="5" name="テキスト ボックス 4">
            <a:extLst>
              <a:ext uri="{FF2B5EF4-FFF2-40B4-BE49-F238E27FC236}">
                <a16:creationId xmlns:a16="http://schemas.microsoft.com/office/drawing/2014/main" id="{59FFDD5D-EE93-4DAC-8CE3-CB878F17928B}"/>
              </a:ext>
            </a:extLst>
          </p:cNvPr>
          <p:cNvSpPr txBox="1"/>
          <p:nvPr/>
        </p:nvSpPr>
        <p:spPr>
          <a:xfrm>
            <a:off x="391886" y="2136710"/>
            <a:ext cx="5827236" cy="1323439"/>
          </a:xfrm>
          <a:prstGeom prst="rect">
            <a:avLst/>
          </a:prstGeom>
          <a:noFill/>
        </p:spPr>
        <p:txBody>
          <a:bodyPr wrap="none" rtlCol="0">
            <a:spAutoFit/>
          </a:bodyPr>
          <a:lstStyle/>
          <a:p>
            <a:r>
              <a:rPr lang="en-US" altLang="ja-JP" sz="2000" dirty="0" err="1"/>
              <a:t>Rigidbody</a:t>
            </a:r>
            <a:r>
              <a:rPr lang="ja-JP" altLang="en-US" sz="2000" dirty="0"/>
              <a:t>はアタッチしたオブジェクトを</a:t>
            </a:r>
            <a:endParaRPr lang="en-US" altLang="ja-JP" sz="2000" dirty="0"/>
          </a:p>
          <a:p>
            <a:r>
              <a:rPr kumimoji="1" lang="ja-JP" altLang="en-US" sz="4000" b="1" dirty="0"/>
              <a:t>　　</a:t>
            </a:r>
            <a:r>
              <a:rPr kumimoji="1" lang="ja-JP" altLang="en-US" sz="4000" b="1" u="sng" dirty="0"/>
              <a:t>物理体</a:t>
            </a:r>
            <a:r>
              <a:rPr kumimoji="1" lang="ja-JP" altLang="en-US" sz="2000" dirty="0"/>
              <a:t>にするオブジェクトです。</a:t>
            </a:r>
            <a:endParaRPr kumimoji="1" lang="en-US" altLang="ja-JP" sz="2000" dirty="0"/>
          </a:p>
          <a:p>
            <a:endParaRPr lang="en-US" altLang="ja-JP" sz="2000" b="1" dirty="0"/>
          </a:p>
        </p:txBody>
      </p:sp>
      <p:sp>
        <p:nvSpPr>
          <p:cNvPr id="6" name="テキスト ボックス 5">
            <a:extLst>
              <a:ext uri="{FF2B5EF4-FFF2-40B4-BE49-F238E27FC236}">
                <a16:creationId xmlns:a16="http://schemas.microsoft.com/office/drawing/2014/main" id="{A39014DD-3AAC-4142-AF9D-A8AD875A54AA}"/>
              </a:ext>
            </a:extLst>
          </p:cNvPr>
          <p:cNvSpPr txBox="1"/>
          <p:nvPr/>
        </p:nvSpPr>
        <p:spPr>
          <a:xfrm>
            <a:off x="391886" y="3986872"/>
            <a:ext cx="6449201" cy="1631216"/>
          </a:xfrm>
          <a:prstGeom prst="rect">
            <a:avLst/>
          </a:prstGeom>
          <a:noFill/>
        </p:spPr>
        <p:txBody>
          <a:bodyPr wrap="none" rtlCol="0">
            <a:spAutoFit/>
          </a:bodyPr>
          <a:lstStyle/>
          <a:p>
            <a:r>
              <a:rPr lang="ja-JP" altLang="en-US" sz="2000" dirty="0"/>
              <a:t>物理体とは物理挙動を取る</a:t>
            </a:r>
            <a:r>
              <a:rPr kumimoji="1" lang="ja-JP" altLang="en-US" sz="2000" dirty="0"/>
              <a:t>。</a:t>
            </a:r>
            <a:endParaRPr kumimoji="1" lang="en-US" altLang="ja-JP" sz="2000" dirty="0"/>
          </a:p>
          <a:p>
            <a:r>
              <a:rPr kumimoji="1" lang="ja-JP" altLang="en-US" sz="2000" dirty="0"/>
              <a:t>言うなれば、物理挙動に挙動が制限される物体です。</a:t>
            </a:r>
            <a:endParaRPr kumimoji="1" lang="en-US" altLang="ja-JP" sz="2000" dirty="0"/>
          </a:p>
          <a:p>
            <a:endParaRPr lang="en-US" altLang="ja-JP" sz="2000" dirty="0"/>
          </a:p>
          <a:p>
            <a:r>
              <a:rPr lang="en-US" altLang="ja-JP" sz="2000" dirty="0"/>
              <a:t>Unity</a:t>
            </a:r>
            <a:r>
              <a:rPr lang="ja-JP" altLang="en-US" sz="2000" dirty="0"/>
              <a:t>の場合、</a:t>
            </a:r>
            <a:endParaRPr lang="en-US" altLang="ja-JP" sz="2000" dirty="0"/>
          </a:p>
          <a:p>
            <a:r>
              <a:rPr lang="en-US" altLang="ja-JP" sz="2000" dirty="0"/>
              <a:t>Unity</a:t>
            </a:r>
            <a:r>
              <a:rPr lang="ja-JP" altLang="en-US" sz="2000" dirty="0"/>
              <a:t>の物理演算に沿った運動をさせる事が出来ます。</a:t>
            </a:r>
            <a:endParaRPr lang="en-US" altLang="ja-JP" sz="2000" dirty="0"/>
          </a:p>
        </p:txBody>
      </p:sp>
      <p:sp>
        <p:nvSpPr>
          <p:cNvPr id="2" name="テキスト ボックス 1">
            <a:extLst>
              <a:ext uri="{FF2B5EF4-FFF2-40B4-BE49-F238E27FC236}">
                <a16:creationId xmlns:a16="http://schemas.microsoft.com/office/drawing/2014/main" id="{9B9E8A34-E976-4E3C-A5A5-A42B04316CB2}"/>
              </a:ext>
            </a:extLst>
          </p:cNvPr>
          <p:cNvSpPr txBox="1"/>
          <p:nvPr/>
        </p:nvSpPr>
        <p:spPr>
          <a:xfrm>
            <a:off x="6841087" y="1373832"/>
            <a:ext cx="5032147" cy="4616648"/>
          </a:xfrm>
          <a:prstGeom prst="rect">
            <a:avLst/>
          </a:prstGeom>
          <a:noFill/>
        </p:spPr>
        <p:txBody>
          <a:bodyPr wrap="none" rtlCol="0">
            <a:spAutoFit/>
          </a:bodyPr>
          <a:lstStyle/>
          <a:p>
            <a:r>
              <a:rPr kumimoji="1" lang="ja-JP" altLang="en-US" sz="2400" dirty="0"/>
              <a:t>主に</a:t>
            </a:r>
            <a:endParaRPr lang="en-US" altLang="ja-JP" dirty="0"/>
          </a:p>
          <a:p>
            <a:endParaRPr lang="en-US" altLang="ja-JP" dirty="0"/>
          </a:p>
          <a:p>
            <a:r>
              <a:rPr lang="ja-JP" altLang="en-US" sz="3600" dirty="0"/>
              <a:t>・力と力積</a:t>
            </a:r>
            <a:endParaRPr lang="en-US" altLang="ja-JP" sz="3600" dirty="0"/>
          </a:p>
          <a:p>
            <a:endParaRPr lang="en-US" altLang="ja-JP" dirty="0"/>
          </a:p>
          <a:p>
            <a:r>
              <a:rPr lang="ja-JP" altLang="en-US" dirty="0"/>
              <a:t>の計算をしてくれます。</a:t>
            </a:r>
            <a:endParaRPr lang="en-US" altLang="ja-JP" dirty="0"/>
          </a:p>
          <a:p>
            <a:r>
              <a:rPr lang="ja-JP" altLang="en-US" dirty="0"/>
              <a:t>詳細を軽く言えば、</a:t>
            </a:r>
            <a:endParaRPr lang="en-US" altLang="ja-JP" dirty="0"/>
          </a:p>
          <a:p>
            <a:endParaRPr lang="en-US" altLang="ja-JP" dirty="0"/>
          </a:p>
          <a:p>
            <a:r>
              <a:rPr lang="ja-JP" altLang="en-US" dirty="0"/>
              <a:t>・速度と加速度</a:t>
            </a:r>
            <a:endParaRPr lang="en-US" altLang="ja-JP" dirty="0"/>
          </a:p>
          <a:p>
            <a:r>
              <a:rPr lang="ja-JP" altLang="en-US" dirty="0"/>
              <a:t>・摩擦</a:t>
            </a:r>
            <a:endParaRPr lang="en-US" altLang="ja-JP" dirty="0"/>
          </a:p>
          <a:p>
            <a:r>
              <a:rPr lang="ja-JP" altLang="en-US" dirty="0"/>
              <a:t>・衝突</a:t>
            </a:r>
            <a:endParaRPr lang="en-US" altLang="ja-JP" dirty="0"/>
          </a:p>
          <a:p>
            <a:r>
              <a:rPr lang="ja-JP" altLang="en-US" dirty="0"/>
              <a:t>・反射</a:t>
            </a:r>
            <a:endParaRPr lang="en-US" altLang="ja-JP" dirty="0"/>
          </a:p>
          <a:p>
            <a:endParaRPr lang="en-US" altLang="ja-JP" dirty="0"/>
          </a:p>
          <a:p>
            <a:r>
              <a:rPr lang="ja-JP" altLang="en-US" dirty="0"/>
              <a:t>などです。</a:t>
            </a:r>
            <a:endParaRPr lang="en-US" altLang="ja-JP" dirty="0"/>
          </a:p>
          <a:p>
            <a:r>
              <a:rPr lang="ja-JP" altLang="en-US" dirty="0"/>
              <a:t>これを自分でプログラムするのは大変です。</a:t>
            </a:r>
            <a:endParaRPr lang="en-US" altLang="ja-JP" dirty="0"/>
          </a:p>
          <a:p>
            <a:r>
              <a:rPr lang="ja-JP" altLang="en-US" dirty="0"/>
              <a:t>ゲームエンジンを使う最大の利点はコレです。</a:t>
            </a:r>
            <a:endParaRPr lang="en-US" altLang="ja-JP" dirty="0"/>
          </a:p>
        </p:txBody>
      </p:sp>
    </p:spTree>
    <p:extLst>
      <p:ext uri="{BB962C8B-B14F-4D97-AF65-F5344CB8AC3E}">
        <p14:creationId xmlns:p14="http://schemas.microsoft.com/office/powerpoint/2010/main" val="227726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en-US" altLang="ja-JP" sz="3600" dirty="0">
                <a:solidFill>
                  <a:schemeClr val="tx1"/>
                </a:solidFill>
              </a:rPr>
              <a:t>(</a:t>
            </a:r>
            <a:r>
              <a:rPr lang="ja-JP" altLang="en-US" sz="3600" dirty="0">
                <a:solidFill>
                  <a:schemeClr val="tx1"/>
                </a:solidFill>
              </a:rPr>
              <a:t>物理演算</a:t>
            </a:r>
            <a:r>
              <a:rPr lang="en-US" altLang="ja-JP" sz="3600" dirty="0">
                <a:solidFill>
                  <a:schemeClr val="tx1"/>
                </a:solidFill>
              </a:rPr>
              <a:t>)</a:t>
            </a:r>
            <a:r>
              <a:rPr lang="ja-JP" altLang="en-US" dirty="0">
                <a:solidFill>
                  <a:schemeClr val="tx1"/>
                </a:solidFill>
              </a:rPr>
              <a:t>とは？ </a:t>
            </a:r>
          </a:p>
        </p:txBody>
      </p:sp>
      <p:sp>
        <p:nvSpPr>
          <p:cNvPr id="3" name="テキスト ボックス 2">
            <a:extLst>
              <a:ext uri="{FF2B5EF4-FFF2-40B4-BE49-F238E27FC236}">
                <a16:creationId xmlns:a16="http://schemas.microsoft.com/office/drawing/2014/main" id="{15CD2B34-235E-45F7-A2FE-69FE4DB8C444}"/>
              </a:ext>
            </a:extLst>
          </p:cNvPr>
          <p:cNvSpPr txBox="1"/>
          <p:nvPr/>
        </p:nvSpPr>
        <p:spPr>
          <a:xfrm>
            <a:off x="1130538" y="1315615"/>
            <a:ext cx="9930924" cy="1631216"/>
          </a:xfrm>
          <a:prstGeom prst="rect">
            <a:avLst/>
          </a:prstGeom>
          <a:noFill/>
        </p:spPr>
        <p:txBody>
          <a:bodyPr wrap="none" rtlCol="0">
            <a:spAutoFit/>
          </a:bodyPr>
          <a:lstStyle/>
          <a:p>
            <a:r>
              <a:rPr kumimoji="1" lang="en-US" altLang="ja-JP" sz="2000" dirty="0" err="1"/>
              <a:t>RigidBody</a:t>
            </a:r>
            <a:r>
              <a:rPr kumimoji="1" lang="ja-JP" altLang="en-US" sz="2000" dirty="0"/>
              <a:t>の内容は多岐に渡るのでここで全部を紹介するのは現実的ではないです。</a:t>
            </a:r>
            <a:endParaRPr kumimoji="1" lang="en-US" altLang="ja-JP" sz="2000" dirty="0"/>
          </a:p>
          <a:p>
            <a:r>
              <a:rPr lang="ja-JP" altLang="en-US" sz="2000" dirty="0"/>
              <a:t>ですが、ゲーム作りでは頻繁に使うので特に教えずとも使えるようになるでしょう。</a:t>
            </a:r>
            <a:endParaRPr lang="en-US" altLang="ja-JP" sz="2000" dirty="0"/>
          </a:p>
          <a:p>
            <a:r>
              <a:rPr lang="ja-JP" altLang="en-US" sz="2000" dirty="0"/>
              <a:t>（</a:t>
            </a:r>
            <a:r>
              <a:rPr lang="en-US" altLang="ja-JP" sz="2000" dirty="0"/>
              <a:t>※</a:t>
            </a:r>
            <a:r>
              <a:rPr lang="ja-JP" altLang="en-US" sz="2000" dirty="0"/>
              <a:t>調べるための知識はもう皆さんに入ってます）</a:t>
            </a:r>
            <a:endParaRPr lang="en-US" altLang="ja-JP" sz="2000" dirty="0"/>
          </a:p>
          <a:p>
            <a:endParaRPr lang="en-US" altLang="ja-JP" sz="2000" dirty="0"/>
          </a:p>
          <a:p>
            <a:r>
              <a:rPr lang="ja-JP" altLang="en-US" sz="2000" dirty="0"/>
              <a:t>なので、ここではパラメータと典型例のみ教えていきます。</a:t>
            </a:r>
            <a:endParaRPr lang="en-US" altLang="ja-JP" sz="2000" dirty="0"/>
          </a:p>
        </p:txBody>
      </p:sp>
      <p:sp>
        <p:nvSpPr>
          <p:cNvPr id="7" name="テキスト ボックス 6">
            <a:extLst>
              <a:ext uri="{FF2B5EF4-FFF2-40B4-BE49-F238E27FC236}">
                <a16:creationId xmlns:a16="http://schemas.microsoft.com/office/drawing/2014/main" id="{D8ADF87D-8AE1-4024-A856-EF470D6C6A39}"/>
              </a:ext>
            </a:extLst>
          </p:cNvPr>
          <p:cNvSpPr txBox="1"/>
          <p:nvPr/>
        </p:nvSpPr>
        <p:spPr>
          <a:xfrm>
            <a:off x="5898998" y="3314179"/>
            <a:ext cx="6356227" cy="3046988"/>
          </a:xfrm>
          <a:prstGeom prst="rect">
            <a:avLst/>
          </a:prstGeom>
          <a:noFill/>
        </p:spPr>
        <p:txBody>
          <a:bodyPr wrap="none" rtlCol="0">
            <a:spAutoFit/>
          </a:bodyPr>
          <a:lstStyle/>
          <a:p>
            <a:r>
              <a:rPr kumimoji="1" lang="ja-JP" altLang="en-US" sz="2400" dirty="0"/>
              <a:t>・</a:t>
            </a:r>
            <a:r>
              <a:rPr kumimoji="1" lang="en-US" altLang="ja-JP" sz="2400" dirty="0"/>
              <a:t>Mass:</a:t>
            </a:r>
            <a:r>
              <a:rPr kumimoji="1" lang="ja-JP" altLang="en-US" sz="2400" dirty="0"/>
              <a:t>　質量</a:t>
            </a:r>
            <a:endParaRPr kumimoji="1" lang="en-US" altLang="ja-JP" sz="2400" dirty="0"/>
          </a:p>
          <a:p>
            <a:r>
              <a:rPr lang="ja-JP" altLang="en-US" sz="2400" dirty="0"/>
              <a:t>・</a:t>
            </a:r>
            <a:r>
              <a:rPr lang="en-US" altLang="ja-JP" sz="2400" dirty="0"/>
              <a:t>Drag:</a:t>
            </a:r>
            <a:r>
              <a:rPr lang="ja-JP" altLang="en-US" sz="2400" dirty="0"/>
              <a:t>　抗力</a:t>
            </a:r>
            <a:r>
              <a:rPr lang="en-US" altLang="ja-JP" sz="2400" dirty="0"/>
              <a:t>(</a:t>
            </a:r>
            <a:r>
              <a:rPr lang="ja-JP" altLang="en-US" sz="2400" dirty="0"/>
              <a:t>空気抵抗とか</a:t>
            </a:r>
            <a:r>
              <a:rPr lang="en-US" altLang="ja-JP" sz="2400" dirty="0"/>
              <a:t>)</a:t>
            </a:r>
          </a:p>
          <a:p>
            <a:r>
              <a:rPr lang="ja-JP" altLang="en-US" sz="2400" dirty="0"/>
              <a:t>・</a:t>
            </a:r>
            <a:r>
              <a:rPr lang="en-US" altLang="ja-JP" sz="2400" dirty="0" err="1"/>
              <a:t>AngularDrag</a:t>
            </a:r>
            <a:r>
              <a:rPr lang="en-US" altLang="ja-JP" sz="2400" dirty="0"/>
              <a:t>:</a:t>
            </a:r>
            <a:r>
              <a:rPr lang="ja-JP" altLang="en-US" sz="2400" dirty="0"/>
              <a:t>　</a:t>
            </a:r>
            <a:r>
              <a:rPr lang="ja-JP" altLang="en-US" sz="2400" b="0" i="0" dirty="0">
                <a:solidFill>
                  <a:srgbClr val="1B2229"/>
                </a:solidFill>
                <a:effectLst/>
                <a:latin typeface="Roboto" panose="020B0604020202020204" pitchFamily="2" charset="0"/>
              </a:rPr>
              <a:t>回転抗力</a:t>
            </a:r>
            <a:r>
              <a:rPr lang="en-US" altLang="ja-JP" sz="2400" b="0" i="0" dirty="0">
                <a:solidFill>
                  <a:srgbClr val="1B2229"/>
                </a:solidFill>
                <a:effectLst/>
                <a:latin typeface="Roboto" panose="020B0604020202020204" pitchFamily="2" charset="0"/>
              </a:rPr>
              <a:t>(</a:t>
            </a:r>
            <a:r>
              <a:rPr lang="ja-JP" altLang="en-US" sz="2400" b="0" i="0" dirty="0">
                <a:solidFill>
                  <a:srgbClr val="1B2229"/>
                </a:solidFill>
                <a:effectLst/>
                <a:latin typeface="Roboto" panose="020B0604020202020204" pitchFamily="2" charset="0"/>
              </a:rPr>
              <a:t>回転の抗力</a:t>
            </a:r>
            <a:r>
              <a:rPr lang="en-US" altLang="ja-JP" sz="2400" b="0" i="0" dirty="0">
                <a:solidFill>
                  <a:srgbClr val="1B2229"/>
                </a:solidFill>
                <a:effectLst/>
                <a:latin typeface="Roboto" panose="020B0604020202020204" pitchFamily="2" charset="0"/>
              </a:rPr>
              <a:t>)</a:t>
            </a:r>
            <a:endParaRPr lang="en-US" altLang="ja-JP" sz="2400" dirty="0"/>
          </a:p>
          <a:p>
            <a:r>
              <a:rPr kumimoji="1" lang="ja-JP" altLang="en-US" sz="2400" dirty="0"/>
              <a:t>・</a:t>
            </a:r>
            <a:r>
              <a:rPr kumimoji="1" lang="en-US" altLang="ja-JP" sz="2400" dirty="0" err="1"/>
              <a:t>UseGravity</a:t>
            </a:r>
            <a:r>
              <a:rPr kumimoji="1" lang="en-US" altLang="ja-JP" sz="2400" dirty="0"/>
              <a:t>:</a:t>
            </a:r>
            <a:r>
              <a:rPr kumimoji="1" lang="ja-JP" altLang="en-US" sz="2400" dirty="0"/>
              <a:t>　重力</a:t>
            </a:r>
            <a:endParaRPr kumimoji="1" lang="en-US" altLang="ja-JP" sz="2400" dirty="0"/>
          </a:p>
          <a:p>
            <a:r>
              <a:rPr lang="ja-JP" altLang="en-US" sz="2400" dirty="0"/>
              <a:t>・</a:t>
            </a:r>
            <a:r>
              <a:rPr lang="en-US" altLang="ja-JP" sz="2400" dirty="0" err="1"/>
              <a:t>IsKinematic</a:t>
            </a:r>
            <a:r>
              <a:rPr lang="en-US" altLang="ja-JP" sz="2400" dirty="0"/>
              <a:t>:</a:t>
            </a:r>
            <a:r>
              <a:rPr lang="ja-JP" altLang="en-US" sz="2400" dirty="0"/>
              <a:t>　物理演算するかしないか</a:t>
            </a:r>
            <a:endParaRPr lang="en-US" altLang="ja-JP" sz="2400" dirty="0"/>
          </a:p>
          <a:p>
            <a:r>
              <a:rPr kumimoji="1" lang="ja-JP" altLang="en-US" sz="2400" dirty="0"/>
              <a:t>・</a:t>
            </a:r>
            <a:r>
              <a:rPr kumimoji="1" lang="en-US" altLang="ja-JP" sz="2400" dirty="0"/>
              <a:t>Interpolate:</a:t>
            </a:r>
            <a:r>
              <a:rPr kumimoji="1" lang="ja-JP" altLang="en-US" sz="2400" dirty="0"/>
              <a:t>　</a:t>
            </a:r>
            <a:r>
              <a:rPr kumimoji="1" lang="ja-JP" altLang="en-US" dirty="0"/>
              <a:t>物理演算を</a:t>
            </a:r>
            <a:r>
              <a:rPr lang="ja-JP" altLang="en-US" b="0" i="0" dirty="0">
                <a:solidFill>
                  <a:srgbClr val="1B2229"/>
                </a:solidFill>
                <a:effectLst/>
                <a:latin typeface="Roboto" panose="02000000000000000000" pitchFamily="2" charset="0"/>
              </a:rPr>
              <a:t>固定フレームレートで行う</a:t>
            </a:r>
            <a:endParaRPr kumimoji="1" lang="en-US" altLang="ja-JP" sz="2400" dirty="0"/>
          </a:p>
          <a:p>
            <a:r>
              <a:rPr lang="ja-JP" altLang="en-US" sz="2400" dirty="0"/>
              <a:t>・</a:t>
            </a:r>
            <a:r>
              <a:rPr lang="en-US" altLang="ja-JP" sz="2400" dirty="0" err="1"/>
              <a:t>CollisionDetection</a:t>
            </a:r>
            <a:r>
              <a:rPr lang="en-US" altLang="ja-JP" sz="2400" dirty="0"/>
              <a:t>:</a:t>
            </a:r>
            <a:r>
              <a:rPr lang="ja-JP" altLang="en-US" sz="2400" dirty="0"/>
              <a:t>　</a:t>
            </a:r>
            <a:r>
              <a:rPr lang="ja-JP" altLang="en-US" sz="2400" b="0" i="0" dirty="0">
                <a:solidFill>
                  <a:srgbClr val="1B2229"/>
                </a:solidFill>
                <a:effectLst/>
                <a:latin typeface="Roboto" panose="02000000000000000000" pitchFamily="2" charset="0"/>
              </a:rPr>
              <a:t>衝突検出モード</a:t>
            </a:r>
            <a:endParaRPr lang="en-US" altLang="ja-JP" sz="2400" dirty="0"/>
          </a:p>
          <a:p>
            <a:r>
              <a:rPr lang="ja-JP" altLang="en-US" sz="2400" dirty="0"/>
              <a:t>・</a:t>
            </a:r>
            <a:r>
              <a:rPr kumimoji="1" lang="en-US" altLang="ja-JP" sz="2400" dirty="0"/>
              <a:t>Constraints</a:t>
            </a:r>
            <a:r>
              <a:rPr kumimoji="1" lang="ja-JP" altLang="en-US" sz="2400" dirty="0"/>
              <a:t>：　固定操作軸</a:t>
            </a:r>
          </a:p>
        </p:txBody>
      </p:sp>
      <p:pic>
        <p:nvPicPr>
          <p:cNvPr id="12" name="図 11">
            <a:extLst>
              <a:ext uri="{FF2B5EF4-FFF2-40B4-BE49-F238E27FC236}">
                <a16:creationId xmlns:a16="http://schemas.microsoft.com/office/drawing/2014/main" id="{CED9F005-5BE4-4430-A870-FAC44A873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12" y="3055776"/>
            <a:ext cx="4370566" cy="3693603"/>
          </a:xfrm>
          <a:prstGeom prst="rect">
            <a:avLst/>
          </a:prstGeom>
        </p:spPr>
      </p:pic>
      <p:sp>
        <p:nvSpPr>
          <p:cNvPr id="2" name="テキスト ボックス 1">
            <a:extLst>
              <a:ext uri="{FF2B5EF4-FFF2-40B4-BE49-F238E27FC236}">
                <a16:creationId xmlns:a16="http://schemas.microsoft.com/office/drawing/2014/main" id="{496066CD-48FC-4148-9F9F-A400AD4EB0A4}"/>
              </a:ext>
            </a:extLst>
          </p:cNvPr>
          <p:cNvSpPr txBox="1"/>
          <p:nvPr/>
        </p:nvSpPr>
        <p:spPr>
          <a:xfrm>
            <a:off x="8203315" y="2986835"/>
            <a:ext cx="1338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パラメータ</a:t>
            </a:r>
          </a:p>
        </p:txBody>
      </p:sp>
    </p:spTree>
    <p:extLst>
      <p:ext uri="{BB962C8B-B14F-4D97-AF65-F5344CB8AC3E}">
        <p14:creationId xmlns:p14="http://schemas.microsoft.com/office/powerpoint/2010/main" val="299611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ja-JP" altLang="en-US" sz="3600" dirty="0">
                <a:solidFill>
                  <a:schemeClr val="tx1"/>
                </a:solidFill>
              </a:rPr>
              <a:t>　ー　</a:t>
            </a:r>
            <a:r>
              <a:rPr lang="en-US" altLang="ja-JP" sz="3600" dirty="0" err="1">
                <a:solidFill>
                  <a:schemeClr val="tx1"/>
                </a:solidFill>
              </a:rPr>
              <a:t>AddForce</a:t>
            </a:r>
            <a:r>
              <a:rPr lang="en-US" altLang="ja-JP" sz="3600" dirty="0">
                <a:solidFill>
                  <a:schemeClr val="tx1"/>
                </a:solidFill>
              </a:rPr>
              <a:t>()</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F726016E-46DD-4DCD-9D0C-930FCB493B42}"/>
              </a:ext>
            </a:extLst>
          </p:cNvPr>
          <p:cNvSpPr txBox="1"/>
          <p:nvPr/>
        </p:nvSpPr>
        <p:spPr>
          <a:xfrm>
            <a:off x="466531" y="1819470"/>
            <a:ext cx="5211683"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b="1" dirty="0"/>
              <a:t>指定した方向に</a:t>
            </a:r>
            <a:r>
              <a:rPr kumimoji="1" lang="ja-JP" altLang="en-US" sz="2800" b="1" dirty="0">
                <a:solidFill>
                  <a:srgbClr val="FF0000"/>
                </a:solidFill>
              </a:rPr>
              <a:t>一瞬</a:t>
            </a:r>
            <a:r>
              <a:rPr kumimoji="1" lang="ja-JP" altLang="en-US" sz="2800" b="1" dirty="0"/>
              <a:t>力を加える</a:t>
            </a:r>
          </a:p>
        </p:txBody>
      </p:sp>
      <p:sp>
        <p:nvSpPr>
          <p:cNvPr id="3" name="テキスト ボックス 2">
            <a:extLst>
              <a:ext uri="{FF2B5EF4-FFF2-40B4-BE49-F238E27FC236}">
                <a16:creationId xmlns:a16="http://schemas.microsoft.com/office/drawing/2014/main" id="{4819F571-E904-4367-BD3E-F37740FC61F3}"/>
              </a:ext>
            </a:extLst>
          </p:cNvPr>
          <p:cNvSpPr txBox="1"/>
          <p:nvPr/>
        </p:nvSpPr>
        <p:spPr>
          <a:xfrm>
            <a:off x="466531" y="1362270"/>
            <a:ext cx="1800493" cy="369332"/>
          </a:xfrm>
          <a:prstGeom prst="rect">
            <a:avLst/>
          </a:prstGeom>
          <a:noFill/>
        </p:spPr>
        <p:txBody>
          <a:bodyPr wrap="none" rtlCol="0">
            <a:spAutoFit/>
          </a:bodyPr>
          <a:lstStyle/>
          <a:p>
            <a:r>
              <a:rPr kumimoji="1" lang="ja-JP" altLang="en-US" dirty="0"/>
              <a:t>物理体に対して</a:t>
            </a:r>
          </a:p>
        </p:txBody>
      </p:sp>
      <p:sp>
        <p:nvSpPr>
          <p:cNvPr id="4" name="テキスト ボックス 3">
            <a:extLst>
              <a:ext uri="{FF2B5EF4-FFF2-40B4-BE49-F238E27FC236}">
                <a16:creationId xmlns:a16="http://schemas.microsoft.com/office/drawing/2014/main" id="{9AF8A186-C5B7-43C7-AFAA-CEDBEE2C5FA5}"/>
              </a:ext>
            </a:extLst>
          </p:cNvPr>
          <p:cNvSpPr txBox="1"/>
          <p:nvPr/>
        </p:nvSpPr>
        <p:spPr>
          <a:xfrm>
            <a:off x="466531" y="2610531"/>
            <a:ext cx="5211683" cy="830997"/>
          </a:xfrm>
          <a:prstGeom prst="rect">
            <a:avLst/>
          </a:prstGeom>
          <a:noFill/>
        </p:spPr>
        <p:txBody>
          <a:bodyPr wrap="none" rtlCol="0">
            <a:spAutoFit/>
          </a:bodyPr>
          <a:lstStyle/>
          <a:p>
            <a:r>
              <a:rPr lang="ja-JP" altLang="en-US" dirty="0"/>
              <a:t>つまり、物体に</a:t>
            </a:r>
            <a:endParaRPr lang="en-US" altLang="ja-JP" sz="2800" dirty="0"/>
          </a:p>
          <a:p>
            <a:r>
              <a:rPr lang="ja-JP" altLang="en-US" sz="2800" dirty="0"/>
              <a:t>加速度を与えるという事です。</a:t>
            </a:r>
            <a:endParaRPr lang="en-US" altLang="ja-JP" sz="2800" dirty="0"/>
          </a:p>
        </p:txBody>
      </p:sp>
      <p:sp>
        <p:nvSpPr>
          <p:cNvPr id="7" name="テキスト ボックス 6">
            <a:extLst>
              <a:ext uri="{FF2B5EF4-FFF2-40B4-BE49-F238E27FC236}">
                <a16:creationId xmlns:a16="http://schemas.microsoft.com/office/drawing/2014/main" id="{FF952AF4-35DB-4AC7-A5FC-A8D28B0E4AC9}"/>
              </a:ext>
            </a:extLst>
          </p:cNvPr>
          <p:cNvSpPr txBox="1"/>
          <p:nvPr/>
        </p:nvSpPr>
        <p:spPr>
          <a:xfrm>
            <a:off x="2006214" y="3685187"/>
            <a:ext cx="2132315"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800" dirty="0"/>
              <a:t>F</a:t>
            </a:r>
            <a:r>
              <a:rPr lang="ja-JP" altLang="en-US" sz="4800" dirty="0"/>
              <a:t>＝ｍ</a:t>
            </a:r>
            <a:r>
              <a:rPr lang="en-US" altLang="ja-JP" sz="4800" dirty="0"/>
              <a:t>a</a:t>
            </a:r>
          </a:p>
        </p:txBody>
      </p:sp>
      <p:sp>
        <p:nvSpPr>
          <p:cNvPr id="5" name="テキスト ボックス 4">
            <a:extLst>
              <a:ext uri="{FF2B5EF4-FFF2-40B4-BE49-F238E27FC236}">
                <a16:creationId xmlns:a16="http://schemas.microsoft.com/office/drawing/2014/main" id="{0679FE21-EE8A-49CE-A3EA-81A295012F27}"/>
              </a:ext>
            </a:extLst>
          </p:cNvPr>
          <p:cNvSpPr txBox="1"/>
          <p:nvPr/>
        </p:nvSpPr>
        <p:spPr>
          <a:xfrm>
            <a:off x="466531" y="5070182"/>
            <a:ext cx="5493812" cy="646331"/>
          </a:xfrm>
          <a:prstGeom prst="rect">
            <a:avLst/>
          </a:prstGeom>
          <a:noFill/>
        </p:spPr>
        <p:txBody>
          <a:bodyPr wrap="none" rtlCol="0">
            <a:spAutoFit/>
          </a:bodyPr>
          <a:lstStyle/>
          <a:p>
            <a:r>
              <a:rPr lang="ja-JP" altLang="en-US" dirty="0"/>
              <a:t>上記が運動方程式なので、</a:t>
            </a:r>
            <a:endParaRPr lang="en-US" altLang="ja-JP" dirty="0"/>
          </a:p>
          <a:p>
            <a:r>
              <a:rPr kumimoji="1" lang="ja-JP" altLang="en-US" dirty="0"/>
              <a:t>与えた力を質量で割ったものが加速度になります。</a:t>
            </a:r>
          </a:p>
        </p:txBody>
      </p:sp>
      <p:sp>
        <p:nvSpPr>
          <p:cNvPr id="6" name="テキスト ボックス 5">
            <a:extLst>
              <a:ext uri="{FF2B5EF4-FFF2-40B4-BE49-F238E27FC236}">
                <a16:creationId xmlns:a16="http://schemas.microsoft.com/office/drawing/2014/main" id="{3C1D7A8A-FE1C-4490-A955-5E0AE2BB343C}"/>
              </a:ext>
            </a:extLst>
          </p:cNvPr>
          <p:cNvSpPr txBox="1"/>
          <p:nvPr/>
        </p:nvSpPr>
        <p:spPr>
          <a:xfrm>
            <a:off x="1829883" y="4516184"/>
            <a:ext cx="2484976" cy="369332"/>
          </a:xfrm>
          <a:prstGeom prst="rect">
            <a:avLst/>
          </a:prstGeom>
          <a:noFill/>
        </p:spPr>
        <p:txBody>
          <a:bodyPr wrap="none" rtlCol="0">
            <a:spAutoFit/>
          </a:bodyPr>
          <a:lstStyle/>
          <a:p>
            <a:r>
              <a:rPr kumimoji="1" lang="en-US" altLang="ja-JP" dirty="0"/>
              <a:t>F:</a:t>
            </a:r>
            <a:r>
              <a:rPr kumimoji="1" lang="ja-JP" altLang="en-US" dirty="0"/>
              <a:t>力</a:t>
            </a:r>
            <a:r>
              <a:rPr kumimoji="1" lang="en-US" altLang="ja-JP" dirty="0"/>
              <a:t>, m:</a:t>
            </a:r>
            <a:r>
              <a:rPr kumimoji="1" lang="ja-JP" altLang="en-US" dirty="0"/>
              <a:t>質量</a:t>
            </a:r>
            <a:r>
              <a:rPr kumimoji="1" lang="en-US" altLang="ja-JP" dirty="0"/>
              <a:t>, a:</a:t>
            </a:r>
            <a:r>
              <a:rPr kumimoji="1" lang="ja-JP" altLang="en-US" dirty="0"/>
              <a:t>加速度</a:t>
            </a:r>
          </a:p>
        </p:txBody>
      </p:sp>
      <p:sp>
        <p:nvSpPr>
          <p:cNvPr id="9" name="テキスト ボックス 8">
            <a:extLst>
              <a:ext uri="{FF2B5EF4-FFF2-40B4-BE49-F238E27FC236}">
                <a16:creationId xmlns:a16="http://schemas.microsoft.com/office/drawing/2014/main" id="{B3D3322F-D79A-4A34-84A0-E5CC10BDBC54}"/>
              </a:ext>
            </a:extLst>
          </p:cNvPr>
          <p:cNvSpPr txBox="1"/>
          <p:nvPr/>
        </p:nvSpPr>
        <p:spPr>
          <a:xfrm>
            <a:off x="6158674" y="1285326"/>
            <a:ext cx="592181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altLang="ja-JP" sz="2800" b="0" i="0" dirty="0">
                <a:effectLst/>
                <a:latin typeface="Roboto" panose="02000000000000000000" pitchFamily="2" charset="0"/>
              </a:rPr>
              <a:t> </a:t>
            </a:r>
            <a:r>
              <a:rPr lang="fr-FR" altLang="ja-JP" sz="2800" b="1" i="0" dirty="0">
                <a:effectLst/>
                <a:latin typeface="Roboto" panose="02000000000000000000" pitchFamily="2" charset="0"/>
              </a:rPr>
              <a:t>AddForce</a:t>
            </a:r>
            <a:r>
              <a:rPr lang="fr-FR" altLang="ja-JP" sz="2800" b="0" i="0" dirty="0">
                <a:effectLst/>
                <a:latin typeface="Roboto" panose="02000000000000000000" pitchFamily="2" charset="0"/>
              </a:rPr>
              <a:t> (</a:t>
            </a:r>
            <a:r>
              <a:rPr lang="ja-JP" altLang="en-US" sz="2800" b="0" i="0" dirty="0">
                <a:effectLst/>
                <a:latin typeface="Roboto" panose="02000000000000000000" pitchFamily="2" charset="0"/>
              </a:rPr>
              <a:t>方向と強さ</a:t>
            </a:r>
            <a:r>
              <a:rPr lang="fr-FR" altLang="ja-JP" sz="2800" b="0" i="0" dirty="0">
                <a:effectLst/>
                <a:latin typeface="Roboto" panose="02000000000000000000" pitchFamily="2" charset="0"/>
              </a:rPr>
              <a:t>, </a:t>
            </a:r>
            <a:r>
              <a:rPr lang="ja-JP" altLang="en-US" sz="2800" dirty="0">
                <a:latin typeface="Roboto" panose="02000000000000000000" pitchFamily="2" charset="0"/>
              </a:rPr>
              <a:t>力のタイプ</a:t>
            </a:r>
            <a:r>
              <a:rPr lang="fr-FR" altLang="ja-JP" sz="2800" b="0" i="0" dirty="0">
                <a:effectLst/>
                <a:latin typeface="Roboto" panose="02000000000000000000" pitchFamily="2" charset="0"/>
              </a:rPr>
              <a:t>)</a:t>
            </a:r>
            <a:endParaRPr kumimoji="1" lang="ja-JP" altLang="en-US" sz="2800" dirty="0"/>
          </a:p>
        </p:txBody>
      </p:sp>
      <p:sp>
        <p:nvSpPr>
          <p:cNvPr id="10" name="テキスト ボックス 9">
            <a:extLst>
              <a:ext uri="{FF2B5EF4-FFF2-40B4-BE49-F238E27FC236}">
                <a16:creationId xmlns:a16="http://schemas.microsoft.com/office/drawing/2014/main" id="{920D3B47-47D7-4656-A13E-63CB02B54D99}"/>
              </a:ext>
            </a:extLst>
          </p:cNvPr>
          <p:cNvSpPr txBox="1"/>
          <p:nvPr/>
        </p:nvSpPr>
        <p:spPr>
          <a:xfrm>
            <a:off x="5960342" y="1964353"/>
            <a:ext cx="6120145" cy="4093428"/>
          </a:xfrm>
          <a:prstGeom prst="rect">
            <a:avLst/>
          </a:prstGeom>
          <a:noFill/>
        </p:spPr>
        <p:txBody>
          <a:bodyPr wrap="square" rtlCol="0">
            <a:spAutoFit/>
          </a:bodyPr>
          <a:lstStyle/>
          <a:p>
            <a:r>
              <a:rPr kumimoji="1" lang="ja-JP" altLang="en-US" sz="2000" dirty="0"/>
              <a:t>方向と強さ：</a:t>
            </a:r>
            <a:endParaRPr kumimoji="1" lang="en-US" altLang="ja-JP" sz="2000" dirty="0"/>
          </a:p>
          <a:p>
            <a:r>
              <a:rPr lang="en-US" altLang="ja-JP" sz="2000" dirty="0"/>
              <a:t>Vector3</a:t>
            </a:r>
            <a:r>
              <a:rPr lang="ja-JP" altLang="en-US" sz="2000" dirty="0"/>
              <a:t>型として方向と力を入れる</a:t>
            </a:r>
            <a:endParaRPr lang="en-US" altLang="ja-JP" sz="2000" dirty="0"/>
          </a:p>
          <a:p>
            <a:endParaRPr lang="en-US" altLang="ja-JP" sz="2400" dirty="0"/>
          </a:p>
          <a:p>
            <a:r>
              <a:rPr kumimoji="1" lang="ja-JP" altLang="en-US" sz="2000" dirty="0"/>
              <a:t>力のタイプ</a:t>
            </a:r>
            <a:r>
              <a:rPr lang="en-US" altLang="ja-JP" sz="2000" dirty="0"/>
              <a:t>(4</a:t>
            </a:r>
            <a:r>
              <a:rPr lang="ja-JP" altLang="en-US" sz="2000" dirty="0"/>
              <a:t>種</a:t>
            </a:r>
            <a:r>
              <a:rPr lang="en-US" altLang="ja-JP" sz="2000" dirty="0"/>
              <a:t>)</a:t>
            </a:r>
            <a:r>
              <a:rPr kumimoji="1" lang="ja-JP" altLang="en-US" sz="2000" dirty="0"/>
              <a:t>：</a:t>
            </a:r>
            <a:endParaRPr kumimoji="1" lang="en-US" altLang="ja-JP" sz="2000" dirty="0"/>
          </a:p>
          <a:p>
            <a:r>
              <a:rPr kumimoji="1" lang="ja-JP" altLang="en-US" sz="2000" dirty="0"/>
              <a:t>・</a:t>
            </a:r>
            <a:r>
              <a:rPr kumimoji="1" lang="ja-JP" altLang="en-US" sz="2000" b="1" u="sng" dirty="0"/>
              <a:t>質量を考える</a:t>
            </a:r>
            <a:br>
              <a:rPr kumimoji="1" lang="en-US" altLang="ja-JP" sz="2000" dirty="0"/>
            </a:br>
            <a:r>
              <a:rPr kumimoji="1" lang="en-US" altLang="ja-JP" sz="2000" dirty="0"/>
              <a:t>Force:</a:t>
            </a:r>
            <a:r>
              <a:rPr lang="ja-JP" altLang="en-US" sz="2000" b="1" dirty="0"/>
              <a:t> </a:t>
            </a:r>
            <a:r>
              <a:rPr lang="ja-JP" altLang="en-US" sz="2000" dirty="0"/>
              <a:t>力を加え続けた時間で</a:t>
            </a:r>
            <a:r>
              <a:rPr kumimoji="1" lang="ja-JP" altLang="en-US" sz="2000" dirty="0"/>
              <a:t>加速度</a:t>
            </a:r>
            <a:endParaRPr kumimoji="1" lang="en-US" altLang="ja-JP" sz="2000" dirty="0"/>
          </a:p>
          <a:p>
            <a:r>
              <a:rPr lang="en-US" altLang="ja-JP" sz="2000" b="0" i="0" dirty="0">
                <a:solidFill>
                  <a:srgbClr val="1B2229"/>
                </a:solidFill>
                <a:effectLst/>
                <a:latin typeface="Roboto" panose="02000000000000000000" pitchFamily="2" charset="0"/>
              </a:rPr>
              <a:t>Impulse:</a:t>
            </a:r>
            <a:r>
              <a:rPr lang="ja-JP" altLang="en-US" sz="2000" dirty="0">
                <a:solidFill>
                  <a:srgbClr val="1B2229"/>
                </a:solidFill>
                <a:latin typeface="Roboto" panose="02000000000000000000" pitchFamily="2" charset="0"/>
              </a:rPr>
              <a:t> </a:t>
            </a:r>
            <a:r>
              <a:rPr lang="ja-JP" altLang="en-US" sz="2000" b="0" i="0" dirty="0">
                <a:solidFill>
                  <a:srgbClr val="1B2229"/>
                </a:solidFill>
                <a:effectLst/>
                <a:latin typeface="Roboto" panose="02000000000000000000" pitchFamily="2" charset="0"/>
              </a:rPr>
              <a:t>力を加えた瞬間で加速度を与える</a:t>
            </a:r>
            <a:endParaRPr lang="en-US" altLang="ja-JP" sz="2000" b="0" i="0" dirty="0">
              <a:solidFill>
                <a:srgbClr val="1B2229"/>
              </a:solidFill>
              <a:effectLst/>
              <a:latin typeface="Roboto" panose="02000000000000000000" pitchFamily="2" charset="0"/>
            </a:endParaRPr>
          </a:p>
          <a:p>
            <a:r>
              <a:rPr kumimoji="1" lang="ja-JP" altLang="en-US" sz="2000" dirty="0">
                <a:solidFill>
                  <a:srgbClr val="1B2229"/>
                </a:solidFill>
                <a:latin typeface="Roboto" panose="02000000000000000000" pitchFamily="2" charset="0"/>
              </a:rPr>
              <a:t>・</a:t>
            </a:r>
            <a:r>
              <a:rPr kumimoji="1" lang="ja-JP" altLang="en-US" sz="2000" b="1" u="sng" dirty="0">
                <a:solidFill>
                  <a:srgbClr val="1B2229"/>
                </a:solidFill>
                <a:latin typeface="Roboto" panose="02000000000000000000" pitchFamily="2" charset="0"/>
              </a:rPr>
              <a:t>質量を考えない</a:t>
            </a:r>
            <a:endParaRPr kumimoji="1" lang="en-US" altLang="ja-JP" sz="2000" b="1" u="sng" dirty="0"/>
          </a:p>
          <a:p>
            <a:r>
              <a:rPr lang="en-US" altLang="ja-JP" sz="2000" b="0" i="0" dirty="0">
                <a:solidFill>
                  <a:srgbClr val="1B2229"/>
                </a:solidFill>
                <a:effectLst/>
                <a:latin typeface="Roboto" panose="02000000000000000000" pitchFamily="2" charset="0"/>
              </a:rPr>
              <a:t>Acceleration: </a:t>
            </a:r>
            <a:r>
              <a:rPr lang="ja-JP" altLang="en-US" sz="2000" dirty="0"/>
              <a:t>力を加え続けた時間で</a:t>
            </a:r>
            <a:r>
              <a:rPr kumimoji="1" lang="ja-JP" altLang="en-US" sz="2000" dirty="0"/>
              <a:t>加速度</a:t>
            </a:r>
            <a:endParaRPr kumimoji="1" lang="en-US" altLang="ja-JP" sz="2000" dirty="0"/>
          </a:p>
          <a:p>
            <a:r>
              <a:rPr lang="en-US" altLang="ja-JP" sz="2000" b="0" i="0" dirty="0" err="1">
                <a:solidFill>
                  <a:srgbClr val="1B2229"/>
                </a:solidFill>
                <a:effectLst/>
                <a:latin typeface="Roboto" panose="02000000000000000000" pitchFamily="2" charset="0"/>
              </a:rPr>
              <a:t>VelocityChange</a:t>
            </a:r>
            <a:r>
              <a:rPr lang="en-US" altLang="ja-JP" sz="2000" b="0" i="0" dirty="0">
                <a:solidFill>
                  <a:srgbClr val="1B2229"/>
                </a:solidFill>
                <a:effectLst/>
                <a:latin typeface="Roboto" panose="02000000000000000000" pitchFamily="2" charset="0"/>
              </a:rPr>
              <a:t>:</a:t>
            </a:r>
            <a:r>
              <a:rPr lang="ja-JP" altLang="en-US" sz="2000" b="0" i="0" dirty="0">
                <a:solidFill>
                  <a:srgbClr val="1B2229"/>
                </a:solidFill>
                <a:effectLst/>
                <a:latin typeface="Roboto" panose="02000000000000000000" pitchFamily="2" charset="0"/>
              </a:rPr>
              <a:t> 力を加えた瞬間で加速度を与える</a:t>
            </a:r>
            <a:endParaRPr lang="en-US" altLang="ja-JP" sz="2000" b="0" i="0" dirty="0">
              <a:solidFill>
                <a:srgbClr val="1B2229"/>
              </a:solidFill>
              <a:effectLst/>
              <a:latin typeface="Roboto" panose="02000000000000000000" pitchFamily="2" charset="0"/>
            </a:endParaRPr>
          </a:p>
          <a:p>
            <a:endParaRPr lang="en-US" altLang="ja-JP" sz="2400" dirty="0">
              <a:solidFill>
                <a:srgbClr val="1B2229"/>
              </a:solidFill>
              <a:latin typeface="Roboto" panose="02000000000000000000" pitchFamily="2" charset="0"/>
            </a:endParaRPr>
          </a:p>
          <a:p>
            <a:r>
              <a:rPr lang="ja-JP" altLang="en-US" sz="2400" b="0" i="0" dirty="0">
                <a:solidFill>
                  <a:srgbClr val="1B2229"/>
                </a:solidFill>
                <a:effectLst/>
                <a:latin typeface="Roboto" panose="02000000000000000000" pitchFamily="2" charset="0"/>
              </a:rPr>
              <a:t>詳細はリファレンスで</a:t>
            </a:r>
            <a:r>
              <a:rPr lang="en-US" altLang="ja-JP" sz="2400" b="0" i="0" dirty="0">
                <a:solidFill>
                  <a:srgbClr val="1B2229"/>
                </a:solidFill>
                <a:effectLst/>
                <a:latin typeface="Roboto" panose="02000000000000000000" pitchFamily="2" charset="0"/>
              </a:rPr>
              <a:t> </a:t>
            </a:r>
            <a:endParaRPr kumimoji="1" lang="ja-JP" altLang="en-US" sz="2400" dirty="0"/>
          </a:p>
        </p:txBody>
      </p:sp>
    </p:spTree>
    <p:extLst>
      <p:ext uri="{BB962C8B-B14F-4D97-AF65-F5344CB8AC3E}">
        <p14:creationId xmlns:p14="http://schemas.microsoft.com/office/powerpoint/2010/main" val="284719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AddForce</a:t>
            </a:r>
            <a:r>
              <a:rPr lang="en-US" altLang="ja-JP" sz="3600" dirty="0">
                <a:solidFill>
                  <a:schemeClr val="tx1"/>
                </a:solidFill>
              </a:rPr>
              <a:t>()</a:t>
            </a:r>
            <a:r>
              <a:rPr lang="ja-JP" altLang="en-US" sz="3600" dirty="0">
                <a:solidFill>
                  <a:schemeClr val="tx1"/>
                </a:solidFill>
              </a:rPr>
              <a:t> </a:t>
            </a:r>
            <a:r>
              <a:rPr lang="en-US" altLang="ja-JP" sz="3600" dirty="0">
                <a:solidFill>
                  <a:schemeClr val="tx1"/>
                </a:solidFill>
              </a:rPr>
              <a:t>–</a:t>
            </a:r>
            <a:r>
              <a:rPr lang="ja-JP" altLang="en-US" dirty="0">
                <a:solidFill>
                  <a:schemeClr val="tx1"/>
                </a:solidFill>
              </a:rPr>
              <a:t>　使って差を感じよう</a:t>
            </a:r>
          </a:p>
        </p:txBody>
      </p:sp>
      <p:pic>
        <p:nvPicPr>
          <p:cNvPr id="11" name="図 10">
            <a:extLst>
              <a:ext uri="{FF2B5EF4-FFF2-40B4-BE49-F238E27FC236}">
                <a16:creationId xmlns:a16="http://schemas.microsoft.com/office/drawing/2014/main" id="{170473B3-EE7F-4791-BD40-0C4D1E7A2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254" y="3747427"/>
            <a:ext cx="4681310" cy="2152031"/>
          </a:xfrm>
          <a:prstGeom prst="rect">
            <a:avLst/>
          </a:prstGeom>
        </p:spPr>
      </p:pic>
      <p:pic>
        <p:nvPicPr>
          <p:cNvPr id="13" name="図 12">
            <a:extLst>
              <a:ext uri="{FF2B5EF4-FFF2-40B4-BE49-F238E27FC236}">
                <a16:creationId xmlns:a16="http://schemas.microsoft.com/office/drawing/2014/main" id="{19BF3F34-4178-4D8B-9FF8-C89087AE2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254" y="1177207"/>
            <a:ext cx="4681310" cy="2462247"/>
          </a:xfrm>
          <a:prstGeom prst="rect">
            <a:avLst/>
          </a:prstGeom>
        </p:spPr>
      </p:pic>
      <p:pic>
        <p:nvPicPr>
          <p:cNvPr id="16" name="図 15">
            <a:extLst>
              <a:ext uri="{FF2B5EF4-FFF2-40B4-BE49-F238E27FC236}">
                <a16:creationId xmlns:a16="http://schemas.microsoft.com/office/drawing/2014/main" id="{48109536-1AEE-4BBA-BCA0-F17468A64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49" y="948267"/>
            <a:ext cx="7278116" cy="5382376"/>
          </a:xfrm>
          <a:prstGeom prst="rect">
            <a:avLst/>
          </a:prstGeom>
        </p:spPr>
      </p:pic>
    </p:spTree>
    <p:extLst>
      <p:ext uri="{BB962C8B-B14F-4D97-AF65-F5344CB8AC3E}">
        <p14:creationId xmlns:p14="http://schemas.microsoft.com/office/powerpoint/2010/main" val="398385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ja-JP" altLang="en-US" sz="3600" dirty="0">
                <a:solidFill>
                  <a:schemeClr val="tx1"/>
                </a:solidFill>
              </a:rPr>
              <a:t>　ー　その他</a:t>
            </a:r>
            <a:endParaRPr lang="ja-JP" altLang="en-US" dirty="0">
              <a:solidFill>
                <a:schemeClr val="tx1"/>
              </a:solidFill>
            </a:endParaRPr>
          </a:p>
        </p:txBody>
      </p:sp>
      <p:sp>
        <p:nvSpPr>
          <p:cNvPr id="11" name="テキスト ボックス 10">
            <a:extLst>
              <a:ext uri="{FF2B5EF4-FFF2-40B4-BE49-F238E27FC236}">
                <a16:creationId xmlns:a16="http://schemas.microsoft.com/office/drawing/2014/main" id="{7359BA54-F365-4FBD-A152-279C41ABF32B}"/>
              </a:ext>
            </a:extLst>
          </p:cNvPr>
          <p:cNvSpPr txBox="1"/>
          <p:nvPr/>
        </p:nvSpPr>
        <p:spPr>
          <a:xfrm>
            <a:off x="1040770" y="948267"/>
            <a:ext cx="10110460" cy="5262979"/>
          </a:xfrm>
          <a:prstGeom prst="rect">
            <a:avLst/>
          </a:prstGeom>
          <a:noFill/>
        </p:spPr>
        <p:txBody>
          <a:bodyPr wrap="none" rtlCol="0">
            <a:spAutoFit/>
          </a:bodyPr>
          <a:lstStyle/>
          <a:p>
            <a:r>
              <a:rPr kumimoji="1" lang="en-US" altLang="ja-JP" sz="4000" dirty="0"/>
              <a:t>rotation : </a:t>
            </a:r>
            <a:r>
              <a:rPr kumimoji="1" lang="ja-JP" altLang="en-US" sz="4000" dirty="0"/>
              <a:t>回転させます</a:t>
            </a:r>
            <a:r>
              <a:rPr lang="ja-JP" altLang="en-US" sz="4000" dirty="0"/>
              <a:t>。</a:t>
            </a:r>
            <a:endParaRPr lang="en-US" altLang="ja-JP" sz="4000" dirty="0"/>
          </a:p>
          <a:p>
            <a:r>
              <a:rPr lang="ja-JP" altLang="en-US" sz="2400" dirty="0"/>
              <a:t>　</a:t>
            </a:r>
            <a:r>
              <a:rPr kumimoji="1" lang="ja-JP" altLang="en-US" sz="2400" dirty="0"/>
              <a:t>ー　回転のさせ方は普通と同じです。</a:t>
            </a:r>
            <a:endParaRPr kumimoji="1" lang="en-US" altLang="ja-JP" sz="2400" dirty="0"/>
          </a:p>
          <a:p>
            <a:r>
              <a:rPr lang="ja-JP" altLang="en-US" sz="2400" dirty="0"/>
              <a:t>　ー　物理演算としての回転をさせられます。</a:t>
            </a:r>
            <a:endParaRPr kumimoji="1" lang="en-US" altLang="ja-JP" sz="2000" dirty="0"/>
          </a:p>
          <a:p>
            <a:endParaRPr lang="en-US" altLang="ja-JP" sz="4000" dirty="0"/>
          </a:p>
          <a:p>
            <a:r>
              <a:rPr lang="en-US" altLang="ja-JP" sz="4000" dirty="0"/>
              <a:t>p</a:t>
            </a:r>
            <a:r>
              <a:rPr kumimoji="1" lang="en-US" altLang="ja-JP" sz="4000" dirty="0"/>
              <a:t>osition :</a:t>
            </a:r>
            <a:r>
              <a:rPr lang="ja-JP" altLang="en-US" sz="4000" dirty="0"/>
              <a:t> 位置を変更する</a:t>
            </a:r>
            <a:endParaRPr kumimoji="1" lang="en-US" altLang="ja-JP" sz="4000" dirty="0"/>
          </a:p>
          <a:p>
            <a:endParaRPr lang="en-US" altLang="ja-JP" sz="4000" dirty="0"/>
          </a:p>
          <a:p>
            <a:r>
              <a:rPr lang="en-US" altLang="ja-JP" sz="4000" dirty="0" err="1"/>
              <a:t>MovePosition</a:t>
            </a:r>
            <a:r>
              <a:rPr lang="ja-JP" altLang="en-US" sz="4000" dirty="0"/>
              <a:t>：フレーム毎の位置変更</a:t>
            </a:r>
            <a:endParaRPr lang="en-US" altLang="ja-JP" sz="4000" dirty="0"/>
          </a:p>
          <a:p>
            <a:endParaRPr kumimoji="1" lang="en-US" altLang="ja-JP" sz="4800" dirty="0"/>
          </a:p>
          <a:p>
            <a:r>
              <a:rPr lang="en-US" altLang="ja-JP" sz="4000" dirty="0"/>
              <a:t>velocity :</a:t>
            </a:r>
            <a:r>
              <a:rPr lang="ja-JP" altLang="en-US" sz="4000" dirty="0"/>
              <a:t> 加速度ではなく速度を直接与える</a:t>
            </a:r>
            <a:endParaRPr kumimoji="1" lang="en-US" altLang="ja-JP" sz="4800" dirty="0"/>
          </a:p>
        </p:txBody>
      </p:sp>
      <p:sp>
        <p:nvSpPr>
          <p:cNvPr id="12" name="テキスト ボックス 11">
            <a:extLst>
              <a:ext uri="{FF2B5EF4-FFF2-40B4-BE49-F238E27FC236}">
                <a16:creationId xmlns:a16="http://schemas.microsoft.com/office/drawing/2014/main" id="{107AABB9-D2FA-480B-A3E9-4B6AE9816829}"/>
              </a:ext>
            </a:extLst>
          </p:cNvPr>
          <p:cNvSpPr txBox="1"/>
          <p:nvPr/>
        </p:nvSpPr>
        <p:spPr>
          <a:xfrm>
            <a:off x="5702630" y="6202279"/>
            <a:ext cx="634019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この辺りもリファレンス呼んでおきましょう</a:t>
            </a:r>
          </a:p>
        </p:txBody>
      </p:sp>
    </p:spTree>
    <p:extLst>
      <p:ext uri="{BB962C8B-B14F-4D97-AF65-F5344CB8AC3E}">
        <p14:creationId xmlns:p14="http://schemas.microsoft.com/office/powerpoint/2010/main" val="413021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RigidBody</a:t>
            </a:r>
            <a:r>
              <a:rPr lang="ja-JP" altLang="en-US" sz="3600" dirty="0">
                <a:solidFill>
                  <a:schemeClr val="tx1"/>
                </a:solidFill>
              </a:rPr>
              <a:t>　ー　リファレンス</a:t>
            </a:r>
            <a:endParaRPr lang="ja-JP" altLang="en-US" dirty="0">
              <a:solidFill>
                <a:schemeClr val="tx1"/>
              </a:solidFill>
            </a:endParaRPr>
          </a:p>
        </p:txBody>
      </p:sp>
      <p:sp>
        <p:nvSpPr>
          <p:cNvPr id="4" name="テキスト ボックス 3">
            <a:extLst>
              <a:ext uri="{FF2B5EF4-FFF2-40B4-BE49-F238E27FC236}">
                <a16:creationId xmlns:a16="http://schemas.microsoft.com/office/drawing/2014/main" id="{F84660FB-2EEF-458C-A016-F3A50D940154}"/>
              </a:ext>
            </a:extLst>
          </p:cNvPr>
          <p:cNvSpPr txBox="1"/>
          <p:nvPr/>
        </p:nvSpPr>
        <p:spPr>
          <a:xfrm>
            <a:off x="1931437" y="3806890"/>
            <a:ext cx="184731" cy="369332"/>
          </a:xfrm>
          <a:prstGeom prst="rect">
            <a:avLst/>
          </a:prstGeom>
          <a:noFill/>
        </p:spPr>
        <p:txBody>
          <a:bodyPr wrap="none" rtlCol="0">
            <a:spAutoFit/>
          </a:bodyPr>
          <a:lstStyle/>
          <a:p>
            <a:endParaRPr kumimoji="1" lang="ja-JP" altLang="en-US" dirty="0"/>
          </a:p>
        </p:txBody>
      </p:sp>
      <p:sp>
        <p:nvSpPr>
          <p:cNvPr id="5" name="テキスト ボックス 4">
            <a:extLst>
              <a:ext uri="{FF2B5EF4-FFF2-40B4-BE49-F238E27FC236}">
                <a16:creationId xmlns:a16="http://schemas.microsoft.com/office/drawing/2014/main" id="{6EA03C3B-4665-4F59-B57D-6DA71899B1D8}"/>
              </a:ext>
            </a:extLst>
          </p:cNvPr>
          <p:cNvSpPr txBox="1"/>
          <p:nvPr/>
        </p:nvSpPr>
        <p:spPr>
          <a:xfrm>
            <a:off x="492059" y="2837394"/>
            <a:ext cx="11588429"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800" dirty="0"/>
              <a:t>https://docs.unity3d.com/ja/2021.2/ScriptReference/Rigidbody.html</a:t>
            </a:r>
            <a:endParaRPr kumimoji="1" lang="ja-JP" altLang="en-US" sz="2800" dirty="0"/>
          </a:p>
        </p:txBody>
      </p:sp>
      <p:sp>
        <p:nvSpPr>
          <p:cNvPr id="7" name="テキスト ボックス 6">
            <a:extLst>
              <a:ext uri="{FF2B5EF4-FFF2-40B4-BE49-F238E27FC236}">
                <a16:creationId xmlns:a16="http://schemas.microsoft.com/office/drawing/2014/main" id="{7048F69E-B1F5-47EC-8843-873C2B10CD10}"/>
              </a:ext>
            </a:extLst>
          </p:cNvPr>
          <p:cNvSpPr txBox="1"/>
          <p:nvPr/>
        </p:nvSpPr>
        <p:spPr>
          <a:xfrm>
            <a:off x="492059" y="1703885"/>
            <a:ext cx="8648521" cy="707886"/>
          </a:xfrm>
          <a:prstGeom prst="rect">
            <a:avLst/>
          </a:prstGeom>
          <a:noFill/>
        </p:spPr>
        <p:txBody>
          <a:bodyPr wrap="none" rtlCol="0">
            <a:spAutoFit/>
          </a:bodyPr>
          <a:lstStyle/>
          <a:p>
            <a:r>
              <a:rPr lang="ja-JP" altLang="en-US" sz="2000" dirty="0"/>
              <a:t>大抵の物理挙動はできますので、</a:t>
            </a:r>
            <a:endParaRPr lang="en-US" altLang="ja-JP" sz="2000" dirty="0"/>
          </a:p>
          <a:p>
            <a:r>
              <a:rPr kumimoji="1" lang="ja-JP" altLang="en-US" sz="2000" dirty="0"/>
              <a:t>「これないのかな？」と思ったら都度リファレンスを参照してください。</a:t>
            </a:r>
          </a:p>
        </p:txBody>
      </p:sp>
      <p:sp>
        <p:nvSpPr>
          <p:cNvPr id="10" name="テキスト ボックス 9">
            <a:extLst>
              <a:ext uri="{FF2B5EF4-FFF2-40B4-BE49-F238E27FC236}">
                <a16:creationId xmlns:a16="http://schemas.microsoft.com/office/drawing/2014/main" id="{7C26470A-BE02-4F3B-9C59-62FA113B8A1F}"/>
              </a:ext>
            </a:extLst>
          </p:cNvPr>
          <p:cNvSpPr txBox="1"/>
          <p:nvPr/>
        </p:nvSpPr>
        <p:spPr>
          <a:xfrm>
            <a:off x="468905" y="3808568"/>
            <a:ext cx="10341293" cy="830997"/>
          </a:xfrm>
          <a:prstGeom prst="rect">
            <a:avLst/>
          </a:prstGeom>
          <a:noFill/>
        </p:spPr>
        <p:txBody>
          <a:bodyPr wrap="none" rtlCol="0">
            <a:spAutoFit/>
          </a:bodyPr>
          <a:lstStyle/>
          <a:p>
            <a:r>
              <a:rPr kumimoji="1" lang="ja-JP" altLang="en-US" sz="2400" dirty="0"/>
              <a:t>公式リファレンスより正しいものはないので、</a:t>
            </a:r>
            <a:endParaRPr kumimoji="1" lang="en-US" altLang="ja-JP" sz="2400" dirty="0"/>
          </a:p>
          <a:p>
            <a:r>
              <a:rPr lang="ja-JP" altLang="en-US" sz="2400" dirty="0"/>
              <a:t>リファレンスを参照しても分からないことを解説サイトで調べましょう。</a:t>
            </a:r>
            <a:endParaRPr kumimoji="1" lang="en-US" altLang="ja-JP" sz="2400" dirty="0"/>
          </a:p>
        </p:txBody>
      </p:sp>
      <p:sp>
        <p:nvSpPr>
          <p:cNvPr id="9" name="テキスト ボックス 8">
            <a:extLst>
              <a:ext uri="{FF2B5EF4-FFF2-40B4-BE49-F238E27FC236}">
                <a16:creationId xmlns:a16="http://schemas.microsoft.com/office/drawing/2014/main" id="{712A534C-7ABB-4986-9209-F2766DFD53E6}"/>
              </a:ext>
            </a:extLst>
          </p:cNvPr>
          <p:cNvSpPr txBox="1"/>
          <p:nvPr/>
        </p:nvSpPr>
        <p:spPr>
          <a:xfrm>
            <a:off x="2387292" y="5154115"/>
            <a:ext cx="7417415" cy="1015663"/>
          </a:xfrm>
          <a:prstGeom prst="rect">
            <a:avLst/>
          </a:prstGeom>
          <a:noFill/>
        </p:spPr>
        <p:txBody>
          <a:bodyPr wrap="none" rtlCol="0">
            <a:spAutoFit/>
          </a:bodyPr>
          <a:lstStyle/>
          <a:p>
            <a:r>
              <a:rPr kumimoji="1" lang="ja-JP" altLang="en-US" sz="2400" dirty="0"/>
              <a:t>初心者と中級者の境目が、</a:t>
            </a:r>
            <a:endParaRPr lang="en-US" altLang="ja-JP" sz="2400" dirty="0"/>
          </a:p>
          <a:p>
            <a:r>
              <a:rPr kumimoji="1" lang="ja-JP" altLang="en-US" sz="3600" b="1" dirty="0"/>
              <a:t>リファレンスを自分で読めるか</a:t>
            </a:r>
            <a:r>
              <a:rPr lang="ja-JP" altLang="en-US" sz="2000" dirty="0"/>
              <a:t>です。</a:t>
            </a:r>
            <a:endParaRPr kumimoji="1" lang="en-US" altLang="ja-JP" sz="2400" dirty="0"/>
          </a:p>
        </p:txBody>
      </p:sp>
    </p:spTree>
    <p:extLst>
      <p:ext uri="{BB962C8B-B14F-4D97-AF65-F5344CB8AC3E}">
        <p14:creationId xmlns:p14="http://schemas.microsoft.com/office/powerpoint/2010/main" val="5448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Colider</a:t>
            </a:r>
            <a:r>
              <a:rPr lang="en-US" altLang="ja-JP" sz="3600" dirty="0">
                <a:solidFill>
                  <a:schemeClr val="tx1"/>
                </a:solidFill>
              </a:rPr>
              <a:t>(</a:t>
            </a:r>
            <a:r>
              <a:rPr lang="ja-JP" altLang="en-US" sz="3600" dirty="0">
                <a:solidFill>
                  <a:schemeClr val="tx1"/>
                </a:solidFill>
              </a:rPr>
              <a:t>当たり判定</a:t>
            </a:r>
            <a:r>
              <a:rPr lang="en-US" altLang="ja-JP" sz="3600" dirty="0">
                <a:solidFill>
                  <a:schemeClr val="tx1"/>
                </a:solidFill>
              </a:rPr>
              <a:t>)</a:t>
            </a:r>
            <a:r>
              <a:rPr lang="ja-JP" altLang="en-US" dirty="0">
                <a:solidFill>
                  <a:schemeClr val="tx1"/>
                </a:solidFill>
              </a:rPr>
              <a:t>とは？ </a:t>
            </a:r>
          </a:p>
        </p:txBody>
      </p:sp>
      <p:sp>
        <p:nvSpPr>
          <p:cNvPr id="3" name="テキスト ボックス 2">
            <a:extLst>
              <a:ext uri="{FF2B5EF4-FFF2-40B4-BE49-F238E27FC236}">
                <a16:creationId xmlns:a16="http://schemas.microsoft.com/office/drawing/2014/main" id="{27D379FA-A895-43F5-BC53-B5FDE5BACFAF}"/>
              </a:ext>
            </a:extLst>
          </p:cNvPr>
          <p:cNvSpPr txBox="1"/>
          <p:nvPr/>
        </p:nvSpPr>
        <p:spPr>
          <a:xfrm>
            <a:off x="276061" y="951398"/>
            <a:ext cx="6647974" cy="4955203"/>
          </a:xfrm>
          <a:prstGeom prst="rect">
            <a:avLst/>
          </a:prstGeom>
          <a:noFill/>
        </p:spPr>
        <p:txBody>
          <a:bodyPr wrap="none" rtlCol="0">
            <a:spAutoFit/>
          </a:bodyPr>
          <a:lstStyle/>
          <a:p>
            <a:r>
              <a:rPr kumimoji="1" lang="en-US" altLang="ja-JP" sz="2400" dirty="0" err="1"/>
              <a:t>Colider</a:t>
            </a:r>
            <a:r>
              <a:rPr kumimoji="1" lang="ja-JP" altLang="en-US" sz="2400" dirty="0"/>
              <a:t>とは当たり判定の事です。</a:t>
            </a:r>
            <a:endParaRPr kumimoji="1" lang="en-US" altLang="ja-JP" sz="2400" dirty="0"/>
          </a:p>
          <a:p>
            <a:endParaRPr lang="en-US" altLang="ja-JP" sz="2400" dirty="0"/>
          </a:p>
          <a:p>
            <a:r>
              <a:rPr lang="en-US" altLang="ja-JP" sz="2400" dirty="0"/>
              <a:t>game</a:t>
            </a:r>
            <a:r>
              <a:rPr lang="ja-JP" altLang="en-US" sz="2400" dirty="0"/>
              <a:t>では、</a:t>
            </a:r>
            <a:endParaRPr lang="en-US" altLang="ja-JP" sz="2400" dirty="0"/>
          </a:p>
          <a:p>
            <a:r>
              <a:rPr lang="ja-JP" altLang="en-US" sz="2800" b="1" u="sng" dirty="0"/>
              <a:t>オブジェクトそのものと当たり判定は別</a:t>
            </a:r>
            <a:endParaRPr lang="en-US" altLang="ja-JP" sz="2800" b="1" u="sng" dirty="0"/>
          </a:p>
          <a:p>
            <a:endParaRPr kumimoji="1" lang="en-US" altLang="ja-JP" sz="2800" b="1" u="sng" dirty="0"/>
          </a:p>
          <a:p>
            <a:r>
              <a:rPr lang="ja-JP" altLang="en-US" sz="2800" dirty="0"/>
              <a:t>で考えます。</a:t>
            </a:r>
            <a:endParaRPr lang="en-US" altLang="ja-JP" sz="2800" dirty="0"/>
          </a:p>
          <a:p>
            <a:endParaRPr lang="en-US" altLang="ja-JP" sz="2400" dirty="0"/>
          </a:p>
          <a:p>
            <a:r>
              <a:rPr lang="ja-JP" altLang="en-US" sz="2400" dirty="0"/>
              <a:t>オブジェクトの</a:t>
            </a:r>
            <a:r>
              <a:rPr lang="ja-JP" altLang="en-US" sz="3600" b="1" u="sng" dirty="0"/>
              <a:t>周りを包む</a:t>
            </a:r>
            <a:endParaRPr lang="en-US" altLang="ja-JP" sz="3600" b="1" u="sng" dirty="0"/>
          </a:p>
          <a:p>
            <a:r>
              <a:rPr kumimoji="1" lang="ja-JP" altLang="en-US" dirty="0"/>
              <a:t>　または</a:t>
            </a:r>
            <a:endParaRPr kumimoji="1" lang="en-US" altLang="ja-JP" dirty="0"/>
          </a:p>
          <a:p>
            <a:r>
              <a:rPr lang="ja-JP" altLang="en-US" sz="2400" dirty="0"/>
              <a:t>オブジェクトが</a:t>
            </a:r>
            <a:r>
              <a:rPr lang="ja-JP" altLang="en-US" sz="3600" b="1" u="sng" dirty="0"/>
              <a:t>周りを包む</a:t>
            </a:r>
            <a:endParaRPr lang="en-US" altLang="ja-JP" sz="3600" b="1" u="sng" dirty="0"/>
          </a:p>
          <a:p>
            <a:endParaRPr kumimoji="1" lang="en-US" altLang="ja-JP" dirty="0"/>
          </a:p>
          <a:p>
            <a:r>
              <a:rPr kumimoji="1" lang="ja-JP" altLang="en-US" sz="2800" dirty="0"/>
              <a:t>という形で当たり判定が存在します。</a:t>
            </a:r>
            <a:endParaRPr kumimoji="1" lang="en-US" altLang="ja-JP" dirty="0"/>
          </a:p>
        </p:txBody>
      </p:sp>
      <p:sp>
        <p:nvSpPr>
          <p:cNvPr id="5" name="テキスト ボックス 4">
            <a:extLst>
              <a:ext uri="{FF2B5EF4-FFF2-40B4-BE49-F238E27FC236}">
                <a16:creationId xmlns:a16="http://schemas.microsoft.com/office/drawing/2014/main" id="{588C30A0-F056-47DD-93BA-850ED342BB06}"/>
              </a:ext>
            </a:extLst>
          </p:cNvPr>
          <p:cNvSpPr txBox="1"/>
          <p:nvPr/>
        </p:nvSpPr>
        <p:spPr>
          <a:xfrm>
            <a:off x="7134726" y="948267"/>
            <a:ext cx="4620126" cy="3847207"/>
          </a:xfrm>
          <a:prstGeom prst="rect">
            <a:avLst/>
          </a:prstGeom>
          <a:noFill/>
        </p:spPr>
        <p:txBody>
          <a:bodyPr wrap="square" rtlCol="0">
            <a:spAutoFit/>
          </a:bodyPr>
          <a:lstStyle/>
          <a:p>
            <a:r>
              <a:rPr kumimoji="1" lang="ja-JP" altLang="en-US" sz="2000" dirty="0"/>
              <a:t>当たり判定には</a:t>
            </a:r>
            <a:endParaRPr kumimoji="1" lang="en-US" altLang="ja-JP" sz="2000" dirty="0"/>
          </a:p>
          <a:p>
            <a:endParaRPr lang="en-US" altLang="ja-JP" sz="2000" dirty="0"/>
          </a:p>
          <a:p>
            <a:r>
              <a:rPr lang="ja-JP" altLang="en-US" sz="2000" dirty="0"/>
              <a:t>・矩形</a:t>
            </a:r>
            <a:endParaRPr lang="en-US" altLang="ja-JP" sz="2000" dirty="0"/>
          </a:p>
          <a:p>
            <a:r>
              <a:rPr lang="ja-JP" altLang="en-US" sz="2000" dirty="0"/>
              <a:t>・円形</a:t>
            </a:r>
            <a:endParaRPr lang="en-US" altLang="ja-JP" sz="2000" dirty="0"/>
          </a:p>
          <a:p>
            <a:r>
              <a:rPr lang="ja-JP" altLang="en-US" sz="2000" dirty="0"/>
              <a:t>・四角</a:t>
            </a:r>
            <a:endParaRPr lang="en-US" altLang="ja-JP" sz="2000" dirty="0"/>
          </a:p>
          <a:p>
            <a:endParaRPr lang="en-US" altLang="ja-JP" sz="2000" dirty="0"/>
          </a:p>
          <a:p>
            <a:r>
              <a:rPr lang="ja-JP" altLang="en-US" sz="2000" dirty="0"/>
              <a:t>など色々あって、</a:t>
            </a:r>
            <a:endParaRPr lang="en-US" altLang="ja-JP" sz="2000" dirty="0"/>
          </a:p>
          <a:p>
            <a:r>
              <a:rPr lang="ja-JP" altLang="en-US" sz="2000" dirty="0"/>
              <a:t>コーデイングで作ると複雑ですが、</a:t>
            </a:r>
            <a:endParaRPr lang="en-US" altLang="ja-JP" sz="2000" dirty="0"/>
          </a:p>
          <a:p>
            <a:r>
              <a:rPr lang="en-US" altLang="ja-JP" sz="2000" dirty="0"/>
              <a:t>Unity</a:t>
            </a:r>
            <a:r>
              <a:rPr lang="ja-JP" altLang="en-US" sz="2000" dirty="0"/>
              <a:t>の場合は</a:t>
            </a:r>
            <a:endParaRPr lang="en-US" altLang="ja-JP" sz="2000" dirty="0"/>
          </a:p>
          <a:p>
            <a:endParaRPr lang="en-US" altLang="ja-JP" sz="2000" dirty="0"/>
          </a:p>
          <a:p>
            <a:r>
              <a:rPr lang="en-US" altLang="ja-JP" sz="2400" b="1" u="sng" dirty="0">
                <a:solidFill>
                  <a:srgbClr val="FF0000"/>
                </a:solidFill>
              </a:rPr>
              <a:t>GUI</a:t>
            </a:r>
            <a:r>
              <a:rPr lang="ja-JP" altLang="en-US" sz="2400" b="1" u="sng" dirty="0">
                <a:solidFill>
                  <a:srgbClr val="FF0000"/>
                </a:solidFill>
              </a:rPr>
              <a:t>上でフレキシブルに設定</a:t>
            </a:r>
            <a:endParaRPr lang="en-US" altLang="ja-JP" sz="2400" b="1" u="sng" dirty="0">
              <a:solidFill>
                <a:srgbClr val="FF0000"/>
              </a:solidFill>
            </a:endParaRPr>
          </a:p>
          <a:p>
            <a:r>
              <a:rPr lang="ja-JP" altLang="en-US" sz="2000" dirty="0"/>
              <a:t>できます。</a:t>
            </a:r>
            <a:endParaRPr lang="en-US" altLang="ja-JP" sz="2000" dirty="0"/>
          </a:p>
        </p:txBody>
      </p:sp>
      <p:pic>
        <p:nvPicPr>
          <p:cNvPr id="7" name="図 6">
            <a:extLst>
              <a:ext uri="{FF2B5EF4-FFF2-40B4-BE49-F238E27FC236}">
                <a16:creationId xmlns:a16="http://schemas.microsoft.com/office/drawing/2014/main" id="{19F94E88-7BB7-4A35-9BD2-6BC152FAC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733" y="4554836"/>
            <a:ext cx="2213810" cy="2201680"/>
          </a:xfrm>
          <a:prstGeom prst="rect">
            <a:avLst/>
          </a:prstGeom>
        </p:spPr>
      </p:pic>
    </p:spTree>
    <p:extLst>
      <p:ext uri="{BB962C8B-B14F-4D97-AF65-F5344CB8AC3E}">
        <p14:creationId xmlns:p14="http://schemas.microsoft.com/office/powerpoint/2010/main" val="152050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dirty="0" err="1">
                <a:solidFill>
                  <a:schemeClr val="tx1"/>
                </a:solidFill>
              </a:rPr>
              <a:t>Colider</a:t>
            </a:r>
            <a:r>
              <a:rPr lang="ja-JP" altLang="en-US" sz="3600" dirty="0">
                <a:solidFill>
                  <a:schemeClr val="tx1"/>
                </a:solidFill>
              </a:rPr>
              <a:t>コンポーネント</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83E8DFDD-67A8-49D0-9888-5BE4D4488851}"/>
              </a:ext>
            </a:extLst>
          </p:cNvPr>
          <p:cNvSpPr txBox="1"/>
          <p:nvPr/>
        </p:nvSpPr>
        <p:spPr>
          <a:xfrm>
            <a:off x="276061" y="1143000"/>
            <a:ext cx="527259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err="1"/>
              <a:t>AddComponent</a:t>
            </a:r>
            <a:r>
              <a:rPr lang="ja-JP" altLang="en-US" sz="2400" dirty="0"/>
              <a:t> </a:t>
            </a:r>
            <a:r>
              <a:rPr lang="en-US" altLang="ja-JP" sz="2400" dirty="0"/>
              <a:t>&gt;</a:t>
            </a:r>
            <a:r>
              <a:rPr lang="ja-JP" altLang="en-US" sz="2400" dirty="0"/>
              <a:t> </a:t>
            </a:r>
            <a:r>
              <a:rPr lang="en-US" altLang="ja-JP" sz="2400" dirty="0"/>
              <a:t>Physics &gt; </a:t>
            </a:r>
            <a:r>
              <a:rPr lang="en-US" altLang="ja-JP" sz="2400" dirty="0" err="1"/>
              <a:t>Colider</a:t>
            </a:r>
            <a:endParaRPr kumimoji="1" lang="ja-JP" altLang="en-US" sz="2400" dirty="0"/>
          </a:p>
        </p:txBody>
      </p:sp>
      <p:sp>
        <p:nvSpPr>
          <p:cNvPr id="4" name="テキスト ボックス 3">
            <a:extLst>
              <a:ext uri="{FF2B5EF4-FFF2-40B4-BE49-F238E27FC236}">
                <a16:creationId xmlns:a16="http://schemas.microsoft.com/office/drawing/2014/main" id="{D86728E1-DCD5-4B6F-82FE-F0B22140FC4B}"/>
              </a:ext>
            </a:extLst>
          </p:cNvPr>
          <p:cNvSpPr txBox="1"/>
          <p:nvPr/>
        </p:nvSpPr>
        <p:spPr>
          <a:xfrm>
            <a:off x="276061" y="1799398"/>
            <a:ext cx="5057795" cy="707886"/>
          </a:xfrm>
          <a:prstGeom prst="rect">
            <a:avLst/>
          </a:prstGeom>
          <a:noFill/>
        </p:spPr>
        <p:txBody>
          <a:bodyPr wrap="none" rtlCol="0">
            <a:spAutoFit/>
          </a:bodyPr>
          <a:lstStyle/>
          <a:p>
            <a:r>
              <a:rPr lang="ja-JP" altLang="en-US" sz="2000" dirty="0"/>
              <a:t>上記でアタッチできます。</a:t>
            </a:r>
            <a:endParaRPr lang="en-US" altLang="ja-JP" sz="2000" dirty="0"/>
          </a:p>
          <a:p>
            <a:r>
              <a:rPr kumimoji="1" lang="ja-JP" altLang="en-US" sz="2000" dirty="0"/>
              <a:t>最初から何かしらついてる事も多いです。</a:t>
            </a:r>
            <a:endParaRPr kumimoji="1" lang="en-US" altLang="ja-JP" sz="2000" dirty="0"/>
          </a:p>
        </p:txBody>
      </p:sp>
      <p:pic>
        <p:nvPicPr>
          <p:cNvPr id="9" name="図 8">
            <a:extLst>
              <a:ext uri="{FF2B5EF4-FFF2-40B4-BE49-F238E27FC236}">
                <a16:creationId xmlns:a16="http://schemas.microsoft.com/office/drawing/2014/main" id="{EDD14F70-A639-437C-BC7B-0BEBCFAA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87" y="2621280"/>
            <a:ext cx="4549140" cy="3093720"/>
          </a:xfrm>
          <a:prstGeom prst="rect">
            <a:avLst/>
          </a:prstGeom>
        </p:spPr>
      </p:pic>
      <p:sp>
        <p:nvSpPr>
          <p:cNvPr id="10" name="テキスト ボックス 9">
            <a:extLst>
              <a:ext uri="{FF2B5EF4-FFF2-40B4-BE49-F238E27FC236}">
                <a16:creationId xmlns:a16="http://schemas.microsoft.com/office/drawing/2014/main" id="{0C2D4D29-08FC-4DF1-9D78-20B30F4117F5}"/>
              </a:ext>
            </a:extLst>
          </p:cNvPr>
          <p:cNvSpPr txBox="1"/>
          <p:nvPr/>
        </p:nvSpPr>
        <p:spPr>
          <a:xfrm>
            <a:off x="1097599" y="5805804"/>
            <a:ext cx="341471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err="1"/>
              <a:t>BoxColider</a:t>
            </a:r>
            <a:r>
              <a:rPr kumimoji="1" lang="ja-JP" altLang="en-US" dirty="0"/>
              <a:t>を付けただけの状態</a:t>
            </a:r>
          </a:p>
        </p:txBody>
      </p:sp>
      <p:sp>
        <p:nvSpPr>
          <p:cNvPr id="11" name="テキスト ボックス 10">
            <a:extLst>
              <a:ext uri="{FF2B5EF4-FFF2-40B4-BE49-F238E27FC236}">
                <a16:creationId xmlns:a16="http://schemas.microsoft.com/office/drawing/2014/main" id="{B54B88BD-3491-42B2-811D-BC739155D039}"/>
              </a:ext>
            </a:extLst>
          </p:cNvPr>
          <p:cNvSpPr txBox="1"/>
          <p:nvPr/>
        </p:nvSpPr>
        <p:spPr>
          <a:xfrm>
            <a:off x="6096000" y="1799398"/>
            <a:ext cx="5724644" cy="2031325"/>
          </a:xfrm>
          <a:prstGeom prst="rect">
            <a:avLst/>
          </a:prstGeom>
          <a:noFill/>
        </p:spPr>
        <p:txBody>
          <a:bodyPr wrap="none" rtlCol="0">
            <a:spAutoFit/>
          </a:bodyPr>
          <a:lstStyle/>
          <a:p>
            <a:r>
              <a:rPr kumimoji="1" lang="ja-JP" altLang="en-US" dirty="0"/>
              <a:t>なお、</a:t>
            </a:r>
            <a:r>
              <a:rPr kumimoji="1" lang="en-US" altLang="ja-JP" dirty="0" err="1"/>
              <a:t>Colider</a:t>
            </a:r>
            <a:r>
              <a:rPr kumimoji="1" lang="ja-JP" altLang="en-US" dirty="0"/>
              <a:t>を付けただけでは</a:t>
            </a:r>
            <a:endParaRPr kumimoji="1" lang="en-US" altLang="ja-JP" dirty="0"/>
          </a:p>
          <a:p>
            <a:endParaRPr lang="en-US" altLang="ja-JP" dirty="0"/>
          </a:p>
          <a:p>
            <a:r>
              <a:rPr kumimoji="1" lang="ja-JP" altLang="en-US" dirty="0"/>
              <a:t>当たり判定を付けただけ</a:t>
            </a:r>
            <a:endParaRPr kumimoji="1" lang="en-US" altLang="ja-JP" dirty="0"/>
          </a:p>
          <a:p>
            <a:r>
              <a:rPr lang="ja-JP" altLang="en-US" dirty="0"/>
              <a:t>　→　</a:t>
            </a:r>
            <a:r>
              <a:rPr lang="ja-JP" altLang="en-US" b="1" dirty="0">
                <a:solidFill>
                  <a:srgbClr val="FF0000"/>
                </a:solidFill>
              </a:rPr>
              <a:t>当たったかどうか分かるだけ</a:t>
            </a:r>
            <a:endParaRPr lang="en-US" altLang="ja-JP" b="1" dirty="0">
              <a:solidFill>
                <a:srgbClr val="FF0000"/>
              </a:solidFill>
            </a:endParaRPr>
          </a:p>
          <a:p>
            <a:endParaRPr kumimoji="1" lang="en-US" altLang="ja-JP" dirty="0"/>
          </a:p>
          <a:p>
            <a:r>
              <a:rPr kumimoji="1" lang="ja-JP" altLang="en-US" dirty="0"/>
              <a:t>なので、</a:t>
            </a:r>
            <a:endParaRPr kumimoji="1" lang="en-US" altLang="ja-JP" dirty="0"/>
          </a:p>
          <a:p>
            <a:r>
              <a:rPr lang="ja-JP" altLang="en-US" dirty="0"/>
              <a:t>衝突したりとか見た目に分かる変化は起こりません。</a:t>
            </a:r>
            <a:endParaRPr lang="en-US" altLang="ja-JP" dirty="0"/>
          </a:p>
        </p:txBody>
      </p:sp>
      <p:sp>
        <p:nvSpPr>
          <p:cNvPr id="12" name="テキスト ボックス 11">
            <a:extLst>
              <a:ext uri="{FF2B5EF4-FFF2-40B4-BE49-F238E27FC236}">
                <a16:creationId xmlns:a16="http://schemas.microsoft.com/office/drawing/2014/main" id="{B34A279C-7E05-44BA-A81D-8045672D008F}"/>
              </a:ext>
            </a:extLst>
          </p:cNvPr>
          <p:cNvSpPr txBox="1"/>
          <p:nvPr/>
        </p:nvSpPr>
        <p:spPr>
          <a:xfrm>
            <a:off x="6096000" y="4168140"/>
            <a:ext cx="5929828" cy="1908215"/>
          </a:xfrm>
          <a:prstGeom prst="rect">
            <a:avLst/>
          </a:prstGeom>
          <a:noFill/>
        </p:spPr>
        <p:txBody>
          <a:bodyPr wrap="none" rtlCol="0">
            <a:spAutoFit/>
          </a:bodyPr>
          <a:lstStyle/>
          <a:p>
            <a:r>
              <a:rPr kumimoji="1" lang="ja-JP" altLang="en-US" dirty="0"/>
              <a:t>というより</a:t>
            </a:r>
            <a:r>
              <a:rPr kumimoji="1" lang="en-US" altLang="ja-JP" dirty="0"/>
              <a:t>Unity</a:t>
            </a:r>
            <a:r>
              <a:rPr lang="ja-JP" altLang="en-US" dirty="0"/>
              <a:t>のコライダーのみだと</a:t>
            </a:r>
            <a:endParaRPr lang="en-US" altLang="ja-JP" dirty="0"/>
          </a:p>
          <a:p>
            <a:endParaRPr lang="en-US" altLang="ja-JP" dirty="0"/>
          </a:p>
          <a:p>
            <a:r>
              <a:rPr kumimoji="1" lang="ja-JP" altLang="en-US" sz="2800" b="1" dirty="0"/>
              <a:t>コライダー同士が当たったかどうか</a:t>
            </a:r>
            <a:endParaRPr kumimoji="1" lang="en-US" altLang="ja-JP" sz="2800" b="1" dirty="0"/>
          </a:p>
          <a:p>
            <a:endParaRPr kumimoji="1" lang="en-US" altLang="ja-JP" dirty="0"/>
          </a:p>
          <a:p>
            <a:r>
              <a:rPr kumimoji="1" lang="ja-JP" altLang="en-US" dirty="0"/>
              <a:t>を取得するのも大変です。</a:t>
            </a:r>
            <a:endParaRPr kumimoji="1" lang="en-US" altLang="ja-JP" dirty="0"/>
          </a:p>
          <a:p>
            <a:r>
              <a:rPr lang="ja-JP" altLang="en-US" dirty="0"/>
              <a:t>（</a:t>
            </a:r>
            <a:r>
              <a:rPr lang="en-US" altLang="ja-JP" dirty="0"/>
              <a:t>※</a:t>
            </a:r>
            <a:r>
              <a:rPr lang="ja-JP" altLang="en-US" dirty="0"/>
              <a:t>内部では取ってますが、呼び出しにくい）</a:t>
            </a:r>
            <a:endParaRPr kumimoji="1" lang="ja-JP" altLang="en-US" dirty="0"/>
          </a:p>
        </p:txBody>
      </p:sp>
    </p:spTree>
    <p:extLst>
      <p:ext uri="{BB962C8B-B14F-4D97-AF65-F5344CB8AC3E}">
        <p14:creationId xmlns:p14="http://schemas.microsoft.com/office/powerpoint/2010/main" val="953606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2524</TotalTime>
  <Words>1047</Words>
  <Application>Microsoft Office PowerPoint</Application>
  <PresentationFormat>ワイド画面</PresentationFormat>
  <Paragraphs>182</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游ゴシック Light</vt:lpstr>
      <vt:lpstr>Arial</vt:lpstr>
      <vt:lpstr>Roboto</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1347</cp:revision>
  <dcterms:created xsi:type="dcterms:W3CDTF">2021-04-24T06:43:32Z</dcterms:created>
  <dcterms:modified xsi:type="dcterms:W3CDTF">2023-09-04T02:14:43Z</dcterms:modified>
</cp:coreProperties>
</file>