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5"/>
  </p:notesMasterIdLst>
  <p:sldIdLst>
    <p:sldId id="256" r:id="rId2"/>
    <p:sldId id="273" r:id="rId3"/>
    <p:sldId id="269" r:id="rId4"/>
    <p:sldId id="270" r:id="rId5"/>
    <p:sldId id="295" r:id="rId6"/>
    <p:sldId id="292" r:id="rId7"/>
    <p:sldId id="296" r:id="rId8"/>
    <p:sldId id="293" r:id="rId9"/>
    <p:sldId id="294" r:id="rId10"/>
    <p:sldId id="297" r:id="rId11"/>
    <p:sldId id="298" r:id="rId12"/>
    <p:sldId id="299" r:id="rId13"/>
    <p:sldId id="271" r:id="rId14"/>
    <p:sldId id="272" r:id="rId15"/>
    <p:sldId id="303" r:id="rId16"/>
    <p:sldId id="301" r:id="rId17"/>
    <p:sldId id="302" r:id="rId18"/>
    <p:sldId id="304" r:id="rId19"/>
    <p:sldId id="305" r:id="rId20"/>
    <p:sldId id="306" r:id="rId21"/>
    <p:sldId id="307" r:id="rId22"/>
    <p:sldId id="308" r:id="rId23"/>
    <p:sldId id="309" r:id="rId24"/>
    <p:sldId id="310" r:id="rId25"/>
    <p:sldId id="311" r:id="rId26"/>
    <p:sldId id="312" r:id="rId27"/>
    <p:sldId id="313" r:id="rId28"/>
    <p:sldId id="314" r:id="rId29"/>
    <p:sldId id="300" r:id="rId30"/>
    <p:sldId id="315" r:id="rId31"/>
    <p:sldId id="316" r:id="rId32"/>
    <p:sldId id="318" r:id="rId33"/>
    <p:sldId id="265" r:id="rId3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505C7AE-DDC5-4427-AFC2-09AB8AB543A4}">
          <p14:sldIdLst>
            <p14:sldId id="256"/>
            <p14:sldId id="273"/>
            <p14:sldId id="269"/>
            <p14:sldId id="270"/>
            <p14:sldId id="295"/>
            <p14:sldId id="292"/>
            <p14:sldId id="296"/>
            <p14:sldId id="293"/>
            <p14:sldId id="294"/>
            <p14:sldId id="297"/>
            <p14:sldId id="298"/>
            <p14:sldId id="299"/>
            <p14:sldId id="271"/>
            <p14:sldId id="272"/>
            <p14:sldId id="303"/>
            <p14:sldId id="301"/>
            <p14:sldId id="302"/>
            <p14:sldId id="304"/>
            <p14:sldId id="305"/>
            <p14:sldId id="306"/>
            <p14:sldId id="307"/>
            <p14:sldId id="308"/>
            <p14:sldId id="309"/>
            <p14:sldId id="310"/>
            <p14:sldId id="311"/>
            <p14:sldId id="312"/>
            <p14:sldId id="313"/>
            <p14:sldId id="314"/>
            <p14:sldId id="300"/>
            <p14:sldId id="315"/>
            <p14:sldId id="316"/>
            <p14:sldId id="318"/>
            <p14:sldId id="2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iro" initials="M" lastIdx="4" clrIdx="0">
    <p:extLst>
      <p:ext uri="{19B8F6BF-5375-455C-9EA6-DF929625EA0E}">
        <p15:presenceInfo xmlns:p15="http://schemas.microsoft.com/office/powerpoint/2012/main" userId="Mahiro" providerId="None"/>
      </p:ext>
    </p:extLst>
  </p:cmAuthor>
  <p:cmAuthor id="2" name="内藤 真広" initials="内藤" lastIdx="1" clrIdx="1">
    <p:extLst>
      <p:ext uri="{19B8F6BF-5375-455C-9EA6-DF929625EA0E}">
        <p15:presenceInfo xmlns:p15="http://schemas.microsoft.com/office/powerpoint/2012/main" userId="S::mahiro.naito@mail.o-hara.ac.jp::ddc4d841-084a-452f-823f-6ccee6fede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997" autoAdjust="0"/>
    <p:restoredTop sz="94660"/>
  </p:normalViewPr>
  <p:slideViewPr>
    <p:cSldViewPr snapToGrid="0">
      <p:cViewPr varScale="1">
        <p:scale>
          <a:sx n="58" d="100"/>
          <a:sy n="58" d="100"/>
        </p:scale>
        <p:origin x="72" y="52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3C1B3-0E61-4942-A09A-02F2EAE54150}" type="datetimeFigureOut">
              <a:rPr kumimoji="1" lang="ja-JP" altLang="en-US" smtClean="0"/>
              <a:t>2023/9/4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0E552-09F8-48ED-A74B-CEEF21ED13A2}" type="slidenum">
              <a:rPr kumimoji="1" lang="ja-JP" altLang="en-US" smtClean="0"/>
              <a:t>‹#›</a:t>
            </a:fld>
            <a:endParaRPr kumimoji="1" lang="ja-JP" altLang="en-US"/>
          </a:p>
        </p:txBody>
      </p:sp>
    </p:spTree>
    <p:extLst>
      <p:ext uri="{BB962C8B-B14F-4D97-AF65-F5344CB8AC3E}">
        <p14:creationId xmlns:p14="http://schemas.microsoft.com/office/powerpoint/2010/main" val="1299654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7C1CA-D5D3-4FB8-8499-BBEEE790A91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0F4B64-E70E-48BA-B029-6027B5073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2DE8F95-B3BD-42FF-8E1A-F984F690C145}"/>
              </a:ext>
            </a:extLst>
          </p:cNvPr>
          <p:cNvSpPr>
            <a:spLocks noGrp="1"/>
          </p:cNvSpPr>
          <p:nvPr>
            <p:ph type="dt" sz="half" idx="10"/>
          </p:nvPr>
        </p:nvSpPr>
        <p:spPr/>
        <p:txBody>
          <a:bodyPr/>
          <a:lstStyle/>
          <a:p>
            <a:fld id="{691E08CE-871E-42A1-882B-8194E9FA60B7}" type="datetimeFigureOut">
              <a:rPr kumimoji="1" lang="ja-JP" altLang="en-US" smtClean="0"/>
              <a:t>2023/9/4</a:t>
            </a:fld>
            <a:endParaRPr kumimoji="1" lang="ja-JP" altLang="en-US"/>
          </a:p>
        </p:txBody>
      </p:sp>
      <p:sp>
        <p:nvSpPr>
          <p:cNvPr id="5" name="フッター プレースホルダー 4">
            <a:extLst>
              <a:ext uri="{FF2B5EF4-FFF2-40B4-BE49-F238E27FC236}">
                <a16:creationId xmlns:a16="http://schemas.microsoft.com/office/drawing/2014/main" id="{9D980ED3-0D49-4E8D-AD25-390C32D9D4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F4B189-BF66-4BD1-B519-A01A4276ACE2}"/>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64193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8C08F-0520-4451-A5DF-ABA35D3FBD2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40F3E6-294A-4C8D-AD13-067EEFC3F20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1145A9-B192-40BE-8879-4DE8B735A795}"/>
              </a:ext>
            </a:extLst>
          </p:cNvPr>
          <p:cNvSpPr>
            <a:spLocks noGrp="1"/>
          </p:cNvSpPr>
          <p:nvPr>
            <p:ph type="dt" sz="half" idx="10"/>
          </p:nvPr>
        </p:nvSpPr>
        <p:spPr/>
        <p:txBody>
          <a:bodyPr/>
          <a:lstStyle/>
          <a:p>
            <a:fld id="{691E08CE-871E-42A1-882B-8194E9FA60B7}" type="datetimeFigureOut">
              <a:rPr kumimoji="1" lang="ja-JP" altLang="en-US" smtClean="0"/>
              <a:t>2023/9/4</a:t>
            </a:fld>
            <a:endParaRPr kumimoji="1" lang="ja-JP" altLang="en-US"/>
          </a:p>
        </p:txBody>
      </p:sp>
      <p:sp>
        <p:nvSpPr>
          <p:cNvPr id="5" name="フッター プレースホルダー 4">
            <a:extLst>
              <a:ext uri="{FF2B5EF4-FFF2-40B4-BE49-F238E27FC236}">
                <a16:creationId xmlns:a16="http://schemas.microsoft.com/office/drawing/2014/main" id="{68E3EA29-EB8A-4958-9A98-57C2602904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94B557-1E60-4E04-8728-0BD9F27E6EE7}"/>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09219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CFC7FF6-CC80-4819-BF99-73641160FC3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E09B85-8BA2-4E65-AF9E-4EB4251155D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AFBD33-3BCF-45B3-8BD7-1327764DC9C5}"/>
              </a:ext>
            </a:extLst>
          </p:cNvPr>
          <p:cNvSpPr>
            <a:spLocks noGrp="1"/>
          </p:cNvSpPr>
          <p:nvPr>
            <p:ph type="dt" sz="half" idx="10"/>
          </p:nvPr>
        </p:nvSpPr>
        <p:spPr/>
        <p:txBody>
          <a:bodyPr/>
          <a:lstStyle/>
          <a:p>
            <a:fld id="{691E08CE-871E-42A1-882B-8194E9FA60B7}" type="datetimeFigureOut">
              <a:rPr kumimoji="1" lang="ja-JP" altLang="en-US" smtClean="0"/>
              <a:t>2023/9/4</a:t>
            </a:fld>
            <a:endParaRPr kumimoji="1" lang="ja-JP" altLang="en-US"/>
          </a:p>
        </p:txBody>
      </p:sp>
      <p:sp>
        <p:nvSpPr>
          <p:cNvPr id="5" name="フッター プレースホルダー 4">
            <a:extLst>
              <a:ext uri="{FF2B5EF4-FFF2-40B4-BE49-F238E27FC236}">
                <a16:creationId xmlns:a16="http://schemas.microsoft.com/office/drawing/2014/main" id="{3B4CCFEB-22EA-402A-AA4A-37D71D0D1F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42432C-DF2F-4C1A-A953-50D6E9244DDF}"/>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16210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ED20A-AF9D-4767-BE61-6C81A8BF17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52E446-367E-430F-A5A2-861101F703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FA6E67-A949-4C9A-AD3A-9D4356EA3256}"/>
              </a:ext>
            </a:extLst>
          </p:cNvPr>
          <p:cNvSpPr>
            <a:spLocks noGrp="1"/>
          </p:cNvSpPr>
          <p:nvPr>
            <p:ph type="dt" sz="half" idx="10"/>
          </p:nvPr>
        </p:nvSpPr>
        <p:spPr/>
        <p:txBody>
          <a:bodyPr/>
          <a:lstStyle/>
          <a:p>
            <a:fld id="{691E08CE-871E-42A1-882B-8194E9FA60B7}" type="datetimeFigureOut">
              <a:rPr kumimoji="1" lang="ja-JP" altLang="en-US" smtClean="0"/>
              <a:t>2023/9/4</a:t>
            </a:fld>
            <a:endParaRPr kumimoji="1" lang="ja-JP" altLang="en-US"/>
          </a:p>
        </p:txBody>
      </p:sp>
      <p:sp>
        <p:nvSpPr>
          <p:cNvPr id="5" name="フッター プレースホルダー 4">
            <a:extLst>
              <a:ext uri="{FF2B5EF4-FFF2-40B4-BE49-F238E27FC236}">
                <a16:creationId xmlns:a16="http://schemas.microsoft.com/office/drawing/2014/main" id="{77979008-0EFE-463C-816B-187CE13DC2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0733B2-C997-464A-AC85-8DD3B61C6FC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4084705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49F4ED-ED19-4136-8B29-27AE1A0D2B0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B53BC24-4DA9-47D3-88E2-CE17FD89B4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546F19E-33C2-4F8A-8492-16FBB00D11EE}"/>
              </a:ext>
            </a:extLst>
          </p:cNvPr>
          <p:cNvSpPr>
            <a:spLocks noGrp="1"/>
          </p:cNvSpPr>
          <p:nvPr>
            <p:ph type="dt" sz="half" idx="10"/>
          </p:nvPr>
        </p:nvSpPr>
        <p:spPr/>
        <p:txBody>
          <a:bodyPr/>
          <a:lstStyle/>
          <a:p>
            <a:fld id="{691E08CE-871E-42A1-882B-8194E9FA60B7}" type="datetimeFigureOut">
              <a:rPr kumimoji="1" lang="ja-JP" altLang="en-US" smtClean="0"/>
              <a:t>2023/9/4</a:t>
            </a:fld>
            <a:endParaRPr kumimoji="1" lang="ja-JP" altLang="en-US"/>
          </a:p>
        </p:txBody>
      </p:sp>
      <p:sp>
        <p:nvSpPr>
          <p:cNvPr id="5" name="フッター プレースホルダー 4">
            <a:extLst>
              <a:ext uri="{FF2B5EF4-FFF2-40B4-BE49-F238E27FC236}">
                <a16:creationId xmlns:a16="http://schemas.microsoft.com/office/drawing/2014/main" id="{A9C57FA9-D746-4AC7-8240-F74044AB19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47031C-A038-43C1-8525-8CC932C9F0C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60998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0554F-68D4-43DB-A24D-B44D80D17A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440037-4EB3-47E0-8DA6-4CCD5F9B241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6B3E1B-C91A-40CD-A46A-DF6FC58633E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D75C98F-C814-406B-BF6A-D365B9C0DCCA}"/>
              </a:ext>
            </a:extLst>
          </p:cNvPr>
          <p:cNvSpPr>
            <a:spLocks noGrp="1"/>
          </p:cNvSpPr>
          <p:nvPr>
            <p:ph type="dt" sz="half" idx="10"/>
          </p:nvPr>
        </p:nvSpPr>
        <p:spPr/>
        <p:txBody>
          <a:bodyPr/>
          <a:lstStyle/>
          <a:p>
            <a:fld id="{691E08CE-871E-42A1-882B-8194E9FA60B7}" type="datetimeFigureOut">
              <a:rPr kumimoji="1" lang="ja-JP" altLang="en-US" smtClean="0"/>
              <a:t>2023/9/4</a:t>
            </a:fld>
            <a:endParaRPr kumimoji="1" lang="ja-JP" altLang="en-US"/>
          </a:p>
        </p:txBody>
      </p:sp>
      <p:sp>
        <p:nvSpPr>
          <p:cNvPr id="6" name="フッター プレースホルダー 5">
            <a:extLst>
              <a:ext uri="{FF2B5EF4-FFF2-40B4-BE49-F238E27FC236}">
                <a16:creationId xmlns:a16="http://schemas.microsoft.com/office/drawing/2014/main" id="{B00626D4-A6E4-4253-BF2C-B1A051C4DA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C5636-03AF-451D-9C7D-5B129593BB09}"/>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02440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30359-FE23-4AD2-970F-E67E4712311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935A38-74FE-413A-B549-4C411C615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D75AF5-0146-4CE7-AA04-8357521C6C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C1C3321-2B89-4930-ACA7-B7B97861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282313A-761B-4812-8FC1-E0BB334E025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E8A646-D43B-4FDB-98F5-5A99F6A2B788}"/>
              </a:ext>
            </a:extLst>
          </p:cNvPr>
          <p:cNvSpPr>
            <a:spLocks noGrp="1"/>
          </p:cNvSpPr>
          <p:nvPr>
            <p:ph type="dt" sz="half" idx="10"/>
          </p:nvPr>
        </p:nvSpPr>
        <p:spPr/>
        <p:txBody>
          <a:bodyPr/>
          <a:lstStyle/>
          <a:p>
            <a:fld id="{691E08CE-871E-42A1-882B-8194E9FA60B7}" type="datetimeFigureOut">
              <a:rPr kumimoji="1" lang="ja-JP" altLang="en-US" smtClean="0"/>
              <a:t>2023/9/4</a:t>
            </a:fld>
            <a:endParaRPr kumimoji="1" lang="ja-JP" altLang="en-US"/>
          </a:p>
        </p:txBody>
      </p:sp>
      <p:sp>
        <p:nvSpPr>
          <p:cNvPr id="8" name="フッター プレースホルダー 7">
            <a:extLst>
              <a:ext uri="{FF2B5EF4-FFF2-40B4-BE49-F238E27FC236}">
                <a16:creationId xmlns:a16="http://schemas.microsoft.com/office/drawing/2014/main" id="{0D283184-C56F-4942-A315-8DF233FDA9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294970-7D7B-4679-B8EE-5FE4EF7F6F1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84179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F00CB-ADA3-4AA7-AD5E-98274DC37AC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9E24FC-F8CF-4AE2-992B-4B1A4E3D11E7}"/>
              </a:ext>
            </a:extLst>
          </p:cNvPr>
          <p:cNvSpPr>
            <a:spLocks noGrp="1"/>
          </p:cNvSpPr>
          <p:nvPr>
            <p:ph type="dt" sz="half" idx="10"/>
          </p:nvPr>
        </p:nvSpPr>
        <p:spPr/>
        <p:txBody>
          <a:bodyPr/>
          <a:lstStyle/>
          <a:p>
            <a:fld id="{691E08CE-871E-42A1-882B-8194E9FA60B7}" type="datetimeFigureOut">
              <a:rPr kumimoji="1" lang="ja-JP" altLang="en-US" smtClean="0"/>
              <a:t>2023/9/4</a:t>
            </a:fld>
            <a:endParaRPr kumimoji="1" lang="ja-JP" altLang="en-US"/>
          </a:p>
        </p:txBody>
      </p:sp>
      <p:sp>
        <p:nvSpPr>
          <p:cNvPr id="4" name="フッター プレースホルダー 3">
            <a:extLst>
              <a:ext uri="{FF2B5EF4-FFF2-40B4-BE49-F238E27FC236}">
                <a16:creationId xmlns:a16="http://schemas.microsoft.com/office/drawing/2014/main" id="{248C6E3B-D6E7-454F-BB13-EB54107E153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D6628D-61F9-4EB0-AB0D-34308793AB8A}"/>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40767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4316B5-9424-4C56-89A0-C30BF107B395}"/>
              </a:ext>
            </a:extLst>
          </p:cNvPr>
          <p:cNvSpPr>
            <a:spLocks noGrp="1"/>
          </p:cNvSpPr>
          <p:nvPr>
            <p:ph type="dt" sz="half" idx="10"/>
          </p:nvPr>
        </p:nvSpPr>
        <p:spPr/>
        <p:txBody>
          <a:bodyPr/>
          <a:lstStyle/>
          <a:p>
            <a:fld id="{691E08CE-871E-42A1-882B-8194E9FA60B7}" type="datetimeFigureOut">
              <a:rPr kumimoji="1" lang="ja-JP" altLang="en-US" smtClean="0"/>
              <a:t>2023/9/4</a:t>
            </a:fld>
            <a:endParaRPr kumimoji="1" lang="ja-JP" altLang="en-US"/>
          </a:p>
        </p:txBody>
      </p:sp>
      <p:sp>
        <p:nvSpPr>
          <p:cNvPr id="3" name="フッター プレースホルダー 2">
            <a:extLst>
              <a:ext uri="{FF2B5EF4-FFF2-40B4-BE49-F238E27FC236}">
                <a16:creationId xmlns:a16="http://schemas.microsoft.com/office/drawing/2014/main" id="{7DD6D299-3EA4-4C3C-8471-CE7D37AD1B8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2A8669C-1800-40F8-9F5D-D347F7CC564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75267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5F07A-F16D-4644-8778-D4F287CFB3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C13F0E-81C2-43B8-8947-F6D026C475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E012C1-B2AC-413B-AED3-478A23A91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359ABD-552D-42F9-BA51-3C35215AD7A5}"/>
              </a:ext>
            </a:extLst>
          </p:cNvPr>
          <p:cNvSpPr>
            <a:spLocks noGrp="1"/>
          </p:cNvSpPr>
          <p:nvPr>
            <p:ph type="dt" sz="half" idx="10"/>
          </p:nvPr>
        </p:nvSpPr>
        <p:spPr/>
        <p:txBody>
          <a:bodyPr/>
          <a:lstStyle/>
          <a:p>
            <a:fld id="{691E08CE-871E-42A1-882B-8194E9FA60B7}" type="datetimeFigureOut">
              <a:rPr kumimoji="1" lang="ja-JP" altLang="en-US" smtClean="0"/>
              <a:t>2023/9/4</a:t>
            </a:fld>
            <a:endParaRPr kumimoji="1" lang="ja-JP" altLang="en-US"/>
          </a:p>
        </p:txBody>
      </p:sp>
      <p:sp>
        <p:nvSpPr>
          <p:cNvPr id="6" name="フッター プレースホルダー 5">
            <a:extLst>
              <a:ext uri="{FF2B5EF4-FFF2-40B4-BE49-F238E27FC236}">
                <a16:creationId xmlns:a16="http://schemas.microsoft.com/office/drawing/2014/main" id="{11837D58-6B3F-493A-AFA6-B2DB3C917C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B5126A-F180-4FB5-B700-93BEA98EE53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36247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D4FB3-DFFF-49F7-ACA5-1DC37D0030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2B7F25-A68B-417E-8DC1-DE231D2C8B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328C97E-0B7D-4CA9-957C-B97CA8144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5C9EF9-A2B9-4AC7-BA87-873DFAF80DC5}"/>
              </a:ext>
            </a:extLst>
          </p:cNvPr>
          <p:cNvSpPr>
            <a:spLocks noGrp="1"/>
          </p:cNvSpPr>
          <p:nvPr>
            <p:ph type="dt" sz="half" idx="10"/>
          </p:nvPr>
        </p:nvSpPr>
        <p:spPr/>
        <p:txBody>
          <a:bodyPr/>
          <a:lstStyle/>
          <a:p>
            <a:fld id="{691E08CE-871E-42A1-882B-8194E9FA60B7}" type="datetimeFigureOut">
              <a:rPr kumimoji="1" lang="ja-JP" altLang="en-US" smtClean="0"/>
              <a:t>2023/9/4</a:t>
            </a:fld>
            <a:endParaRPr kumimoji="1" lang="ja-JP" altLang="en-US"/>
          </a:p>
        </p:txBody>
      </p:sp>
      <p:sp>
        <p:nvSpPr>
          <p:cNvPr id="6" name="フッター プレースホルダー 5">
            <a:extLst>
              <a:ext uri="{FF2B5EF4-FFF2-40B4-BE49-F238E27FC236}">
                <a16:creationId xmlns:a16="http://schemas.microsoft.com/office/drawing/2014/main" id="{58FBDE5D-A0F8-4911-8F84-947B0090BB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ADED2D-338B-4ADC-AAFC-34EFA26425F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823515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AF4E8BC-071B-43D5-A6E5-CA228A716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2AA049-8FCE-4DAD-8B42-F01FCBFE82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0EEC91-684F-4228-9B3A-802C298AD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E08CE-871E-42A1-882B-8194E9FA60B7}" type="datetimeFigureOut">
              <a:rPr kumimoji="1" lang="ja-JP" altLang="en-US" smtClean="0"/>
              <a:t>2023/9/4</a:t>
            </a:fld>
            <a:endParaRPr kumimoji="1" lang="ja-JP" altLang="en-US"/>
          </a:p>
        </p:txBody>
      </p:sp>
      <p:sp>
        <p:nvSpPr>
          <p:cNvPr id="5" name="フッター プレースホルダー 4">
            <a:extLst>
              <a:ext uri="{FF2B5EF4-FFF2-40B4-BE49-F238E27FC236}">
                <a16:creationId xmlns:a16="http://schemas.microsoft.com/office/drawing/2014/main" id="{6566E8A7-3007-4E2A-8E72-0880D89C79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28DF9E5-5D02-4855-8D59-5B771D708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55291753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jpg"/><Relationship Id="rId7"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25.jp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3.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hyperlink" Target="https://www.mixamo.com/" TargetMode="External"/><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45.jpg"/><Relationship Id="rId4" Type="http://schemas.openxmlformats.org/officeDocument/2006/relationships/image" Target="../media/image44.jp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364E6AC-D48D-4C9B-8055-9A855D31F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607" y="290560"/>
            <a:ext cx="8528728" cy="4577667"/>
          </a:xfrm>
          <a:prstGeom prst="rect">
            <a:avLst/>
          </a:prstGeom>
        </p:spPr>
      </p:pic>
      <p:sp>
        <p:nvSpPr>
          <p:cNvPr id="3" name="字幕 2">
            <a:extLst>
              <a:ext uri="{FF2B5EF4-FFF2-40B4-BE49-F238E27FC236}">
                <a16:creationId xmlns:a16="http://schemas.microsoft.com/office/drawing/2014/main" id="{535C0DF4-93D2-4C55-BB27-5EF76EBBE408}"/>
              </a:ext>
            </a:extLst>
          </p:cNvPr>
          <p:cNvSpPr>
            <a:spLocks noGrp="1"/>
          </p:cNvSpPr>
          <p:nvPr>
            <p:ph type="subTitle" idx="1"/>
          </p:nvPr>
        </p:nvSpPr>
        <p:spPr>
          <a:xfrm>
            <a:off x="2912691" y="3829899"/>
            <a:ext cx="6366617" cy="1038328"/>
          </a:xfrm>
        </p:spPr>
        <p:txBody>
          <a:bodyPr>
            <a:normAutofit/>
          </a:bodyPr>
          <a:lstStyle/>
          <a:p>
            <a:r>
              <a:rPr kumimoji="1" lang="en-US" altLang="ja-JP" sz="4400" dirty="0"/>
              <a:t>Animation</a:t>
            </a:r>
            <a:endParaRPr kumimoji="1" lang="ja-JP" altLang="en-US" sz="4400" dirty="0"/>
          </a:p>
        </p:txBody>
      </p:sp>
      <p:pic>
        <p:nvPicPr>
          <p:cNvPr id="4" name="図 3">
            <a:extLst>
              <a:ext uri="{FF2B5EF4-FFF2-40B4-BE49-F238E27FC236}">
                <a16:creationId xmlns:a16="http://schemas.microsoft.com/office/drawing/2014/main" id="{212FF675-F672-479E-A174-3D9B1A1B3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0579" y="129475"/>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5471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7" name="タイトル 1">
            <a:extLst>
              <a:ext uri="{FF2B5EF4-FFF2-40B4-BE49-F238E27FC236}">
                <a16:creationId xmlns:a16="http://schemas.microsoft.com/office/drawing/2014/main" id="{8E0F299C-8C24-4BE7-AF5A-85E9FB97C62E}"/>
              </a:ext>
            </a:extLst>
          </p:cNvPr>
          <p:cNvSpPr txBox="1">
            <a:spLocks/>
          </p:cNvSpPr>
          <p:nvPr/>
        </p:nvSpPr>
        <p:spPr>
          <a:xfrm>
            <a:off x="167091" y="306191"/>
            <a:ext cx="9245311" cy="753637"/>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２</a:t>
            </a:r>
            <a:r>
              <a:rPr lang="en-US" altLang="ja-JP" b="1" dirty="0"/>
              <a:t>D</a:t>
            </a:r>
            <a:r>
              <a:rPr lang="ja-JP" altLang="en-US" b="1" dirty="0"/>
              <a:t>アニメ　ー　</a:t>
            </a:r>
            <a:r>
              <a:rPr lang="ja-JP" altLang="en-US" sz="3300" b="1" dirty="0"/>
              <a:t>アニメーションコントローラー</a:t>
            </a:r>
            <a:endParaRPr lang="ja-JP" altLang="en-US" b="1" dirty="0"/>
          </a:p>
        </p:txBody>
      </p:sp>
      <p:sp>
        <p:nvSpPr>
          <p:cNvPr id="3" name="テキスト ボックス 2">
            <a:extLst>
              <a:ext uri="{FF2B5EF4-FFF2-40B4-BE49-F238E27FC236}">
                <a16:creationId xmlns:a16="http://schemas.microsoft.com/office/drawing/2014/main" id="{46BD8C23-4381-4B9C-AFF2-AEE35D9A864D}"/>
              </a:ext>
            </a:extLst>
          </p:cNvPr>
          <p:cNvSpPr txBox="1"/>
          <p:nvPr/>
        </p:nvSpPr>
        <p:spPr>
          <a:xfrm>
            <a:off x="507400" y="961052"/>
            <a:ext cx="8905002" cy="707886"/>
          </a:xfrm>
          <a:prstGeom prst="rect">
            <a:avLst/>
          </a:prstGeom>
          <a:noFill/>
        </p:spPr>
        <p:txBody>
          <a:bodyPr wrap="none" rtlCol="0">
            <a:spAutoFit/>
          </a:bodyPr>
          <a:lstStyle/>
          <a:p>
            <a:r>
              <a:rPr lang="ja-JP" altLang="en-US" sz="2000" dirty="0"/>
              <a:t>アニメーションコントローラーは複数のアニメーションに関連性を持たせ、</a:t>
            </a:r>
            <a:endParaRPr lang="en-US" altLang="ja-JP" sz="2000" dirty="0"/>
          </a:p>
          <a:p>
            <a:r>
              <a:rPr lang="ja-JP" altLang="en-US" sz="2000" dirty="0"/>
              <a:t>ゲーム駆動に応じたアニメーションを実行させる機能です。</a:t>
            </a:r>
            <a:endParaRPr lang="en-US" altLang="ja-JP" sz="2000" dirty="0"/>
          </a:p>
        </p:txBody>
      </p:sp>
      <p:pic>
        <p:nvPicPr>
          <p:cNvPr id="4" name="図 3">
            <a:extLst>
              <a:ext uri="{FF2B5EF4-FFF2-40B4-BE49-F238E27FC236}">
                <a16:creationId xmlns:a16="http://schemas.microsoft.com/office/drawing/2014/main" id="{64011377-F4F6-47F6-A3B8-E5DFEABC6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00" y="1978945"/>
            <a:ext cx="1043940" cy="922020"/>
          </a:xfrm>
          <a:prstGeom prst="rect">
            <a:avLst/>
          </a:prstGeom>
        </p:spPr>
      </p:pic>
      <p:sp>
        <p:nvSpPr>
          <p:cNvPr id="5" name="テキスト ボックス 4">
            <a:extLst>
              <a:ext uri="{FF2B5EF4-FFF2-40B4-BE49-F238E27FC236}">
                <a16:creationId xmlns:a16="http://schemas.microsoft.com/office/drawing/2014/main" id="{38ED6B8D-F969-47EF-8E9D-152162A10368}"/>
              </a:ext>
            </a:extLst>
          </p:cNvPr>
          <p:cNvSpPr txBox="1"/>
          <p:nvPr/>
        </p:nvSpPr>
        <p:spPr>
          <a:xfrm>
            <a:off x="1679510" y="2295331"/>
            <a:ext cx="2492990" cy="369332"/>
          </a:xfrm>
          <a:prstGeom prst="rect">
            <a:avLst/>
          </a:prstGeom>
          <a:noFill/>
        </p:spPr>
        <p:txBody>
          <a:bodyPr wrap="none" rtlCol="0">
            <a:spAutoFit/>
          </a:bodyPr>
          <a:lstStyle/>
          <a:p>
            <a:r>
              <a:rPr kumimoji="1" lang="ja-JP" altLang="en-US" dirty="0"/>
              <a:t>これがコントローラー</a:t>
            </a:r>
          </a:p>
        </p:txBody>
      </p:sp>
      <p:pic>
        <p:nvPicPr>
          <p:cNvPr id="7" name="図 6">
            <a:extLst>
              <a:ext uri="{FF2B5EF4-FFF2-40B4-BE49-F238E27FC236}">
                <a16:creationId xmlns:a16="http://schemas.microsoft.com/office/drawing/2014/main" id="{FA044107-2AA7-4ADB-86C9-FF35A10106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400" y="3888575"/>
            <a:ext cx="1790476" cy="609524"/>
          </a:xfrm>
          <a:prstGeom prst="rect">
            <a:avLst/>
          </a:prstGeom>
        </p:spPr>
      </p:pic>
      <p:pic>
        <p:nvPicPr>
          <p:cNvPr id="9" name="図 8">
            <a:extLst>
              <a:ext uri="{FF2B5EF4-FFF2-40B4-BE49-F238E27FC236}">
                <a16:creationId xmlns:a16="http://schemas.microsoft.com/office/drawing/2014/main" id="{63465538-786D-4876-81F6-410FB5F260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701" y="4587999"/>
            <a:ext cx="1803175" cy="609524"/>
          </a:xfrm>
          <a:prstGeom prst="rect">
            <a:avLst/>
          </a:prstGeom>
        </p:spPr>
      </p:pic>
      <p:pic>
        <p:nvPicPr>
          <p:cNvPr id="11" name="図 10">
            <a:extLst>
              <a:ext uri="{FF2B5EF4-FFF2-40B4-BE49-F238E27FC236}">
                <a16:creationId xmlns:a16="http://schemas.microsoft.com/office/drawing/2014/main" id="{801C94A5-D8A3-40AD-97E4-C4062A720A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0388" y="5287424"/>
            <a:ext cx="1803175" cy="609524"/>
          </a:xfrm>
          <a:prstGeom prst="rect">
            <a:avLst/>
          </a:prstGeom>
        </p:spPr>
      </p:pic>
      <p:pic>
        <p:nvPicPr>
          <p:cNvPr id="13" name="図 12">
            <a:extLst>
              <a:ext uri="{FF2B5EF4-FFF2-40B4-BE49-F238E27FC236}">
                <a16:creationId xmlns:a16="http://schemas.microsoft.com/office/drawing/2014/main" id="{66612D6A-58E5-4ECD-9F5C-2491DDC765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7400" y="3090008"/>
            <a:ext cx="1790476" cy="609524"/>
          </a:xfrm>
          <a:prstGeom prst="rect">
            <a:avLst/>
          </a:prstGeom>
        </p:spPr>
      </p:pic>
      <p:sp>
        <p:nvSpPr>
          <p:cNvPr id="14" name="テキスト ボックス 13">
            <a:extLst>
              <a:ext uri="{FF2B5EF4-FFF2-40B4-BE49-F238E27FC236}">
                <a16:creationId xmlns:a16="http://schemas.microsoft.com/office/drawing/2014/main" id="{28D28939-BF77-49A1-B25D-9220EC345F68}"/>
              </a:ext>
            </a:extLst>
          </p:cNvPr>
          <p:cNvSpPr txBox="1"/>
          <p:nvPr/>
        </p:nvSpPr>
        <p:spPr>
          <a:xfrm>
            <a:off x="2333563" y="3291056"/>
            <a:ext cx="453970" cy="369332"/>
          </a:xfrm>
          <a:prstGeom prst="rect">
            <a:avLst/>
          </a:prstGeom>
          <a:noFill/>
        </p:spPr>
        <p:txBody>
          <a:bodyPr wrap="none" rtlCol="0">
            <a:spAutoFit/>
          </a:bodyPr>
          <a:lstStyle/>
          <a:p>
            <a:r>
              <a:rPr kumimoji="1" lang="en-US" altLang="ja-JP" dirty="0"/>
              <a:t>up</a:t>
            </a:r>
            <a:endParaRPr kumimoji="1" lang="ja-JP" altLang="en-US" dirty="0"/>
          </a:p>
        </p:txBody>
      </p:sp>
      <p:sp>
        <p:nvSpPr>
          <p:cNvPr id="18" name="テキスト ボックス 17">
            <a:extLst>
              <a:ext uri="{FF2B5EF4-FFF2-40B4-BE49-F238E27FC236}">
                <a16:creationId xmlns:a16="http://schemas.microsoft.com/office/drawing/2014/main" id="{F47C378B-9FDF-40FE-AF54-01E2EC325C66}"/>
              </a:ext>
            </a:extLst>
          </p:cNvPr>
          <p:cNvSpPr txBox="1"/>
          <p:nvPr/>
        </p:nvSpPr>
        <p:spPr>
          <a:xfrm>
            <a:off x="2334070" y="4008671"/>
            <a:ext cx="761747" cy="369332"/>
          </a:xfrm>
          <a:prstGeom prst="rect">
            <a:avLst/>
          </a:prstGeom>
          <a:noFill/>
        </p:spPr>
        <p:txBody>
          <a:bodyPr wrap="none" rtlCol="0">
            <a:spAutoFit/>
          </a:bodyPr>
          <a:lstStyle/>
          <a:p>
            <a:r>
              <a:rPr lang="en-US" altLang="ja-JP" dirty="0"/>
              <a:t>down</a:t>
            </a:r>
            <a:endParaRPr kumimoji="1" lang="ja-JP" altLang="en-US" dirty="0"/>
          </a:p>
        </p:txBody>
      </p:sp>
      <p:sp>
        <p:nvSpPr>
          <p:cNvPr id="19" name="テキスト ボックス 18">
            <a:extLst>
              <a:ext uri="{FF2B5EF4-FFF2-40B4-BE49-F238E27FC236}">
                <a16:creationId xmlns:a16="http://schemas.microsoft.com/office/drawing/2014/main" id="{AD22EDA9-6427-49C0-A981-EAD859268D49}"/>
              </a:ext>
            </a:extLst>
          </p:cNvPr>
          <p:cNvSpPr txBox="1"/>
          <p:nvPr/>
        </p:nvSpPr>
        <p:spPr>
          <a:xfrm>
            <a:off x="2334070" y="4793256"/>
            <a:ext cx="535724" cy="369332"/>
          </a:xfrm>
          <a:prstGeom prst="rect">
            <a:avLst/>
          </a:prstGeom>
          <a:noFill/>
        </p:spPr>
        <p:txBody>
          <a:bodyPr wrap="none" rtlCol="0">
            <a:spAutoFit/>
          </a:bodyPr>
          <a:lstStyle/>
          <a:p>
            <a:r>
              <a:rPr lang="en-US" altLang="ja-JP" dirty="0"/>
              <a:t>left</a:t>
            </a:r>
            <a:endParaRPr kumimoji="1" lang="ja-JP" altLang="en-US" dirty="0"/>
          </a:p>
        </p:txBody>
      </p:sp>
      <p:sp>
        <p:nvSpPr>
          <p:cNvPr id="20" name="テキスト ボックス 19">
            <a:extLst>
              <a:ext uri="{FF2B5EF4-FFF2-40B4-BE49-F238E27FC236}">
                <a16:creationId xmlns:a16="http://schemas.microsoft.com/office/drawing/2014/main" id="{7F5A1C79-AFC6-4709-A298-724135A05784}"/>
              </a:ext>
            </a:extLst>
          </p:cNvPr>
          <p:cNvSpPr txBox="1"/>
          <p:nvPr/>
        </p:nvSpPr>
        <p:spPr>
          <a:xfrm>
            <a:off x="2332441" y="5407520"/>
            <a:ext cx="671979" cy="369332"/>
          </a:xfrm>
          <a:prstGeom prst="rect">
            <a:avLst/>
          </a:prstGeom>
          <a:noFill/>
        </p:spPr>
        <p:txBody>
          <a:bodyPr wrap="none" rtlCol="0">
            <a:spAutoFit/>
          </a:bodyPr>
          <a:lstStyle/>
          <a:p>
            <a:r>
              <a:rPr lang="en-US" altLang="ja-JP" dirty="0"/>
              <a:t>right</a:t>
            </a:r>
            <a:endParaRPr kumimoji="1" lang="ja-JP" altLang="en-US" dirty="0"/>
          </a:p>
        </p:txBody>
      </p:sp>
      <p:sp>
        <p:nvSpPr>
          <p:cNvPr id="16" name="テキスト ボックス 15">
            <a:extLst>
              <a:ext uri="{FF2B5EF4-FFF2-40B4-BE49-F238E27FC236}">
                <a16:creationId xmlns:a16="http://schemas.microsoft.com/office/drawing/2014/main" id="{612C45DE-8233-41A0-B63D-8C03D06B0D89}"/>
              </a:ext>
            </a:extLst>
          </p:cNvPr>
          <p:cNvSpPr txBox="1"/>
          <p:nvPr/>
        </p:nvSpPr>
        <p:spPr>
          <a:xfrm>
            <a:off x="464373" y="6095372"/>
            <a:ext cx="364715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dirty="0"/>
              <a:t>それぞれのアニメーションを作る</a:t>
            </a:r>
            <a:endParaRPr kumimoji="1" lang="ja-JP" altLang="en-US" dirty="0"/>
          </a:p>
        </p:txBody>
      </p:sp>
      <p:pic>
        <p:nvPicPr>
          <p:cNvPr id="22" name="図 21">
            <a:extLst>
              <a:ext uri="{FF2B5EF4-FFF2-40B4-BE49-F238E27FC236}">
                <a16:creationId xmlns:a16="http://schemas.microsoft.com/office/drawing/2014/main" id="{58B99FF0-9DD3-4CA4-B75E-1114E0DDB5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72500" y="1909202"/>
            <a:ext cx="3958746" cy="3958746"/>
          </a:xfrm>
          <a:prstGeom prst="rect">
            <a:avLst/>
          </a:prstGeom>
        </p:spPr>
      </p:pic>
      <p:sp>
        <p:nvSpPr>
          <p:cNvPr id="23" name="テキスト ボックス 22">
            <a:extLst>
              <a:ext uri="{FF2B5EF4-FFF2-40B4-BE49-F238E27FC236}">
                <a16:creationId xmlns:a16="http://schemas.microsoft.com/office/drawing/2014/main" id="{D5E85870-8E19-44D5-B8E6-A75D5499AD57}"/>
              </a:ext>
            </a:extLst>
          </p:cNvPr>
          <p:cNvSpPr txBox="1"/>
          <p:nvPr/>
        </p:nvSpPr>
        <p:spPr>
          <a:xfrm>
            <a:off x="8282692" y="3270007"/>
            <a:ext cx="3877985" cy="1477328"/>
          </a:xfrm>
          <a:prstGeom prst="rect">
            <a:avLst/>
          </a:prstGeom>
          <a:noFill/>
        </p:spPr>
        <p:txBody>
          <a:bodyPr wrap="none" rtlCol="0">
            <a:spAutoFit/>
          </a:bodyPr>
          <a:lstStyle/>
          <a:p>
            <a:r>
              <a:rPr lang="ja-JP" altLang="en-US" dirty="0"/>
              <a:t>作られたアニメーターを一つ選び、</a:t>
            </a:r>
            <a:endParaRPr lang="en-US" altLang="ja-JP" dirty="0"/>
          </a:p>
          <a:p>
            <a:r>
              <a:rPr kumimoji="1" lang="ja-JP" altLang="en-US" dirty="0"/>
              <a:t>アニメーションを入れていく。</a:t>
            </a:r>
            <a:endParaRPr kumimoji="1" lang="en-US" altLang="ja-JP" dirty="0"/>
          </a:p>
          <a:p>
            <a:endParaRPr lang="en-US" altLang="ja-JP" dirty="0"/>
          </a:p>
          <a:p>
            <a:r>
              <a:rPr kumimoji="1" lang="ja-JP" altLang="en-US" dirty="0"/>
              <a:t>その後、</a:t>
            </a:r>
            <a:endParaRPr kumimoji="1" lang="en-US" altLang="ja-JP" dirty="0"/>
          </a:p>
          <a:p>
            <a:r>
              <a:rPr lang="ja-JP" altLang="en-US" dirty="0"/>
              <a:t>スクリプトで切り替えを制御</a:t>
            </a:r>
            <a:endParaRPr kumimoji="1" lang="ja-JP" altLang="en-US" dirty="0"/>
          </a:p>
        </p:txBody>
      </p:sp>
    </p:spTree>
    <p:extLst>
      <p:ext uri="{BB962C8B-B14F-4D97-AF65-F5344CB8AC3E}">
        <p14:creationId xmlns:p14="http://schemas.microsoft.com/office/powerpoint/2010/main" val="3246751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7" name="タイトル 1">
            <a:extLst>
              <a:ext uri="{FF2B5EF4-FFF2-40B4-BE49-F238E27FC236}">
                <a16:creationId xmlns:a16="http://schemas.microsoft.com/office/drawing/2014/main" id="{8E0F299C-8C24-4BE7-AF5A-85E9FB97C62E}"/>
              </a:ext>
            </a:extLst>
          </p:cNvPr>
          <p:cNvSpPr txBox="1">
            <a:spLocks/>
          </p:cNvSpPr>
          <p:nvPr/>
        </p:nvSpPr>
        <p:spPr>
          <a:xfrm>
            <a:off x="168604" y="117231"/>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２</a:t>
            </a:r>
            <a:r>
              <a:rPr lang="en-US" altLang="ja-JP" b="1" dirty="0"/>
              <a:t>D</a:t>
            </a:r>
            <a:r>
              <a:rPr lang="ja-JP" altLang="en-US" b="1" dirty="0"/>
              <a:t>アニメ　ー　</a:t>
            </a:r>
            <a:r>
              <a:rPr lang="ja-JP" altLang="en-US" sz="3300" b="1" dirty="0"/>
              <a:t>サンプル</a:t>
            </a:r>
            <a:endParaRPr lang="ja-JP" altLang="en-US" b="1" dirty="0"/>
          </a:p>
        </p:txBody>
      </p:sp>
      <p:pic>
        <p:nvPicPr>
          <p:cNvPr id="6" name="図 5">
            <a:extLst>
              <a:ext uri="{FF2B5EF4-FFF2-40B4-BE49-F238E27FC236}">
                <a16:creationId xmlns:a16="http://schemas.microsoft.com/office/drawing/2014/main" id="{A7CDC050-4E76-465B-8D0A-125E91B86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7343" y="870868"/>
            <a:ext cx="5333145" cy="5752696"/>
          </a:xfrm>
          <a:prstGeom prst="rect">
            <a:avLst/>
          </a:prstGeom>
        </p:spPr>
      </p:pic>
      <p:pic>
        <p:nvPicPr>
          <p:cNvPr id="10" name="図 9">
            <a:extLst>
              <a:ext uri="{FF2B5EF4-FFF2-40B4-BE49-F238E27FC236}">
                <a16:creationId xmlns:a16="http://schemas.microsoft.com/office/drawing/2014/main" id="{0687D68B-B4F3-47DC-BF28-02FCD6F110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27" y="853053"/>
            <a:ext cx="6531722" cy="5788326"/>
          </a:xfrm>
          <a:prstGeom prst="rect">
            <a:avLst/>
          </a:prstGeom>
        </p:spPr>
      </p:pic>
    </p:spTree>
    <p:extLst>
      <p:ext uri="{BB962C8B-B14F-4D97-AF65-F5344CB8AC3E}">
        <p14:creationId xmlns:p14="http://schemas.microsoft.com/office/powerpoint/2010/main" val="3282803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7" name="タイトル 1">
            <a:extLst>
              <a:ext uri="{FF2B5EF4-FFF2-40B4-BE49-F238E27FC236}">
                <a16:creationId xmlns:a16="http://schemas.microsoft.com/office/drawing/2014/main" id="{8E0F299C-8C24-4BE7-AF5A-85E9FB97C62E}"/>
              </a:ext>
            </a:extLst>
          </p:cNvPr>
          <p:cNvSpPr txBox="1">
            <a:spLocks/>
          </p:cNvSpPr>
          <p:nvPr/>
        </p:nvSpPr>
        <p:spPr>
          <a:xfrm>
            <a:off x="168604" y="117231"/>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２</a:t>
            </a:r>
            <a:r>
              <a:rPr lang="en-US" altLang="ja-JP" b="1" dirty="0"/>
              <a:t>D</a:t>
            </a:r>
            <a:r>
              <a:rPr lang="ja-JP" altLang="en-US" b="1" dirty="0"/>
              <a:t>アニメ　ー　</a:t>
            </a:r>
            <a:r>
              <a:rPr lang="ja-JP" altLang="en-US" sz="3300" b="1" dirty="0"/>
              <a:t>その他</a:t>
            </a:r>
            <a:endParaRPr lang="ja-JP" altLang="en-US" b="1" dirty="0"/>
          </a:p>
        </p:txBody>
      </p:sp>
      <p:sp>
        <p:nvSpPr>
          <p:cNvPr id="2" name="テキスト ボックス 1">
            <a:extLst>
              <a:ext uri="{FF2B5EF4-FFF2-40B4-BE49-F238E27FC236}">
                <a16:creationId xmlns:a16="http://schemas.microsoft.com/office/drawing/2014/main" id="{8EB11468-93FF-4403-935C-78510EB962E3}"/>
              </a:ext>
            </a:extLst>
          </p:cNvPr>
          <p:cNvSpPr txBox="1"/>
          <p:nvPr/>
        </p:nvSpPr>
        <p:spPr>
          <a:xfrm>
            <a:off x="8406084" y="6387184"/>
            <a:ext cx="3674404" cy="369332"/>
          </a:xfrm>
          <a:prstGeom prst="rect">
            <a:avLst/>
          </a:prstGeom>
          <a:noFill/>
        </p:spPr>
        <p:txBody>
          <a:bodyPr wrap="none" rtlCol="0">
            <a:spAutoFit/>
          </a:bodyPr>
          <a:lstStyle/>
          <a:p>
            <a:r>
              <a:rPr kumimoji="1" lang="en-US" altLang="ja-JP" dirty="0">
                <a:solidFill>
                  <a:schemeClr val="accent1"/>
                </a:solidFill>
              </a:rPr>
              <a:t>https://ja.esotericsoftware.com/</a:t>
            </a:r>
            <a:endParaRPr kumimoji="1" lang="ja-JP" altLang="en-US" dirty="0">
              <a:solidFill>
                <a:schemeClr val="accent1"/>
              </a:solidFill>
            </a:endParaRPr>
          </a:p>
        </p:txBody>
      </p:sp>
      <p:sp>
        <p:nvSpPr>
          <p:cNvPr id="3" name="テキスト ボックス 2">
            <a:extLst>
              <a:ext uri="{FF2B5EF4-FFF2-40B4-BE49-F238E27FC236}">
                <a16:creationId xmlns:a16="http://schemas.microsoft.com/office/drawing/2014/main" id="{8A84B4AB-8AAE-40F2-8287-5FE23FDBC505}"/>
              </a:ext>
            </a:extLst>
          </p:cNvPr>
          <p:cNvSpPr txBox="1"/>
          <p:nvPr/>
        </p:nvSpPr>
        <p:spPr>
          <a:xfrm>
            <a:off x="475861" y="870868"/>
            <a:ext cx="10572125" cy="923330"/>
          </a:xfrm>
          <a:prstGeom prst="rect">
            <a:avLst/>
          </a:prstGeom>
          <a:noFill/>
        </p:spPr>
        <p:txBody>
          <a:bodyPr wrap="none" rtlCol="0">
            <a:spAutoFit/>
          </a:bodyPr>
          <a:lstStyle/>
          <a:p>
            <a:r>
              <a:rPr kumimoji="1" lang="ja-JP" altLang="en-US" dirty="0"/>
              <a:t>複数のパーツで作られた画像を、パーツごとに動かすことでアニメーションを作るものがあります。</a:t>
            </a:r>
            <a:endParaRPr kumimoji="1" lang="en-US" altLang="ja-JP" dirty="0"/>
          </a:p>
          <a:p>
            <a:r>
              <a:rPr lang="ja-JP" altLang="en-US" dirty="0"/>
              <a:t>それが、</a:t>
            </a:r>
            <a:r>
              <a:rPr lang="en-US" altLang="ja-JP" dirty="0"/>
              <a:t>Spine</a:t>
            </a:r>
            <a:r>
              <a:rPr lang="ja-JP" altLang="en-US" dirty="0"/>
              <a:t>アニメーションです。ボーンアニメーションとも言います。</a:t>
            </a:r>
            <a:endParaRPr lang="en-US" altLang="ja-JP" dirty="0"/>
          </a:p>
          <a:p>
            <a:r>
              <a:rPr kumimoji="1" lang="ja-JP" altLang="en-US" dirty="0"/>
              <a:t>（</a:t>
            </a:r>
            <a:r>
              <a:rPr kumimoji="1" lang="en-US" altLang="ja-JP" dirty="0"/>
              <a:t>※</a:t>
            </a:r>
            <a:r>
              <a:rPr kumimoji="1" lang="ja-JP" altLang="en-US" dirty="0"/>
              <a:t>エモートなども同じものです）</a:t>
            </a:r>
          </a:p>
        </p:txBody>
      </p:sp>
      <p:sp>
        <p:nvSpPr>
          <p:cNvPr id="8" name="テキスト ボックス 7">
            <a:extLst>
              <a:ext uri="{FF2B5EF4-FFF2-40B4-BE49-F238E27FC236}">
                <a16:creationId xmlns:a16="http://schemas.microsoft.com/office/drawing/2014/main" id="{2BCA60AE-0E6A-4886-BEE2-834A04745D50}"/>
              </a:ext>
            </a:extLst>
          </p:cNvPr>
          <p:cNvSpPr txBox="1"/>
          <p:nvPr/>
        </p:nvSpPr>
        <p:spPr>
          <a:xfrm>
            <a:off x="475861" y="5725106"/>
            <a:ext cx="10974479" cy="923330"/>
          </a:xfrm>
          <a:prstGeom prst="rect">
            <a:avLst/>
          </a:prstGeom>
          <a:noFill/>
        </p:spPr>
        <p:txBody>
          <a:bodyPr wrap="none" rtlCol="0">
            <a:spAutoFit/>
          </a:bodyPr>
          <a:lstStyle/>
          <a:p>
            <a:r>
              <a:rPr lang="ja-JP" altLang="en-US" dirty="0"/>
              <a:t>本格的な２</a:t>
            </a:r>
            <a:r>
              <a:rPr lang="en-US" altLang="ja-JP" dirty="0"/>
              <a:t>D</a:t>
            </a:r>
            <a:r>
              <a:rPr lang="ja-JP" altLang="en-US" dirty="0"/>
              <a:t>ゲームを作らないと必要ないので、ここでは省略します。</a:t>
            </a:r>
            <a:endParaRPr lang="en-US" altLang="ja-JP" dirty="0"/>
          </a:p>
          <a:p>
            <a:r>
              <a:rPr kumimoji="1" lang="ja-JP" altLang="en-US" dirty="0"/>
              <a:t>２</a:t>
            </a:r>
            <a:r>
              <a:rPr kumimoji="1" lang="en-US" altLang="ja-JP" dirty="0"/>
              <a:t>D</a:t>
            </a:r>
            <a:r>
              <a:rPr kumimoji="1" lang="ja-JP" altLang="en-US" dirty="0"/>
              <a:t>ソシャゲでは必須ではありますが、どちらかと言うと詳細はグラフィッカーが知る必要があります。</a:t>
            </a:r>
            <a:endParaRPr kumimoji="1" lang="en-US" altLang="ja-JP" dirty="0"/>
          </a:p>
          <a:p>
            <a:r>
              <a:rPr lang="en-US" altLang="ja-JP" b="1" dirty="0">
                <a:solidFill>
                  <a:srgbClr val="FF0000"/>
                </a:solidFill>
              </a:rPr>
              <a:t>※</a:t>
            </a:r>
            <a:r>
              <a:rPr lang="ja-JP" altLang="en-US" b="1" dirty="0">
                <a:solidFill>
                  <a:srgbClr val="FF0000"/>
                </a:solidFill>
              </a:rPr>
              <a:t>プランナーは必ず知っておいてください。</a:t>
            </a:r>
            <a:endParaRPr kumimoji="1" lang="ja-JP" altLang="en-US" b="1" dirty="0">
              <a:solidFill>
                <a:srgbClr val="FF0000"/>
              </a:solidFill>
            </a:endParaRPr>
          </a:p>
        </p:txBody>
      </p:sp>
      <p:pic>
        <p:nvPicPr>
          <p:cNvPr id="5" name="図 4">
            <a:extLst>
              <a:ext uri="{FF2B5EF4-FFF2-40B4-BE49-F238E27FC236}">
                <a16:creationId xmlns:a16="http://schemas.microsoft.com/office/drawing/2014/main" id="{EB6CDA81-5FBE-414E-96F2-CDF20060C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658" y="1829976"/>
            <a:ext cx="5097635" cy="3751090"/>
          </a:xfrm>
          <a:prstGeom prst="rect">
            <a:avLst/>
          </a:prstGeom>
        </p:spPr>
      </p:pic>
      <p:sp>
        <p:nvSpPr>
          <p:cNvPr id="7" name="テキスト ボックス 6">
            <a:extLst>
              <a:ext uri="{FF2B5EF4-FFF2-40B4-BE49-F238E27FC236}">
                <a16:creationId xmlns:a16="http://schemas.microsoft.com/office/drawing/2014/main" id="{6658F5D4-6352-45D0-A6E8-CCADB2C4EFC1}"/>
              </a:ext>
            </a:extLst>
          </p:cNvPr>
          <p:cNvSpPr txBox="1"/>
          <p:nvPr/>
        </p:nvSpPr>
        <p:spPr>
          <a:xfrm>
            <a:off x="7170001" y="3113320"/>
            <a:ext cx="3877985" cy="646331"/>
          </a:xfrm>
          <a:prstGeom prst="rect">
            <a:avLst/>
          </a:prstGeom>
          <a:noFill/>
        </p:spPr>
        <p:txBody>
          <a:bodyPr wrap="none" rtlCol="0">
            <a:spAutoFit/>
          </a:bodyPr>
          <a:lstStyle/>
          <a:p>
            <a:r>
              <a:rPr kumimoji="1" lang="ja-JP" altLang="en-US" dirty="0"/>
              <a:t>左のようにパーツを分け、</a:t>
            </a:r>
            <a:endParaRPr kumimoji="1" lang="en-US" altLang="ja-JP" dirty="0"/>
          </a:p>
          <a:p>
            <a:r>
              <a:rPr lang="ja-JP" altLang="en-US" dirty="0"/>
              <a:t>それらをスクリプト制御で動かす。</a:t>
            </a:r>
            <a:endParaRPr kumimoji="1" lang="ja-JP" altLang="en-US" dirty="0"/>
          </a:p>
        </p:txBody>
      </p:sp>
    </p:spTree>
    <p:extLst>
      <p:ext uri="{BB962C8B-B14F-4D97-AF65-F5344CB8AC3E}">
        <p14:creationId xmlns:p14="http://schemas.microsoft.com/office/powerpoint/2010/main" val="1214960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b="1" dirty="0"/>
              <a:t>3D</a:t>
            </a:r>
            <a:r>
              <a:rPr lang="ja-JP" altLang="en-US" b="1" dirty="0"/>
              <a:t>モデルとは？</a:t>
            </a:r>
          </a:p>
        </p:txBody>
      </p:sp>
      <p:pic>
        <p:nvPicPr>
          <p:cNvPr id="3" name="図 2">
            <a:extLst>
              <a:ext uri="{FF2B5EF4-FFF2-40B4-BE49-F238E27FC236}">
                <a16:creationId xmlns:a16="http://schemas.microsoft.com/office/drawing/2014/main" id="{451DBD56-3656-4733-9429-02F0D30C99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96" y="855121"/>
            <a:ext cx="11708007" cy="2227295"/>
          </a:xfrm>
          <a:prstGeom prst="rect">
            <a:avLst/>
          </a:prstGeom>
        </p:spPr>
      </p:pic>
      <p:pic>
        <p:nvPicPr>
          <p:cNvPr id="5" name="図 4">
            <a:extLst>
              <a:ext uri="{FF2B5EF4-FFF2-40B4-BE49-F238E27FC236}">
                <a16:creationId xmlns:a16="http://schemas.microsoft.com/office/drawing/2014/main" id="{0AAFCE62-D38C-41D0-B484-8E1A8485C3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598" y="3147997"/>
            <a:ext cx="3347532" cy="3710003"/>
          </a:xfrm>
          <a:prstGeom prst="rect">
            <a:avLst/>
          </a:prstGeom>
        </p:spPr>
      </p:pic>
      <p:pic>
        <p:nvPicPr>
          <p:cNvPr id="7" name="図 6">
            <a:extLst>
              <a:ext uri="{FF2B5EF4-FFF2-40B4-BE49-F238E27FC236}">
                <a16:creationId xmlns:a16="http://schemas.microsoft.com/office/drawing/2014/main" id="{E983C904-7B66-4EF6-85B1-DCDDCE525F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8513" y="2830064"/>
            <a:ext cx="7048889" cy="4027936"/>
          </a:xfrm>
          <a:prstGeom prst="rect">
            <a:avLst/>
          </a:prstGeom>
        </p:spPr>
      </p:pic>
    </p:spTree>
    <p:extLst>
      <p:ext uri="{BB962C8B-B14F-4D97-AF65-F5344CB8AC3E}">
        <p14:creationId xmlns:p14="http://schemas.microsoft.com/office/powerpoint/2010/main" val="2621446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b="1" dirty="0"/>
              <a:t>3D</a:t>
            </a:r>
            <a:r>
              <a:rPr lang="ja-JP" altLang="en-US" b="1" dirty="0"/>
              <a:t>アニメーション</a:t>
            </a:r>
          </a:p>
        </p:txBody>
      </p:sp>
      <p:sp>
        <p:nvSpPr>
          <p:cNvPr id="2" name="テキスト ボックス 1">
            <a:extLst>
              <a:ext uri="{FF2B5EF4-FFF2-40B4-BE49-F238E27FC236}">
                <a16:creationId xmlns:a16="http://schemas.microsoft.com/office/drawing/2014/main" id="{9E24382A-6600-45C2-95E4-68D044D7BA10}"/>
              </a:ext>
            </a:extLst>
          </p:cNvPr>
          <p:cNvSpPr txBox="1"/>
          <p:nvPr/>
        </p:nvSpPr>
        <p:spPr>
          <a:xfrm>
            <a:off x="294598" y="1306286"/>
            <a:ext cx="6694031" cy="3970318"/>
          </a:xfrm>
          <a:prstGeom prst="rect">
            <a:avLst/>
          </a:prstGeom>
          <a:noFill/>
        </p:spPr>
        <p:txBody>
          <a:bodyPr wrap="square" rtlCol="0">
            <a:spAutoFit/>
          </a:bodyPr>
          <a:lstStyle/>
          <a:p>
            <a:r>
              <a:rPr lang="ja-JP" altLang="en-US" sz="2800" dirty="0"/>
              <a:t>３</a:t>
            </a:r>
            <a:r>
              <a:rPr lang="en-US" altLang="ja-JP" sz="2800" dirty="0"/>
              <a:t>D</a:t>
            </a:r>
            <a:r>
              <a:rPr lang="ja-JP" altLang="en-US" sz="2800" dirty="0"/>
              <a:t>モデルには、</a:t>
            </a:r>
            <a:endParaRPr lang="en-US" altLang="ja-JP" sz="2800" dirty="0"/>
          </a:p>
          <a:p>
            <a:endParaRPr lang="en-US" altLang="ja-JP" sz="2800" dirty="0"/>
          </a:p>
          <a:p>
            <a:r>
              <a:rPr lang="ja-JP" altLang="en-US" sz="2800" dirty="0"/>
              <a:t>１．アニメーション無し３</a:t>
            </a:r>
            <a:r>
              <a:rPr lang="en-US" altLang="ja-JP" sz="2800" dirty="0"/>
              <a:t>D</a:t>
            </a:r>
            <a:r>
              <a:rPr lang="ja-JP" altLang="en-US" sz="2800" dirty="0"/>
              <a:t>モデル</a:t>
            </a:r>
            <a:endParaRPr lang="en-US" altLang="ja-JP" sz="2800" dirty="0"/>
          </a:p>
          <a:p>
            <a:r>
              <a:rPr lang="ja-JP" altLang="en-US" sz="2800" dirty="0"/>
              <a:t>２．</a:t>
            </a:r>
            <a:r>
              <a:rPr kumimoji="1" lang="ja-JP" altLang="en-US" sz="2800" dirty="0"/>
              <a:t>アニメーション付き３</a:t>
            </a:r>
            <a:r>
              <a:rPr kumimoji="1" lang="en-US" altLang="ja-JP" sz="2800" dirty="0"/>
              <a:t>D</a:t>
            </a:r>
            <a:r>
              <a:rPr kumimoji="1" lang="ja-JP" altLang="en-US" sz="2800" dirty="0"/>
              <a:t>モデル　</a:t>
            </a:r>
            <a:endParaRPr kumimoji="1" lang="en-US" altLang="ja-JP" sz="2800" dirty="0"/>
          </a:p>
          <a:p>
            <a:endParaRPr lang="en-US" altLang="ja-JP" sz="2800" dirty="0"/>
          </a:p>
          <a:p>
            <a:r>
              <a:rPr kumimoji="1" lang="ja-JP" altLang="en-US" sz="2800" dirty="0"/>
              <a:t>があります。</a:t>
            </a:r>
            <a:r>
              <a:rPr lang="ja-JP" altLang="en-US" sz="2800" dirty="0"/>
              <a:t>いわゆるモーションと呼ばれる物があるのは</a:t>
            </a:r>
            <a:r>
              <a:rPr kumimoji="1" lang="ja-JP" altLang="en-US" sz="2800" dirty="0"/>
              <a:t>２です。</a:t>
            </a:r>
            <a:endParaRPr kumimoji="1" lang="en-US" altLang="ja-JP" sz="2800" dirty="0"/>
          </a:p>
          <a:p>
            <a:endParaRPr lang="en-US" altLang="ja-JP" sz="2800" dirty="0"/>
          </a:p>
          <a:p>
            <a:r>
              <a:rPr kumimoji="1" lang="ja-JP" altLang="en-US" sz="2800" dirty="0"/>
              <a:t>ここでは主に２を学んでいきます。</a:t>
            </a:r>
            <a:endParaRPr kumimoji="1" lang="en-US" altLang="ja-JP" sz="2800" dirty="0"/>
          </a:p>
        </p:txBody>
      </p:sp>
      <p:pic>
        <p:nvPicPr>
          <p:cNvPr id="4" name="図 3">
            <a:extLst>
              <a:ext uri="{FF2B5EF4-FFF2-40B4-BE49-F238E27FC236}">
                <a16:creationId xmlns:a16="http://schemas.microsoft.com/office/drawing/2014/main" id="{46D128A9-9F81-4385-ADF4-7804D8BF8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0868" y="855121"/>
            <a:ext cx="1902840" cy="2849708"/>
          </a:xfrm>
          <a:prstGeom prst="rect">
            <a:avLst/>
          </a:prstGeom>
        </p:spPr>
      </p:pic>
      <p:pic>
        <p:nvPicPr>
          <p:cNvPr id="6" name="図 5">
            <a:extLst>
              <a:ext uri="{FF2B5EF4-FFF2-40B4-BE49-F238E27FC236}">
                <a16:creationId xmlns:a16="http://schemas.microsoft.com/office/drawing/2014/main" id="{522BA6EC-E2DE-4022-B739-F65CDA9D1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9794" y="4262970"/>
            <a:ext cx="5240694" cy="2098325"/>
          </a:xfrm>
          <a:prstGeom prst="rect">
            <a:avLst/>
          </a:prstGeom>
        </p:spPr>
      </p:pic>
    </p:spTree>
    <p:extLst>
      <p:ext uri="{BB962C8B-B14F-4D97-AF65-F5344CB8AC3E}">
        <p14:creationId xmlns:p14="http://schemas.microsoft.com/office/powerpoint/2010/main" val="365417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t>3D</a:t>
            </a:r>
            <a:r>
              <a:rPr lang="ja-JP" altLang="en-US" sz="3600" b="1" dirty="0"/>
              <a:t>アニメーション</a:t>
            </a:r>
            <a:endParaRPr lang="ja-JP" altLang="en-US" b="1" dirty="0"/>
          </a:p>
        </p:txBody>
      </p:sp>
      <p:sp>
        <p:nvSpPr>
          <p:cNvPr id="4" name="テキスト ボックス 3">
            <a:extLst>
              <a:ext uri="{FF2B5EF4-FFF2-40B4-BE49-F238E27FC236}">
                <a16:creationId xmlns:a16="http://schemas.microsoft.com/office/drawing/2014/main" id="{369D9129-BA84-46FD-8DC0-035C016359A4}"/>
              </a:ext>
            </a:extLst>
          </p:cNvPr>
          <p:cNvSpPr txBox="1"/>
          <p:nvPr/>
        </p:nvSpPr>
        <p:spPr>
          <a:xfrm>
            <a:off x="1899978" y="1147646"/>
            <a:ext cx="8392041" cy="2062103"/>
          </a:xfrm>
          <a:prstGeom prst="rect">
            <a:avLst/>
          </a:prstGeom>
          <a:noFill/>
        </p:spPr>
        <p:txBody>
          <a:bodyPr wrap="none" rtlCol="0">
            <a:spAutoFit/>
          </a:bodyPr>
          <a:lstStyle/>
          <a:p>
            <a:r>
              <a:rPr kumimoji="1" lang="ja-JP" altLang="en-US" sz="4800" dirty="0"/>
              <a:t>今回は</a:t>
            </a:r>
            <a:endParaRPr kumimoji="1" lang="en-US" altLang="ja-JP" sz="4800" dirty="0"/>
          </a:p>
          <a:p>
            <a:r>
              <a:rPr lang="ja-JP" altLang="en-US" sz="8000" b="1" dirty="0">
                <a:solidFill>
                  <a:srgbClr val="FF0000"/>
                </a:solidFill>
              </a:rPr>
              <a:t>教科書が使えます</a:t>
            </a:r>
            <a:endParaRPr kumimoji="1" lang="ja-JP" altLang="en-US" sz="8000" b="1" dirty="0">
              <a:solidFill>
                <a:srgbClr val="FF0000"/>
              </a:solidFill>
            </a:endParaRPr>
          </a:p>
        </p:txBody>
      </p:sp>
      <p:sp>
        <p:nvSpPr>
          <p:cNvPr id="5" name="テキスト ボックス 4">
            <a:extLst>
              <a:ext uri="{FF2B5EF4-FFF2-40B4-BE49-F238E27FC236}">
                <a16:creationId xmlns:a16="http://schemas.microsoft.com/office/drawing/2014/main" id="{23206A1C-AF3C-47FD-BA13-0DF8661FBCB9}"/>
              </a:ext>
            </a:extLst>
          </p:cNvPr>
          <p:cNvSpPr txBox="1"/>
          <p:nvPr/>
        </p:nvSpPr>
        <p:spPr>
          <a:xfrm>
            <a:off x="3191998" y="3429000"/>
            <a:ext cx="5808000" cy="1200329"/>
          </a:xfrm>
          <a:prstGeom prst="rect">
            <a:avLst/>
          </a:prstGeom>
          <a:noFill/>
        </p:spPr>
        <p:txBody>
          <a:bodyPr wrap="none" rtlCol="0">
            <a:spAutoFit/>
          </a:bodyPr>
          <a:lstStyle/>
          <a:p>
            <a:r>
              <a:rPr kumimoji="1" lang="ja-JP" altLang="en-US" sz="3600" dirty="0"/>
              <a:t>楽しく学ぶ</a:t>
            </a:r>
            <a:r>
              <a:rPr kumimoji="1" lang="en-US" altLang="ja-JP" sz="3600" dirty="0"/>
              <a:t>Unity3D</a:t>
            </a:r>
            <a:r>
              <a:rPr lang="en-US" altLang="ja-JP" sz="3600" dirty="0"/>
              <a:t>_Chap9</a:t>
            </a:r>
          </a:p>
          <a:p>
            <a:r>
              <a:rPr lang="ja-JP" altLang="en-US" sz="3600" dirty="0"/>
              <a:t>も随時参照してください。</a:t>
            </a:r>
            <a:endParaRPr lang="en-US" altLang="ja-JP" sz="3600" dirty="0"/>
          </a:p>
        </p:txBody>
      </p:sp>
      <p:sp>
        <p:nvSpPr>
          <p:cNvPr id="9" name="テキスト ボックス 8">
            <a:extLst>
              <a:ext uri="{FF2B5EF4-FFF2-40B4-BE49-F238E27FC236}">
                <a16:creationId xmlns:a16="http://schemas.microsoft.com/office/drawing/2014/main" id="{6AFC300A-98B1-4FE5-8CC8-5F95D423B819}"/>
              </a:ext>
            </a:extLst>
          </p:cNvPr>
          <p:cNvSpPr txBox="1"/>
          <p:nvPr/>
        </p:nvSpPr>
        <p:spPr>
          <a:xfrm>
            <a:off x="2264322" y="5002468"/>
            <a:ext cx="7622600" cy="1323439"/>
          </a:xfrm>
          <a:prstGeom prst="rect">
            <a:avLst/>
          </a:prstGeom>
          <a:noFill/>
        </p:spPr>
        <p:txBody>
          <a:bodyPr wrap="none" rtlCol="0">
            <a:spAutoFit/>
          </a:bodyPr>
          <a:lstStyle/>
          <a:p>
            <a:r>
              <a:rPr kumimoji="1" lang="en-US" altLang="ja-JP" sz="2000" dirty="0"/>
              <a:t>※</a:t>
            </a:r>
            <a:r>
              <a:rPr kumimoji="1" lang="ja-JP" altLang="en-US" sz="2000" dirty="0"/>
              <a:t>というか、そろそろ全体的に教科書が使えます。</a:t>
            </a:r>
            <a:endParaRPr kumimoji="1" lang="en-US" altLang="ja-JP" sz="2000" dirty="0"/>
          </a:p>
          <a:p>
            <a:r>
              <a:rPr lang="ja-JP" altLang="en-US" sz="2000" dirty="0"/>
              <a:t>　</a:t>
            </a:r>
            <a:r>
              <a:rPr lang="en-US" altLang="ja-JP" sz="2000" dirty="0"/>
              <a:t>Chap3</a:t>
            </a:r>
            <a:r>
              <a:rPr lang="ja-JP" altLang="en-US" sz="2000" dirty="0"/>
              <a:t>以降を軽く</a:t>
            </a:r>
            <a:r>
              <a:rPr lang="en-US" altLang="ja-JP" sz="2000" dirty="0"/>
              <a:t>(3~6</a:t>
            </a:r>
            <a:r>
              <a:rPr lang="ja-JP" altLang="en-US" sz="2000" dirty="0"/>
              <a:t>時間くらいで</a:t>
            </a:r>
            <a:r>
              <a:rPr lang="en-US" altLang="ja-JP" sz="2000" dirty="0"/>
              <a:t>)</a:t>
            </a:r>
            <a:r>
              <a:rPr lang="ja-JP" altLang="en-US" sz="2000" dirty="0"/>
              <a:t>読んでみてください。</a:t>
            </a:r>
            <a:endParaRPr lang="en-US" altLang="ja-JP" sz="2000" dirty="0"/>
          </a:p>
          <a:p>
            <a:r>
              <a:rPr lang="ja-JP" altLang="en-US" sz="2000" dirty="0"/>
              <a:t>　内容に沿ってプログラミングする必要はありません。</a:t>
            </a:r>
            <a:endParaRPr lang="en-US" altLang="ja-JP" sz="2000" dirty="0"/>
          </a:p>
          <a:p>
            <a:r>
              <a:rPr lang="ja-JP" altLang="en-US" sz="2000" dirty="0"/>
              <a:t>　ただ、読み通すだけで良いです。</a:t>
            </a:r>
            <a:r>
              <a:rPr kumimoji="1" lang="ja-JP" altLang="en-US" sz="2000" dirty="0"/>
              <a:t>今後の学習が楽になります。</a:t>
            </a:r>
          </a:p>
        </p:txBody>
      </p:sp>
    </p:spTree>
    <p:extLst>
      <p:ext uri="{BB962C8B-B14F-4D97-AF65-F5344CB8AC3E}">
        <p14:creationId xmlns:p14="http://schemas.microsoft.com/office/powerpoint/2010/main" val="663982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t>3D</a:t>
            </a:r>
            <a:r>
              <a:rPr lang="ja-JP" altLang="en-US" sz="3600" b="1" dirty="0"/>
              <a:t>アニメーション　</a:t>
            </a:r>
            <a:r>
              <a:rPr lang="en-US" altLang="ja-JP" sz="3600" b="1" dirty="0"/>
              <a:t>―</a:t>
            </a:r>
            <a:r>
              <a:rPr lang="ja-JP" altLang="en-US" sz="3600" b="1" dirty="0"/>
              <a:t>　</a:t>
            </a:r>
            <a:r>
              <a:rPr lang="en-US" altLang="ja-JP" sz="3600" b="1" dirty="0"/>
              <a:t>Unity</a:t>
            </a:r>
            <a:r>
              <a:rPr lang="ja-JP" altLang="en-US" sz="3600" b="1" dirty="0"/>
              <a:t>チャン</a:t>
            </a:r>
            <a:endParaRPr lang="ja-JP" altLang="en-US" b="1" dirty="0"/>
          </a:p>
        </p:txBody>
      </p:sp>
      <p:sp>
        <p:nvSpPr>
          <p:cNvPr id="2" name="テキスト ボックス 1">
            <a:extLst>
              <a:ext uri="{FF2B5EF4-FFF2-40B4-BE49-F238E27FC236}">
                <a16:creationId xmlns:a16="http://schemas.microsoft.com/office/drawing/2014/main" id="{CB69AABC-C251-485F-95BA-6238C3E3827F}"/>
              </a:ext>
            </a:extLst>
          </p:cNvPr>
          <p:cNvSpPr txBox="1"/>
          <p:nvPr/>
        </p:nvSpPr>
        <p:spPr>
          <a:xfrm>
            <a:off x="294598" y="1045029"/>
            <a:ext cx="5131533" cy="369332"/>
          </a:xfrm>
          <a:prstGeom prst="rect">
            <a:avLst/>
          </a:prstGeom>
          <a:noFill/>
        </p:spPr>
        <p:txBody>
          <a:bodyPr wrap="none" rtlCol="0">
            <a:spAutoFit/>
          </a:bodyPr>
          <a:lstStyle/>
          <a:p>
            <a:r>
              <a:rPr kumimoji="1" lang="ja-JP" altLang="en-US" dirty="0"/>
              <a:t>とりあえず、</a:t>
            </a:r>
            <a:r>
              <a:rPr kumimoji="1" lang="en-US" altLang="ja-JP" dirty="0"/>
              <a:t>Unity</a:t>
            </a:r>
            <a:r>
              <a:rPr kumimoji="1" lang="ja-JP" altLang="en-US" dirty="0"/>
              <a:t>チャンでやってみましょう。</a:t>
            </a:r>
          </a:p>
        </p:txBody>
      </p:sp>
      <p:sp>
        <p:nvSpPr>
          <p:cNvPr id="12" name="テキスト ボックス 11">
            <a:extLst>
              <a:ext uri="{FF2B5EF4-FFF2-40B4-BE49-F238E27FC236}">
                <a16:creationId xmlns:a16="http://schemas.microsoft.com/office/drawing/2014/main" id="{13D08CB2-2D25-4DB4-9A0A-1FDB5F63A647}"/>
              </a:ext>
            </a:extLst>
          </p:cNvPr>
          <p:cNvSpPr txBox="1"/>
          <p:nvPr/>
        </p:nvSpPr>
        <p:spPr>
          <a:xfrm>
            <a:off x="294598" y="1787399"/>
            <a:ext cx="6120880" cy="923330"/>
          </a:xfrm>
          <a:prstGeom prst="rect">
            <a:avLst/>
          </a:prstGeom>
          <a:noFill/>
        </p:spPr>
        <p:txBody>
          <a:bodyPr wrap="square">
            <a:spAutoFit/>
          </a:bodyPr>
          <a:lstStyle/>
          <a:p>
            <a:r>
              <a:rPr lang="ja-JP" altLang="en-US" dirty="0"/>
              <a:t>アセットストアで取得：</a:t>
            </a:r>
            <a:endParaRPr lang="en-US" altLang="ja-JP" dirty="0"/>
          </a:p>
          <a:p>
            <a:r>
              <a:rPr lang="ja-JP" altLang="en-US" dirty="0"/>
              <a:t>https://assetstore.unity.com/packages/3d/characters/unity-chan-model-18705</a:t>
            </a:r>
          </a:p>
        </p:txBody>
      </p:sp>
      <p:pic>
        <p:nvPicPr>
          <p:cNvPr id="6" name="図 5">
            <a:extLst>
              <a:ext uri="{FF2B5EF4-FFF2-40B4-BE49-F238E27FC236}">
                <a16:creationId xmlns:a16="http://schemas.microsoft.com/office/drawing/2014/main" id="{A1FEFEEB-DBB0-43DE-8895-E6DB6876D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598" y="3083767"/>
            <a:ext cx="5882640" cy="2804160"/>
          </a:xfrm>
          <a:prstGeom prst="rect">
            <a:avLst/>
          </a:prstGeom>
        </p:spPr>
      </p:pic>
      <p:pic>
        <p:nvPicPr>
          <p:cNvPr id="14" name="図 13">
            <a:extLst>
              <a:ext uri="{FF2B5EF4-FFF2-40B4-BE49-F238E27FC236}">
                <a16:creationId xmlns:a16="http://schemas.microsoft.com/office/drawing/2014/main" id="{A983ECB9-4A15-4B62-9D3A-D059C31B9A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540" y="855121"/>
            <a:ext cx="5622948" cy="3096903"/>
          </a:xfrm>
          <a:prstGeom prst="rect">
            <a:avLst/>
          </a:prstGeom>
        </p:spPr>
      </p:pic>
      <p:sp>
        <p:nvSpPr>
          <p:cNvPr id="16" name="テキスト ボックス 15">
            <a:extLst>
              <a:ext uri="{FF2B5EF4-FFF2-40B4-BE49-F238E27FC236}">
                <a16:creationId xmlns:a16="http://schemas.microsoft.com/office/drawing/2014/main" id="{2B7D17B9-0C6A-4292-B6B3-F5D5A0A98BAB}"/>
              </a:ext>
            </a:extLst>
          </p:cNvPr>
          <p:cNvSpPr txBox="1"/>
          <p:nvPr/>
        </p:nvSpPr>
        <p:spPr>
          <a:xfrm>
            <a:off x="6457540" y="4197545"/>
            <a:ext cx="5493812" cy="1754326"/>
          </a:xfrm>
          <a:prstGeom prst="rect">
            <a:avLst/>
          </a:prstGeom>
          <a:noFill/>
        </p:spPr>
        <p:txBody>
          <a:bodyPr wrap="none" rtlCol="0">
            <a:spAutoFit/>
          </a:bodyPr>
          <a:lstStyle/>
          <a:p>
            <a:r>
              <a:rPr lang="ja-JP" altLang="en-US" dirty="0"/>
              <a:t>実行したら上記のような状態になるようにします。</a:t>
            </a:r>
            <a:endParaRPr lang="en-US" altLang="ja-JP" dirty="0"/>
          </a:p>
          <a:p>
            <a:endParaRPr lang="en-US" altLang="ja-JP" dirty="0"/>
          </a:p>
          <a:p>
            <a:r>
              <a:rPr lang="ja-JP" altLang="en-US" dirty="0"/>
              <a:t>・方向キーを押す</a:t>
            </a:r>
            <a:endParaRPr lang="en-US" altLang="ja-JP" dirty="0"/>
          </a:p>
          <a:p>
            <a:r>
              <a:rPr lang="ja-JP" altLang="en-US" dirty="0"/>
              <a:t>・スペースキーを押す</a:t>
            </a:r>
            <a:endParaRPr lang="en-US" altLang="ja-JP" dirty="0"/>
          </a:p>
          <a:p>
            <a:endParaRPr lang="en-US" altLang="ja-JP" dirty="0"/>
          </a:p>
          <a:p>
            <a:r>
              <a:rPr lang="ja-JP" altLang="en-US" dirty="0"/>
              <a:t>など色々して具合を確認しましょう。</a:t>
            </a:r>
            <a:endParaRPr lang="en-US" altLang="ja-JP" dirty="0"/>
          </a:p>
        </p:txBody>
      </p:sp>
      <p:sp>
        <p:nvSpPr>
          <p:cNvPr id="3" name="テキスト ボックス 2">
            <a:extLst>
              <a:ext uri="{FF2B5EF4-FFF2-40B4-BE49-F238E27FC236}">
                <a16:creationId xmlns:a16="http://schemas.microsoft.com/office/drawing/2014/main" id="{00936DAF-AEA1-4F21-8ABD-42D14CD81DA1}"/>
              </a:ext>
            </a:extLst>
          </p:cNvPr>
          <p:cNvSpPr txBox="1"/>
          <p:nvPr/>
        </p:nvSpPr>
        <p:spPr>
          <a:xfrm>
            <a:off x="5476807" y="6197392"/>
            <a:ext cx="6647974"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sz="2800" b="1" dirty="0">
                <a:solidFill>
                  <a:srgbClr val="FF0000"/>
                </a:solidFill>
              </a:rPr>
              <a:t>※</a:t>
            </a:r>
            <a:r>
              <a:rPr kumimoji="1" lang="ja-JP" altLang="en-US" sz="2800" b="1" dirty="0">
                <a:solidFill>
                  <a:srgbClr val="FF0000"/>
                </a:solidFill>
              </a:rPr>
              <a:t>しばらく遊んで満足したら消しま</a:t>
            </a:r>
            <a:r>
              <a:rPr lang="ja-JP" altLang="en-US" sz="2800" b="1" dirty="0">
                <a:solidFill>
                  <a:srgbClr val="FF0000"/>
                </a:solidFill>
              </a:rPr>
              <a:t>す。</a:t>
            </a:r>
            <a:endParaRPr kumimoji="1" lang="ja-JP" altLang="en-US" b="1" dirty="0">
              <a:solidFill>
                <a:srgbClr val="FF0000"/>
              </a:solidFill>
            </a:endParaRPr>
          </a:p>
        </p:txBody>
      </p:sp>
    </p:spTree>
    <p:extLst>
      <p:ext uri="{BB962C8B-B14F-4D97-AF65-F5344CB8AC3E}">
        <p14:creationId xmlns:p14="http://schemas.microsoft.com/office/powerpoint/2010/main" val="2420996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569CDF8-1542-44A5-B33D-153F0E609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595" y="609600"/>
            <a:ext cx="9483287" cy="6219967"/>
          </a:xfrm>
          <a:prstGeom prst="rect">
            <a:avLst/>
          </a:prstGeom>
        </p:spPr>
      </p:pic>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t>3D</a:t>
            </a:r>
            <a:r>
              <a:rPr lang="ja-JP" altLang="en-US" sz="3600" b="1" dirty="0"/>
              <a:t>アニメーション　</a:t>
            </a:r>
            <a:r>
              <a:rPr lang="en-US" altLang="ja-JP" sz="3600" b="1" dirty="0"/>
              <a:t>―</a:t>
            </a:r>
            <a:r>
              <a:rPr lang="ja-JP" altLang="en-US" sz="3600" b="1" dirty="0"/>
              <a:t>　</a:t>
            </a:r>
            <a:r>
              <a:rPr lang="ja-JP" altLang="en-US" sz="3000" b="1" dirty="0"/>
              <a:t>アニメーションを付ける</a:t>
            </a:r>
            <a:endParaRPr lang="ja-JP" altLang="en-US" b="1" dirty="0"/>
          </a:p>
        </p:txBody>
      </p:sp>
    </p:spTree>
    <p:extLst>
      <p:ext uri="{BB962C8B-B14F-4D97-AF65-F5344CB8AC3E}">
        <p14:creationId xmlns:p14="http://schemas.microsoft.com/office/powerpoint/2010/main" val="1851378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1F6AA3D-A683-44BE-98D9-1049D089C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130" y="519756"/>
            <a:ext cx="9559058" cy="6338244"/>
          </a:xfrm>
          <a:prstGeom prst="rect">
            <a:avLst/>
          </a:prstGeom>
        </p:spPr>
      </p:pic>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t>3D</a:t>
            </a:r>
            <a:r>
              <a:rPr lang="ja-JP" altLang="en-US" sz="3600" b="1" dirty="0"/>
              <a:t>アニメーション　</a:t>
            </a:r>
            <a:r>
              <a:rPr lang="en-US" altLang="ja-JP" sz="3600" b="1" dirty="0"/>
              <a:t>―</a:t>
            </a:r>
            <a:r>
              <a:rPr lang="ja-JP" altLang="en-US" sz="3600" b="1" dirty="0"/>
              <a:t>　</a:t>
            </a:r>
            <a:r>
              <a:rPr lang="ja-JP" altLang="en-US" sz="3000" b="1" dirty="0"/>
              <a:t>アニメーションを付ける</a:t>
            </a:r>
            <a:endParaRPr lang="ja-JP" altLang="en-US" b="1" dirty="0"/>
          </a:p>
        </p:txBody>
      </p:sp>
    </p:spTree>
    <p:extLst>
      <p:ext uri="{BB962C8B-B14F-4D97-AF65-F5344CB8AC3E}">
        <p14:creationId xmlns:p14="http://schemas.microsoft.com/office/powerpoint/2010/main" val="2866363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t>3D</a:t>
            </a:r>
            <a:r>
              <a:rPr lang="ja-JP" altLang="en-US" sz="3600" b="1" dirty="0"/>
              <a:t>アニメーション　</a:t>
            </a:r>
            <a:r>
              <a:rPr lang="en-US" altLang="ja-JP" sz="3600" b="1" dirty="0"/>
              <a:t>―</a:t>
            </a:r>
            <a:r>
              <a:rPr lang="ja-JP" altLang="en-US" sz="3600" b="1" dirty="0"/>
              <a:t>　</a:t>
            </a:r>
            <a:r>
              <a:rPr lang="ja-JP" altLang="en-US" sz="3000" b="1" dirty="0"/>
              <a:t>アニメーションを付ける</a:t>
            </a:r>
            <a:endParaRPr lang="ja-JP" altLang="en-US" b="1" dirty="0"/>
          </a:p>
        </p:txBody>
      </p:sp>
      <p:pic>
        <p:nvPicPr>
          <p:cNvPr id="4" name="図 3">
            <a:extLst>
              <a:ext uri="{FF2B5EF4-FFF2-40B4-BE49-F238E27FC236}">
                <a16:creationId xmlns:a16="http://schemas.microsoft.com/office/drawing/2014/main" id="{22EE0FF5-F90F-424E-838B-9E64861A51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6809" y="731763"/>
            <a:ext cx="4827658" cy="6126237"/>
          </a:xfrm>
          <a:prstGeom prst="rect">
            <a:avLst/>
          </a:prstGeom>
        </p:spPr>
      </p:pic>
    </p:spTree>
    <p:extLst>
      <p:ext uri="{BB962C8B-B14F-4D97-AF65-F5344CB8AC3E}">
        <p14:creationId xmlns:p14="http://schemas.microsoft.com/office/powerpoint/2010/main" val="1720342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1"/>
            <a:ext cx="8960238" cy="878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アニメーションとは？</a:t>
            </a:r>
          </a:p>
        </p:txBody>
      </p:sp>
      <p:pic>
        <p:nvPicPr>
          <p:cNvPr id="3" name="図 2">
            <a:extLst>
              <a:ext uri="{FF2B5EF4-FFF2-40B4-BE49-F238E27FC236}">
                <a16:creationId xmlns:a16="http://schemas.microsoft.com/office/drawing/2014/main" id="{DADD388E-50CE-4D1A-9EE5-FEB12116D4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243" y="784477"/>
            <a:ext cx="2253537" cy="2253537"/>
          </a:xfrm>
          <a:prstGeom prst="rect">
            <a:avLst/>
          </a:prstGeom>
        </p:spPr>
      </p:pic>
      <p:sp>
        <p:nvSpPr>
          <p:cNvPr id="4" name="テキスト ボックス 3">
            <a:extLst>
              <a:ext uri="{FF2B5EF4-FFF2-40B4-BE49-F238E27FC236}">
                <a16:creationId xmlns:a16="http://schemas.microsoft.com/office/drawing/2014/main" id="{7863A54E-79DB-482A-AD92-4826A60CDC63}"/>
              </a:ext>
            </a:extLst>
          </p:cNvPr>
          <p:cNvSpPr txBox="1"/>
          <p:nvPr/>
        </p:nvSpPr>
        <p:spPr>
          <a:xfrm>
            <a:off x="382555" y="961053"/>
            <a:ext cx="9161482" cy="1323439"/>
          </a:xfrm>
          <a:prstGeom prst="rect">
            <a:avLst/>
          </a:prstGeom>
          <a:noFill/>
        </p:spPr>
        <p:txBody>
          <a:bodyPr wrap="none" rtlCol="0">
            <a:spAutoFit/>
          </a:bodyPr>
          <a:lstStyle/>
          <a:p>
            <a:r>
              <a:rPr kumimoji="1" lang="ja-JP" altLang="en-US" sz="2000" dirty="0"/>
              <a:t>簡単に言えば動く絵の事です。</a:t>
            </a:r>
            <a:endParaRPr kumimoji="1" lang="en-US" altLang="ja-JP" sz="2000" dirty="0"/>
          </a:p>
          <a:p>
            <a:r>
              <a:rPr lang="ja-JP" altLang="en-US" sz="2000" dirty="0"/>
              <a:t>実写でもアニメでも小回りの画像を連続して再生することで動画にしますが、</a:t>
            </a:r>
            <a:endParaRPr lang="en-US" altLang="ja-JP" sz="2000" dirty="0"/>
          </a:p>
          <a:p>
            <a:r>
              <a:rPr kumimoji="1" lang="ja-JP" altLang="en-US" sz="2000" dirty="0"/>
              <a:t>特に絵で作られた物をアニメと言います。</a:t>
            </a:r>
            <a:endParaRPr kumimoji="1" lang="en-US" altLang="ja-JP" sz="2000" dirty="0"/>
          </a:p>
          <a:p>
            <a:r>
              <a:rPr lang="ja-JP" altLang="en-US" sz="2000" dirty="0"/>
              <a:t>（</a:t>
            </a:r>
            <a:r>
              <a:rPr lang="en-US" altLang="ja-JP" sz="2000" dirty="0"/>
              <a:t>※</a:t>
            </a:r>
            <a:r>
              <a:rPr lang="ja-JP" altLang="en-US" sz="2000" dirty="0"/>
              <a:t>３</a:t>
            </a:r>
            <a:r>
              <a:rPr lang="en-US" altLang="ja-JP" sz="2000" dirty="0"/>
              <a:t>D</a:t>
            </a:r>
            <a:r>
              <a:rPr lang="ja-JP" altLang="en-US" sz="2000" dirty="0"/>
              <a:t>で作られたものでもアニメーションと呼びます）</a:t>
            </a:r>
            <a:endParaRPr kumimoji="1" lang="ja-JP" altLang="en-US" sz="2000" dirty="0"/>
          </a:p>
        </p:txBody>
      </p:sp>
      <p:pic>
        <p:nvPicPr>
          <p:cNvPr id="6" name="図 5">
            <a:extLst>
              <a:ext uri="{FF2B5EF4-FFF2-40B4-BE49-F238E27FC236}">
                <a16:creationId xmlns:a16="http://schemas.microsoft.com/office/drawing/2014/main" id="{D3DDCE18-A244-425F-8D5A-2756B0C526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4243" y="3212892"/>
            <a:ext cx="2476500" cy="2247900"/>
          </a:xfrm>
          <a:prstGeom prst="rect">
            <a:avLst/>
          </a:prstGeom>
        </p:spPr>
      </p:pic>
      <p:sp>
        <p:nvSpPr>
          <p:cNvPr id="7" name="テキスト ボックス 6">
            <a:extLst>
              <a:ext uri="{FF2B5EF4-FFF2-40B4-BE49-F238E27FC236}">
                <a16:creationId xmlns:a16="http://schemas.microsoft.com/office/drawing/2014/main" id="{014A273D-12B0-4888-9F66-B69AD77C6D38}"/>
              </a:ext>
            </a:extLst>
          </p:cNvPr>
          <p:cNvSpPr txBox="1"/>
          <p:nvPr/>
        </p:nvSpPr>
        <p:spPr>
          <a:xfrm>
            <a:off x="522513" y="2793674"/>
            <a:ext cx="8285585" cy="1200329"/>
          </a:xfrm>
          <a:prstGeom prst="rect">
            <a:avLst/>
          </a:prstGeom>
          <a:noFill/>
        </p:spPr>
        <p:txBody>
          <a:bodyPr wrap="square" rtlCol="0">
            <a:spAutoFit/>
          </a:bodyPr>
          <a:lstStyle/>
          <a:p>
            <a:r>
              <a:rPr lang="ja-JP" altLang="en-US" sz="2400" dirty="0"/>
              <a:t>実のところ定義としては、</a:t>
            </a:r>
            <a:endParaRPr lang="en-US" altLang="ja-JP" sz="2400" dirty="0"/>
          </a:p>
          <a:p>
            <a:r>
              <a:rPr lang="ja-JP" altLang="en-US" sz="2400" dirty="0"/>
              <a:t>ゲームは常にアニメーションを再生していると言えます。</a:t>
            </a:r>
            <a:endParaRPr lang="en-US" altLang="ja-JP" sz="2400" dirty="0"/>
          </a:p>
          <a:p>
            <a:r>
              <a:rPr lang="en-US" altLang="ja-JP" sz="2400" dirty="0"/>
              <a:t>(※</a:t>
            </a:r>
            <a:r>
              <a:rPr lang="ja-JP" altLang="en-US" sz="2400" dirty="0"/>
              <a:t>常に動画を再生している状態だからです</a:t>
            </a:r>
            <a:r>
              <a:rPr lang="en-US" altLang="ja-JP" sz="2400" dirty="0"/>
              <a:t>)</a:t>
            </a:r>
          </a:p>
        </p:txBody>
      </p:sp>
      <p:sp>
        <p:nvSpPr>
          <p:cNvPr id="10" name="テキスト ボックス 9">
            <a:extLst>
              <a:ext uri="{FF2B5EF4-FFF2-40B4-BE49-F238E27FC236}">
                <a16:creationId xmlns:a16="http://schemas.microsoft.com/office/drawing/2014/main" id="{584CCE30-4D98-40CD-932F-29C496B6DC89}"/>
              </a:ext>
            </a:extLst>
          </p:cNvPr>
          <p:cNvSpPr txBox="1"/>
          <p:nvPr/>
        </p:nvSpPr>
        <p:spPr>
          <a:xfrm>
            <a:off x="382555" y="4336842"/>
            <a:ext cx="8872281" cy="1323439"/>
          </a:xfrm>
          <a:prstGeom prst="rect">
            <a:avLst/>
          </a:prstGeom>
          <a:noFill/>
        </p:spPr>
        <p:txBody>
          <a:bodyPr wrap="square" rtlCol="0">
            <a:spAutoFit/>
          </a:bodyPr>
          <a:lstStyle/>
          <a:p>
            <a:r>
              <a:rPr lang="ja-JP" altLang="en-US" sz="2400" dirty="0"/>
              <a:t>そのため、ゲームでは特に</a:t>
            </a:r>
            <a:endParaRPr lang="en-US" altLang="ja-JP" sz="2400" dirty="0"/>
          </a:p>
          <a:p>
            <a:r>
              <a:rPr lang="ja-JP" altLang="en-US" sz="3200" b="1" dirty="0">
                <a:solidFill>
                  <a:srgbClr val="FF0000"/>
                </a:solidFill>
              </a:rPr>
              <a:t>ユーザのインタラクティブな操作を求めない</a:t>
            </a:r>
            <a:endParaRPr lang="en-US" altLang="ja-JP" sz="2400" b="1" dirty="0">
              <a:solidFill>
                <a:srgbClr val="FF0000"/>
              </a:solidFill>
            </a:endParaRPr>
          </a:p>
          <a:p>
            <a:r>
              <a:rPr lang="ja-JP" altLang="en-US" sz="2400" dirty="0"/>
              <a:t>非インタラクティブな動画をアニメと呼びます。</a:t>
            </a:r>
            <a:endParaRPr lang="en-US" altLang="ja-JP" sz="2400" dirty="0"/>
          </a:p>
        </p:txBody>
      </p:sp>
    </p:spTree>
    <p:extLst>
      <p:ext uri="{BB962C8B-B14F-4D97-AF65-F5344CB8AC3E}">
        <p14:creationId xmlns:p14="http://schemas.microsoft.com/office/powerpoint/2010/main" val="2040580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BCB8223-AEF7-409E-92A9-7473BAA9F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8543" y="441960"/>
            <a:ext cx="4244340" cy="6416040"/>
          </a:xfrm>
          <a:prstGeom prst="rect">
            <a:avLst/>
          </a:prstGeom>
        </p:spPr>
      </p:pic>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t>3D</a:t>
            </a:r>
            <a:r>
              <a:rPr lang="ja-JP" altLang="en-US" sz="3600" b="1" dirty="0"/>
              <a:t>アニメーション　</a:t>
            </a:r>
            <a:r>
              <a:rPr lang="en-US" altLang="ja-JP" sz="3600" b="1" dirty="0"/>
              <a:t>―</a:t>
            </a:r>
            <a:r>
              <a:rPr lang="ja-JP" altLang="en-US" sz="3600" b="1" dirty="0"/>
              <a:t>　</a:t>
            </a:r>
            <a:r>
              <a:rPr lang="ja-JP" altLang="en-US" sz="3000" b="1" dirty="0"/>
              <a:t>アニメーションを付ける</a:t>
            </a:r>
            <a:endParaRPr lang="ja-JP" altLang="en-US" b="1" dirty="0"/>
          </a:p>
        </p:txBody>
      </p:sp>
    </p:spTree>
    <p:extLst>
      <p:ext uri="{BB962C8B-B14F-4D97-AF65-F5344CB8AC3E}">
        <p14:creationId xmlns:p14="http://schemas.microsoft.com/office/powerpoint/2010/main" val="434312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FB3C2EFB-CB4E-48B8-B0B8-EF54BE0A2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357" y="716576"/>
            <a:ext cx="9363536" cy="6141424"/>
          </a:xfrm>
          <a:prstGeom prst="rect">
            <a:avLst/>
          </a:prstGeom>
        </p:spPr>
      </p:pic>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t>3D</a:t>
            </a:r>
            <a:r>
              <a:rPr lang="ja-JP" altLang="en-US" sz="3600" b="1" dirty="0"/>
              <a:t>アニメーション　</a:t>
            </a:r>
            <a:r>
              <a:rPr lang="en-US" altLang="ja-JP" sz="3600" b="1" dirty="0"/>
              <a:t>―</a:t>
            </a:r>
            <a:r>
              <a:rPr lang="ja-JP" altLang="en-US" sz="3600" b="1" dirty="0"/>
              <a:t>　</a:t>
            </a:r>
            <a:r>
              <a:rPr lang="ja-JP" altLang="en-US" sz="3000" b="1" dirty="0"/>
              <a:t>アニメーションを付ける</a:t>
            </a:r>
            <a:endParaRPr lang="ja-JP" altLang="en-US" b="1" dirty="0"/>
          </a:p>
        </p:txBody>
      </p:sp>
    </p:spTree>
    <p:extLst>
      <p:ext uri="{BB962C8B-B14F-4D97-AF65-F5344CB8AC3E}">
        <p14:creationId xmlns:p14="http://schemas.microsoft.com/office/powerpoint/2010/main" val="2493380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5DCF66B-BF92-4A9B-AB18-0F211FFB7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614" y="609600"/>
            <a:ext cx="9423559" cy="6248400"/>
          </a:xfrm>
          <a:prstGeom prst="rect">
            <a:avLst/>
          </a:prstGeom>
        </p:spPr>
      </p:pic>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t>3D</a:t>
            </a:r>
            <a:r>
              <a:rPr lang="ja-JP" altLang="en-US" sz="3600" b="1" dirty="0"/>
              <a:t>アニメーション　</a:t>
            </a:r>
            <a:r>
              <a:rPr lang="en-US" altLang="ja-JP" sz="3600" b="1" dirty="0"/>
              <a:t>―</a:t>
            </a:r>
            <a:r>
              <a:rPr lang="ja-JP" altLang="en-US" sz="3600" b="1" dirty="0"/>
              <a:t>　</a:t>
            </a:r>
            <a:r>
              <a:rPr lang="ja-JP" altLang="en-US" sz="3000" b="1" dirty="0"/>
              <a:t>アニメーションを付ける</a:t>
            </a:r>
            <a:endParaRPr lang="ja-JP" altLang="en-US" b="1" dirty="0"/>
          </a:p>
        </p:txBody>
      </p:sp>
    </p:spTree>
    <p:extLst>
      <p:ext uri="{BB962C8B-B14F-4D97-AF65-F5344CB8AC3E}">
        <p14:creationId xmlns:p14="http://schemas.microsoft.com/office/powerpoint/2010/main" val="175133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t>3D</a:t>
            </a:r>
            <a:r>
              <a:rPr lang="ja-JP" altLang="en-US" sz="3600" b="1" dirty="0"/>
              <a:t>アニメーション　</a:t>
            </a:r>
            <a:r>
              <a:rPr lang="en-US" altLang="ja-JP" sz="3600" b="1" dirty="0"/>
              <a:t>―</a:t>
            </a:r>
            <a:r>
              <a:rPr lang="ja-JP" altLang="en-US" sz="3600" b="1" dirty="0"/>
              <a:t>　</a:t>
            </a:r>
            <a:r>
              <a:rPr lang="ja-JP" altLang="en-US" sz="3000" b="1" dirty="0"/>
              <a:t>アニメーションを付ける</a:t>
            </a:r>
            <a:endParaRPr lang="ja-JP" altLang="en-US" b="1" dirty="0"/>
          </a:p>
        </p:txBody>
      </p:sp>
      <p:pic>
        <p:nvPicPr>
          <p:cNvPr id="3" name="図 2">
            <a:extLst>
              <a:ext uri="{FF2B5EF4-FFF2-40B4-BE49-F238E27FC236}">
                <a16:creationId xmlns:a16="http://schemas.microsoft.com/office/drawing/2014/main" id="{1305D885-F410-476F-BDA5-6C46EECC3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8080" y="523096"/>
            <a:ext cx="4992094" cy="6334904"/>
          </a:xfrm>
          <a:prstGeom prst="rect">
            <a:avLst/>
          </a:prstGeom>
        </p:spPr>
      </p:pic>
    </p:spTree>
    <p:extLst>
      <p:ext uri="{BB962C8B-B14F-4D97-AF65-F5344CB8AC3E}">
        <p14:creationId xmlns:p14="http://schemas.microsoft.com/office/powerpoint/2010/main" val="2293551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t>3D</a:t>
            </a:r>
            <a:r>
              <a:rPr lang="ja-JP" altLang="en-US" sz="3600" b="1" dirty="0"/>
              <a:t>アニメーション　</a:t>
            </a:r>
            <a:r>
              <a:rPr lang="en-US" altLang="ja-JP" sz="3600" b="1" dirty="0"/>
              <a:t>―</a:t>
            </a:r>
            <a:r>
              <a:rPr lang="ja-JP" altLang="en-US" sz="3600" b="1" dirty="0"/>
              <a:t>　</a:t>
            </a:r>
            <a:r>
              <a:rPr lang="ja-JP" altLang="en-US" sz="3000" b="1" dirty="0"/>
              <a:t>アニメーションを付ける</a:t>
            </a:r>
            <a:endParaRPr lang="ja-JP" altLang="en-US" b="1" dirty="0"/>
          </a:p>
        </p:txBody>
      </p:sp>
      <p:pic>
        <p:nvPicPr>
          <p:cNvPr id="4" name="図 3">
            <a:extLst>
              <a:ext uri="{FF2B5EF4-FFF2-40B4-BE49-F238E27FC236}">
                <a16:creationId xmlns:a16="http://schemas.microsoft.com/office/drawing/2014/main" id="{30975328-9009-4B6C-B12A-0D7E4802D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368" y="609600"/>
            <a:ext cx="9415828" cy="6248400"/>
          </a:xfrm>
          <a:prstGeom prst="rect">
            <a:avLst/>
          </a:prstGeom>
        </p:spPr>
      </p:pic>
    </p:spTree>
    <p:extLst>
      <p:ext uri="{BB962C8B-B14F-4D97-AF65-F5344CB8AC3E}">
        <p14:creationId xmlns:p14="http://schemas.microsoft.com/office/powerpoint/2010/main" val="2877404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358F098-0471-4576-A556-941C6663F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050" y="609600"/>
            <a:ext cx="9427826" cy="6248400"/>
          </a:xfrm>
          <a:prstGeom prst="rect">
            <a:avLst/>
          </a:prstGeom>
        </p:spPr>
      </p:pic>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t>3D</a:t>
            </a:r>
            <a:r>
              <a:rPr lang="ja-JP" altLang="en-US" sz="3600" b="1" dirty="0"/>
              <a:t>アニメーション　</a:t>
            </a:r>
            <a:r>
              <a:rPr lang="en-US" altLang="ja-JP" sz="3600" b="1" dirty="0"/>
              <a:t>―</a:t>
            </a:r>
            <a:r>
              <a:rPr lang="ja-JP" altLang="en-US" sz="3600" b="1" dirty="0"/>
              <a:t>　</a:t>
            </a:r>
            <a:r>
              <a:rPr lang="ja-JP" altLang="en-US" sz="3000" b="1" dirty="0"/>
              <a:t>アニメーションを付ける</a:t>
            </a:r>
            <a:endParaRPr lang="ja-JP" altLang="en-US" b="1" dirty="0"/>
          </a:p>
        </p:txBody>
      </p:sp>
    </p:spTree>
    <p:extLst>
      <p:ext uri="{BB962C8B-B14F-4D97-AF65-F5344CB8AC3E}">
        <p14:creationId xmlns:p14="http://schemas.microsoft.com/office/powerpoint/2010/main" val="1375455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1C5F4DE-37CC-4592-AC2F-053882E03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430" y="609600"/>
            <a:ext cx="9431696" cy="6248400"/>
          </a:xfrm>
          <a:prstGeom prst="rect">
            <a:avLst/>
          </a:prstGeom>
        </p:spPr>
      </p:pic>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t>3D</a:t>
            </a:r>
            <a:r>
              <a:rPr lang="ja-JP" altLang="en-US" sz="3600" b="1" dirty="0"/>
              <a:t>アニメーション　</a:t>
            </a:r>
            <a:r>
              <a:rPr lang="en-US" altLang="ja-JP" sz="3600" b="1" dirty="0"/>
              <a:t>―</a:t>
            </a:r>
            <a:r>
              <a:rPr lang="ja-JP" altLang="en-US" sz="3600" b="1" dirty="0"/>
              <a:t>　</a:t>
            </a:r>
            <a:r>
              <a:rPr lang="ja-JP" altLang="en-US" sz="3000" b="1" dirty="0"/>
              <a:t>アニメーションを付ける</a:t>
            </a:r>
            <a:endParaRPr lang="ja-JP" altLang="en-US" b="1" dirty="0"/>
          </a:p>
        </p:txBody>
      </p:sp>
    </p:spTree>
    <p:extLst>
      <p:ext uri="{BB962C8B-B14F-4D97-AF65-F5344CB8AC3E}">
        <p14:creationId xmlns:p14="http://schemas.microsoft.com/office/powerpoint/2010/main" val="1706443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53269F4-0D35-4815-979C-1A296547E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197" y="609600"/>
            <a:ext cx="9443605" cy="6248400"/>
          </a:xfrm>
          <a:prstGeom prst="rect">
            <a:avLst/>
          </a:prstGeom>
        </p:spPr>
      </p:pic>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t>3D</a:t>
            </a:r>
            <a:r>
              <a:rPr lang="ja-JP" altLang="en-US" sz="3600" b="1" dirty="0"/>
              <a:t>アニメーション　</a:t>
            </a:r>
            <a:r>
              <a:rPr lang="en-US" altLang="ja-JP" sz="3600" b="1" dirty="0"/>
              <a:t>―</a:t>
            </a:r>
            <a:r>
              <a:rPr lang="ja-JP" altLang="en-US" sz="3600" b="1" dirty="0"/>
              <a:t>　</a:t>
            </a:r>
            <a:r>
              <a:rPr lang="ja-JP" altLang="en-US" sz="3000" b="1" dirty="0"/>
              <a:t>アニメーションを付ける</a:t>
            </a:r>
            <a:endParaRPr lang="ja-JP" altLang="en-US" b="1" dirty="0"/>
          </a:p>
        </p:txBody>
      </p:sp>
    </p:spTree>
    <p:extLst>
      <p:ext uri="{BB962C8B-B14F-4D97-AF65-F5344CB8AC3E}">
        <p14:creationId xmlns:p14="http://schemas.microsoft.com/office/powerpoint/2010/main" val="2860378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t>3D</a:t>
            </a:r>
            <a:r>
              <a:rPr lang="ja-JP" altLang="en-US" sz="3600" b="1" dirty="0"/>
              <a:t>アニメーション　</a:t>
            </a:r>
            <a:r>
              <a:rPr lang="en-US" altLang="ja-JP" sz="3600" b="1" dirty="0"/>
              <a:t>―</a:t>
            </a:r>
            <a:r>
              <a:rPr lang="ja-JP" altLang="en-US" sz="3600" b="1" dirty="0"/>
              <a:t>　スクリプト制御</a:t>
            </a:r>
            <a:endParaRPr lang="ja-JP" altLang="en-US" b="1" dirty="0"/>
          </a:p>
        </p:txBody>
      </p:sp>
      <p:pic>
        <p:nvPicPr>
          <p:cNvPr id="3" name="図 2">
            <a:extLst>
              <a:ext uri="{FF2B5EF4-FFF2-40B4-BE49-F238E27FC236}">
                <a16:creationId xmlns:a16="http://schemas.microsoft.com/office/drawing/2014/main" id="{BBDFE0AD-FA4C-4C7D-BCD7-E441AC40C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48145"/>
            <a:ext cx="6096000" cy="5220000"/>
          </a:xfrm>
          <a:prstGeom prst="rect">
            <a:avLst/>
          </a:prstGeom>
        </p:spPr>
      </p:pic>
      <p:pic>
        <p:nvPicPr>
          <p:cNvPr id="6" name="図 5">
            <a:extLst>
              <a:ext uri="{FF2B5EF4-FFF2-40B4-BE49-F238E27FC236}">
                <a16:creationId xmlns:a16="http://schemas.microsoft.com/office/drawing/2014/main" id="{FD0DCC72-9884-41C3-918D-81FAF45E43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748145"/>
            <a:ext cx="5888345" cy="5220000"/>
          </a:xfrm>
          <a:prstGeom prst="rect">
            <a:avLst/>
          </a:prstGeom>
        </p:spPr>
      </p:pic>
      <p:sp>
        <p:nvSpPr>
          <p:cNvPr id="10" name="テキスト ボックス 9">
            <a:extLst>
              <a:ext uri="{FF2B5EF4-FFF2-40B4-BE49-F238E27FC236}">
                <a16:creationId xmlns:a16="http://schemas.microsoft.com/office/drawing/2014/main" id="{94BBB2AD-36A2-413E-8F2A-600395884F1E}"/>
              </a:ext>
            </a:extLst>
          </p:cNvPr>
          <p:cNvSpPr txBox="1"/>
          <p:nvPr/>
        </p:nvSpPr>
        <p:spPr>
          <a:xfrm>
            <a:off x="1439116" y="6106690"/>
            <a:ext cx="9313768" cy="5232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800" dirty="0"/>
              <a:t>上記二つのスクリプトを</a:t>
            </a:r>
            <a:r>
              <a:rPr kumimoji="1" lang="en-US" altLang="ja-JP" sz="2800" dirty="0"/>
              <a:t>Unity</a:t>
            </a:r>
            <a:r>
              <a:rPr lang="ja-JP" altLang="en-US" sz="2800" dirty="0"/>
              <a:t>ちゃんにアタッチしよう！</a:t>
            </a:r>
            <a:endParaRPr kumimoji="1" lang="ja-JP" altLang="en-US" sz="2800" dirty="0"/>
          </a:p>
        </p:txBody>
      </p:sp>
    </p:spTree>
    <p:extLst>
      <p:ext uri="{BB962C8B-B14F-4D97-AF65-F5344CB8AC3E}">
        <p14:creationId xmlns:p14="http://schemas.microsoft.com/office/powerpoint/2010/main" val="1957636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b="1" dirty="0"/>
              <a:t>3D</a:t>
            </a:r>
            <a:r>
              <a:rPr lang="ja-JP" altLang="en-US" b="1" dirty="0"/>
              <a:t>アニメーションの取得</a:t>
            </a:r>
          </a:p>
        </p:txBody>
      </p:sp>
      <p:sp>
        <p:nvSpPr>
          <p:cNvPr id="3" name="テキスト ボックス 2">
            <a:extLst>
              <a:ext uri="{FF2B5EF4-FFF2-40B4-BE49-F238E27FC236}">
                <a16:creationId xmlns:a16="http://schemas.microsoft.com/office/drawing/2014/main" id="{30520332-D533-4D4A-B710-C782C3ACF6E1}"/>
              </a:ext>
            </a:extLst>
          </p:cNvPr>
          <p:cNvSpPr txBox="1"/>
          <p:nvPr/>
        </p:nvSpPr>
        <p:spPr>
          <a:xfrm>
            <a:off x="151904" y="855121"/>
            <a:ext cx="11674991" cy="1384995"/>
          </a:xfrm>
          <a:prstGeom prst="rect">
            <a:avLst/>
          </a:prstGeom>
          <a:noFill/>
        </p:spPr>
        <p:txBody>
          <a:bodyPr wrap="none" rtlCol="0">
            <a:spAutoFit/>
          </a:bodyPr>
          <a:lstStyle/>
          <a:p>
            <a:r>
              <a:rPr lang="en-US" altLang="ja-JP" sz="2800" dirty="0"/>
              <a:t>『</a:t>
            </a:r>
            <a:r>
              <a:rPr kumimoji="1" lang="en-US" altLang="ja-JP" sz="2800" dirty="0" err="1"/>
              <a:t>mixamo</a:t>
            </a:r>
            <a:r>
              <a:rPr lang="en-US" altLang="ja-JP" sz="2800" dirty="0"/>
              <a:t>』</a:t>
            </a:r>
            <a:r>
              <a:rPr lang="ja-JP" altLang="en-US" sz="2800" dirty="0"/>
              <a:t>がおススメです。</a:t>
            </a:r>
            <a:endParaRPr lang="en-US" altLang="ja-JP" sz="2800" dirty="0"/>
          </a:p>
          <a:p>
            <a:r>
              <a:rPr kumimoji="1" lang="en-US" altLang="ja-JP" sz="2800" u="sng" dirty="0">
                <a:solidFill>
                  <a:schemeClr val="accent1"/>
                </a:solidFill>
                <a:hlinkClick r:id="rId3"/>
              </a:rPr>
              <a:t>https://www.mixamo.com/</a:t>
            </a:r>
            <a:endParaRPr kumimoji="1" lang="en-US" altLang="ja-JP" sz="2800" u="sng" dirty="0">
              <a:solidFill>
                <a:schemeClr val="accent1"/>
              </a:solidFill>
            </a:endParaRPr>
          </a:p>
          <a:p>
            <a:r>
              <a:rPr kumimoji="1" lang="ja-JP" altLang="en-US" sz="2800" dirty="0"/>
              <a:t>有料のアドビアカウントがあるなら簡単な</a:t>
            </a:r>
            <a:r>
              <a:rPr lang="ja-JP" altLang="en-US" sz="2800" dirty="0"/>
              <a:t>モーション</a:t>
            </a:r>
            <a:r>
              <a:rPr kumimoji="1" lang="ja-JP" altLang="en-US" sz="2800" dirty="0"/>
              <a:t>も作成できます。</a:t>
            </a:r>
            <a:endParaRPr kumimoji="1" lang="en-US" altLang="ja-JP" sz="2800" dirty="0"/>
          </a:p>
        </p:txBody>
      </p:sp>
      <p:pic>
        <p:nvPicPr>
          <p:cNvPr id="7" name="図 6">
            <a:extLst>
              <a:ext uri="{FF2B5EF4-FFF2-40B4-BE49-F238E27FC236}">
                <a16:creationId xmlns:a16="http://schemas.microsoft.com/office/drawing/2014/main" id="{5B8AB2F7-DBEE-4548-BCB1-E388C4EF2A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118" y="3001751"/>
            <a:ext cx="4771052" cy="3856249"/>
          </a:xfrm>
          <a:prstGeom prst="rect">
            <a:avLst/>
          </a:prstGeom>
        </p:spPr>
      </p:pic>
      <p:pic>
        <p:nvPicPr>
          <p:cNvPr id="10" name="図 9">
            <a:extLst>
              <a:ext uri="{FF2B5EF4-FFF2-40B4-BE49-F238E27FC236}">
                <a16:creationId xmlns:a16="http://schemas.microsoft.com/office/drawing/2014/main" id="{4FAF0B6D-D9CB-4B85-AA78-374F9F8339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8606" y="3001751"/>
            <a:ext cx="4771052" cy="3875302"/>
          </a:xfrm>
          <a:prstGeom prst="rect">
            <a:avLst/>
          </a:prstGeom>
        </p:spPr>
      </p:pic>
      <p:sp>
        <p:nvSpPr>
          <p:cNvPr id="11" name="楕円 10">
            <a:extLst>
              <a:ext uri="{FF2B5EF4-FFF2-40B4-BE49-F238E27FC236}">
                <a16:creationId xmlns:a16="http://schemas.microsoft.com/office/drawing/2014/main" id="{38F76C70-D430-4C7C-B80F-C0B17A49FB90}"/>
              </a:ext>
            </a:extLst>
          </p:cNvPr>
          <p:cNvSpPr/>
          <p:nvPr/>
        </p:nvSpPr>
        <p:spPr>
          <a:xfrm>
            <a:off x="1943382" y="3078237"/>
            <a:ext cx="678520" cy="26125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2E72FB79-0A3B-4D2D-9AE7-A9548CDE0926}"/>
              </a:ext>
            </a:extLst>
          </p:cNvPr>
          <p:cNvSpPr/>
          <p:nvPr/>
        </p:nvSpPr>
        <p:spPr>
          <a:xfrm>
            <a:off x="8095612" y="3078236"/>
            <a:ext cx="678520" cy="26125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95904273-50D8-4731-A016-4E79F800DC92}"/>
              </a:ext>
            </a:extLst>
          </p:cNvPr>
          <p:cNvSpPr txBox="1"/>
          <p:nvPr/>
        </p:nvSpPr>
        <p:spPr>
          <a:xfrm>
            <a:off x="1627941" y="2300971"/>
            <a:ext cx="77604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dirty="0"/>
              <a:t>※</a:t>
            </a:r>
            <a:r>
              <a:rPr kumimoji="1" lang="ja-JP" altLang="en-US" dirty="0"/>
              <a:t>オリジナルモデルにモーションを入れる方法は教科書参照</a:t>
            </a:r>
            <a:r>
              <a:rPr kumimoji="1" lang="en-US" altLang="ja-JP" dirty="0"/>
              <a:t>(259~264)</a:t>
            </a:r>
            <a:endParaRPr kumimoji="1" lang="ja-JP" altLang="en-US" dirty="0"/>
          </a:p>
        </p:txBody>
      </p:sp>
    </p:spTree>
    <p:extLst>
      <p:ext uri="{BB962C8B-B14F-4D97-AF65-F5344CB8AC3E}">
        <p14:creationId xmlns:p14="http://schemas.microsoft.com/office/powerpoint/2010/main" val="3647096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アニメの種類</a:t>
            </a:r>
          </a:p>
        </p:txBody>
      </p:sp>
      <p:sp>
        <p:nvSpPr>
          <p:cNvPr id="2" name="テキスト ボックス 1">
            <a:extLst>
              <a:ext uri="{FF2B5EF4-FFF2-40B4-BE49-F238E27FC236}">
                <a16:creationId xmlns:a16="http://schemas.microsoft.com/office/drawing/2014/main" id="{196F9913-8E83-4625-B8D0-756216B00DD8}"/>
              </a:ext>
            </a:extLst>
          </p:cNvPr>
          <p:cNvSpPr txBox="1"/>
          <p:nvPr/>
        </p:nvSpPr>
        <p:spPr>
          <a:xfrm>
            <a:off x="957414" y="1184988"/>
            <a:ext cx="10277172" cy="830997"/>
          </a:xfrm>
          <a:prstGeom prst="rect">
            <a:avLst/>
          </a:prstGeom>
          <a:noFill/>
        </p:spPr>
        <p:txBody>
          <a:bodyPr wrap="none" rtlCol="0">
            <a:spAutoFit/>
          </a:bodyPr>
          <a:lstStyle/>
          <a:p>
            <a:r>
              <a:rPr kumimoji="1" lang="ja-JP" altLang="en-US" sz="2400" dirty="0"/>
              <a:t>昔は</a:t>
            </a:r>
            <a:r>
              <a:rPr kumimoji="1" lang="en-US" altLang="ja-JP" sz="2400" dirty="0"/>
              <a:t>2D</a:t>
            </a:r>
            <a:r>
              <a:rPr kumimoji="1" lang="ja-JP" altLang="en-US" sz="2400" dirty="0"/>
              <a:t>のみでしたが、</a:t>
            </a:r>
            <a:endParaRPr kumimoji="1" lang="en-US" altLang="ja-JP" sz="2400" dirty="0"/>
          </a:p>
          <a:p>
            <a:r>
              <a:rPr kumimoji="1" lang="en-US" altLang="ja-JP" sz="2400" dirty="0"/>
              <a:t>3D</a:t>
            </a:r>
            <a:r>
              <a:rPr lang="ja-JP" altLang="en-US" sz="2400" dirty="0"/>
              <a:t>ゲーム</a:t>
            </a:r>
            <a:r>
              <a:rPr kumimoji="1" lang="ja-JP" altLang="en-US" sz="2400" dirty="0"/>
              <a:t>が主流の現在では２</a:t>
            </a:r>
            <a:r>
              <a:rPr kumimoji="1" lang="en-US" altLang="ja-JP" sz="2400" dirty="0"/>
              <a:t>D</a:t>
            </a:r>
            <a:r>
              <a:rPr kumimoji="1" lang="ja-JP" altLang="en-US" sz="2400" dirty="0"/>
              <a:t>でも３</a:t>
            </a:r>
            <a:r>
              <a:rPr kumimoji="1" lang="en-US" altLang="ja-JP" sz="2400" dirty="0"/>
              <a:t>D</a:t>
            </a:r>
            <a:r>
              <a:rPr kumimoji="1" lang="ja-JP" altLang="en-US" sz="2400" dirty="0"/>
              <a:t>でも効果的な方が選択されます。</a:t>
            </a:r>
          </a:p>
        </p:txBody>
      </p:sp>
      <p:sp>
        <p:nvSpPr>
          <p:cNvPr id="5" name="テキスト ボックス 4">
            <a:extLst>
              <a:ext uri="{FF2B5EF4-FFF2-40B4-BE49-F238E27FC236}">
                <a16:creationId xmlns:a16="http://schemas.microsoft.com/office/drawing/2014/main" id="{C961DE3B-C6D8-4FB8-B520-D344DE9CCCD8}"/>
              </a:ext>
            </a:extLst>
          </p:cNvPr>
          <p:cNvSpPr txBox="1"/>
          <p:nvPr/>
        </p:nvSpPr>
        <p:spPr>
          <a:xfrm>
            <a:off x="957414" y="2571298"/>
            <a:ext cx="10341293" cy="2677656"/>
          </a:xfrm>
          <a:prstGeom prst="rect">
            <a:avLst/>
          </a:prstGeom>
          <a:noFill/>
        </p:spPr>
        <p:txBody>
          <a:bodyPr wrap="none" rtlCol="0">
            <a:spAutoFit/>
          </a:bodyPr>
          <a:lstStyle/>
          <a:p>
            <a:r>
              <a:rPr kumimoji="1" lang="ja-JP" altLang="en-US" sz="2400" dirty="0"/>
              <a:t>・</a:t>
            </a:r>
            <a:r>
              <a:rPr kumimoji="1" lang="ja-JP" altLang="en-US" sz="2400" b="1" u="sng" dirty="0"/>
              <a:t>２</a:t>
            </a:r>
            <a:r>
              <a:rPr kumimoji="1" lang="en-US" altLang="ja-JP" sz="2400" b="1" u="sng" dirty="0"/>
              <a:t>D</a:t>
            </a:r>
            <a:r>
              <a:rPr kumimoji="1" lang="ja-JP" altLang="en-US" sz="2400" b="1" u="sng" dirty="0"/>
              <a:t>アニメーション</a:t>
            </a:r>
            <a:endParaRPr kumimoji="1" lang="en-US" altLang="ja-JP" sz="2400" b="1" u="sng" dirty="0"/>
          </a:p>
          <a:p>
            <a:r>
              <a:rPr lang="ja-JP" altLang="en-US" sz="2400" dirty="0"/>
              <a:t>　</a:t>
            </a:r>
            <a:r>
              <a:rPr lang="en-US" altLang="ja-JP" sz="2400" dirty="0"/>
              <a:t>―</a:t>
            </a:r>
            <a:r>
              <a:rPr lang="ja-JP" altLang="en-US" sz="2400" dirty="0"/>
              <a:t>　連続したスプライトの入れ替えによって再現されるアニメ</a:t>
            </a:r>
            <a:endParaRPr lang="en-US" altLang="ja-JP" sz="2400" dirty="0"/>
          </a:p>
          <a:p>
            <a:r>
              <a:rPr lang="ja-JP" altLang="en-US" sz="2400" dirty="0"/>
              <a:t>　ー　テレビで見るアニメと同じもの。</a:t>
            </a:r>
            <a:endParaRPr lang="en-US" altLang="ja-JP" sz="2400" dirty="0"/>
          </a:p>
          <a:p>
            <a:endParaRPr lang="en-US" altLang="ja-JP" sz="2400" dirty="0"/>
          </a:p>
          <a:p>
            <a:r>
              <a:rPr lang="ja-JP" altLang="en-US" sz="2400" dirty="0"/>
              <a:t>・</a:t>
            </a:r>
            <a:r>
              <a:rPr lang="ja-JP" altLang="en-US" sz="2400" b="1" u="sng" dirty="0"/>
              <a:t>３</a:t>
            </a:r>
            <a:r>
              <a:rPr lang="en-US" altLang="ja-JP" sz="2400" b="1" u="sng" dirty="0"/>
              <a:t>D</a:t>
            </a:r>
            <a:r>
              <a:rPr lang="ja-JP" altLang="en-US" sz="2400" b="1" u="sng" dirty="0"/>
              <a:t>アニメーション</a:t>
            </a:r>
            <a:endParaRPr lang="en-US" altLang="ja-JP" sz="2400" b="1" u="sng" dirty="0"/>
          </a:p>
          <a:p>
            <a:r>
              <a:rPr lang="ja-JP" altLang="en-US" sz="2400" dirty="0"/>
              <a:t>　ー　時間単位の動作を指定したスクリプトに従ってモデルが動くもの。</a:t>
            </a:r>
            <a:endParaRPr lang="en-US" altLang="ja-JP" sz="2400" dirty="0"/>
          </a:p>
          <a:p>
            <a:r>
              <a:rPr lang="ja-JP" altLang="en-US" sz="2400" dirty="0"/>
              <a:t>　ー　動画をただ流すだけのものもある。</a:t>
            </a:r>
            <a:endParaRPr lang="en-US" altLang="ja-JP" sz="2400" dirty="0"/>
          </a:p>
        </p:txBody>
      </p:sp>
    </p:spTree>
    <p:extLst>
      <p:ext uri="{BB962C8B-B14F-4D97-AF65-F5344CB8AC3E}">
        <p14:creationId xmlns:p14="http://schemas.microsoft.com/office/powerpoint/2010/main" val="441376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取得したモデルの操作</a:t>
            </a:r>
          </a:p>
        </p:txBody>
      </p:sp>
      <p:sp>
        <p:nvSpPr>
          <p:cNvPr id="2" name="テキスト ボックス 1">
            <a:extLst>
              <a:ext uri="{FF2B5EF4-FFF2-40B4-BE49-F238E27FC236}">
                <a16:creationId xmlns:a16="http://schemas.microsoft.com/office/drawing/2014/main" id="{3A24654D-26A6-4FC3-B95E-620CABF5543A}"/>
              </a:ext>
            </a:extLst>
          </p:cNvPr>
          <p:cNvSpPr txBox="1"/>
          <p:nvPr/>
        </p:nvSpPr>
        <p:spPr>
          <a:xfrm>
            <a:off x="512618" y="1066800"/>
            <a:ext cx="5032147" cy="646331"/>
          </a:xfrm>
          <a:prstGeom prst="rect">
            <a:avLst/>
          </a:prstGeom>
          <a:noFill/>
        </p:spPr>
        <p:txBody>
          <a:bodyPr wrap="none" rtlCol="0">
            <a:spAutoFit/>
          </a:bodyPr>
          <a:lstStyle/>
          <a:p>
            <a:r>
              <a:rPr kumimoji="1" lang="ja-JP" altLang="en-US" dirty="0"/>
              <a:t>教科書も参考にしつつ、ダウンロードします。</a:t>
            </a:r>
            <a:endParaRPr kumimoji="1" lang="en-US" altLang="ja-JP" dirty="0"/>
          </a:p>
          <a:p>
            <a:r>
              <a:rPr lang="ja-JP" altLang="en-US" b="1" dirty="0">
                <a:solidFill>
                  <a:srgbClr val="FF0000"/>
                </a:solidFill>
              </a:rPr>
              <a:t>フォーマットは</a:t>
            </a:r>
            <a:r>
              <a:rPr lang="en-US" altLang="ja-JP" b="1" dirty="0" err="1">
                <a:solidFill>
                  <a:srgbClr val="FF0000"/>
                </a:solidFill>
              </a:rPr>
              <a:t>Collada</a:t>
            </a:r>
            <a:r>
              <a:rPr lang="ja-JP" altLang="en-US" b="1" dirty="0">
                <a:solidFill>
                  <a:srgbClr val="FF0000"/>
                </a:solidFill>
              </a:rPr>
              <a:t>です。</a:t>
            </a:r>
            <a:endParaRPr lang="en-US" altLang="ja-JP" b="1" dirty="0">
              <a:solidFill>
                <a:srgbClr val="FF0000"/>
              </a:solidFill>
            </a:endParaRPr>
          </a:p>
        </p:txBody>
      </p:sp>
      <p:pic>
        <p:nvPicPr>
          <p:cNvPr id="5" name="図 4">
            <a:extLst>
              <a:ext uri="{FF2B5EF4-FFF2-40B4-BE49-F238E27FC236}">
                <a16:creationId xmlns:a16="http://schemas.microsoft.com/office/drawing/2014/main" id="{11E4D1E9-3CDA-41E3-A01F-1E766DEF2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18" y="1976234"/>
            <a:ext cx="2924583" cy="1381318"/>
          </a:xfrm>
          <a:prstGeom prst="rect">
            <a:avLst/>
          </a:prstGeom>
        </p:spPr>
      </p:pic>
      <p:pic>
        <p:nvPicPr>
          <p:cNvPr id="9" name="図 8">
            <a:extLst>
              <a:ext uri="{FF2B5EF4-FFF2-40B4-BE49-F238E27FC236}">
                <a16:creationId xmlns:a16="http://schemas.microsoft.com/office/drawing/2014/main" id="{9259E395-536C-4374-805D-F2BA503885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618" y="3620655"/>
            <a:ext cx="3219899" cy="3048425"/>
          </a:xfrm>
          <a:prstGeom prst="rect">
            <a:avLst/>
          </a:prstGeom>
        </p:spPr>
      </p:pic>
      <p:sp>
        <p:nvSpPr>
          <p:cNvPr id="12" name="テキスト ボックス 11">
            <a:extLst>
              <a:ext uri="{FF2B5EF4-FFF2-40B4-BE49-F238E27FC236}">
                <a16:creationId xmlns:a16="http://schemas.microsoft.com/office/drawing/2014/main" id="{57D7FA22-37B6-4EBD-90F6-31A34CFDBD27}"/>
              </a:ext>
            </a:extLst>
          </p:cNvPr>
          <p:cNvSpPr txBox="1"/>
          <p:nvPr/>
        </p:nvSpPr>
        <p:spPr>
          <a:xfrm>
            <a:off x="3786174" y="2332181"/>
            <a:ext cx="2262158" cy="646331"/>
          </a:xfrm>
          <a:prstGeom prst="rect">
            <a:avLst/>
          </a:prstGeom>
          <a:noFill/>
        </p:spPr>
        <p:txBody>
          <a:bodyPr wrap="none" rtlCol="0">
            <a:spAutoFit/>
          </a:bodyPr>
          <a:lstStyle/>
          <a:p>
            <a:r>
              <a:rPr kumimoji="1" lang="ja-JP" altLang="en-US" dirty="0"/>
              <a:t>導入して、</a:t>
            </a:r>
            <a:endParaRPr kumimoji="1" lang="en-US" altLang="ja-JP" dirty="0"/>
          </a:p>
          <a:p>
            <a:r>
              <a:rPr lang="ja-JP" altLang="en-US" dirty="0"/>
              <a:t>コントローラを作り</a:t>
            </a:r>
            <a:endParaRPr kumimoji="1" lang="ja-JP" altLang="en-US" dirty="0"/>
          </a:p>
        </p:txBody>
      </p:sp>
      <p:sp>
        <p:nvSpPr>
          <p:cNvPr id="16" name="テキスト ボックス 15">
            <a:extLst>
              <a:ext uri="{FF2B5EF4-FFF2-40B4-BE49-F238E27FC236}">
                <a16:creationId xmlns:a16="http://schemas.microsoft.com/office/drawing/2014/main" id="{6952CE34-D3C4-48E9-96D6-81EFF7D5851F}"/>
              </a:ext>
            </a:extLst>
          </p:cNvPr>
          <p:cNvSpPr txBox="1"/>
          <p:nvPr/>
        </p:nvSpPr>
        <p:spPr>
          <a:xfrm>
            <a:off x="3833842" y="4673599"/>
            <a:ext cx="2954655" cy="923330"/>
          </a:xfrm>
          <a:prstGeom prst="rect">
            <a:avLst/>
          </a:prstGeom>
          <a:noFill/>
        </p:spPr>
        <p:txBody>
          <a:bodyPr wrap="none" rtlCol="0">
            <a:spAutoFit/>
          </a:bodyPr>
          <a:lstStyle/>
          <a:p>
            <a:r>
              <a:rPr kumimoji="1" lang="ja-JP" altLang="en-US" dirty="0"/>
              <a:t>展開すると</a:t>
            </a:r>
            <a:endParaRPr kumimoji="1" lang="en-US" altLang="ja-JP" dirty="0"/>
          </a:p>
          <a:p>
            <a:r>
              <a:rPr lang="ja-JP" altLang="en-US" dirty="0"/>
              <a:t>アニメーションがあるので</a:t>
            </a:r>
            <a:endParaRPr lang="en-US" altLang="ja-JP" dirty="0"/>
          </a:p>
          <a:p>
            <a:r>
              <a:rPr lang="ja-JP" altLang="en-US" dirty="0"/>
              <a:t>コントローラにセット</a:t>
            </a:r>
            <a:endParaRPr kumimoji="1" lang="ja-JP" altLang="en-US" dirty="0"/>
          </a:p>
        </p:txBody>
      </p:sp>
      <p:sp>
        <p:nvSpPr>
          <p:cNvPr id="14" name="テキスト ボックス 13">
            <a:extLst>
              <a:ext uri="{FF2B5EF4-FFF2-40B4-BE49-F238E27FC236}">
                <a16:creationId xmlns:a16="http://schemas.microsoft.com/office/drawing/2014/main" id="{643920C4-9B10-4131-8E15-94AD5E47E23A}"/>
              </a:ext>
            </a:extLst>
          </p:cNvPr>
          <p:cNvSpPr txBox="1"/>
          <p:nvPr/>
        </p:nvSpPr>
        <p:spPr>
          <a:xfrm>
            <a:off x="6258862" y="3105834"/>
            <a:ext cx="5724644"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3600" dirty="0"/>
              <a:t>あとはこれまでと同じです</a:t>
            </a:r>
            <a:endParaRPr kumimoji="1" lang="en-US" altLang="ja-JP" sz="3600" dirty="0"/>
          </a:p>
        </p:txBody>
      </p:sp>
    </p:spTree>
    <p:extLst>
      <p:ext uri="{BB962C8B-B14F-4D97-AF65-F5344CB8AC3E}">
        <p14:creationId xmlns:p14="http://schemas.microsoft.com/office/powerpoint/2010/main" val="1661362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確認問題</a:t>
            </a:r>
          </a:p>
        </p:txBody>
      </p:sp>
      <p:sp>
        <p:nvSpPr>
          <p:cNvPr id="3" name="テキスト ボックス 2">
            <a:extLst>
              <a:ext uri="{FF2B5EF4-FFF2-40B4-BE49-F238E27FC236}">
                <a16:creationId xmlns:a16="http://schemas.microsoft.com/office/drawing/2014/main" id="{85C8EDCF-6C81-4C4D-9B1C-B987AF30F51D}"/>
              </a:ext>
            </a:extLst>
          </p:cNvPr>
          <p:cNvSpPr txBox="1"/>
          <p:nvPr/>
        </p:nvSpPr>
        <p:spPr>
          <a:xfrm>
            <a:off x="540329" y="2105561"/>
            <a:ext cx="4698722" cy="2062103"/>
          </a:xfrm>
          <a:prstGeom prst="rect">
            <a:avLst/>
          </a:prstGeom>
          <a:noFill/>
        </p:spPr>
        <p:txBody>
          <a:bodyPr wrap="none" rtlCol="0">
            <a:spAutoFit/>
          </a:bodyPr>
          <a:lstStyle/>
          <a:p>
            <a:r>
              <a:rPr kumimoji="1" lang="ja-JP" altLang="en-US" sz="3200" dirty="0"/>
              <a:t>３</a:t>
            </a:r>
            <a:r>
              <a:rPr kumimoji="1" lang="en-US" altLang="ja-JP" sz="3200" dirty="0"/>
              <a:t>D</a:t>
            </a:r>
            <a:r>
              <a:rPr kumimoji="1" lang="ja-JP" altLang="en-US" sz="3200" dirty="0"/>
              <a:t>格ゲーを作れ！</a:t>
            </a:r>
            <a:endParaRPr kumimoji="1" lang="en-US" altLang="ja-JP" sz="3200" dirty="0"/>
          </a:p>
          <a:p>
            <a:r>
              <a:rPr kumimoji="1" lang="ja-JP" altLang="en-US" sz="3200" dirty="0"/>
              <a:t>・</a:t>
            </a:r>
            <a:r>
              <a:rPr kumimoji="1" lang="en-US" altLang="ja-JP" sz="3200" dirty="0"/>
              <a:t>UI</a:t>
            </a:r>
            <a:r>
              <a:rPr kumimoji="1" lang="ja-JP" altLang="en-US" sz="3200" dirty="0"/>
              <a:t>があること</a:t>
            </a:r>
            <a:endParaRPr kumimoji="1" lang="en-US" altLang="ja-JP" sz="3200" dirty="0"/>
          </a:p>
          <a:p>
            <a:r>
              <a:rPr lang="ja-JP" altLang="en-US" sz="3200" dirty="0"/>
              <a:t>・当たり判定があること</a:t>
            </a:r>
            <a:endParaRPr lang="en-US" altLang="ja-JP" sz="3200" dirty="0"/>
          </a:p>
          <a:p>
            <a:r>
              <a:rPr kumimoji="1" lang="ja-JP" altLang="en-US" sz="3200" dirty="0"/>
              <a:t>以上。</a:t>
            </a:r>
            <a:endParaRPr kumimoji="1" lang="en-US" altLang="ja-JP" sz="3200" dirty="0"/>
          </a:p>
        </p:txBody>
      </p:sp>
    </p:spTree>
    <p:extLst>
      <p:ext uri="{BB962C8B-B14F-4D97-AF65-F5344CB8AC3E}">
        <p14:creationId xmlns:p14="http://schemas.microsoft.com/office/powerpoint/2010/main" val="3281809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0" name="タイトル 1">
            <a:extLst>
              <a:ext uri="{FF2B5EF4-FFF2-40B4-BE49-F238E27FC236}">
                <a16:creationId xmlns:a16="http://schemas.microsoft.com/office/drawing/2014/main" id="{552304C8-A1DE-4E8B-BA5F-60F1BC1D2390}"/>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3200" dirty="0">
                <a:solidFill>
                  <a:schemeClr val="tx1"/>
                </a:solidFill>
              </a:rPr>
              <a:t>課題：クッキークリッカーもどきの作成</a:t>
            </a:r>
            <a:r>
              <a:rPr lang="en-US" altLang="ja-JP" sz="3200" dirty="0">
                <a:solidFill>
                  <a:schemeClr val="tx1"/>
                </a:solidFill>
              </a:rPr>
              <a:t>3</a:t>
            </a:r>
            <a:endParaRPr lang="ja-JP" altLang="en-US" sz="3200" dirty="0">
              <a:solidFill>
                <a:schemeClr val="tx1"/>
              </a:solidFill>
            </a:endParaRPr>
          </a:p>
        </p:txBody>
      </p:sp>
      <p:sp>
        <p:nvSpPr>
          <p:cNvPr id="7" name="テキスト ボックス 6">
            <a:extLst>
              <a:ext uri="{FF2B5EF4-FFF2-40B4-BE49-F238E27FC236}">
                <a16:creationId xmlns:a16="http://schemas.microsoft.com/office/drawing/2014/main" id="{6D481F4F-8AA2-4E71-919B-8430524F502F}"/>
              </a:ext>
            </a:extLst>
          </p:cNvPr>
          <p:cNvSpPr txBox="1"/>
          <p:nvPr/>
        </p:nvSpPr>
        <p:spPr>
          <a:xfrm>
            <a:off x="961697" y="3167390"/>
            <a:ext cx="9661619" cy="1015663"/>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6000" dirty="0"/>
              <a:t>仕様書</a:t>
            </a:r>
            <a:r>
              <a:rPr kumimoji="1" lang="en-US" altLang="ja-JP" sz="6000" dirty="0"/>
              <a:t>(teams</a:t>
            </a:r>
            <a:r>
              <a:rPr kumimoji="1" lang="ja-JP" altLang="en-US" sz="6000" dirty="0"/>
              <a:t>上</a:t>
            </a:r>
            <a:r>
              <a:rPr kumimoji="1" lang="en-US" altLang="ja-JP" sz="6000" dirty="0"/>
              <a:t>)</a:t>
            </a:r>
            <a:r>
              <a:rPr kumimoji="1" lang="ja-JP" altLang="en-US" sz="6000" dirty="0"/>
              <a:t>：</a:t>
            </a:r>
            <a:r>
              <a:rPr lang="en-US" altLang="ja-JP" sz="6000" dirty="0"/>
              <a:t>Cookie3</a:t>
            </a:r>
            <a:endParaRPr kumimoji="1" lang="ja-JP" altLang="en-US" sz="4400" dirty="0"/>
          </a:p>
        </p:txBody>
      </p:sp>
    </p:spTree>
    <p:extLst>
      <p:ext uri="{BB962C8B-B14F-4D97-AF65-F5344CB8AC3E}">
        <p14:creationId xmlns:p14="http://schemas.microsoft.com/office/powerpoint/2010/main" val="2760010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10515600" cy="1230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まとめ</a:t>
            </a:r>
          </a:p>
        </p:txBody>
      </p:sp>
      <p:sp>
        <p:nvSpPr>
          <p:cNvPr id="6" name="コンテンツ プレースホルダー 2">
            <a:extLst>
              <a:ext uri="{FF2B5EF4-FFF2-40B4-BE49-F238E27FC236}">
                <a16:creationId xmlns:a16="http://schemas.microsoft.com/office/drawing/2014/main" id="{9833EB74-73B2-43EE-B1C0-CCF48283D1C4}"/>
              </a:ext>
            </a:extLst>
          </p:cNvPr>
          <p:cNvSpPr txBox="1">
            <a:spLocks/>
          </p:cNvSpPr>
          <p:nvPr/>
        </p:nvSpPr>
        <p:spPr>
          <a:xfrm>
            <a:off x="7519048" y="889721"/>
            <a:ext cx="4112817" cy="232933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3200" b="1" u="sng" dirty="0"/>
              <a:t>今回の範囲</a:t>
            </a:r>
            <a:endParaRPr lang="en-US" altLang="ja-JP" sz="3200" b="1" u="sng" dirty="0"/>
          </a:p>
          <a:p>
            <a:pPr marL="0" indent="0">
              <a:buFont typeface="Wingdings 3" charset="2"/>
              <a:buNone/>
            </a:pPr>
            <a:r>
              <a:rPr lang="ja-JP" altLang="en-US" sz="2800" dirty="0"/>
              <a:t>・</a:t>
            </a:r>
            <a:r>
              <a:rPr lang="en-US" altLang="ja-JP" sz="2800" dirty="0"/>
              <a:t>Unity</a:t>
            </a:r>
            <a:r>
              <a:rPr lang="ja-JP" altLang="en-US" sz="2800" dirty="0"/>
              <a:t>：スライド</a:t>
            </a:r>
            <a:endParaRPr lang="en-US" altLang="ja-JP" sz="2800" dirty="0"/>
          </a:p>
          <a:p>
            <a:pPr marL="0" indent="0">
              <a:buFont typeface="Wingdings 3" charset="2"/>
              <a:buNone/>
            </a:pPr>
            <a:r>
              <a:rPr lang="ja-JP" altLang="en-US" sz="2800" dirty="0"/>
              <a:t>・確認問題：スライド</a:t>
            </a:r>
            <a:endParaRPr lang="en-US" altLang="ja-JP" sz="2800" dirty="0"/>
          </a:p>
          <a:p>
            <a:pPr marL="0" indent="0">
              <a:buFont typeface="Wingdings 3" charset="2"/>
              <a:buNone/>
            </a:pPr>
            <a:r>
              <a:rPr lang="ja-JP" altLang="en-US" sz="2800" dirty="0"/>
              <a:t>・課題 </a:t>
            </a:r>
            <a:r>
              <a:rPr lang="en-US" altLang="ja-JP" sz="2800" dirty="0"/>
              <a:t>: </a:t>
            </a:r>
            <a:r>
              <a:rPr lang="ja-JP" altLang="en-US" sz="2800" dirty="0"/>
              <a:t>スライド</a:t>
            </a:r>
            <a:endParaRPr lang="en-US" altLang="ja-JP" sz="2800" dirty="0"/>
          </a:p>
          <a:p>
            <a:pPr marL="0" indent="0">
              <a:buNone/>
            </a:pPr>
            <a:endParaRPr lang="en-US" altLang="ja-JP" sz="3200" dirty="0"/>
          </a:p>
          <a:p>
            <a:endParaRPr lang="ja-JP" altLang="en-US" sz="3200" dirty="0"/>
          </a:p>
        </p:txBody>
      </p:sp>
      <p:sp>
        <p:nvSpPr>
          <p:cNvPr id="2" name="テキスト ボックス 1">
            <a:extLst>
              <a:ext uri="{FF2B5EF4-FFF2-40B4-BE49-F238E27FC236}">
                <a16:creationId xmlns:a16="http://schemas.microsoft.com/office/drawing/2014/main" id="{9D99965B-D35B-4570-ABB2-6DD60619454E}"/>
              </a:ext>
            </a:extLst>
          </p:cNvPr>
          <p:cNvSpPr txBox="1"/>
          <p:nvPr/>
        </p:nvSpPr>
        <p:spPr>
          <a:xfrm>
            <a:off x="400341" y="1138334"/>
            <a:ext cx="7381389" cy="3970318"/>
          </a:xfrm>
          <a:prstGeom prst="rect">
            <a:avLst/>
          </a:prstGeom>
          <a:noFill/>
        </p:spPr>
        <p:txBody>
          <a:bodyPr wrap="square" rtlCol="0">
            <a:spAutoFit/>
          </a:bodyPr>
          <a:lstStyle/>
          <a:p>
            <a:pPr marL="0" indent="0">
              <a:buNone/>
            </a:pPr>
            <a:r>
              <a:rPr kumimoji="1" lang="ja-JP" altLang="en-US" sz="2800" dirty="0"/>
              <a:t>・</a:t>
            </a:r>
            <a:r>
              <a:rPr kumimoji="1" lang="en-US" altLang="ja-JP" sz="2800" dirty="0"/>
              <a:t>UI</a:t>
            </a:r>
          </a:p>
          <a:p>
            <a:pPr marL="0" indent="0">
              <a:buNone/>
            </a:pPr>
            <a:endParaRPr kumimoji="1" lang="en-US" altLang="ja-JP" sz="2800" dirty="0"/>
          </a:p>
          <a:p>
            <a:pPr marL="0" indent="0">
              <a:buNone/>
            </a:pPr>
            <a:r>
              <a:rPr kumimoji="1" lang="ja-JP" altLang="en-US" sz="2800" dirty="0"/>
              <a:t>・</a:t>
            </a:r>
            <a:r>
              <a:rPr kumimoji="1" lang="en-US" altLang="ja-JP" sz="2800" dirty="0"/>
              <a:t>2D</a:t>
            </a:r>
            <a:r>
              <a:rPr lang="ja-JP" altLang="en-US" sz="2800" dirty="0"/>
              <a:t>グラフィック</a:t>
            </a:r>
            <a:endParaRPr kumimoji="1" lang="en-US" altLang="ja-JP" sz="2800" dirty="0"/>
          </a:p>
          <a:p>
            <a:pPr marL="0" indent="0">
              <a:buNone/>
            </a:pPr>
            <a:endParaRPr lang="en-US" altLang="ja-JP" sz="2800" dirty="0"/>
          </a:p>
          <a:p>
            <a:pPr marL="0" indent="0">
              <a:buNone/>
            </a:pPr>
            <a:r>
              <a:rPr lang="ja-JP" altLang="en-US" sz="2800" dirty="0"/>
              <a:t>・</a:t>
            </a:r>
            <a:r>
              <a:rPr lang="en-US" altLang="ja-JP" sz="2800" dirty="0"/>
              <a:t>2D</a:t>
            </a:r>
            <a:r>
              <a:rPr lang="ja-JP" altLang="en-US" sz="2800" dirty="0"/>
              <a:t>アニメーション</a:t>
            </a:r>
            <a:endParaRPr lang="en-US" altLang="ja-JP" sz="2800" dirty="0"/>
          </a:p>
          <a:p>
            <a:pPr marL="0" indent="0">
              <a:buNone/>
            </a:pPr>
            <a:endParaRPr lang="en-US" altLang="ja-JP" sz="2800" dirty="0"/>
          </a:p>
          <a:p>
            <a:pPr marL="0" indent="0">
              <a:buNone/>
            </a:pPr>
            <a:r>
              <a:rPr lang="ja-JP" altLang="en-US" sz="2800" dirty="0"/>
              <a:t>・</a:t>
            </a:r>
            <a:r>
              <a:rPr lang="en-US" altLang="ja-JP" sz="2800" dirty="0"/>
              <a:t>3D</a:t>
            </a:r>
            <a:r>
              <a:rPr lang="ja-JP" altLang="en-US" sz="2800" dirty="0"/>
              <a:t>モデル</a:t>
            </a:r>
            <a:endParaRPr lang="en-US" altLang="ja-JP" sz="2800" dirty="0"/>
          </a:p>
          <a:p>
            <a:pPr marL="0" indent="0">
              <a:buNone/>
            </a:pPr>
            <a:endParaRPr kumimoji="1" lang="en-US" altLang="ja-JP" sz="2800" dirty="0"/>
          </a:p>
          <a:p>
            <a:pPr marL="0" indent="0">
              <a:buNone/>
            </a:pPr>
            <a:r>
              <a:rPr lang="ja-JP" altLang="en-US" sz="2800" dirty="0"/>
              <a:t>・</a:t>
            </a:r>
            <a:r>
              <a:rPr lang="en-US" altLang="ja-JP" sz="2800" dirty="0"/>
              <a:t>3D</a:t>
            </a:r>
            <a:r>
              <a:rPr lang="ja-JP" altLang="en-US" sz="2800" dirty="0"/>
              <a:t>アニメーション</a:t>
            </a:r>
            <a:endParaRPr kumimoji="1" lang="en-US" altLang="ja-JP" sz="2800" dirty="0"/>
          </a:p>
        </p:txBody>
      </p:sp>
    </p:spTree>
    <p:extLst>
      <p:ext uri="{BB962C8B-B14F-4D97-AF65-F5344CB8AC3E}">
        <p14:creationId xmlns:p14="http://schemas.microsoft.com/office/powerpoint/2010/main" val="2810474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２</a:t>
            </a:r>
            <a:r>
              <a:rPr lang="en-US" altLang="ja-JP" b="1" dirty="0"/>
              <a:t>D</a:t>
            </a:r>
            <a:r>
              <a:rPr lang="ja-JP" altLang="en-US" b="1" dirty="0"/>
              <a:t>アニメーション</a:t>
            </a:r>
          </a:p>
        </p:txBody>
      </p:sp>
      <p:pic>
        <p:nvPicPr>
          <p:cNvPr id="3" name="図 2">
            <a:extLst>
              <a:ext uri="{FF2B5EF4-FFF2-40B4-BE49-F238E27FC236}">
                <a16:creationId xmlns:a16="http://schemas.microsoft.com/office/drawing/2014/main" id="{64354992-2E82-4637-AFBE-91D46BACD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61" y="2101805"/>
            <a:ext cx="7971697" cy="2391509"/>
          </a:xfrm>
          <a:prstGeom prst="rect">
            <a:avLst/>
          </a:prstGeom>
        </p:spPr>
      </p:pic>
      <p:sp>
        <p:nvSpPr>
          <p:cNvPr id="4" name="テキスト ボックス 3">
            <a:extLst>
              <a:ext uri="{FF2B5EF4-FFF2-40B4-BE49-F238E27FC236}">
                <a16:creationId xmlns:a16="http://schemas.microsoft.com/office/drawing/2014/main" id="{CD1AFA03-FA07-491F-BF0C-D40C7764E4F1}"/>
              </a:ext>
            </a:extLst>
          </p:cNvPr>
          <p:cNvSpPr txBox="1"/>
          <p:nvPr/>
        </p:nvSpPr>
        <p:spPr>
          <a:xfrm>
            <a:off x="475861" y="901476"/>
            <a:ext cx="10878299" cy="1200329"/>
          </a:xfrm>
          <a:prstGeom prst="rect">
            <a:avLst/>
          </a:prstGeom>
          <a:noFill/>
        </p:spPr>
        <p:txBody>
          <a:bodyPr wrap="none" rtlCol="0">
            <a:spAutoFit/>
          </a:bodyPr>
          <a:lstStyle/>
          <a:p>
            <a:r>
              <a:rPr kumimoji="1" lang="ja-JP" altLang="en-US" sz="2400" dirty="0"/>
              <a:t>この１０年ほど２</a:t>
            </a:r>
            <a:r>
              <a:rPr kumimoji="1" lang="en-US" altLang="ja-JP" sz="2400" dirty="0"/>
              <a:t>D</a:t>
            </a:r>
            <a:r>
              <a:rPr kumimoji="1" lang="ja-JP" altLang="en-US" sz="2400" dirty="0"/>
              <a:t>アニメーションの方式は入れ替わりが激しいものでした。</a:t>
            </a:r>
            <a:endParaRPr kumimoji="1" lang="en-US" altLang="ja-JP" sz="2400" dirty="0"/>
          </a:p>
          <a:p>
            <a:r>
              <a:rPr lang="ja-JP" altLang="en-US" sz="2400" dirty="0"/>
              <a:t>そのため、</a:t>
            </a:r>
            <a:r>
              <a:rPr lang="en-US" altLang="ja-JP" sz="2400" dirty="0"/>
              <a:t>Unity</a:t>
            </a:r>
            <a:r>
              <a:rPr lang="ja-JP" altLang="en-US" sz="2400" dirty="0"/>
              <a:t>も多種のアニメ方式に対応しています。</a:t>
            </a:r>
            <a:endParaRPr lang="en-US" altLang="ja-JP" sz="2400" dirty="0"/>
          </a:p>
          <a:p>
            <a:r>
              <a:rPr kumimoji="1" lang="ja-JP" altLang="en-US" sz="2400" dirty="0"/>
              <a:t>（</a:t>
            </a:r>
            <a:r>
              <a:rPr kumimoji="1" lang="en-US" altLang="ja-JP" sz="2400" dirty="0"/>
              <a:t>※</a:t>
            </a:r>
            <a:r>
              <a:rPr kumimoji="1" lang="ja-JP" altLang="en-US" sz="2400" dirty="0"/>
              <a:t>古いものは大抵非推奨ですが）</a:t>
            </a:r>
          </a:p>
        </p:txBody>
      </p:sp>
      <p:sp>
        <p:nvSpPr>
          <p:cNvPr id="5" name="テキスト ボックス 4">
            <a:extLst>
              <a:ext uri="{FF2B5EF4-FFF2-40B4-BE49-F238E27FC236}">
                <a16:creationId xmlns:a16="http://schemas.microsoft.com/office/drawing/2014/main" id="{A7454892-394D-4BDB-982E-EB3CAE90C636}"/>
              </a:ext>
            </a:extLst>
          </p:cNvPr>
          <p:cNvSpPr txBox="1"/>
          <p:nvPr/>
        </p:nvSpPr>
        <p:spPr>
          <a:xfrm>
            <a:off x="561272" y="2393681"/>
            <a:ext cx="415498" cy="369332"/>
          </a:xfrm>
          <a:prstGeom prst="rect">
            <a:avLst/>
          </a:prstGeom>
          <a:solidFill>
            <a:schemeClr val="bg1"/>
          </a:solidFill>
        </p:spPr>
        <p:txBody>
          <a:bodyPr wrap="none" rtlCol="0">
            <a:spAutoFit/>
          </a:bodyPr>
          <a:lstStyle/>
          <a:p>
            <a:r>
              <a:rPr kumimoji="1" lang="ja-JP" altLang="en-US" dirty="0"/>
              <a:t>①</a:t>
            </a:r>
          </a:p>
        </p:txBody>
      </p:sp>
      <p:sp>
        <p:nvSpPr>
          <p:cNvPr id="9" name="テキスト ボックス 8">
            <a:extLst>
              <a:ext uri="{FF2B5EF4-FFF2-40B4-BE49-F238E27FC236}">
                <a16:creationId xmlns:a16="http://schemas.microsoft.com/office/drawing/2014/main" id="{D0E0259D-51E6-43E1-819D-BA3E8FA6D8C7}"/>
              </a:ext>
            </a:extLst>
          </p:cNvPr>
          <p:cNvSpPr txBox="1"/>
          <p:nvPr/>
        </p:nvSpPr>
        <p:spPr>
          <a:xfrm>
            <a:off x="561272" y="2885516"/>
            <a:ext cx="415498" cy="369332"/>
          </a:xfrm>
          <a:prstGeom prst="rect">
            <a:avLst/>
          </a:prstGeom>
          <a:solidFill>
            <a:schemeClr val="bg1"/>
          </a:solidFill>
        </p:spPr>
        <p:txBody>
          <a:bodyPr wrap="none" rtlCol="0">
            <a:spAutoFit/>
          </a:bodyPr>
          <a:lstStyle/>
          <a:p>
            <a:r>
              <a:rPr lang="ja-JP" altLang="en-US" dirty="0"/>
              <a:t>②</a:t>
            </a:r>
            <a:endParaRPr kumimoji="1" lang="ja-JP" altLang="en-US" dirty="0"/>
          </a:p>
        </p:txBody>
      </p:sp>
      <p:sp>
        <p:nvSpPr>
          <p:cNvPr id="10" name="テキスト ボックス 9">
            <a:extLst>
              <a:ext uri="{FF2B5EF4-FFF2-40B4-BE49-F238E27FC236}">
                <a16:creationId xmlns:a16="http://schemas.microsoft.com/office/drawing/2014/main" id="{579A221B-D385-434E-901B-FEB8B3176485}"/>
              </a:ext>
            </a:extLst>
          </p:cNvPr>
          <p:cNvSpPr txBox="1"/>
          <p:nvPr/>
        </p:nvSpPr>
        <p:spPr>
          <a:xfrm>
            <a:off x="561272" y="3340224"/>
            <a:ext cx="415498" cy="369332"/>
          </a:xfrm>
          <a:prstGeom prst="rect">
            <a:avLst/>
          </a:prstGeom>
          <a:solidFill>
            <a:schemeClr val="bg1"/>
          </a:solidFill>
        </p:spPr>
        <p:txBody>
          <a:bodyPr wrap="none" rtlCol="0">
            <a:spAutoFit/>
          </a:bodyPr>
          <a:lstStyle/>
          <a:p>
            <a:r>
              <a:rPr kumimoji="1" lang="ja-JP" altLang="en-US" dirty="0"/>
              <a:t>③</a:t>
            </a:r>
          </a:p>
        </p:txBody>
      </p:sp>
      <p:sp>
        <p:nvSpPr>
          <p:cNvPr id="11" name="テキスト ボックス 10">
            <a:extLst>
              <a:ext uri="{FF2B5EF4-FFF2-40B4-BE49-F238E27FC236}">
                <a16:creationId xmlns:a16="http://schemas.microsoft.com/office/drawing/2014/main" id="{574A5732-D955-448F-BF09-823BD4EC311B}"/>
              </a:ext>
            </a:extLst>
          </p:cNvPr>
          <p:cNvSpPr txBox="1"/>
          <p:nvPr/>
        </p:nvSpPr>
        <p:spPr>
          <a:xfrm>
            <a:off x="561272" y="3895075"/>
            <a:ext cx="415498" cy="369332"/>
          </a:xfrm>
          <a:prstGeom prst="rect">
            <a:avLst/>
          </a:prstGeom>
          <a:solidFill>
            <a:schemeClr val="bg1"/>
          </a:solidFill>
        </p:spPr>
        <p:txBody>
          <a:bodyPr wrap="none" rtlCol="0">
            <a:spAutoFit/>
          </a:bodyPr>
          <a:lstStyle/>
          <a:p>
            <a:r>
              <a:rPr lang="ja-JP" altLang="en-US" dirty="0"/>
              <a:t>④</a:t>
            </a:r>
            <a:endParaRPr kumimoji="1" lang="ja-JP" altLang="en-US" dirty="0"/>
          </a:p>
        </p:txBody>
      </p:sp>
      <p:sp>
        <p:nvSpPr>
          <p:cNvPr id="6" name="テキスト ボックス 5">
            <a:extLst>
              <a:ext uri="{FF2B5EF4-FFF2-40B4-BE49-F238E27FC236}">
                <a16:creationId xmlns:a16="http://schemas.microsoft.com/office/drawing/2014/main" id="{2CBAA4EA-ADC7-460A-84D5-83F82A30458A}"/>
              </a:ext>
            </a:extLst>
          </p:cNvPr>
          <p:cNvSpPr txBox="1"/>
          <p:nvPr/>
        </p:nvSpPr>
        <p:spPr>
          <a:xfrm>
            <a:off x="294598" y="4867559"/>
            <a:ext cx="5519460" cy="1077218"/>
          </a:xfrm>
          <a:prstGeom prst="rect">
            <a:avLst/>
          </a:prstGeom>
          <a:noFill/>
        </p:spPr>
        <p:txBody>
          <a:bodyPr wrap="none" rtlCol="0">
            <a:spAutoFit/>
          </a:bodyPr>
          <a:lstStyle/>
          <a:p>
            <a:r>
              <a:rPr kumimoji="1" lang="ja-JP" altLang="en-US" sz="3200" dirty="0"/>
              <a:t>①が一つの単独のアニメ</a:t>
            </a:r>
            <a:endParaRPr kumimoji="1" lang="en-US" altLang="ja-JP" sz="3200" dirty="0"/>
          </a:p>
          <a:p>
            <a:r>
              <a:rPr lang="ja-JP" altLang="en-US" sz="3200" dirty="0"/>
              <a:t>②で制御して全体を作成する</a:t>
            </a:r>
            <a:endParaRPr kumimoji="1" lang="ja-JP" altLang="en-US" sz="3200" dirty="0"/>
          </a:p>
        </p:txBody>
      </p:sp>
      <p:sp>
        <p:nvSpPr>
          <p:cNvPr id="12" name="テキスト ボックス 11">
            <a:extLst>
              <a:ext uri="{FF2B5EF4-FFF2-40B4-BE49-F238E27FC236}">
                <a16:creationId xmlns:a16="http://schemas.microsoft.com/office/drawing/2014/main" id="{157840D8-F562-4390-BBF6-14C3EAA64EE5}"/>
              </a:ext>
            </a:extLst>
          </p:cNvPr>
          <p:cNvSpPr txBox="1"/>
          <p:nvPr/>
        </p:nvSpPr>
        <p:spPr>
          <a:xfrm>
            <a:off x="5814058" y="4867559"/>
            <a:ext cx="6340197" cy="1077218"/>
          </a:xfrm>
          <a:prstGeom prst="rect">
            <a:avLst/>
          </a:prstGeom>
          <a:noFill/>
        </p:spPr>
        <p:txBody>
          <a:bodyPr wrap="none" rtlCol="0">
            <a:spAutoFit/>
          </a:bodyPr>
          <a:lstStyle/>
          <a:p>
            <a:r>
              <a:rPr lang="ja-JP" altLang="en-US" sz="3200" dirty="0"/>
              <a:t>③</a:t>
            </a:r>
            <a:r>
              <a:rPr kumimoji="1" lang="ja-JP" altLang="en-US" sz="3200" dirty="0"/>
              <a:t>が単純なコマ送りアニメ</a:t>
            </a:r>
            <a:endParaRPr kumimoji="1" lang="en-US" altLang="ja-JP" sz="3200" dirty="0"/>
          </a:p>
          <a:p>
            <a:r>
              <a:rPr lang="ja-JP" altLang="en-US" sz="3200" dirty="0"/>
              <a:t>④はパーツを動かして作るアニメ</a:t>
            </a:r>
            <a:endParaRPr kumimoji="1" lang="ja-JP" altLang="en-US" sz="3200" dirty="0"/>
          </a:p>
        </p:txBody>
      </p:sp>
      <p:sp>
        <p:nvSpPr>
          <p:cNvPr id="7" name="テキスト ボックス 6">
            <a:extLst>
              <a:ext uri="{FF2B5EF4-FFF2-40B4-BE49-F238E27FC236}">
                <a16:creationId xmlns:a16="http://schemas.microsoft.com/office/drawing/2014/main" id="{FA30FBEA-88B5-4BA6-B40B-1CE0938A654C}"/>
              </a:ext>
            </a:extLst>
          </p:cNvPr>
          <p:cNvSpPr txBox="1"/>
          <p:nvPr/>
        </p:nvSpPr>
        <p:spPr>
          <a:xfrm>
            <a:off x="5542384" y="3709556"/>
            <a:ext cx="6340197"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000" dirty="0"/>
              <a:t>他にパラパラ漫画式がありますが、普通使いません。</a:t>
            </a:r>
          </a:p>
        </p:txBody>
      </p:sp>
    </p:spTree>
    <p:extLst>
      <p:ext uri="{BB962C8B-B14F-4D97-AF65-F5344CB8AC3E}">
        <p14:creationId xmlns:p14="http://schemas.microsoft.com/office/powerpoint/2010/main" val="544366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２</a:t>
            </a:r>
            <a:r>
              <a:rPr lang="en-US" altLang="ja-JP" b="1" dirty="0"/>
              <a:t>D</a:t>
            </a:r>
            <a:r>
              <a:rPr lang="ja-JP" altLang="en-US" b="1" dirty="0"/>
              <a:t>アニメ　ー　準備</a:t>
            </a:r>
          </a:p>
        </p:txBody>
      </p:sp>
      <p:pic>
        <p:nvPicPr>
          <p:cNvPr id="6" name="図 5">
            <a:extLst>
              <a:ext uri="{FF2B5EF4-FFF2-40B4-BE49-F238E27FC236}">
                <a16:creationId xmlns:a16="http://schemas.microsoft.com/office/drawing/2014/main" id="{34F24525-9B24-4C05-AD7B-A92C92EFC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457" y="915932"/>
            <a:ext cx="6036790" cy="2345279"/>
          </a:xfrm>
          <a:prstGeom prst="rect">
            <a:avLst/>
          </a:prstGeom>
        </p:spPr>
      </p:pic>
      <p:sp>
        <p:nvSpPr>
          <p:cNvPr id="7" name="テキスト ボックス 6">
            <a:extLst>
              <a:ext uri="{FF2B5EF4-FFF2-40B4-BE49-F238E27FC236}">
                <a16:creationId xmlns:a16="http://schemas.microsoft.com/office/drawing/2014/main" id="{98C804C4-809C-476A-82A8-48D0C2E80385}"/>
              </a:ext>
            </a:extLst>
          </p:cNvPr>
          <p:cNvSpPr txBox="1"/>
          <p:nvPr/>
        </p:nvSpPr>
        <p:spPr>
          <a:xfrm>
            <a:off x="6355844" y="2088571"/>
            <a:ext cx="5724644"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dirty="0"/>
              <a:t>左の流れでパッケージを入れてください</a:t>
            </a:r>
          </a:p>
        </p:txBody>
      </p:sp>
      <p:sp>
        <p:nvSpPr>
          <p:cNvPr id="9" name="テキスト ボックス 8">
            <a:extLst>
              <a:ext uri="{FF2B5EF4-FFF2-40B4-BE49-F238E27FC236}">
                <a16:creationId xmlns:a16="http://schemas.microsoft.com/office/drawing/2014/main" id="{5ECCFFFB-3833-49DB-80B9-B9A558E17DD5}"/>
              </a:ext>
            </a:extLst>
          </p:cNvPr>
          <p:cNvSpPr txBox="1"/>
          <p:nvPr/>
        </p:nvSpPr>
        <p:spPr>
          <a:xfrm>
            <a:off x="294598" y="5774279"/>
            <a:ext cx="11205312"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en-US" altLang="ja-JP" dirty="0"/>
              <a:t>※</a:t>
            </a:r>
            <a:r>
              <a:rPr kumimoji="1" lang="ja-JP" altLang="en-US" dirty="0"/>
              <a:t>注意：</a:t>
            </a:r>
            <a:endParaRPr kumimoji="1" lang="en-US" altLang="ja-JP" dirty="0"/>
          </a:p>
          <a:p>
            <a:r>
              <a:rPr kumimoji="1" lang="ja-JP" altLang="en-US" dirty="0"/>
              <a:t>最近の更新で突然消されたようなので、</a:t>
            </a:r>
            <a:endParaRPr kumimoji="1" lang="en-US" altLang="ja-JP" dirty="0"/>
          </a:p>
          <a:p>
            <a:r>
              <a:rPr kumimoji="1" lang="ja-JP" altLang="en-US" dirty="0"/>
              <a:t>ネット上の記事</a:t>
            </a:r>
            <a:r>
              <a:rPr lang="ja-JP" altLang="en-US" dirty="0"/>
              <a:t>どころか公式マニュアルでさえ</a:t>
            </a:r>
            <a:r>
              <a:rPr kumimoji="1" lang="ja-JP" altLang="en-US" dirty="0"/>
              <a:t>２</a:t>
            </a:r>
            <a:r>
              <a:rPr kumimoji="1" lang="en-US" altLang="ja-JP" dirty="0"/>
              <a:t>D</a:t>
            </a:r>
            <a:r>
              <a:rPr kumimoji="1" lang="ja-JP" altLang="en-US" dirty="0"/>
              <a:t>パッケージが標準で入っている想定で書かれています。</a:t>
            </a:r>
          </a:p>
        </p:txBody>
      </p:sp>
      <p:sp>
        <p:nvSpPr>
          <p:cNvPr id="16" name="テキスト ボックス 15">
            <a:extLst>
              <a:ext uri="{FF2B5EF4-FFF2-40B4-BE49-F238E27FC236}">
                <a16:creationId xmlns:a16="http://schemas.microsoft.com/office/drawing/2014/main" id="{37E95733-368C-4551-AFC0-EBA9DC760900}"/>
              </a:ext>
            </a:extLst>
          </p:cNvPr>
          <p:cNvSpPr txBox="1"/>
          <p:nvPr/>
        </p:nvSpPr>
        <p:spPr>
          <a:xfrm>
            <a:off x="662473" y="4096139"/>
            <a:ext cx="10232288" cy="52322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ja-JP" sz="2800" dirty="0"/>
              <a:t>Windows &gt; Package Manager &gt; </a:t>
            </a:r>
            <a:r>
              <a:rPr kumimoji="1" lang="en-US" altLang="ja-JP" sz="2800" dirty="0" err="1"/>
              <a:t>UnityRegistry</a:t>
            </a:r>
            <a:r>
              <a:rPr kumimoji="1" lang="en-US" altLang="ja-JP" sz="2800" dirty="0"/>
              <a:t> &gt; 2D &gt; </a:t>
            </a:r>
            <a:r>
              <a:rPr lang="en-US" altLang="ja-JP" sz="2800" dirty="0"/>
              <a:t>Install</a:t>
            </a:r>
            <a:endParaRPr kumimoji="1" lang="ja-JP" altLang="en-US" sz="2800" dirty="0"/>
          </a:p>
        </p:txBody>
      </p:sp>
      <p:sp>
        <p:nvSpPr>
          <p:cNvPr id="17" name="楕円 16">
            <a:extLst>
              <a:ext uri="{FF2B5EF4-FFF2-40B4-BE49-F238E27FC236}">
                <a16:creationId xmlns:a16="http://schemas.microsoft.com/office/drawing/2014/main" id="{82DF697A-00F6-4D01-BB24-55EAAD56F557}"/>
              </a:ext>
            </a:extLst>
          </p:cNvPr>
          <p:cNvSpPr/>
          <p:nvPr/>
        </p:nvSpPr>
        <p:spPr>
          <a:xfrm>
            <a:off x="3207852" y="2036249"/>
            <a:ext cx="1576873" cy="29857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5623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２</a:t>
            </a:r>
            <a:r>
              <a:rPr lang="en-US" altLang="ja-JP" b="1" dirty="0"/>
              <a:t>D</a:t>
            </a:r>
            <a:r>
              <a:rPr lang="ja-JP" altLang="en-US" b="1" dirty="0"/>
              <a:t>アニメ　ー　パラパラアニメ</a:t>
            </a:r>
          </a:p>
        </p:txBody>
      </p:sp>
      <p:sp>
        <p:nvSpPr>
          <p:cNvPr id="2" name="テキスト ボックス 1">
            <a:extLst>
              <a:ext uri="{FF2B5EF4-FFF2-40B4-BE49-F238E27FC236}">
                <a16:creationId xmlns:a16="http://schemas.microsoft.com/office/drawing/2014/main" id="{099F34D6-1DA9-48EC-B495-937317BE0815}"/>
              </a:ext>
            </a:extLst>
          </p:cNvPr>
          <p:cNvSpPr txBox="1"/>
          <p:nvPr/>
        </p:nvSpPr>
        <p:spPr>
          <a:xfrm>
            <a:off x="294598" y="839755"/>
            <a:ext cx="6340197" cy="461665"/>
          </a:xfrm>
          <a:prstGeom prst="rect">
            <a:avLst/>
          </a:prstGeom>
          <a:noFill/>
        </p:spPr>
        <p:txBody>
          <a:bodyPr wrap="none" rtlCol="0">
            <a:spAutoFit/>
          </a:bodyPr>
          <a:lstStyle/>
          <a:p>
            <a:r>
              <a:rPr kumimoji="1" lang="ja-JP" altLang="en-US" sz="2400" dirty="0"/>
              <a:t>時間単位で強引に画像を切り替えているだけ</a:t>
            </a:r>
          </a:p>
        </p:txBody>
      </p:sp>
      <p:pic>
        <p:nvPicPr>
          <p:cNvPr id="4" name="図 3">
            <a:extLst>
              <a:ext uri="{FF2B5EF4-FFF2-40B4-BE49-F238E27FC236}">
                <a16:creationId xmlns:a16="http://schemas.microsoft.com/office/drawing/2014/main" id="{F9112648-636B-442A-B99A-9575B598E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2646" y="1483567"/>
            <a:ext cx="3318344" cy="2421494"/>
          </a:xfrm>
          <a:prstGeom prst="rect">
            <a:avLst/>
          </a:prstGeom>
        </p:spPr>
      </p:pic>
      <p:pic>
        <p:nvPicPr>
          <p:cNvPr id="6" name="図 5">
            <a:extLst>
              <a:ext uri="{FF2B5EF4-FFF2-40B4-BE49-F238E27FC236}">
                <a16:creationId xmlns:a16="http://schemas.microsoft.com/office/drawing/2014/main" id="{B152106C-3F9B-43CE-B278-AC297DF9E5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5636" y="1483567"/>
            <a:ext cx="2866364" cy="5374433"/>
          </a:xfrm>
          <a:prstGeom prst="rect">
            <a:avLst/>
          </a:prstGeom>
        </p:spPr>
      </p:pic>
      <p:pic>
        <p:nvPicPr>
          <p:cNvPr id="9" name="図 8">
            <a:extLst>
              <a:ext uri="{FF2B5EF4-FFF2-40B4-BE49-F238E27FC236}">
                <a16:creationId xmlns:a16="http://schemas.microsoft.com/office/drawing/2014/main" id="{A8F94274-D62E-4206-AF7B-A71FD9A1F4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4598" y="1393029"/>
            <a:ext cx="5748048" cy="3132317"/>
          </a:xfrm>
          <a:prstGeom prst="rect">
            <a:avLst/>
          </a:prstGeom>
        </p:spPr>
      </p:pic>
      <p:sp>
        <p:nvSpPr>
          <p:cNvPr id="10" name="テキスト ボックス 9">
            <a:extLst>
              <a:ext uri="{FF2B5EF4-FFF2-40B4-BE49-F238E27FC236}">
                <a16:creationId xmlns:a16="http://schemas.microsoft.com/office/drawing/2014/main" id="{BD33C547-F9E9-4F49-98E4-2EEFCB718FCD}"/>
              </a:ext>
            </a:extLst>
          </p:cNvPr>
          <p:cNvSpPr txBox="1"/>
          <p:nvPr/>
        </p:nvSpPr>
        <p:spPr>
          <a:xfrm>
            <a:off x="294598" y="5161402"/>
            <a:ext cx="7879080"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400" dirty="0"/>
              <a:t>非常に原始的なアニメになります。</a:t>
            </a:r>
            <a:endParaRPr kumimoji="1" lang="en-US" altLang="ja-JP" sz="2400" dirty="0"/>
          </a:p>
          <a:p>
            <a:r>
              <a:rPr kumimoji="1" lang="ja-JP" altLang="en-US" sz="2400" dirty="0"/>
              <a:t>単位時間毎に表示する画像を切り替えているだけです。</a:t>
            </a:r>
          </a:p>
        </p:txBody>
      </p:sp>
    </p:spTree>
    <p:extLst>
      <p:ext uri="{BB962C8B-B14F-4D97-AF65-F5344CB8AC3E}">
        <p14:creationId xmlns:p14="http://schemas.microsoft.com/office/powerpoint/2010/main" val="342328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２</a:t>
            </a:r>
            <a:r>
              <a:rPr lang="en-US" altLang="ja-JP" b="1" dirty="0"/>
              <a:t>D</a:t>
            </a:r>
            <a:r>
              <a:rPr lang="ja-JP" altLang="en-US" b="1" dirty="0"/>
              <a:t>アニメ　ー　</a:t>
            </a:r>
            <a:r>
              <a:rPr lang="en-US" altLang="ja-JP" b="1" dirty="0"/>
              <a:t>Unity</a:t>
            </a:r>
            <a:r>
              <a:rPr lang="ja-JP" altLang="en-US" b="1" dirty="0"/>
              <a:t>でパラパラ</a:t>
            </a:r>
          </a:p>
        </p:txBody>
      </p:sp>
      <p:sp>
        <p:nvSpPr>
          <p:cNvPr id="2" name="テキスト ボックス 1">
            <a:extLst>
              <a:ext uri="{FF2B5EF4-FFF2-40B4-BE49-F238E27FC236}">
                <a16:creationId xmlns:a16="http://schemas.microsoft.com/office/drawing/2014/main" id="{099F34D6-1DA9-48EC-B495-937317BE0815}"/>
              </a:ext>
            </a:extLst>
          </p:cNvPr>
          <p:cNvSpPr txBox="1"/>
          <p:nvPr/>
        </p:nvSpPr>
        <p:spPr>
          <a:xfrm>
            <a:off x="294598" y="839755"/>
            <a:ext cx="6779420" cy="461665"/>
          </a:xfrm>
          <a:prstGeom prst="rect">
            <a:avLst/>
          </a:prstGeom>
          <a:noFill/>
        </p:spPr>
        <p:txBody>
          <a:bodyPr wrap="none" rtlCol="0">
            <a:spAutoFit/>
          </a:bodyPr>
          <a:lstStyle/>
          <a:p>
            <a:r>
              <a:rPr kumimoji="1" lang="en-US" altLang="ja-JP" sz="2400" dirty="0"/>
              <a:t>Unity</a:t>
            </a:r>
            <a:r>
              <a:rPr kumimoji="1" lang="ja-JP" altLang="en-US" sz="2400" dirty="0"/>
              <a:t>の機能を使うともう少し簡単に作れます。</a:t>
            </a:r>
          </a:p>
        </p:txBody>
      </p:sp>
      <p:sp>
        <p:nvSpPr>
          <p:cNvPr id="10" name="テキスト ボックス 9">
            <a:extLst>
              <a:ext uri="{FF2B5EF4-FFF2-40B4-BE49-F238E27FC236}">
                <a16:creationId xmlns:a16="http://schemas.microsoft.com/office/drawing/2014/main" id="{BD33C547-F9E9-4F49-98E4-2EEFCB718FCD}"/>
              </a:ext>
            </a:extLst>
          </p:cNvPr>
          <p:cNvSpPr txBox="1"/>
          <p:nvPr/>
        </p:nvSpPr>
        <p:spPr>
          <a:xfrm>
            <a:off x="337238" y="6159296"/>
            <a:ext cx="8802410"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400" dirty="0"/>
              <a:t>パラパラアニメはもっとも単純なアニメの作り方になります。</a:t>
            </a:r>
          </a:p>
        </p:txBody>
      </p:sp>
      <p:pic>
        <p:nvPicPr>
          <p:cNvPr id="5" name="図 4">
            <a:extLst>
              <a:ext uri="{FF2B5EF4-FFF2-40B4-BE49-F238E27FC236}">
                <a16:creationId xmlns:a16="http://schemas.microsoft.com/office/drawing/2014/main" id="{466AA4B8-E1C4-42BE-92A5-2B9DF7429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598" y="1483567"/>
            <a:ext cx="3238500" cy="2461260"/>
          </a:xfrm>
          <a:prstGeom prst="rect">
            <a:avLst/>
          </a:prstGeom>
        </p:spPr>
      </p:pic>
      <p:sp>
        <p:nvSpPr>
          <p:cNvPr id="7" name="テキスト ボックス 6">
            <a:extLst>
              <a:ext uri="{FF2B5EF4-FFF2-40B4-BE49-F238E27FC236}">
                <a16:creationId xmlns:a16="http://schemas.microsoft.com/office/drawing/2014/main" id="{B33021A7-786E-455E-B321-CDE2D0FADB74}"/>
              </a:ext>
            </a:extLst>
          </p:cNvPr>
          <p:cNvSpPr txBox="1"/>
          <p:nvPr/>
        </p:nvSpPr>
        <p:spPr>
          <a:xfrm>
            <a:off x="6259582" y="1293760"/>
            <a:ext cx="5455340" cy="1200329"/>
          </a:xfrm>
          <a:prstGeom prst="rect">
            <a:avLst/>
          </a:prstGeom>
          <a:noFill/>
        </p:spPr>
        <p:txBody>
          <a:bodyPr wrap="none" rtlCol="0">
            <a:spAutoFit/>
          </a:bodyPr>
          <a:lstStyle/>
          <a:p>
            <a:r>
              <a:rPr kumimoji="1" lang="ja-JP" altLang="en-US" dirty="0"/>
              <a:t>・複数選択して、</a:t>
            </a:r>
            <a:r>
              <a:rPr lang="en-US" altLang="ja-JP" dirty="0"/>
              <a:t>Scene</a:t>
            </a:r>
            <a:r>
              <a:rPr lang="ja-JP" altLang="en-US" dirty="0"/>
              <a:t>にドラッグアンドドロップ</a:t>
            </a:r>
            <a:endParaRPr lang="en-US" altLang="ja-JP" dirty="0"/>
          </a:p>
          <a:p>
            <a:r>
              <a:rPr kumimoji="1" lang="ja-JP" altLang="en-US" dirty="0"/>
              <a:t>・この段階で再生したら動きます。</a:t>
            </a:r>
            <a:endParaRPr kumimoji="1" lang="en-US" altLang="ja-JP" dirty="0"/>
          </a:p>
          <a:p>
            <a:r>
              <a:rPr lang="ja-JP" altLang="en-US" dirty="0"/>
              <a:t>・つぎは単位時間の調整をします。</a:t>
            </a:r>
            <a:endParaRPr lang="en-US" altLang="ja-JP" dirty="0"/>
          </a:p>
          <a:p>
            <a:r>
              <a:rPr kumimoji="1" lang="ja-JP" altLang="en-US" dirty="0"/>
              <a:t>・アニメーションウィンドウで時間調整</a:t>
            </a:r>
            <a:endParaRPr kumimoji="1" lang="en-US" altLang="ja-JP" dirty="0"/>
          </a:p>
        </p:txBody>
      </p:sp>
      <p:pic>
        <p:nvPicPr>
          <p:cNvPr id="12" name="図 11">
            <a:extLst>
              <a:ext uri="{FF2B5EF4-FFF2-40B4-BE49-F238E27FC236}">
                <a16:creationId xmlns:a16="http://schemas.microsoft.com/office/drawing/2014/main" id="{C8D8C851-0F08-44D6-9F4B-68ABB87758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598" y="3977554"/>
            <a:ext cx="4046220" cy="1927860"/>
          </a:xfrm>
          <a:prstGeom prst="rect">
            <a:avLst/>
          </a:prstGeom>
        </p:spPr>
      </p:pic>
      <p:pic>
        <p:nvPicPr>
          <p:cNvPr id="14" name="図 13">
            <a:extLst>
              <a:ext uri="{FF2B5EF4-FFF2-40B4-BE49-F238E27FC236}">
                <a16:creationId xmlns:a16="http://schemas.microsoft.com/office/drawing/2014/main" id="{2B03D61E-CE85-4F3A-89C5-C57301DCE0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7317" y="2549120"/>
            <a:ext cx="4181587" cy="3509195"/>
          </a:xfrm>
          <a:prstGeom prst="rect">
            <a:avLst/>
          </a:prstGeom>
        </p:spPr>
      </p:pic>
    </p:spTree>
    <p:extLst>
      <p:ext uri="{BB962C8B-B14F-4D97-AF65-F5344CB8AC3E}">
        <p14:creationId xmlns:p14="http://schemas.microsoft.com/office/powerpoint/2010/main" val="165836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２</a:t>
            </a:r>
            <a:r>
              <a:rPr lang="en-US" altLang="ja-JP" b="1" dirty="0"/>
              <a:t>D</a:t>
            </a:r>
            <a:r>
              <a:rPr lang="ja-JP" altLang="en-US" b="1" dirty="0"/>
              <a:t>アニメ　ー　スプライトアニメ</a:t>
            </a:r>
          </a:p>
        </p:txBody>
      </p:sp>
      <p:sp>
        <p:nvSpPr>
          <p:cNvPr id="2" name="テキスト ボックス 1">
            <a:extLst>
              <a:ext uri="{FF2B5EF4-FFF2-40B4-BE49-F238E27FC236}">
                <a16:creationId xmlns:a16="http://schemas.microsoft.com/office/drawing/2014/main" id="{099F34D6-1DA9-48EC-B495-937317BE0815}"/>
              </a:ext>
            </a:extLst>
          </p:cNvPr>
          <p:cNvSpPr txBox="1"/>
          <p:nvPr/>
        </p:nvSpPr>
        <p:spPr>
          <a:xfrm>
            <a:off x="294598" y="839755"/>
            <a:ext cx="6511719" cy="461665"/>
          </a:xfrm>
          <a:prstGeom prst="rect">
            <a:avLst/>
          </a:prstGeom>
          <a:noFill/>
        </p:spPr>
        <p:txBody>
          <a:bodyPr wrap="none" rtlCol="0">
            <a:spAutoFit/>
          </a:bodyPr>
          <a:lstStyle/>
          <a:p>
            <a:r>
              <a:rPr kumimoji="1" lang="en-US" altLang="ja-JP" sz="2400" dirty="0"/>
              <a:t>1</a:t>
            </a:r>
            <a:r>
              <a:rPr kumimoji="1" lang="ja-JP" altLang="en-US" sz="2400" dirty="0"/>
              <a:t>枚の画像の表示位置を時間単位で切り替える</a:t>
            </a:r>
          </a:p>
        </p:txBody>
      </p:sp>
      <p:sp>
        <p:nvSpPr>
          <p:cNvPr id="10" name="テキスト ボックス 9">
            <a:extLst>
              <a:ext uri="{FF2B5EF4-FFF2-40B4-BE49-F238E27FC236}">
                <a16:creationId xmlns:a16="http://schemas.microsoft.com/office/drawing/2014/main" id="{BD33C547-F9E9-4F49-98E4-2EEFCB718FCD}"/>
              </a:ext>
            </a:extLst>
          </p:cNvPr>
          <p:cNvSpPr txBox="1"/>
          <p:nvPr/>
        </p:nvSpPr>
        <p:spPr>
          <a:xfrm>
            <a:off x="294598" y="4153723"/>
            <a:ext cx="6955750"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400" dirty="0"/>
              <a:t>パラパラ式と比べて、メモリ占有量は増えます。</a:t>
            </a:r>
            <a:endParaRPr kumimoji="1" lang="en-US" altLang="ja-JP" sz="2400" dirty="0"/>
          </a:p>
          <a:p>
            <a:r>
              <a:rPr lang="ja-JP" altLang="en-US" sz="2400" dirty="0"/>
              <a:t>が、ロードが減るぶん滑らかに動きます。</a:t>
            </a:r>
            <a:endParaRPr kumimoji="1" lang="ja-JP" altLang="en-US" sz="2400" dirty="0"/>
          </a:p>
        </p:txBody>
      </p:sp>
      <p:pic>
        <p:nvPicPr>
          <p:cNvPr id="11" name="図 10">
            <a:extLst>
              <a:ext uri="{FF2B5EF4-FFF2-40B4-BE49-F238E27FC236}">
                <a16:creationId xmlns:a16="http://schemas.microsoft.com/office/drawing/2014/main" id="{BBAC21F9-06BA-4230-9594-ECD44F9525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955" y="1665488"/>
            <a:ext cx="5184999" cy="12962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2" name="正方形/長方形 11">
            <a:extLst>
              <a:ext uri="{FF2B5EF4-FFF2-40B4-BE49-F238E27FC236}">
                <a16:creationId xmlns:a16="http://schemas.microsoft.com/office/drawing/2014/main" id="{C8565E2D-5E7D-4A94-8570-F0C4501454A3}"/>
              </a:ext>
            </a:extLst>
          </p:cNvPr>
          <p:cNvSpPr/>
          <p:nvPr/>
        </p:nvSpPr>
        <p:spPr>
          <a:xfrm>
            <a:off x="957955" y="1665488"/>
            <a:ext cx="1281390" cy="12962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152546DD-35AA-4121-A942-0451A5FC5013}"/>
              </a:ext>
            </a:extLst>
          </p:cNvPr>
          <p:cNvSpPr txBox="1"/>
          <p:nvPr/>
        </p:nvSpPr>
        <p:spPr>
          <a:xfrm>
            <a:off x="457301" y="3234565"/>
            <a:ext cx="6186309" cy="646331"/>
          </a:xfrm>
          <a:prstGeom prst="rect">
            <a:avLst/>
          </a:prstGeom>
          <a:noFill/>
        </p:spPr>
        <p:txBody>
          <a:bodyPr wrap="none" rtlCol="0">
            <a:spAutoFit/>
          </a:bodyPr>
          <a:lstStyle/>
          <a:p>
            <a:r>
              <a:rPr kumimoji="1" lang="ja-JP" altLang="en-US" dirty="0"/>
              <a:t>赤枠がゲーム画面上に写っている場所だとすると、</a:t>
            </a:r>
            <a:endParaRPr kumimoji="1" lang="en-US" altLang="ja-JP" dirty="0"/>
          </a:p>
          <a:p>
            <a:r>
              <a:rPr lang="ja-JP" altLang="en-US" dirty="0"/>
              <a:t>写っている場所をずらしてアニメを表現するものです。</a:t>
            </a:r>
            <a:endParaRPr kumimoji="1" lang="ja-JP" altLang="en-US" dirty="0"/>
          </a:p>
        </p:txBody>
      </p:sp>
      <p:sp>
        <p:nvSpPr>
          <p:cNvPr id="14" name="テキスト ボックス 13">
            <a:extLst>
              <a:ext uri="{FF2B5EF4-FFF2-40B4-BE49-F238E27FC236}">
                <a16:creationId xmlns:a16="http://schemas.microsoft.com/office/drawing/2014/main" id="{01944950-4436-4234-9AC0-20162F5215FA}"/>
              </a:ext>
            </a:extLst>
          </p:cNvPr>
          <p:cNvSpPr txBox="1"/>
          <p:nvPr/>
        </p:nvSpPr>
        <p:spPr>
          <a:xfrm>
            <a:off x="6934067" y="2757511"/>
            <a:ext cx="5211683" cy="95410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800" dirty="0"/>
              <a:t>一般的な２</a:t>
            </a:r>
            <a:r>
              <a:rPr kumimoji="1" lang="en-US" altLang="ja-JP" sz="2800" dirty="0"/>
              <a:t>D</a:t>
            </a:r>
            <a:r>
              <a:rPr kumimoji="1" lang="ja-JP" altLang="en-US" sz="2800" dirty="0"/>
              <a:t>ゲームの</a:t>
            </a:r>
            <a:endParaRPr kumimoji="1" lang="en-US" altLang="ja-JP" sz="2800" dirty="0"/>
          </a:p>
          <a:p>
            <a:r>
              <a:rPr kumimoji="1" lang="ja-JP" altLang="en-US" sz="2800" dirty="0"/>
              <a:t>アニメ</a:t>
            </a:r>
            <a:r>
              <a:rPr lang="ja-JP" altLang="en-US" sz="2800" dirty="0"/>
              <a:t>ーションはこちらです。</a:t>
            </a:r>
            <a:endParaRPr kumimoji="1" lang="ja-JP" altLang="en-US" sz="2800" dirty="0"/>
          </a:p>
        </p:txBody>
      </p:sp>
      <p:sp>
        <p:nvSpPr>
          <p:cNvPr id="3" name="テキスト ボックス 2">
            <a:extLst>
              <a:ext uri="{FF2B5EF4-FFF2-40B4-BE49-F238E27FC236}">
                <a16:creationId xmlns:a16="http://schemas.microsoft.com/office/drawing/2014/main" id="{1ADC8EF9-E97F-4BC8-8A87-B274802DD712}"/>
              </a:ext>
            </a:extLst>
          </p:cNvPr>
          <p:cNvSpPr txBox="1"/>
          <p:nvPr/>
        </p:nvSpPr>
        <p:spPr>
          <a:xfrm>
            <a:off x="7768954" y="1790393"/>
            <a:ext cx="1980029" cy="523220"/>
          </a:xfrm>
          <a:prstGeom prst="rect">
            <a:avLst/>
          </a:prstGeom>
          <a:noFill/>
        </p:spPr>
        <p:txBody>
          <a:bodyPr wrap="none" rtlCol="0">
            <a:spAutoFit/>
          </a:bodyPr>
          <a:lstStyle/>
          <a:p>
            <a:r>
              <a:rPr kumimoji="1" lang="ja-JP" altLang="en-US" sz="2800" dirty="0"/>
              <a:t>一枚の画像</a:t>
            </a:r>
          </a:p>
        </p:txBody>
      </p:sp>
      <p:cxnSp>
        <p:nvCxnSpPr>
          <p:cNvPr id="5" name="直線矢印コネクタ 4">
            <a:extLst>
              <a:ext uri="{FF2B5EF4-FFF2-40B4-BE49-F238E27FC236}">
                <a16:creationId xmlns:a16="http://schemas.microsoft.com/office/drawing/2014/main" id="{B33899BC-6CC4-4E51-BA25-C4A511C84CBA}"/>
              </a:ext>
            </a:extLst>
          </p:cNvPr>
          <p:cNvCxnSpPr>
            <a:stCxn id="3" idx="1"/>
            <a:endCxn id="11" idx="3"/>
          </p:cNvCxnSpPr>
          <p:nvPr/>
        </p:nvCxnSpPr>
        <p:spPr>
          <a:xfrm flipH="1">
            <a:off x="6142954" y="2052003"/>
            <a:ext cx="1626000" cy="2616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716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7" name="タイトル 1">
            <a:extLst>
              <a:ext uri="{FF2B5EF4-FFF2-40B4-BE49-F238E27FC236}">
                <a16:creationId xmlns:a16="http://schemas.microsoft.com/office/drawing/2014/main" id="{8E0F299C-8C24-4BE7-AF5A-85E9FB97C62E}"/>
              </a:ext>
            </a:extLst>
          </p:cNvPr>
          <p:cNvSpPr txBox="1">
            <a:spLocks/>
          </p:cNvSpPr>
          <p:nvPr/>
        </p:nvSpPr>
        <p:spPr>
          <a:xfrm>
            <a:off x="294598" y="-5492"/>
            <a:ext cx="9245311" cy="753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２</a:t>
            </a:r>
            <a:r>
              <a:rPr lang="en-US" altLang="ja-JP" b="1" dirty="0"/>
              <a:t>D</a:t>
            </a:r>
            <a:r>
              <a:rPr lang="ja-JP" altLang="en-US" b="1" dirty="0"/>
              <a:t>アニメ　ー　</a:t>
            </a:r>
            <a:r>
              <a:rPr lang="ja-JP" altLang="en-US" sz="3600" b="1" dirty="0"/>
              <a:t>スプライトアニメ作成</a:t>
            </a:r>
            <a:endParaRPr lang="ja-JP" altLang="en-US" b="1" dirty="0"/>
          </a:p>
        </p:txBody>
      </p:sp>
      <p:pic>
        <p:nvPicPr>
          <p:cNvPr id="3" name="図 2">
            <a:extLst>
              <a:ext uri="{FF2B5EF4-FFF2-40B4-BE49-F238E27FC236}">
                <a16:creationId xmlns:a16="http://schemas.microsoft.com/office/drawing/2014/main" id="{245DFA31-196F-44D9-A9DA-3778366DB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598" y="623597"/>
            <a:ext cx="2872672" cy="3475362"/>
          </a:xfrm>
          <a:prstGeom prst="rect">
            <a:avLst/>
          </a:prstGeom>
        </p:spPr>
      </p:pic>
      <p:pic>
        <p:nvPicPr>
          <p:cNvPr id="5" name="図 4">
            <a:extLst>
              <a:ext uri="{FF2B5EF4-FFF2-40B4-BE49-F238E27FC236}">
                <a16:creationId xmlns:a16="http://schemas.microsoft.com/office/drawing/2014/main" id="{0036245C-55CC-4411-8DA4-58DE02627F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7270" y="716577"/>
            <a:ext cx="6339689" cy="2712424"/>
          </a:xfrm>
          <a:prstGeom prst="rect">
            <a:avLst/>
          </a:prstGeom>
        </p:spPr>
      </p:pic>
      <p:pic>
        <p:nvPicPr>
          <p:cNvPr id="7" name="図 6">
            <a:extLst>
              <a:ext uri="{FF2B5EF4-FFF2-40B4-BE49-F238E27FC236}">
                <a16:creationId xmlns:a16="http://schemas.microsoft.com/office/drawing/2014/main" id="{292CFCEE-AFC8-4C33-920B-BC8FE52494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4598" y="4144307"/>
            <a:ext cx="4736229" cy="2619823"/>
          </a:xfrm>
          <a:prstGeom prst="rect">
            <a:avLst/>
          </a:prstGeom>
        </p:spPr>
      </p:pic>
      <p:pic>
        <p:nvPicPr>
          <p:cNvPr id="9" name="図 8">
            <a:extLst>
              <a:ext uri="{FF2B5EF4-FFF2-40B4-BE49-F238E27FC236}">
                <a16:creationId xmlns:a16="http://schemas.microsoft.com/office/drawing/2014/main" id="{BFE67892-534F-4118-93D2-29F4F9B83C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2979" y="3716130"/>
            <a:ext cx="2141220" cy="3048000"/>
          </a:xfrm>
          <a:prstGeom prst="rect">
            <a:avLst/>
          </a:prstGeom>
        </p:spPr>
      </p:pic>
      <p:sp>
        <p:nvSpPr>
          <p:cNvPr id="10" name="テキスト ボックス 9">
            <a:extLst>
              <a:ext uri="{FF2B5EF4-FFF2-40B4-BE49-F238E27FC236}">
                <a16:creationId xmlns:a16="http://schemas.microsoft.com/office/drawing/2014/main" id="{CAA43F30-B7EB-4B1A-9496-6D8E93442B57}"/>
              </a:ext>
            </a:extLst>
          </p:cNvPr>
          <p:cNvSpPr txBox="1"/>
          <p:nvPr/>
        </p:nvSpPr>
        <p:spPr>
          <a:xfrm>
            <a:off x="186612" y="623597"/>
            <a:ext cx="41549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①</a:t>
            </a:r>
          </a:p>
        </p:txBody>
      </p:sp>
      <p:sp>
        <p:nvSpPr>
          <p:cNvPr id="13" name="テキスト ボックス 12">
            <a:extLst>
              <a:ext uri="{FF2B5EF4-FFF2-40B4-BE49-F238E27FC236}">
                <a16:creationId xmlns:a16="http://schemas.microsoft.com/office/drawing/2014/main" id="{B09ED24F-BE54-4230-B4EF-0DC6B66F4EBB}"/>
              </a:ext>
            </a:extLst>
          </p:cNvPr>
          <p:cNvSpPr txBox="1"/>
          <p:nvPr/>
        </p:nvSpPr>
        <p:spPr>
          <a:xfrm>
            <a:off x="3167270" y="606100"/>
            <a:ext cx="41549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②</a:t>
            </a:r>
          </a:p>
        </p:txBody>
      </p:sp>
      <p:sp>
        <p:nvSpPr>
          <p:cNvPr id="14" name="テキスト ボックス 13">
            <a:extLst>
              <a:ext uri="{FF2B5EF4-FFF2-40B4-BE49-F238E27FC236}">
                <a16:creationId xmlns:a16="http://schemas.microsoft.com/office/drawing/2014/main" id="{D268BC7B-9FE6-4562-9B20-829F8B7BE538}"/>
              </a:ext>
            </a:extLst>
          </p:cNvPr>
          <p:cNvSpPr txBox="1"/>
          <p:nvPr/>
        </p:nvSpPr>
        <p:spPr>
          <a:xfrm>
            <a:off x="257088" y="4116456"/>
            <a:ext cx="41549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③</a:t>
            </a:r>
          </a:p>
        </p:txBody>
      </p:sp>
      <p:sp>
        <p:nvSpPr>
          <p:cNvPr id="16" name="テキスト ボックス 15">
            <a:extLst>
              <a:ext uri="{FF2B5EF4-FFF2-40B4-BE49-F238E27FC236}">
                <a16:creationId xmlns:a16="http://schemas.microsoft.com/office/drawing/2014/main" id="{7BF902C4-5A87-4FB7-B468-70D5668CA5F5}"/>
              </a:ext>
            </a:extLst>
          </p:cNvPr>
          <p:cNvSpPr txBox="1"/>
          <p:nvPr/>
        </p:nvSpPr>
        <p:spPr>
          <a:xfrm>
            <a:off x="5030827" y="3474349"/>
            <a:ext cx="41549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④</a:t>
            </a:r>
          </a:p>
        </p:txBody>
      </p:sp>
      <p:sp>
        <p:nvSpPr>
          <p:cNvPr id="11" name="テキスト ボックス 10">
            <a:extLst>
              <a:ext uri="{FF2B5EF4-FFF2-40B4-BE49-F238E27FC236}">
                <a16:creationId xmlns:a16="http://schemas.microsoft.com/office/drawing/2014/main" id="{E65DB6AA-C395-426B-8A16-EF966FCCC843}"/>
              </a:ext>
            </a:extLst>
          </p:cNvPr>
          <p:cNvSpPr txBox="1"/>
          <p:nvPr/>
        </p:nvSpPr>
        <p:spPr>
          <a:xfrm>
            <a:off x="7856376" y="4091043"/>
            <a:ext cx="3877985" cy="2031325"/>
          </a:xfrm>
          <a:prstGeom prst="rect">
            <a:avLst/>
          </a:prstGeom>
          <a:noFill/>
        </p:spPr>
        <p:txBody>
          <a:bodyPr wrap="none" rtlCol="0">
            <a:spAutoFit/>
          </a:bodyPr>
          <a:lstStyle/>
          <a:p>
            <a:r>
              <a:rPr kumimoji="1" lang="ja-JP" altLang="en-US" dirty="0"/>
              <a:t>①の手順を行い</a:t>
            </a:r>
            <a:endParaRPr kumimoji="1" lang="en-US" altLang="ja-JP" dirty="0"/>
          </a:p>
          <a:p>
            <a:r>
              <a:rPr lang="ja-JP" altLang="en-US" dirty="0"/>
              <a:t>②の手順を行い</a:t>
            </a:r>
            <a:endParaRPr lang="en-US" altLang="ja-JP" dirty="0"/>
          </a:p>
          <a:p>
            <a:r>
              <a:rPr kumimoji="1" lang="ja-JP" altLang="en-US" dirty="0"/>
              <a:t>③の手順を行い</a:t>
            </a:r>
            <a:endParaRPr kumimoji="1" lang="en-US" altLang="ja-JP" dirty="0"/>
          </a:p>
          <a:p>
            <a:r>
              <a:rPr lang="ja-JP" altLang="en-US" dirty="0"/>
              <a:t>④の手順を行う</a:t>
            </a:r>
            <a:endParaRPr lang="en-US" altLang="ja-JP" dirty="0"/>
          </a:p>
          <a:p>
            <a:endParaRPr kumimoji="1" lang="en-US" altLang="ja-JP" dirty="0"/>
          </a:p>
          <a:p>
            <a:r>
              <a:rPr lang="ja-JP" altLang="en-US" dirty="0"/>
              <a:t>④で作成されたアニメータを弄って</a:t>
            </a:r>
            <a:endParaRPr lang="en-US" altLang="ja-JP" dirty="0"/>
          </a:p>
          <a:p>
            <a:r>
              <a:rPr lang="ja-JP" altLang="en-US" dirty="0"/>
              <a:t>単位時間を調整する。</a:t>
            </a:r>
            <a:endParaRPr kumimoji="1" lang="en-US" altLang="ja-JP" dirty="0"/>
          </a:p>
        </p:txBody>
      </p:sp>
    </p:spTree>
    <p:extLst>
      <p:ext uri="{BB962C8B-B14F-4D97-AF65-F5344CB8AC3E}">
        <p14:creationId xmlns:p14="http://schemas.microsoft.com/office/powerpoint/2010/main" val="1073599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3394</TotalTime>
  <Words>1175</Words>
  <Application>Microsoft Office PowerPoint</Application>
  <PresentationFormat>ワイド画面</PresentationFormat>
  <Paragraphs>176</Paragraphs>
  <Slides>33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33</vt:i4>
      </vt:variant>
    </vt:vector>
  </HeadingPairs>
  <TitlesOfParts>
    <vt:vector size="38" baseType="lpstr">
      <vt:lpstr>游ゴシック</vt:lpstr>
      <vt:lpstr>游ゴシック Light</vt:lpstr>
      <vt:lpstr>Arial</vt:lpstr>
      <vt:lpstr>Wingdings 3</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dc:title>
  <dc:creator>Mahiro</dc:creator>
  <cp:lastModifiedBy>内藤 真広</cp:lastModifiedBy>
  <cp:revision>1803</cp:revision>
  <dcterms:created xsi:type="dcterms:W3CDTF">2021-04-24T06:43:32Z</dcterms:created>
  <dcterms:modified xsi:type="dcterms:W3CDTF">2023-09-04T02:16:25Z</dcterms:modified>
</cp:coreProperties>
</file>