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6" r:id="rId4"/>
  </p:sldMasterIdLst>
  <p:sldIdLst>
    <p:sldId id="259" r:id="rId5"/>
    <p:sldId id="335" r:id="rId6"/>
    <p:sldId id="338" r:id="rId7"/>
    <p:sldId id="339" r:id="rId8"/>
    <p:sldId id="340" r:id="rId9"/>
    <p:sldId id="341" r:id="rId10"/>
    <p:sldId id="348" r:id="rId11"/>
    <p:sldId id="376" r:id="rId12"/>
    <p:sldId id="350" r:id="rId13"/>
    <p:sldId id="351" r:id="rId14"/>
    <p:sldId id="358" r:id="rId15"/>
    <p:sldId id="377" r:id="rId16"/>
    <p:sldId id="352" r:id="rId17"/>
    <p:sldId id="361" r:id="rId18"/>
    <p:sldId id="353" r:id="rId19"/>
    <p:sldId id="362" r:id="rId20"/>
    <p:sldId id="354" r:id="rId21"/>
    <p:sldId id="380" r:id="rId22"/>
    <p:sldId id="355" r:id="rId23"/>
    <p:sldId id="364" r:id="rId24"/>
    <p:sldId id="378" r:id="rId25"/>
    <p:sldId id="359" r:id="rId26"/>
    <p:sldId id="374" r:id="rId27"/>
    <p:sldId id="360" r:id="rId28"/>
    <p:sldId id="373" r:id="rId29"/>
    <p:sldId id="379" r:id="rId30"/>
    <p:sldId id="386" r:id="rId31"/>
    <p:sldId id="356" r:id="rId32"/>
    <p:sldId id="365" r:id="rId33"/>
    <p:sldId id="381" r:id="rId34"/>
    <p:sldId id="382" r:id="rId35"/>
    <p:sldId id="383" r:id="rId36"/>
    <p:sldId id="384" r:id="rId37"/>
    <p:sldId id="385" r:id="rId38"/>
    <p:sldId id="357" r:id="rId39"/>
    <p:sldId id="366" r:id="rId40"/>
    <p:sldId id="367" r:id="rId41"/>
    <p:sldId id="387" r:id="rId42"/>
    <p:sldId id="388" r:id="rId43"/>
    <p:sldId id="390" r:id="rId44"/>
    <p:sldId id="391" r:id="rId45"/>
    <p:sldId id="392" r:id="rId46"/>
    <p:sldId id="393" r:id="rId47"/>
    <p:sldId id="394" r:id="rId48"/>
    <p:sldId id="368" r:id="rId49"/>
    <p:sldId id="369" r:id="rId50"/>
    <p:sldId id="371" r:id="rId51"/>
    <p:sldId id="372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CD"/>
    <a:srgbClr val="236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8F276-E985-421D-94B6-D506FDAB1A4C}" v="2" dt="2022-02-13T08:55:33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下道 俊樹" userId="4f335ad1-413c-4861-9659-6bb2568eb983" providerId="ADAL" clId="{50B8F276-E985-421D-94B6-D506FDAB1A4C}"/>
    <pc:docChg chg="addSld modSld">
      <pc:chgData name="下道 俊樹" userId="4f335ad1-413c-4861-9659-6bb2568eb983" providerId="ADAL" clId="{50B8F276-E985-421D-94B6-D506FDAB1A4C}" dt="2022-02-13T08:56:18.533" v="56" actId="20577"/>
      <pc:docMkLst>
        <pc:docMk/>
      </pc:docMkLst>
      <pc:sldChg chg="modSp add mod">
        <pc:chgData name="下道 俊樹" userId="4f335ad1-413c-4861-9659-6bb2568eb983" providerId="ADAL" clId="{50B8F276-E985-421D-94B6-D506FDAB1A4C}" dt="2022-02-13T08:56:06.108" v="53" actId="20577"/>
        <pc:sldMkLst>
          <pc:docMk/>
          <pc:sldMk cId="3663949886" sldId="260"/>
        </pc:sldMkLst>
        <pc:spChg chg="mod">
          <ac:chgData name="下道 俊樹" userId="4f335ad1-413c-4861-9659-6bb2568eb983" providerId="ADAL" clId="{50B8F276-E985-421D-94B6-D506FDAB1A4C}" dt="2022-02-13T08:55:48.811" v="36" actId="20577"/>
          <ac:spMkLst>
            <pc:docMk/>
            <pc:sldMk cId="3663949886" sldId="260"/>
            <ac:spMk id="2" creationId="{B07F0731-4B56-400E-B0FD-7E69E4D5EFE9}"/>
          </ac:spMkLst>
        </pc:spChg>
        <pc:spChg chg="mod">
          <ac:chgData name="下道 俊樹" userId="4f335ad1-413c-4861-9659-6bb2568eb983" providerId="ADAL" clId="{50B8F276-E985-421D-94B6-D506FDAB1A4C}" dt="2022-02-13T08:56:06.108" v="53" actId="20577"/>
          <ac:spMkLst>
            <pc:docMk/>
            <pc:sldMk cId="3663949886" sldId="260"/>
            <ac:spMk id="3" creationId="{C4142CD5-4FD2-4707-8F44-C7C8EB9111D4}"/>
          </ac:spMkLst>
        </pc:spChg>
      </pc:sldChg>
      <pc:sldChg chg="modSp add mod">
        <pc:chgData name="下道 俊樹" userId="4f335ad1-413c-4861-9659-6bb2568eb983" providerId="ADAL" clId="{50B8F276-E985-421D-94B6-D506FDAB1A4C}" dt="2022-02-13T08:56:18.533" v="56" actId="20577"/>
        <pc:sldMkLst>
          <pc:docMk/>
          <pc:sldMk cId="490597057" sldId="261"/>
        </pc:sldMkLst>
        <pc:spChg chg="mod">
          <ac:chgData name="下道 俊樹" userId="4f335ad1-413c-4861-9659-6bb2568eb983" providerId="ADAL" clId="{50B8F276-E985-421D-94B6-D506FDAB1A4C}" dt="2022-02-13T08:55:41.317" v="17" actId="20577"/>
          <ac:spMkLst>
            <pc:docMk/>
            <pc:sldMk cId="490597057" sldId="261"/>
            <ac:spMk id="2" creationId="{B07F0731-4B56-400E-B0FD-7E69E4D5EFE9}"/>
          </ac:spMkLst>
        </pc:spChg>
        <pc:spChg chg="mod">
          <ac:chgData name="下道 俊樹" userId="4f335ad1-413c-4861-9659-6bb2568eb983" providerId="ADAL" clId="{50B8F276-E985-421D-94B6-D506FDAB1A4C}" dt="2022-02-13T08:56:18.533" v="56" actId="20577"/>
          <ac:spMkLst>
            <pc:docMk/>
            <pc:sldMk cId="490597057" sldId="261"/>
            <ac:spMk id="3" creationId="{C4142CD5-4FD2-4707-8F44-C7C8EB9111D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_furukawa\Desktop\temp\excel\&#22259;&#34920;&#20316;&#25104;_&#24231;&#27161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座標基本!$C$1</c:f>
              <c:strCache>
                <c:ptCount val="1"/>
                <c:pt idx="0">
                  <c:v>Yの値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0B666DE7-B149-46DC-98E7-1C373E0710C5}" type="CELLRANGE">
                      <a:rPr lang="en-US" altLang="ja-JP"/>
                      <a:pPr/>
                      <a:t>[CELLRANGE]</a:t>
                    </a:fld>
                    <a:r>
                      <a:rPr lang="en-US" altLang="ja-JP" baseline="0"/>
                      <a:t>, </a:t>
                    </a:r>
                    <a:fld id="{E0ED306E-76A5-4EA1-957B-E08F8CA5EE83}" type="XVALUE">
                      <a:rPr lang="en-US" altLang="ja-JP" baseline="0"/>
                      <a:pPr/>
                      <a:t>[X 値]</a:t>
                    </a:fld>
                    <a:r>
                      <a:rPr lang="en-US" altLang="ja-JP" baseline="0"/>
                      <a:t>, </a:t>
                    </a:r>
                    <a:fld id="{8123F015-BB47-4367-A328-3C53E81EF510}" type="YVALUE">
                      <a:rPr lang="en-US" altLang="ja-JP" baseline="0"/>
                      <a:pPr/>
                      <a:t>[Y 値]</a:t>
                    </a:fld>
                    <a:endParaRPr lang="en-US" altLang="ja-JP" baseline="0"/>
                  </a:p>
                </c:rich>
              </c:tx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882-470F-9C19-BA2AAB8B25A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174B8CA-97E5-4AB8-ACA0-BA639E639609}" type="CELLRANGE">
                      <a:rPr lang="en-US" altLang="ja-JP"/>
                      <a:pPr/>
                      <a:t>[CELLRANGE]</a:t>
                    </a:fld>
                    <a:r>
                      <a:rPr lang="en-US" altLang="ja-JP" baseline="0"/>
                      <a:t>, </a:t>
                    </a:r>
                    <a:fld id="{6A5D80F7-1B8E-43E1-A880-9BE06740757F}" type="XVALUE">
                      <a:rPr lang="en-US" altLang="ja-JP" baseline="0"/>
                      <a:pPr/>
                      <a:t>[X 値]</a:t>
                    </a:fld>
                    <a:r>
                      <a:rPr lang="en-US" altLang="ja-JP" baseline="0"/>
                      <a:t>, </a:t>
                    </a:r>
                    <a:fld id="{5C7D5923-2B0A-4E0E-B57A-2298CBBD3BB4}" type="YVALUE">
                      <a:rPr lang="en-US" altLang="ja-JP" baseline="0"/>
                      <a:pPr/>
                      <a:t>[Y 値]</a:t>
                    </a:fld>
                    <a:endParaRPr lang="en-US" altLang="ja-JP" baseline="0"/>
                  </a:p>
                </c:rich>
              </c:tx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882-470F-9C19-BA2AAB8B25A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699E346-DD70-4463-AAAC-6C42CEB902DC}" type="CELLRANGE">
                      <a:rPr lang="en-US" altLang="ja-JP"/>
                      <a:pPr/>
                      <a:t>[CELLRANGE]</a:t>
                    </a:fld>
                    <a:r>
                      <a:rPr lang="en-US" altLang="ja-JP" baseline="0"/>
                      <a:t>, </a:t>
                    </a:r>
                    <a:fld id="{E084C4A5-1D60-4EA5-8994-39C7B8A21D6F}" type="XVALUE">
                      <a:rPr lang="en-US" altLang="ja-JP" baseline="0"/>
                      <a:pPr/>
                      <a:t>[X 値]</a:t>
                    </a:fld>
                    <a:r>
                      <a:rPr lang="en-US" altLang="ja-JP" baseline="0"/>
                      <a:t>, </a:t>
                    </a:r>
                    <a:fld id="{5ADD2B3F-3AAC-46AF-835B-92FBE7B6ED45}" type="YVALUE">
                      <a:rPr lang="en-US" altLang="ja-JP" baseline="0"/>
                      <a:pPr/>
                      <a:t>[Y 値]</a:t>
                    </a:fld>
                    <a:endParaRPr lang="en-US" altLang="ja-JP" baseline="0"/>
                  </a:p>
                </c:rich>
              </c:tx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882-470F-9C19-BA2AAB8B25A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4EA2F76-3CAB-43E6-978A-C25F6258F30C}" type="CELLRANGE">
                      <a:rPr lang="en-US" altLang="ja-JP"/>
                      <a:pPr/>
                      <a:t>[CELLRANGE]</a:t>
                    </a:fld>
                    <a:r>
                      <a:rPr lang="en-US" altLang="ja-JP" baseline="0"/>
                      <a:t>, </a:t>
                    </a:r>
                    <a:fld id="{2A97D77E-09B2-4AB0-A731-2559323CFAF9}" type="XVALUE">
                      <a:rPr lang="en-US" altLang="ja-JP" baseline="0"/>
                      <a:pPr/>
                      <a:t>[X 値]</a:t>
                    </a:fld>
                    <a:r>
                      <a:rPr lang="en-US" altLang="ja-JP" baseline="0"/>
                      <a:t>, </a:t>
                    </a:r>
                    <a:fld id="{55FDF40D-1339-4F92-BE1E-4B927C4B410F}" type="YVALUE">
                      <a:rPr lang="en-US" altLang="ja-JP" baseline="0"/>
                      <a:pPr/>
                      <a:t>[Y 値]</a:t>
                    </a:fld>
                    <a:endParaRPr lang="en-US" altLang="ja-JP" baseline="0"/>
                  </a:p>
                </c:rich>
              </c:tx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882-470F-9C19-BA2AAB8B25A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8B8FA8F-9F96-4A33-B5E5-418959ADD779}" type="CELLRANGE">
                      <a:rPr lang="en-US" altLang="ja-JP"/>
                      <a:pPr/>
                      <a:t>[CELLRANGE]</a:t>
                    </a:fld>
                    <a:r>
                      <a:rPr lang="en-US" altLang="ja-JP" baseline="0"/>
                      <a:t>, </a:t>
                    </a:r>
                    <a:fld id="{200EEEF8-B21F-4CF1-9BB7-8225A8DF87E7}" type="XVALUE">
                      <a:rPr lang="en-US" altLang="ja-JP" baseline="0"/>
                      <a:pPr/>
                      <a:t>[X 値]</a:t>
                    </a:fld>
                    <a:r>
                      <a:rPr lang="en-US" altLang="ja-JP" baseline="0"/>
                      <a:t>, </a:t>
                    </a:r>
                    <a:fld id="{9BEA3E0B-CA50-47EC-A374-40A53271DD92}" type="YVALUE">
                      <a:rPr lang="en-US" altLang="ja-JP" baseline="0"/>
                      <a:pPr/>
                      <a:t>[Y 値]</a:t>
                    </a:fld>
                    <a:endParaRPr lang="en-US" altLang="ja-JP" baseline="0"/>
                  </a:p>
                </c:rich>
              </c:tx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882-470F-9C19-BA2AAB8B25A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BBF0938-C08C-4795-8283-5CCEA6B8799F}" type="XVALUE">
                      <a:rPr lang="en-US" altLang="ja-JP"/>
                      <a:pPr/>
                      <a:t>[X 値]</a:t>
                    </a:fld>
                    <a:r>
                      <a:rPr lang="en-US" altLang="ja-JP" baseline="0"/>
                      <a:t>, </a:t>
                    </a:r>
                    <a:fld id="{A7DEA290-1FCD-49EE-9F64-39D0F5CA0E83}" type="YVALUE">
                      <a:rPr lang="en-US" altLang="ja-JP" baseline="0"/>
                      <a:pPr/>
                      <a:t>[Y 値]</a:t>
                    </a:fld>
                    <a:endParaRPr lang="en-US" altLang="ja-JP" baseline="0"/>
                  </a:p>
                </c:rich>
              </c:tx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882-470F-9C19-BA2AAB8B25A3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座標基本!$B$2:$B$7</c:f>
              <c:numCache>
                <c:formatCode>General</c:formatCode>
                <c:ptCount val="6"/>
                <c:pt idx="0">
                  <c:v>-2000</c:v>
                </c:pt>
                <c:pt idx="1">
                  <c:v>-2000</c:v>
                </c:pt>
                <c:pt idx="2">
                  <c:v>-2000</c:v>
                </c:pt>
                <c:pt idx="3">
                  <c:v>-2000</c:v>
                </c:pt>
                <c:pt idx="4">
                  <c:v>-2000</c:v>
                </c:pt>
                <c:pt idx="5">
                  <c:v>-2000</c:v>
                </c:pt>
              </c:numCache>
            </c:numRef>
          </c:xVal>
          <c:yVal>
            <c:numRef>
              <c:f>座標基本!$C$2:$C$7</c:f>
              <c:numCache>
                <c:formatCode>General</c:formatCode>
                <c:ptCount val="6"/>
                <c:pt idx="0">
                  <c:v>-2000</c:v>
                </c:pt>
                <c:pt idx="1">
                  <c:v>-2000</c:v>
                </c:pt>
                <c:pt idx="2">
                  <c:v>-2000</c:v>
                </c:pt>
                <c:pt idx="3">
                  <c:v>-2000</c:v>
                </c:pt>
                <c:pt idx="4">
                  <c:v>-2000</c:v>
                </c:pt>
                <c:pt idx="5">
                  <c:v>-2000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座標基本!$A$2:$A$6</c15:f>
                <c15:dlblRangeCache>
                  <c:ptCount val="5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5882-470F-9C19-BA2AAB8B25A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654987622654E-2"/>
          <c:y val="2.1841349743305549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座標練門!$C$1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8D0BDE88-DB12-4C0A-8E1B-3C4B9A118995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1AE-446E-BC67-7C410D97AF6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27835E-1EB8-49EE-A390-755A65012C7E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1AE-446E-BC67-7C410D97AF6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0452D43-BF02-4B5A-8C15-CA01D84DD317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1AE-446E-BC67-7C410D97AF6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C628528-870E-4CF1-A1F7-D2A0E8072CE1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1AE-446E-BC67-7C410D97AF6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178ADFC-4AFC-44A9-B31E-797A376641C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1AE-446E-BC67-7C410D97AF6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7FEE87A-7FEA-4E34-B25E-D62E8765C420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1AE-446E-BC67-7C410D97AF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座標練門!$B$2:$B$7</c:f>
              <c:numCache>
                <c:formatCode>General</c:formatCode>
                <c:ptCount val="6"/>
                <c:pt idx="0">
                  <c:v>-3</c:v>
                </c:pt>
                <c:pt idx="1">
                  <c:v>-6</c:v>
                </c:pt>
                <c:pt idx="2">
                  <c:v>0</c:v>
                </c:pt>
                <c:pt idx="3">
                  <c:v>7</c:v>
                </c:pt>
                <c:pt idx="4">
                  <c:v>5</c:v>
                </c:pt>
                <c:pt idx="5">
                  <c:v>2</c:v>
                </c:pt>
              </c:numCache>
            </c:numRef>
          </c:xVal>
          <c:yVal>
            <c:numRef>
              <c:f>座標練門!$C$2:$C$7</c:f>
              <c:numCache>
                <c:formatCode>General</c:formatCode>
                <c:ptCount val="6"/>
                <c:pt idx="0">
                  <c:v>5</c:v>
                </c:pt>
                <c:pt idx="1">
                  <c:v>-3</c:v>
                </c:pt>
                <c:pt idx="2">
                  <c:v>-4</c:v>
                </c:pt>
                <c:pt idx="3">
                  <c:v>2</c:v>
                </c:pt>
                <c:pt idx="4">
                  <c:v>0</c:v>
                </c:pt>
                <c:pt idx="5">
                  <c:v>-6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座標練門!$A$2:$A$7</c15:f>
                <c15:dlblRangeCache>
                  <c:ptCount val="6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91AE-446E-BC67-7C410D97AF6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8"/>
          <c:min val="-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8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044665948427534E-2"/>
          <c:y val="2.4649431942064086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ベベ加算1!$C$1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63-424F-BB19-53BF54B42567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  <a:headEnd type="triangle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63-424F-BB19-53BF54B4256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triangle" w="lg" len="lg"/>
                <a:tailEnd type="non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63-424F-BB19-53BF54B42567}"/>
              </c:ext>
            </c:extLst>
          </c:dPt>
          <c:dLbls>
            <c:delete val="1"/>
          </c:dLbls>
          <c:xVal>
            <c:numRef>
              <c:f>ベベ加算1!$B$2:$B$5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</c:numCache>
            </c:numRef>
          </c:xVal>
          <c:yVal>
            <c:numRef>
              <c:f>ベベ加算1!$C$2:$C$5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363-424F-BB19-53BF54B4256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ベベ加算2!$C$1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tailEnd type="triangle" w="lg" len="lg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none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C7-4605-8F3B-927DCEBA83AA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none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C7-4605-8F3B-927DCEBA83AA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prstDash val="solid"/>
                <a:round/>
                <a:headEnd type="none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C7-4605-8F3B-927DCEBA83AA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noFill/>
                <a:round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7-41C7-4605-8F3B-927DCEBA83AA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prstDash val="sysDot"/>
                <a:round/>
                <a:headEnd type="triangle" w="lg" len="lg"/>
                <a:tailEnd type="non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9-41C7-4605-8F3B-927DCEBA83AA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rgbClr val="00B0F0"/>
                </a:solidFill>
                <a:round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B-41C7-4605-8F3B-927DCEBA83AA}"/>
              </c:ext>
            </c:extLst>
          </c:dPt>
          <c:dLbls>
            <c:delete val="1"/>
          </c:dLbls>
          <c:xVal>
            <c:numRef>
              <c:f>ベベ加算2!$B$2:$B$7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4</c:v>
                </c:pt>
              </c:numCache>
            </c:numRef>
          </c:xVal>
          <c:yVal>
            <c:numRef>
              <c:f>ベベ加算2!$C$2:$C$7</c:f>
              <c:numCache>
                <c:formatCode>General</c:formatCode>
                <c:ptCount val="6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-1</c:v>
                </c:pt>
                <c:pt idx="4">
                  <c:v>0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1C7-4605-8F3B-927DCEBA83A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858127160066661E-2"/>
          <c:y val="2.4589150020764276E-2"/>
          <c:w val="0.93529628899925044"/>
          <c:h val="0.95082169995847143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座ベ加算!$C$1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elete val="1"/>
          </c:dLbls>
          <c:xVal>
            <c:numRef>
              <c:f>座ベ加算!$B$2:$B$3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xVal>
          <c:yVal>
            <c:numRef>
              <c:f>座ベ加算!$C$2:$C$3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40-41E6-A4E3-73EFD0B97BC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座ス乗算!$C$1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A8-4250-A4FD-373CD454D548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triangle" w="lg" len="lg"/>
                <a:tailEnd type="non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A8-4250-A4FD-373CD454D548}"/>
              </c:ext>
            </c:extLst>
          </c:dPt>
          <c:dLbls>
            <c:delete val="1"/>
          </c:dLbls>
          <c:xVal>
            <c:numRef>
              <c:f>座ス乗算!$B$2:$B$5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xVal>
          <c:yVal>
            <c:numRef>
              <c:f>座ス乗算!$C$2:$C$5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9A8-4250-A4FD-373CD454D54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ベス乗算!$C$1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C0-4A28-9796-FA69FC109C6C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C0-4A28-9796-FA69FC109C6C}"/>
              </c:ext>
            </c:extLst>
          </c:dPt>
          <c:dLbls>
            <c:delete val="1"/>
          </c:dLbls>
          <c:xVal>
            <c:numRef>
              <c:f>ベス乗算!$B$2:$B$5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xVal>
          <c:yVal>
            <c:numRef>
              <c:f>ベス乗算!$C$2:$C$5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3C0-4A28-9796-FA69FC109C6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9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9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ベクトルの長さ!$C$1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ベクトルの長さ!$B$2:$B$3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ベクトルの長さ!$C$2:$C$3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CD-42EA-8878-F08A9058C97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ベクトルの長さ!$C$1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ベクトルの長さ!$B$2:$B$3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ベクトルの長さ!$C$2:$C$3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CD-42EA-8878-F08A9058C97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654987622654E-2"/>
          <c:y val="2.1841349743305549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'座標練門 (2)'!$C$1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4B5F640D-86A6-423A-8B8E-39C256A0D536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B61-4F95-A71A-FE7BD35F73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63E8650-ACA1-4DCA-895B-B39AA0872FB1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B61-4F95-A71A-FE7BD35F734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5B3079E-B6DF-444E-A45B-71A741D46BF1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B61-4F95-A71A-FE7BD35F734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1A0C893-F510-44FA-AF2F-82EE506F09BB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B61-4F95-A71A-FE7BD35F73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'座標練門 (2)'!$B$2:$B$5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-3</c:v>
                </c:pt>
              </c:numCache>
            </c:numRef>
          </c:xVal>
          <c:yVal>
            <c:numRef>
              <c:f>'座標練門 (2)'!$C$2:$C$5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-1</c:v>
                </c:pt>
                <c:pt idx="3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'座標練門 (2)'!$A$2:$A$7</c15:f>
                <c15:dlblRangeCache>
                  <c:ptCount val="6"/>
                  <c:pt idx="0">
                    <c:v>O</c:v>
                  </c:pt>
                  <c:pt idx="1">
                    <c:v>A</c:v>
                  </c:pt>
                  <c:pt idx="2">
                    <c:v>B</c:v>
                  </c:pt>
                  <c:pt idx="3">
                    <c:v>C</c:v>
                  </c:pt>
                  <c:pt idx="4">
                    <c:v>D</c:v>
                  </c:pt>
                  <c:pt idx="5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3B61-4F95-A71A-FE7BD35F734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654987622654E-2"/>
          <c:y val="2.1841349743305549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'座標練門 (2)'!$C$1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643745F-4AD3-4E23-BDFA-83F0C98F0C3A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B61-4F95-A71A-FE7BD35F73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4ED51AA-F807-4425-B5AB-9E62E0F50311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B61-4F95-A71A-FE7BD35F734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9261DCE-5E9E-4326-8713-8B9D3BCDA7E8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B61-4F95-A71A-FE7BD35F734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41EA879-393B-4BDC-84CD-ADE06F7BC261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B61-4F95-A71A-FE7BD35F73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'座標練門 (2)'!$B$2:$B$5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-3</c:v>
                </c:pt>
              </c:numCache>
            </c:numRef>
          </c:xVal>
          <c:yVal>
            <c:numRef>
              <c:f>'座標練門 (2)'!$C$2:$C$5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-1</c:v>
                </c:pt>
                <c:pt idx="3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'座標練門 (2)'!$A$2:$A$7</c15:f>
                <c15:dlblRangeCache>
                  <c:ptCount val="6"/>
                  <c:pt idx="0">
                    <c:v>O</c:v>
                  </c:pt>
                  <c:pt idx="1">
                    <c:v>A</c:v>
                  </c:pt>
                  <c:pt idx="2">
                    <c:v>B</c:v>
                  </c:pt>
                  <c:pt idx="3">
                    <c:v>C</c:v>
                  </c:pt>
                  <c:pt idx="4">
                    <c:v>D</c:v>
                  </c:pt>
                  <c:pt idx="5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3B61-4F95-A71A-FE7BD35F734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807182815178641E-2"/>
          <c:y val="2.1841349743305549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座標基本!$C$1</c:f>
              <c:strCache>
                <c:ptCount val="1"/>
                <c:pt idx="0">
                  <c:v>Yの値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1750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ja-JP" dirty="0"/>
                      <a:t>A(</a:t>
                    </a:r>
                    <a:fld id="{6AC3E43A-833D-4530-9905-BDDF314772EA}" type="XVALUE">
                      <a:rPr lang="en-US" altLang="ja-JP"/>
                      <a:pPr>
                        <a:defRPr sz="3200"/>
                      </a:pPr>
                      <a:t>[X 値]</a:t>
                    </a:fld>
                    <a:r>
                      <a:rPr lang="en-US" altLang="ja-JP" baseline="0" dirty="0"/>
                      <a:t>, </a:t>
                    </a:r>
                    <a:fld id="{1FCFCE52-9264-4BE4-940D-3499296905B7}" type="YVALUE">
                      <a:rPr lang="en-US" altLang="ja-JP" baseline="0"/>
                      <a:pPr>
                        <a:defRPr sz="3200"/>
                      </a:pPr>
                      <a:t>[Y 値]</a:t>
                    </a:fld>
                    <a:r>
                      <a:rPr lang="en-US" altLang="ja-JP" baseline="0" dirty="0"/>
                      <a:t>)</a:t>
                    </a:r>
                  </a:p>
                </c:rich>
              </c:tx>
              <c:numFmt formatCode="#,##0_);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597612118573067"/>
                      <c:h val="0.126075268817204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D8E-4AE2-BF36-2FD374A7CEA6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ja-JP" dirty="0"/>
                      <a:t>B(-4,</a:t>
                    </a:r>
                    <a:r>
                      <a:rPr lang="en-US" altLang="ja-JP" baseline="0" dirty="0"/>
                      <a:t> -2)</a:t>
                    </a:r>
                  </a:p>
                </c:rich>
              </c:tx>
              <c:numFmt formatCode="#,##0_);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1302691016795209"/>
                      <c:h val="0.1138563049853372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8D8E-4AE2-BF36-2FD374A7CEA6}"/>
                </c:ext>
              </c:extLst>
            </c:dLbl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座標基本!$B$2:$B$7</c:f>
              <c:numCache>
                <c:formatCode>General</c:formatCode>
                <c:ptCount val="6"/>
                <c:pt idx="0">
                  <c:v>5</c:v>
                </c:pt>
                <c:pt idx="1">
                  <c:v>-4</c:v>
                </c:pt>
                <c:pt idx="2">
                  <c:v>-2000</c:v>
                </c:pt>
                <c:pt idx="3">
                  <c:v>-2000</c:v>
                </c:pt>
                <c:pt idx="4">
                  <c:v>-2000</c:v>
                </c:pt>
                <c:pt idx="5">
                  <c:v>-2000</c:v>
                </c:pt>
              </c:numCache>
            </c:numRef>
          </c:xVal>
          <c:yVal>
            <c:numRef>
              <c:f>座標基本!$C$2:$C$7</c:f>
              <c:numCache>
                <c:formatCode>General</c:formatCode>
                <c:ptCount val="6"/>
                <c:pt idx="0">
                  <c:v>3</c:v>
                </c:pt>
                <c:pt idx="1">
                  <c:v>-2</c:v>
                </c:pt>
                <c:pt idx="2">
                  <c:v>-2000</c:v>
                </c:pt>
                <c:pt idx="3">
                  <c:v>-2000</c:v>
                </c:pt>
                <c:pt idx="4">
                  <c:v>-2000</c:v>
                </c:pt>
                <c:pt idx="5">
                  <c:v>-2000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D8E-4AE2-BF36-2FD374A7CE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8"/>
          <c:min val="-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8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654987622654E-2"/>
          <c:y val="2.1841349743305549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'座標練門 (2)'!$C$1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2823E6D-2412-442B-A95F-6E31796A2AC8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B61-4F95-A71A-FE7BD35F73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316C36-758B-4669-B8D2-9792FC01BB0C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B61-4F95-A71A-FE7BD35F734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7BFFD4E-54AB-468F-A8AC-5D4816E166BA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B61-4F95-A71A-FE7BD35F734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5CEB950-848C-47BF-8438-F0978F04E72A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B61-4F95-A71A-FE7BD35F73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'座標練門 (2)'!$B$2:$B$5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-3</c:v>
                </c:pt>
              </c:numCache>
            </c:numRef>
          </c:xVal>
          <c:yVal>
            <c:numRef>
              <c:f>'座標練門 (2)'!$C$2:$C$5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-1</c:v>
                </c:pt>
                <c:pt idx="3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'座標練門 (2)'!$A$2:$A$7</c15:f>
                <c15:dlblRangeCache>
                  <c:ptCount val="6"/>
                  <c:pt idx="0">
                    <c:v>O</c:v>
                  </c:pt>
                  <c:pt idx="1">
                    <c:v>A</c:v>
                  </c:pt>
                  <c:pt idx="2">
                    <c:v>B</c:v>
                  </c:pt>
                  <c:pt idx="3">
                    <c:v>C</c:v>
                  </c:pt>
                  <c:pt idx="4">
                    <c:v>D</c:v>
                  </c:pt>
                  <c:pt idx="5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3B61-4F95-A71A-FE7BD35F734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654987622654E-2"/>
          <c:y val="2.1841349743305549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'座標練門 (2)'!$C$1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361AF01E-D0EB-45EB-8B03-2407DDA79CC3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B61-4F95-A71A-FE7BD35F734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EBE8843-84F8-417E-92A0-D3A82DF250BC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B61-4F95-A71A-FE7BD35F734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7E5B4B6-D376-4EB1-8A4F-90975EC4D728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B61-4F95-A71A-FE7BD35F734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C978D56-F7EC-495B-87B2-209EDE91D34D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B61-4F95-A71A-FE7BD35F73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'座標練門 (2)'!$B$2:$B$5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-3</c:v>
                </c:pt>
              </c:numCache>
            </c:numRef>
          </c:xVal>
          <c:yVal>
            <c:numRef>
              <c:f>'座標練門 (2)'!$C$2:$C$5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-1</c:v>
                </c:pt>
                <c:pt idx="3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'座標練門 (2)'!$A$2:$A$7</c15:f>
                <c15:dlblRangeCache>
                  <c:ptCount val="6"/>
                  <c:pt idx="0">
                    <c:v>O</c:v>
                  </c:pt>
                  <c:pt idx="1">
                    <c:v>A</c:v>
                  </c:pt>
                  <c:pt idx="2">
                    <c:v>B</c:v>
                  </c:pt>
                  <c:pt idx="3">
                    <c:v>C</c:v>
                  </c:pt>
                  <c:pt idx="4">
                    <c:v>D</c:v>
                  </c:pt>
                  <c:pt idx="5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3B61-4F95-A71A-FE7BD35F734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ベクトルの長さ!$C$1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ベクトルの長さ!$B$2:$B$3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ベクトルの長さ!$C$2:$C$3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7D-4D03-A247-E5C38A78520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ベクトルの長さ!$C$1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elete val="1"/>
          </c:dLbls>
          <c:xVal>
            <c:numRef>
              <c:f>ベクトルの長さ!$B$2:$B$3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ベクトルの長さ!$C$2:$C$3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7D-4D03-A247-E5C38A78520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86022446776091E-2"/>
          <c:y val="2.5676157746879043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ベクトル正規化!$C$1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0070C0"/>
                </a:solidFill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3-498A-B6A6-43F44DABEAC4}"/>
              </c:ext>
            </c:extLst>
          </c:dPt>
          <c:dLbls>
            <c:delete val="1"/>
          </c:dLbls>
          <c:xVal>
            <c:numRef>
              <c:f>ベクトル正規化!$B$2:$B$4</c:f>
              <c:numCache>
                <c:formatCode>General</c:formatCode>
                <c:ptCount val="3"/>
                <c:pt idx="0">
                  <c:v>0</c:v>
                </c:pt>
                <c:pt idx="1">
                  <c:v>0.8574929</c:v>
                </c:pt>
                <c:pt idx="2">
                  <c:v>5</c:v>
                </c:pt>
              </c:numCache>
            </c:numRef>
          </c:xVal>
          <c:yVal>
            <c:numRef>
              <c:f>ベクトル正規化!$C$2:$C$4</c:f>
              <c:numCache>
                <c:formatCode>General</c:formatCode>
                <c:ptCount val="3"/>
                <c:pt idx="0">
                  <c:v>0</c:v>
                </c:pt>
                <c:pt idx="1">
                  <c:v>0.5144957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B53-498A-B6A6-43F44DABEAC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'座標練門 (3)'!$C$1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F03A9DCB-68E9-4598-8A15-4BFCE7446BB8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EA1-42A6-A56E-5C80CA6E094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7D85D99-777E-4B60-ACA7-ABCE2D4E983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EA1-42A6-A56E-5C80CA6E09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'座標練門 (3)'!$B$2:$B$3</c:f>
              <c:numCache>
                <c:formatCode>General</c:formatCode>
                <c:ptCount val="2"/>
                <c:pt idx="0">
                  <c:v>-56</c:v>
                </c:pt>
                <c:pt idx="1">
                  <c:v>44</c:v>
                </c:pt>
              </c:numCache>
            </c:numRef>
          </c:xVal>
          <c:yVal>
            <c:numRef>
              <c:f>'座標練門 (3)'!$C$2:$C$3</c:f>
              <c:numCache>
                <c:formatCode>General</c:formatCode>
                <c:ptCount val="2"/>
                <c:pt idx="0">
                  <c:v>84</c:v>
                </c:pt>
                <c:pt idx="1">
                  <c:v>-116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'座標練門 (3)'!$A$2:$A$7</c15:f>
                <c15:dlblRangeCache>
                  <c:ptCount val="6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D</c:v>
                  </c:pt>
                  <c:pt idx="5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EA1-42A6-A56E-5C80CA6E094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120"/>
          <c:min val="-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40"/>
        <c:minorUnit val="40"/>
      </c:valAx>
      <c:valAx>
        <c:axId val="803320287"/>
        <c:scaling>
          <c:orientation val="minMax"/>
          <c:max val="120"/>
          <c:min val="-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40"/>
        <c:minorUnit val="40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'座標練門 (3)'!$C$1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AD7599A7-6502-4695-9B0C-0B5E4B991898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EA1-42A6-A56E-5C80CA6E094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73DA1B5-0BCC-4B48-AA9E-835C604FB8D6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EA1-42A6-A56E-5C80CA6E09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'座標練門 (3)'!$B$2:$B$3</c:f>
              <c:numCache>
                <c:formatCode>General</c:formatCode>
                <c:ptCount val="2"/>
                <c:pt idx="0">
                  <c:v>-56</c:v>
                </c:pt>
                <c:pt idx="1">
                  <c:v>44</c:v>
                </c:pt>
              </c:numCache>
            </c:numRef>
          </c:xVal>
          <c:yVal>
            <c:numRef>
              <c:f>'座標練門 (3)'!$C$2:$C$3</c:f>
              <c:numCache>
                <c:formatCode>General</c:formatCode>
                <c:ptCount val="2"/>
                <c:pt idx="0">
                  <c:v>84</c:v>
                </c:pt>
                <c:pt idx="1">
                  <c:v>-116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'座標練門 (3)'!$A$2:$A$7</c15:f>
                <c15:dlblRangeCache>
                  <c:ptCount val="6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D</c:v>
                  </c:pt>
                  <c:pt idx="5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EA1-42A6-A56E-5C80CA6E094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120"/>
          <c:min val="-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40"/>
        <c:minorUnit val="40"/>
      </c:valAx>
      <c:valAx>
        <c:axId val="803320287"/>
        <c:scaling>
          <c:orientation val="minMax"/>
          <c:max val="120"/>
          <c:min val="-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40"/>
        <c:minorUnit val="40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'座標練門 (3)'!$C$1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93E57A8E-14ED-402D-93B6-88F4352A818E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EA1-42A6-A56E-5C80CA6E094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7271237-20B2-4389-B110-B0517A267163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EA1-42A6-A56E-5C80CA6E09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'座標練門 (3)'!$B$2:$B$3</c:f>
              <c:numCache>
                <c:formatCode>General</c:formatCode>
                <c:ptCount val="2"/>
                <c:pt idx="0">
                  <c:v>-56</c:v>
                </c:pt>
                <c:pt idx="1">
                  <c:v>44</c:v>
                </c:pt>
              </c:numCache>
            </c:numRef>
          </c:xVal>
          <c:yVal>
            <c:numRef>
              <c:f>'座標練門 (3)'!$C$2:$C$3</c:f>
              <c:numCache>
                <c:formatCode>General</c:formatCode>
                <c:ptCount val="2"/>
                <c:pt idx="0">
                  <c:v>84</c:v>
                </c:pt>
                <c:pt idx="1">
                  <c:v>-116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'座標練門 (3)'!$A$2:$A$7</c15:f>
                <c15:dlblRangeCache>
                  <c:ptCount val="6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D</c:v>
                  </c:pt>
                  <c:pt idx="5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EA1-42A6-A56E-5C80CA6E094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120"/>
          <c:min val="-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40"/>
        <c:minorUnit val="40"/>
      </c:valAx>
      <c:valAx>
        <c:axId val="803320287"/>
        <c:scaling>
          <c:orientation val="minMax"/>
          <c:max val="120"/>
          <c:min val="-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40"/>
        <c:minorUnit val="40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'座標練門 (3)'!$C$1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58D0A59-E5FA-4F43-8855-618D6935C411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EA1-42A6-A56E-5C80CA6E094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068AB6-8EA1-44B5-A77A-F32EE45A0ED7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EA1-42A6-A56E-5C80CA6E09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'座標練門 (3)'!$B$2:$B$3</c:f>
              <c:numCache>
                <c:formatCode>General</c:formatCode>
                <c:ptCount val="2"/>
                <c:pt idx="0">
                  <c:v>-56</c:v>
                </c:pt>
                <c:pt idx="1">
                  <c:v>44</c:v>
                </c:pt>
              </c:numCache>
            </c:numRef>
          </c:xVal>
          <c:yVal>
            <c:numRef>
              <c:f>'座標練門 (3)'!$C$2:$C$3</c:f>
              <c:numCache>
                <c:formatCode>General</c:formatCode>
                <c:ptCount val="2"/>
                <c:pt idx="0">
                  <c:v>84</c:v>
                </c:pt>
                <c:pt idx="1">
                  <c:v>-116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'座標練門 (3)'!$A$2:$A$7</c15:f>
                <c15:dlblRangeCache>
                  <c:ptCount val="6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D</c:v>
                  </c:pt>
                  <c:pt idx="5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EA1-42A6-A56E-5C80CA6E094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120"/>
          <c:min val="-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40"/>
        <c:minorUnit val="40"/>
      </c:valAx>
      <c:valAx>
        <c:axId val="803320287"/>
        <c:scaling>
          <c:orientation val="minMax"/>
          <c:max val="120"/>
          <c:min val="-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40"/>
        <c:minorUnit val="40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'座標練門 (3)'!$C$1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1BFD9B66-CAC4-4F59-99EE-3985A9866A84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EA1-42A6-A56E-5C80CA6E094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91138CF-E33D-41EE-BE89-EA4E2026468A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EA1-42A6-A56E-5C80CA6E09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'座標練門 (3)'!$B$2:$B$3</c:f>
              <c:numCache>
                <c:formatCode>General</c:formatCode>
                <c:ptCount val="2"/>
                <c:pt idx="0">
                  <c:v>-56</c:v>
                </c:pt>
                <c:pt idx="1">
                  <c:v>44</c:v>
                </c:pt>
              </c:numCache>
            </c:numRef>
          </c:xVal>
          <c:yVal>
            <c:numRef>
              <c:f>'座標練門 (3)'!$C$2:$C$3</c:f>
              <c:numCache>
                <c:formatCode>General</c:formatCode>
                <c:ptCount val="2"/>
                <c:pt idx="0">
                  <c:v>84</c:v>
                </c:pt>
                <c:pt idx="1">
                  <c:v>-116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'座標練門 (3)'!$A$2:$A$7</c15:f>
                <c15:dlblRangeCache>
                  <c:ptCount val="6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D</c:v>
                  </c:pt>
                  <c:pt idx="5">
                    <c:v>E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1EA1-42A6-A56E-5C80CA6E094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120"/>
          <c:min val="-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40"/>
        <c:minorUnit val="40"/>
      </c:valAx>
      <c:valAx>
        <c:axId val="803320287"/>
        <c:scaling>
          <c:orientation val="minMax"/>
          <c:max val="120"/>
          <c:min val="-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40"/>
        <c:minorUnit val="40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654987622654E-2"/>
          <c:y val="2.1841349743305549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座標練門!$C$1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7CEA3F6D-AD3E-43CB-9D2A-90374332B856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E2-4375-BC1A-B12ECF0B806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99BC645-418E-44F7-8050-99068786C8D0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8E2-4375-BC1A-B12ECF0B806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650C14D-81CC-424E-8352-5B4D69B719DA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8E2-4375-BC1A-B12ECF0B806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3AE01BF-81B4-464E-A445-6A45CFE12B2D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8E2-4375-BC1A-B12ECF0B806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8EA9274-BC6F-4F0A-94B2-39A229BAECDF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8E2-4375-BC1A-B12ECF0B806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0129766-7D94-4D25-9D7E-3BA111C16B3D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8E2-4375-BC1A-B12ECF0B80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座標練門!$B$2:$B$7</c:f>
              <c:numCache>
                <c:formatCode>General</c:formatCode>
                <c:ptCount val="6"/>
                <c:pt idx="0">
                  <c:v>-3</c:v>
                </c:pt>
                <c:pt idx="1">
                  <c:v>-6</c:v>
                </c:pt>
                <c:pt idx="2">
                  <c:v>0</c:v>
                </c:pt>
                <c:pt idx="3">
                  <c:v>7</c:v>
                </c:pt>
                <c:pt idx="4">
                  <c:v>5</c:v>
                </c:pt>
                <c:pt idx="5">
                  <c:v>2</c:v>
                </c:pt>
              </c:numCache>
            </c:numRef>
          </c:xVal>
          <c:yVal>
            <c:numRef>
              <c:f>座標練門!$C$2:$C$7</c:f>
              <c:numCache>
                <c:formatCode>General</c:formatCode>
                <c:ptCount val="6"/>
                <c:pt idx="0">
                  <c:v>5</c:v>
                </c:pt>
                <c:pt idx="1">
                  <c:v>-3</c:v>
                </c:pt>
                <c:pt idx="2">
                  <c:v>-4</c:v>
                </c:pt>
                <c:pt idx="3">
                  <c:v>2</c:v>
                </c:pt>
                <c:pt idx="4">
                  <c:v>0</c:v>
                </c:pt>
                <c:pt idx="5">
                  <c:v>-6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座標練門!$A$2:$A$7</c15:f>
                <c15:dlblRangeCache>
                  <c:ptCount val="6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68E2-4375-BC1A-B12ECF0B806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8"/>
          <c:min val="-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8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18142517172934E-2"/>
          <c:y val="2.5532481560786704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アナログスティック!$C$1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none"/>
            </c:marker>
            <c:bubble3D val="0"/>
            <c:spPr>
              <a:ln w="28575" cap="rnd">
                <a:noFill/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5E-4288-A026-27034EF6A5D5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25E-4288-A026-27034EF6A5D5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noFill/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5-925E-4288-A026-27034EF6A5D5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925E-4288-A026-27034EF6A5D5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A-925E-4288-A026-27034EF6A5D5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925E-4288-A026-27034EF6A5D5}"/>
              </c:ext>
            </c:extLst>
          </c:dPt>
          <c:dLbls>
            <c:delete val="1"/>
          </c:dLbls>
          <c:xVal>
            <c:numRef>
              <c:f>アナログスティック!$B$2:$B$7</c:f>
              <c:numCache>
                <c:formatCode>General</c:formatCode>
                <c:ptCount val="6"/>
                <c:pt idx="0">
                  <c:v>0</c:v>
                </c:pt>
                <c:pt idx="1">
                  <c:v>0.4</c:v>
                </c:pt>
                <c:pt idx="2">
                  <c:v>0</c:v>
                </c:pt>
                <c:pt idx="3">
                  <c:v>-0.9</c:v>
                </c:pt>
                <c:pt idx="4">
                  <c:v>0</c:v>
                </c:pt>
                <c:pt idx="5">
                  <c:v>0.8</c:v>
                </c:pt>
              </c:numCache>
            </c:numRef>
          </c:xVal>
          <c:yVal>
            <c:numRef>
              <c:f>アナログスティック!$C$2:$C$7</c:f>
              <c:numCache>
                <c:formatCode>General</c:formatCode>
                <c:ptCount val="6"/>
                <c:pt idx="0">
                  <c:v>0</c:v>
                </c:pt>
                <c:pt idx="1">
                  <c:v>0.3</c:v>
                </c:pt>
                <c:pt idx="2">
                  <c:v>0</c:v>
                </c:pt>
                <c:pt idx="3">
                  <c:v>0.05</c:v>
                </c:pt>
                <c:pt idx="4">
                  <c:v>0</c:v>
                </c:pt>
                <c:pt idx="5">
                  <c:v>-0.4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25E-4288-A026-27034EF6A5D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080584337708E-2"/>
          <c:y val="2.5532481560786704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アナログスティック2!$C$1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none"/>
            </c:marker>
            <c:bubble3D val="0"/>
            <c:spPr>
              <a:ln w="28575" cap="rnd">
                <a:noFill/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C1-418B-B8E7-4C92098255A7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C1-418B-B8E7-4C92098255A7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513FFF"/>
                </a:solidFill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C1-418B-B8E7-4C92098255A7}"/>
              </c:ext>
            </c:extLst>
          </c:dPt>
          <c:dLbls>
            <c:delete val="1"/>
          </c:dLbls>
          <c:xVal>
            <c:numRef>
              <c:f>アナログスティック2!$B$2:$B$4</c:f>
              <c:numCache>
                <c:formatCode>General</c:formatCode>
                <c:ptCount val="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</c:numCache>
            </c:numRef>
          </c:xVal>
          <c:yVal>
            <c:numRef>
              <c:f>アナログスティック2!$C$2:$C$4</c:f>
              <c:numCache>
                <c:formatCode>General</c:formatCode>
                <c:ptCount val="3"/>
                <c:pt idx="0">
                  <c:v>0</c:v>
                </c:pt>
                <c:pt idx="1">
                  <c:v>0.3</c:v>
                </c:pt>
                <c:pt idx="2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DC1-418B-B8E7-4C92098255A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080584337708E-2"/>
          <c:y val="2.5532481560786704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アナログスティック2!$C$1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none"/>
            </c:marker>
            <c:bubble3D val="0"/>
            <c:spPr>
              <a:ln w="28575" cap="rnd">
                <a:noFill/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C1-418B-B8E7-4C92098255A7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C1-418B-B8E7-4C92098255A7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513FFF"/>
                </a:solidFill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C1-418B-B8E7-4C92098255A7}"/>
              </c:ext>
            </c:extLst>
          </c:dPt>
          <c:dLbls>
            <c:delete val="1"/>
          </c:dLbls>
          <c:xVal>
            <c:numRef>
              <c:f>アナログスティック2!$B$2:$B$4</c:f>
              <c:numCache>
                <c:formatCode>General</c:formatCode>
                <c:ptCount val="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</c:numCache>
            </c:numRef>
          </c:xVal>
          <c:yVal>
            <c:numRef>
              <c:f>アナログスティック2!$C$2:$C$4</c:f>
              <c:numCache>
                <c:formatCode>General</c:formatCode>
                <c:ptCount val="3"/>
                <c:pt idx="0">
                  <c:v>0</c:v>
                </c:pt>
                <c:pt idx="1">
                  <c:v>0.3</c:v>
                </c:pt>
                <c:pt idx="2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DC1-418B-B8E7-4C92098255A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座標の移動!$C$1</c:f>
              <c:strCache>
                <c:ptCount val="1"/>
                <c:pt idx="0">
                  <c:v>Yの値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ja-JP"/>
                      <a:t>(</a:t>
                    </a:r>
                    <a:fld id="{6AC3E43A-833D-4530-9905-BDDF314772EA}" type="XVALUE">
                      <a:rPr lang="en-US" altLang="ja-JP"/>
                      <a:pPr/>
                      <a:t>[X 値]</a:t>
                    </a:fld>
                    <a:r>
                      <a:rPr lang="en-US" altLang="ja-JP" baseline="0"/>
                      <a:t>, </a:t>
                    </a:r>
                    <a:fld id="{1FCFCE52-9264-4BE4-940D-3499296905B7}" type="YVALUE">
                      <a:rPr lang="en-US" altLang="ja-JP" baseline="0"/>
                      <a:pPr/>
                      <a:t>[Y 値]</a:t>
                    </a:fld>
                    <a:r>
                      <a:rPr lang="en-US" altLang="ja-JP" baseline="0"/>
                      <a:t>)</a:t>
                    </a:r>
                  </a:p>
                </c:rich>
              </c:tx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672-4944-8659-EF61CD58C60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ja-JP"/>
                      <a:t>(1</a:t>
                    </a:r>
                    <a:r>
                      <a:rPr lang="en-US" altLang="ja-JP" baseline="0"/>
                      <a:t>, </a:t>
                    </a:r>
                    <a:fld id="{64CB7D13-1DD7-46DC-9485-9DBA5BD1C6AD}" type="YVALUE">
                      <a:rPr lang="en-US" altLang="ja-JP" baseline="0"/>
                      <a:pPr/>
                      <a:t>[Y 値]</a:t>
                    </a:fld>
                    <a:r>
                      <a:rPr lang="en-US" altLang="ja-JP" baseline="0"/>
                      <a:t>)</a:t>
                    </a:r>
                  </a:p>
                </c:rich>
              </c:tx>
              <c:dLblPos val="b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672-4944-8659-EF61CD58C609}"/>
                </c:ext>
              </c:extLst>
            </c:dLbl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座標の移動!$B$2:$B$3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xVal>
          <c:yVal>
            <c:numRef>
              <c:f>座標の移動!$C$2:$C$3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72-4944-8659-EF61CD58C60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37584625355574E-2"/>
          <c:y val="2.8433886691815756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'座標とベクトル (2)'!$C$1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C00000"/>
                </a:solidFill>
              </a:ln>
              <a:effectLst/>
            </c:spPr>
          </c:marker>
          <c:dLbls>
            <c:delete val="1"/>
          </c:dLbls>
          <c:xVal>
            <c:numRef>
              <c:f>'座標とベクトル (2)'!$B$2:$B$3</c:f>
              <c:numCache>
                <c:formatCode>General</c:formatCode>
                <c:ptCount val="2"/>
                <c:pt idx="0">
                  <c:v>2</c:v>
                </c:pt>
                <c:pt idx="1">
                  <c:v>-2000</c:v>
                </c:pt>
              </c:numCache>
            </c:numRef>
          </c:xVal>
          <c:yVal>
            <c:numRef>
              <c:f>'座標とベクトル (2)'!$C$2:$C$3</c:f>
              <c:numCache>
                <c:formatCode>General</c:formatCode>
                <c:ptCount val="2"/>
                <c:pt idx="0">
                  <c:v>3</c:v>
                </c:pt>
                <c:pt idx="1">
                  <c:v>-2000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8B-4A47-8597-4E70411259C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22690253361203E-2"/>
          <c:y val="2.8433886691815756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座ベ加算!$C$1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tailEnd type="triangle" w="lg" len="lg"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none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2-272F-402F-B6D4-9446CAB155BE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noFill/>
                <a:round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82-441C-AD4E-F39A6B746C85}"/>
              </c:ext>
            </c:extLst>
          </c:dPt>
          <c:dLbls>
            <c:delete val="1"/>
          </c:dLbls>
          <c:xVal>
            <c:numRef>
              <c:f>座ベ加算!$B$2:$B$5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0</c:v>
                </c:pt>
                <c:pt idx="3">
                  <c:v>2</c:v>
                </c:pt>
              </c:numCache>
            </c:numRef>
          </c:xVal>
          <c:yVal>
            <c:numRef>
              <c:f>座ベ加算!$C$2:$C$5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0</c:v>
                </c:pt>
                <c:pt idx="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A82-441C-AD4E-F39A6B746C8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654987622654E-2"/>
          <c:y val="2.1841349743305549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座標練門!$C$1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noFill/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476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2A061F7E-36C9-4C68-9A1D-D54BFDF21824}" type="CELLRANGE">
                      <a:rPr lang="en-US" altLang="ja-JP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E2-4375-BC1A-B12ECF0B806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9C45CAF-3C34-4C35-8EAC-6808F3DDB3D7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8E2-4375-BC1A-B12ECF0B806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1C9AE6D-0489-4B46-AA98-06A9CA4F6548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8E2-4375-BC1A-B12ECF0B806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27F5CF-D6BB-4550-8416-7E6964EF98E8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8E2-4375-BC1A-B12ECF0B806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22D67E3-BE5A-4B55-9929-CE252A43631C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8E2-4375-BC1A-B12ECF0B806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FD309A4-A578-4D14-A0A5-64A0CA51DD37}" type="CELLRANGE">
                      <a:rPr lang="ja-JP" altLang="en-US"/>
                      <a:pPr/>
                      <a:t>[CELLRANGE]</a:t>
                    </a:fld>
                    <a:endParaRPr lang="ja-JP" alt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8E2-4375-BC1A-B12ECF0B80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座標練門!$B$2:$B$7</c:f>
              <c:numCache>
                <c:formatCode>General</c:formatCode>
                <c:ptCount val="6"/>
                <c:pt idx="0">
                  <c:v>-3</c:v>
                </c:pt>
                <c:pt idx="1">
                  <c:v>-6</c:v>
                </c:pt>
                <c:pt idx="2">
                  <c:v>0</c:v>
                </c:pt>
                <c:pt idx="3">
                  <c:v>7</c:v>
                </c:pt>
                <c:pt idx="4">
                  <c:v>5</c:v>
                </c:pt>
                <c:pt idx="5">
                  <c:v>2</c:v>
                </c:pt>
              </c:numCache>
            </c:numRef>
          </c:xVal>
          <c:yVal>
            <c:numRef>
              <c:f>座標練門!$C$2:$C$7</c:f>
              <c:numCache>
                <c:formatCode>General</c:formatCode>
                <c:ptCount val="6"/>
                <c:pt idx="0">
                  <c:v>5</c:v>
                </c:pt>
                <c:pt idx="1">
                  <c:v>-3</c:v>
                </c:pt>
                <c:pt idx="2">
                  <c:v>-4</c:v>
                </c:pt>
                <c:pt idx="3">
                  <c:v>2</c:v>
                </c:pt>
                <c:pt idx="4">
                  <c:v>0</c:v>
                </c:pt>
                <c:pt idx="5">
                  <c:v>-6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座標練門!$A$2:$A$7</c15:f>
                <c15:dlblRangeCache>
                  <c:ptCount val="6"/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  <c:pt idx="3">
                    <c:v>D</c:v>
                  </c:pt>
                  <c:pt idx="4">
                    <c:v>E</c:v>
                  </c:pt>
                  <c:pt idx="5">
                    <c:v>F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68E2-4375-BC1A-B12ECF0B806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8"/>
          <c:min val="-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8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858127160066661E-2"/>
          <c:y val="2.4589150020764276E-2"/>
          <c:w val="0.93529628899925044"/>
          <c:h val="0.95082169995847143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座ベ加算!$C$1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elete val="1"/>
          </c:dLbls>
          <c:xVal>
            <c:numRef>
              <c:f>座ベ加算!$B$2:$B$3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xVal>
          <c:yVal>
            <c:numRef>
              <c:f>座ベ加算!$C$2:$C$3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01-4756-A5A4-05DC7A9F21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32701509809119E-2"/>
          <c:y val="1.9086805555555555E-2"/>
          <c:w val="0.93529628899925044"/>
          <c:h val="0.96476620370370381"/>
        </c:manualLayout>
      </c:layout>
      <c:scatterChart>
        <c:scatterStyle val="lineMarker"/>
        <c:varyColors val="0"/>
        <c:ser>
          <c:idx val="0"/>
          <c:order val="0"/>
          <c:tx>
            <c:strRef>
              <c:f>座ベ減算!$C$1</c:f>
              <c:strCache>
                <c:ptCount val="1"/>
                <c:pt idx="0">
                  <c:v>Yの値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FF0000"/>
                </a:solidFill>
                <a:round/>
                <a:headEnd type="triangle" w="lg" len="lg"/>
                <a:tailEnd type="non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5E-4443-854B-E8FA1FC3776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70C0"/>
                </a:solidFill>
                <a:round/>
                <a:headEnd type="none" w="lg" len="lg"/>
                <a:tailEnd type="triangle" w="lg" len="lg"/>
              </a:ln>
              <a:effectLst/>
            </c:spPr>
            <c:extLst>
              <c:ext xmlns:c16="http://schemas.microsoft.com/office/drawing/2014/chart" uri="{C3380CC4-5D6E-409C-BE32-E72D297353CC}">
                <c16:uniqueId val="{00000002-C35E-4443-854B-E8FA1FC37764}"/>
              </c:ext>
            </c:extLst>
          </c:dPt>
          <c:dLbls>
            <c:delete val="1"/>
          </c:dLbls>
          <c:xVal>
            <c:numRef>
              <c:f>座ベ減算!$B$2:$B$4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1</c:v>
                </c:pt>
              </c:numCache>
            </c:numRef>
          </c:xVal>
          <c:yVal>
            <c:numRef>
              <c:f>座ベ減算!$C$2:$C$4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5E-4443-854B-E8FA1FC3776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03325695"/>
        <c:axId val="803320287"/>
      </c:scatterChart>
      <c:valAx>
        <c:axId val="803325695"/>
        <c:scaling>
          <c:orientation val="minMax"/>
          <c:max val="6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0287"/>
        <c:crosses val="autoZero"/>
        <c:crossBetween val="midCat"/>
        <c:majorUnit val="1"/>
        <c:minorUnit val="1"/>
      </c:valAx>
      <c:valAx>
        <c:axId val="803320287"/>
        <c:scaling>
          <c:orientation val="minMax"/>
          <c:max val="6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03325695"/>
        <c:crossesAt val="0"/>
        <c:crossBetween val="midCat"/>
        <c:majorUnit val="1"/>
        <c:minorUnit val="1"/>
      </c:valAx>
      <c:spPr>
        <a:noFill/>
        <a:ln>
          <a:solidFill>
            <a:schemeClr val="tx1">
              <a:lumMod val="25000"/>
              <a:lumOff val="75000"/>
              <a:alpha val="94000"/>
            </a:schemeClr>
          </a:solidFill>
        </a:ln>
        <a:effectLst/>
      </c:spPr>
    </c:plotArea>
    <c:plotVisOnly val="1"/>
    <c:dispBlanksAs val="gap"/>
    <c:showDLblsOverMax val="0"/>
  </c:chart>
  <c:spPr>
    <a:solidFill>
      <a:srgbClr val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/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5" y="2404534"/>
            <a:ext cx="11653200" cy="1646302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" y="4050833"/>
            <a:ext cx="11653200" cy="1096899"/>
          </a:xfrm>
        </p:spPr>
        <p:txBody>
          <a:bodyPr anchor="ctr"/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D5920ED4-8CC9-4E1B-82DF-B0D80395B9F7}"/>
              </a:ext>
            </a:extLst>
          </p:cNvPr>
          <p:cNvCxnSpPr/>
          <p:nvPr userDrawn="1"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>
            <a:extLst>
              <a:ext uri="{FF2B5EF4-FFF2-40B4-BE49-F238E27FC236}">
                <a16:creationId xmlns:a16="http://schemas.microsoft.com/office/drawing/2014/main" id="{473D5894-B937-43F7-98A5-F94F97928479}"/>
              </a:ext>
            </a:extLst>
          </p:cNvPr>
          <p:cNvCxnSpPr/>
          <p:nvPr userDrawn="1"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3">
            <a:extLst>
              <a:ext uri="{FF2B5EF4-FFF2-40B4-BE49-F238E27FC236}">
                <a16:creationId xmlns:a16="http://schemas.microsoft.com/office/drawing/2014/main" id="{C0A59EEE-1546-43F7-9E60-65FC3369AE8B}"/>
              </a:ext>
            </a:extLst>
          </p:cNvPr>
          <p:cNvSpPr/>
          <p:nvPr userDrawn="1"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B6878733-AB3C-4D70-A2A2-2F820A216441}"/>
              </a:ext>
            </a:extLst>
          </p:cNvPr>
          <p:cNvSpPr/>
          <p:nvPr userDrawn="1"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1FE40140-06C1-4D12-8F86-EA9A6661E73A}"/>
              </a:ext>
            </a:extLst>
          </p:cNvPr>
          <p:cNvSpPr/>
          <p:nvPr userDrawn="1"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88DA135C-FC8C-43EF-9C3C-70E7FB6227EB}"/>
              </a:ext>
            </a:extLst>
          </p:cNvPr>
          <p:cNvSpPr/>
          <p:nvPr userDrawn="1"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30">
            <a:extLst>
              <a:ext uri="{FF2B5EF4-FFF2-40B4-BE49-F238E27FC236}">
                <a16:creationId xmlns:a16="http://schemas.microsoft.com/office/drawing/2014/main" id="{CACF1F70-842D-42B2-8513-A2FBD79DA2DD}"/>
              </a:ext>
            </a:extLst>
          </p:cNvPr>
          <p:cNvSpPr/>
          <p:nvPr userDrawn="1"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id="{9035425B-AC51-4A2B-9C60-18338337982C}"/>
              </a:ext>
            </a:extLst>
          </p:cNvPr>
          <p:cNvSpPr/>
          <p:nvPr userDrawn="1"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88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 userDrawn="1"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 userDrawn="1"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00000" cy="6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433800"/>
            <a:ext cx="10800000" cy="515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None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9A238FF-2F8A-473E-987B-A6298AD7D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7200" dirty="0"/>
              <a:t>ゲーム数学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CBAC7C9D-F0A9-4972-BCBC-05A10616F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10</a:t>
            </a:r>
            <a:r>
              <a:rPr kumimoji="1" lang="ja-JP" altLang="en-US" dirty="0"/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364760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FAAFB-3A93-44D4-8E0D-AC5AD50E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座標とベクトル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E91A88-3124-4852-90E3-CE09F6DE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座標とは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位置を表す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点の位置を</a:t>
            </a:r>
            <a:r>
              <a:rPr kumimoji="1" lang="en-US" altLang="ja-JP" dirty="0"/>
              <a:t>(2,3)</a:t>
            </a:r>
            <a:r>
              <a:rPr kumimoji="1" lang="ja-JP" altLang="en-US" dirty="0"/>
              <a:t>と表現する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F2C71F79-28FF-4C04-B736-52D5DDAD7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586875"/>
              </p:ext>
            </p:extLst>
          </p:nvPr>
        </p:nvGraphicFramePr>
        <p:xfrm>
          <a:off x="7226239" y="2256473"/>
          <a:ext cx="4025537" cy="3991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306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FAAFB-3A93-44D4-8E0D-AC5AD50E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座標とベクトル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E91A88-3124-4852-90E3-CE09F6DE1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ベクトル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移動量を表す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kumimoji="1" lang="ja-JP" altLang="en-US" dirty="0"/>
                  <a:t>数学では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(2,3)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dirty="0"/>
                  <a:t>表現する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E91A88-3124-4852-90E3-CE09F6DE1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18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BFE02D61-EA43-4269-9C4C-29765C973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854224"/>
              </p:ext>
            </p:extLst>
          </p:nvPr>
        </p:nvGraphicFramePr>
        <p:xfrm>
          <a:off x="7225200" y="2256473"/>
          <a:ext cx="4024800" cy="3991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034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23F53-8FEB-4F3C-A018-01D29186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次の</a:t>
            </a:r>
            <a:r>
              <a:rPr lang="ja-JP" altLang="en-US" dirty="0"/>
              <a:t>ベクトル</a:t>
            </a:r>
            <a:r>
              <a:rPr kumimoji="1" lang="ja-JP" altLang="en-US" dirty="0"/>
              <a:t>を答えよ</a:t>
            </a:r>
            <a:endParaRPr kumimoji="1" lang="en-US" altLang="ja-JP" dirty="0"/>
          </a:p>
          <a:p>
            <a:r>
              <a:rPr kumimoji="1" lang="en-US" altLang="ja-JP" sz="3200" dirty="0"/>
              <a:t>A</a:t>
            </a:r>
            <a:r>
              <a:rPr kumimoji="1" lang="ja-JP" altLang="en-US" sz="3200" dirty="0"/>
              <a:t>→</a:t>
            </a:r>
            <a:r>
              <a:rPr lang="en-US" altLang="ja-JP" dirty="0"/>
              <a:t>C</a:t>
            </a:r>
            <a:r>
              <a:rPr kumimoji="1" lang="en-US" altLang="ja-JP" sz="3200" dirty="0"/>
              <a:t> (3,</a:t>
            </a:r>
            <a:r>
              <a:rPr lang="ja-JP" altLang="en-US" dirty="0"/>
              <a:t> </a:t>
            </a:r>
            <a:r>
              <a:rPr lang="en-US" altLang="ja-JP" dirty="0"/>
              <a:t>-9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  <a:p>
            <a:r>
              <a:rPr kumimoji="1" lang="en-US" altLang="ja-JP" sz="3200" dirty="0"/>
              <a:t>B</a:t>
            </a:r>
            <a:r>
              <a:rPr kumimoji="1" lang="ja-JP" altLang="en-US" sz="3200" dirty="0"/>
              <a:t>→</a:t>
            </a:r>
            <a:r>
              <a:rPr lang="en-US" altLang="ja-JP" dirty="0"/>
              <a:t>E</a:t>
            </a:r>
            <a:r>
              <a:rPr kumimoji="1" lang="en-US" altLang="ja-JP" sz="3200" dirty="0"/>
              <a:t> (11, 3)</a:t>
            </a:r>
            <a:endParaRPr kumimoji="1" lang="ja-JP" altLang="en-US" sz="3200" dirty="0"/>
          </a:p>
          <a:p>
            <a:r>
              <a:rPr kumimoji="1" lang="en-US" altLang="ja-JP" sz="3200" dirty="0"/>
              <a:t>C</a:t>
            </a:r>
            <a:r>
              <a:rPr kumimoji="1" lang="ja-JP" altLang="en-US" sz="3200" dirty="0"/>
              <a:t>→</a:t>
            </a:r>
            <a:r>
              <a:rPr kumimoji="1" lang="en-US" altLang="ja-JP" sz="3200" dirty="0"/>
              <a:t>B (-6, 1)</a:t>
            </a:r>
            <a:endParaRPr kumimoji="1" lang="ja-JP" altLang="en-US" sz="3200" dirty="0"/>
          </a:p>
          <a:p>
            <a:r>
              <a:rPr kumimoji="1" lang="en-US" altLang="ja-JP" sz="3200" dirty="0"/>
              <a:t>D</a:t>
            </a:r>
            <a:r>
              <a:rPr kumimoji="1" lang="ja-JP" altLang="en-US" sz="3200" dirty="0"/>
              <a:t>→</a:t>
            </a:r>
            <a:r>
              <a:rPr lang="en-US" altLang="ja-JP" dirty="0"/>
              <a:t>E</a:t>
            </a:r>
            <a:r>
              <a:rPr kumimoji="1" lang="en-US" altLang="ja-JP" sz="3200" dirty="0"/>
              <a:t> (-2, -2)</a:t>
            </a:r>
            <a:endParaRPr kumimoji="1" lang="ja-JP" altLang="en-US" sz="3200" dirty="0"/>
          </a:p>
          <a:p>
            <a:r>
              <a:rPr kumimoji="1" lang="en-US" altLang="ja-JP" sz="3200" dirty="0"/>
              <a:t>E</a:t>
            </a:r>
            <a:r>
              <a:rPr kumimoji="1" lang="ja-JP" altLang="en-US" sz="3200" dirty="0"/>
              <a:t>→</a:t>
            </a:r>
            <a:r>
              <a:rPr lang="en-US" altLang="ja-JP" dirty="0"/>
              <a:t>F</a:t>
            </a:r>
            <a:r>
              <a:rPr kumimoji="1" lang="en-US" altLang="ja-JP" sz="3200" dirty="0"/>
              <a:t> (-3, -6)</a:t>
            </a:r>
            <a:endParaRPr kumimoji="1" lang="ja-JP" altLang="en-US" sz="3200" dirty="0"/>
          </a:p>
          <a:p>
            <a:r>
              <a:rPr kumimoji="1" lang="en-US" altLang="ja-JP" sz="3200" dirty="0"/>
              <a:t>F</a:t>
            </a:r>
            <a:r>
              <a:rPr kumimoji="1" lang="ja-JP" altLang="en-US" sz="3200" dirty="0"/>
              <a:t>→</a:t>
            </a:r>
            <a:r>
              <a:rPr lang="en-US" altLang="ja-JP" dirty="0"/>
              <a:t>E</a:t>
            </a:r>
            <a:r>
              <a:rPr kumimoji="1" lang="en-US" altLang="ja-JP" sz="3200" dirty="0"/>
              <a:t> (3, 6)</a:t>
            </a:r>
            <a:endParaRPr kumimoji="1" lang="ja-JP" altLang="en-US" sz="3200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401D801-5F40-4615-90A7-80B2729B0D22}"/>
              </a:ext>
            </a:extLst>
          </p:cNvPr>
          <p:cNvGraphicFramePr>
            <a:graphicFrameLocks/>
          </p:cNvGraphicFramePr>
          <p:nvPr/>
        </p:nvGraphicFramePr>
        <p:xfrm>
          <a:off x="5381352" y="609600"/>
          <a:ext cx="6487643" cy="600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25A02D-104B-49F7-97F9-CA2BB184F8E6}"/>
              </a:ext>
            </a:extLst>
          </p:cNvPr>
          <p:cNvSpPr/>
          <p:nvPr/>
        </p:nvSpPr>
        <p:spPr>
          <a:xfrm>
            <a:off x="1863090" y="2091690"/>
            <a:ext cx="1325880" cy="560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5F8C8C-223D-43B8-BDE5-B63F0BB910E1}"/>
              </a:ext>
            </a:extLst>
          </p:cNvPr>
          <p:cNvSpPr/>
          <p:nvPr/>
        </p:nvSpPr>
        <p:spPr>
          <a:xfrm>
            <a:off x="1863090" y="2651760"/>
            <a:ext cx="1325880" cy="560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56D2ED2-F7A9-48B0-B9DB-C52D7994DE56}"/>
              </a:ext>
            </a:extLst>
          </p:cNvPr>
          <p:cNvSpPr/>
          <p:nvPr/>
        </p:nvSpPr>
        <p:spPr>
          <a:xfrm>
            <a:off x="1863090" y="3309650"/>
            <a:ext cx="1325880" cy="560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43AD597-E630-445F-A622-B6D0194F00F2}"/>
              </a:ext>
            </a:extLst>
          </p:cNvPr>
          <p:cNvSpPr/>
          <p:nvPr/>
        </p:nvSpPr>
        <p:spPr>
          <a:xfrm>
            <a:off x="1863090" y="3869720"/>
            <a:ext cx="1325880" cy="560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48822A8-79F8-48C0-AEBB-C91A763DB1E4}"/>
              </a:ext>
            </a:extLst>
          </p:cNvPr>
          <p:cNvSpPr/>
          <p:nvPr/>
        </p:nvSpPr>
        <p:spPr>
          <a:xfrm>
            <a:off x="1703463" y="4531915"/>
            <a:ext cx="1325880" cy="560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D6E1C0-07C1-4D9F-95B7-8DF113AB1E7F}"/>
              </a:ext>
            </a:extLst>
          </p:cNvPr>
          <p:cNvSpPr/>
          <p:nvPr/>
        </p:nvSpPr>
        <p:spPr>
          <a:xfrm>
            <a:off x="1830321" y="5130130"/>
            <a:ext cx="1325880" cy="560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39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座標とベクトルの加算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座標</a:t>
            </a:r>
            <a:r>
              <a:rPr kumimoji="1" lang="en-US" altLang="ja-JP" dirty="0"/>
              <a:t>+</a:t>
            </a:r>
            <a:r>
              <a:rPr lang="ja-JP" altLang="en-US" dirty="0"/>
              <a:t>ベクトル</a:t>
            </a:r>
            <a:r>
              <a:rPr lang="en-US" altLang="ja-JP" dirty="0"/>
              <a:t>=</a:t>
            </a:r>
            <a:r>
              <a:rPr lang="ja-JP" altLang="en-US" dirty="0"/>
              <a:t>座標</a:t>
            </a:r>
            <a:endParaRPr kumimoji="1" lang="en-US" altLang="ja-JP" dirty="0"/>
          </a:p>
          <a:p>
            <a:r>
              <a:rPr lang="ja-JP" altLang="en-US" dirty="0"/>
              <a:t>→座標をベクトルだけ移動させる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84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座標とベクトルの加算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座標</a:t>
            </a:r>
            <a:r>
              <a:rPr lang="en-US" altLang="ja-JP" dirty="0"/>
              <a:t>(2,1)</a:t>
            </a:r>
          </a:p>
          <a:p>
            <a:r>
              <a:rPr lang="ja-JP" altLang="en-US" dirty="0"/>
              <a:t>ベクトル</a:t>
            </a:r>
            <a:r>
              <a:rPr lang="en-US" altLang="ja-JP" dirty="0"/>
              <a:t>(2,3)</a:t>
            </a:r>
          </a:p>
          <a:p>
            <a:endParaRPr lang="en-US" altLang="ja-JP" dirty="0"/>
          </a:p>
          <a:p>
            <a:r>
              <a:rPr kumimoji="1" lang="en-US" altLang="ja-JP" dirty="0"/>
              <a:t>(2,1)+(2,3) = (4,4)</a:t>
            </a:r>
          </a:p>
          <a:p>
            <a:endParaRPr kumimoji="1" lang="en-US" altLang="ja-JP" dirty="0"/>
          </a:p>
          <a:p>
            <a:r>
              <a:rPr lang="ja-JP" altLang="en-US" dirty="0"/>
              <a:t>座標</a:t>
            </a:r>
            <a:r>
              <a:rPr lang="en-US" altLang="ja-JP" dirty="0"/>
              <a:t>(4,4)</a:t>
            </a:r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BFE02D61-EA43-4269-9C4C-29765C973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088703"/>
              </p:ext>
            </p:extLst>
          </p:nvPr>
        </p:nvGraphicFramePr>
        <p:xfrm>
          <a:off x="5810507" y="1498888"/>
          <a:ext cx="5061222" cy="474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11B47D-F2D4-4C18-8469-F3F847DECE97}"/>
              </a:ext>
            </a:extLst>
          </p:cNvPr>
          <p:cNvSpPr/>
          <p:nvPr/>
        </p:nvSpPr>
        <p:spPr>
          <a:xfrm>
            <a:off x="677334" y="3214688"/>
            <a:ext cx="3780366" cy="2209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66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座標とベクトルの減算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座標</a:t>
            </a:r>
            <a:r>
              <a:rPr kumimoji="1" lang="en-US" altLang="ja-JP" dirty="0"/>
              <a:t>-</a:t>
            </a:r>
            <a:r>
              <a:rPr lang="ja-JP" altLang="en-US" dirty="0"/>
              <a:t>ベクトル</a:t>
            </a:r>
            <a:r>
              <a:rPr lang="en-US" altLang="ja-JP" dirty="0"/>
              <a:t>=</a:t>
            </a:r>
            <a:r>
              <a:rPr lang="ja-JP" altLang="en-US" dirty="0"/>
              <a:t>座標</a:t>
            </a:r>
            <a:endParaRPr kumimoji="1" lang="en-US" altLang="ja-JP" dirty="0"/>
          </a:p>
          <a:p>
            <a:r>
              <a:rPr lang="ja-JP" altLang="en-US" dirty="0"/>
              <a:t>→座標をベクトルの逆方向に移動させる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741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座標とベクトルの減算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座標</a:t>
            </a:r>
            <a:r>
              <a:rPr lang="en-US" altLang="ja-JP" dirty="0"/>
              <a:t>(3,3)</a:t>
            </a:r>
          </a:p>
          <a:p>
            <a:r>
              <a:rPr lang="ja-JP" altLang="en-US" dirty="0"/>
              <a:t>ベクトル</a:t>
            </a:r>
            <a:r>
              <a:rPr lang="en-US" altLang="ja-JP" dirty="0"/>
              <a:t>(2,1)</a:t>
            </a:r>
          </a:p>
          <a:p>
            <a:endParaRPr lang="en-US" altLang="ja-JP" dirty="0"/>
          </a:p>
          <a:p>
            <a:r>
              <a:rPr kumimoji="1" lang="en-US" altLang="ja-JP" dirty="0"/>
              <a:t>(3,3)-(2,1) = (1,2)</a:t>
            </a:r>
          </a:p>
          <a:p>
            <a:endParaRPr kumimoji="1" lang="en-US" altLang="ja-JP" dirty="0"/>
          </a:p>
          <a:p>
            <a:r>
              <a:rPr lang="ja-JP" altLang="en-US" dirty="0"/>
              <a:t>座標</a:t>
            </a:r>
            <a:r>
              <a:rPr lang="en-US" altLang="ja-JP" dirty="0"/>
              <a:t>(1,2)</a:t>
            </a:r>
            <a:endParaRPr kumimoji="1" lang="ja-JP" altLang="en-US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8EF3BC10-F735-49BF-AF08-50A13C811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454741"/>
              </p:ext>
            </p:extLst>
          </p:nvPr>
        </p:nvGraphicFramePr>
        <p:xfrm>
          <a:off x="6241370" y="1643063"/>
          <a:ext cx="5068950" cy="4757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AC94CC-8ECA-40CC-A428-F552AFC60874}"/>
              </a:ext>
            </a:extLst>
          </p:cNvPr>
          <p:cNvSpPr/>
          <p:nvPr/>
        </p:nvSpPr>
        <p:spPr>
          <a:xfrm>
            <a:off x="714666" y="3157538"/>
            <a:ext cx="3614447" cy="2266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88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座標と座標の計算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座標</a:t>
            </a:r>
            <a:r>
              <a:rPr lang="en-US" altLang="ja-JP" dirty="0"/>
              <a:t>-</a:t>
            </a:r>
            <a:r>
              <a:rPr lang="ja-JP" altLang="en-US" dirty="0"/>
              <a:t>座標</a:t>
            </a:r>
            <a:r>
              <a:rPr lang="en-US" altLang="ja-JP" dirty="0"/>
              <a:t>=</a:t>
            </a:r>
            <a:r>
              <a:rPr lang="ja-JP" altLang="en-US" dirty="0"/>
              <a:t>ベクトル</a:t>
            </a:r>
            <a:endParaRPr lang="en-US" altLang="ja-JP" dirty="0"/>
          </a:p>
          <a:p>
            <a:r>
              <a:rPr lang="ja-JP" altLang="en-US" dirty="0"/>
              <a:t>座標から座標に移動するベクトルを求める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68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座標と座標の計算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座標</a:t>
            </a:r>
            <a:r>
              <a:rPr lang="en-US" altLang="ja-JP" dirty="0"/>
              <a:t>A(-2,5)</a:t>
            </a:r>
          </a:p>
          <a:p>
            <a:r>
              <a:rPr lang="ja-JP" altLang="en-US" dirty="0"/>
              <a:t>座標</a:t>
            </a:r>
            <a:r>
              <a:rPr lang="en-US" altLang="ja-JP" dirty="0"/>
              <a:t>B(-6,-3)</a:t>
            </a:r>
          </a:p>
          <a:p>
            <a:endParaRPr lang="en-US" altLang="ja-JP" dirty="0"/>
          </a:p>
          <a:p>
            <a:r>
              <a:rPr kumimoji="1" lang="en-US" altLang="ja-JP" dirty="0"/>
              <a:t>(-2,5)-(-6,-3) = (4,8)</a:t>
            </a:r>
          </a:p>
          <a:p>
            <a:endParaRPr kumimoji="1" lang="en-US" altLang="ja-JP" dirty="0"/>
          </a:p>
          <a:p>
            <a:r>
              <a:rPr lang="ja-JP" altLang="en-US" dirty="0"/>
              <a:t>ベクトル</a:t>
            </a:r>
            <a:r>
              <a:rPr lang="en-US" altLang="ja-JP" dirty="0"/>
              <a:t>(4,8)</a:t>
            </a:r>
            <a:endParaRPr kumimoji="1" lang="ja-JP" altLang="en-US" dirty="0"/>
          </a:p>
          <a:p>
            <a:r>
              <a:rPr kumimoji="1" lang="ja-JP" altLang="en-US" dirty="0"/>
              <a:t>座標</a:t>
            </a:r>
            <a:r>
              <a:rPr kumimoji="1" lang="en-US" altLang="ja-JP" dirty="0"/>
              <a:t>B</a:t>
            </a:r>
            <a:r>
              <a:rPr lang="ja-JP" altLang="en-US" dirty="0"/>
              <a:t>から座標</a:t>
            </a:r>
            <a:r>
              <a:rPr lang="en-US" altLang="ja-JP" dirty="0"/>
              <a:t>A</a:t>
            </a:r>
            <a:r>
              <a:rPr lang="ja-JP" altLang="en-US" dirty="0"/>
              <a:t>に向かうベクトル</a:t>
            </a:r>
            <a:endParaRPr kumimoji="1" lang="ja-JP" altLang="en-US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E4F23A91-07C5-4D4A-8C56-FDEFC5590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792097"/>
              </p:ext>
            </p:extLst>
          </p:nvPr>
        </p:nvGraphicFramePr>
        <p:xfrm>
          <a:off x="6615112" y="1391350"/>
          <a:ext cx="5296745" cy="5020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31E5E6-3916-48AC-B1F4-92921B2E3E20}"/>
              </a:ext>
            </a:extLst>
          </p:cNvPr>
          <p:cNvSpPr/>
          <p:nvPr/>
        </p:nvSpPr>
        <p:spPr>
          <a:xfrm>
            <a:off x="677334" y="3228975"/>
            <a:ext cx="5937778" cy="3019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04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ベクトルとベクトルの計算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ベクトル</a:t>
            </a:r>
            <a:r>
              <a:rPr lang="en-US" altLang="ja-JP" dirty="0"/>
              <a:t>+</a:t>
            </a:r>
            <a:r>
              <a:rPr lang="ja-JP" altLang="en-US" dirty="0"/>
              <a:t>ベクトル</a:t>
            </a:r>
            <a:r>
              <a:rPr lang="en-US" altLang="ja-JP" dirty="0"/>
              <a:t>=</a:t>
            </a:r>
            <a:r>
              <a:rPr lang="ja-JP" altLang="en-US" dirty="0"/>
              <a:t>ベクトル</a:t>
            </a:r>
            <a:endParaRPr lang="en-US" altLang="ja-JP" dirty="0"/>
          </a:p>
          <a:p>
            <a:r>
              <a:rPr lang="ja-JP" altLang="en-US" dirty="0"/>
              <a:t>→移動量の合計を求める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31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17DE-53B6-46FF-92AD-50217CF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本日の授業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80982-9919-465E-8E60-9DD69098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次元</a:t>
            </a:r>
            <a:endParaRPr lang="en-US" altLang="ja-JP" dirty="0"/>
          </a:p>
          <a:p>
            <a:pPr lvl="1"/>
            <a:r>
              <a:rPr kumimoji="1" lang="en-US" altLang="ja-JP" sz="3200" dirty="0"/>
              <a:t>2</a:t>
            </a:r>
            <a:r>
              <a:rPr kumimoji="1" lang="ja-JP" altLang="en-US" sz="3200" dirty="0"/>
              <a:t>次元、</a:t>
            </a:r>
            <a:r>
              <a:rPr kumimoji="1" lang="en-US" altLang="ja-JP" sz="3200" dirty="0"/>
              <a:t>3</a:t>
            </a:r>
            <a:r>
              <a:rPr kumimoji="1" lang="ja-JP" altLang="en-US" sz="3200" dirty="0"/>
              <a:t>次元</a:t>
            </a:r>
            <a:endParaRPr kumimoji="1" lang="en-US" altLang="ja-JP" sz="3200" dirty="0"/>
          </a:p>
          <a:p>
            <a:r>
              <a:rPr lang="ja-JP" altLang="en-US" dirty="0"/>
              <a:t>座標</a:t>
            </a:r>
            <a:endParaRPr lang="en-US" altLang="ja-JP" dirty="0"/>
          </a:p>
          <a:p>
            <a:r>
              <a:rPr lang="ja-JP" altLang="en-US" dirty="0"/>
              <a:t>ベクトル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345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ベクトルとベクトルの計算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ベクトル</a:t>
            </a:r>
            <a:r>
              <a:rPr lang="en-US" altLang="ja-JP" dirty="0"/>
              <a:t>A(2,3)</a:t>
            </a:r>
          </a:p>
          <a:p>
            <a:r>
              <a:rPr lang="ja-JP" altLang="en-US" dirty="0"/>
              <a:t>ベクトル</a:t>
            </a:r>
            <a:r>
              <a:rPr lang="en-US" altLang="ja-JP" dirty="0"/>
              <a:t>B(2,-1)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(2,3)+(2,-1) = (4, 2)</a:t>
            </a:r>
          </a:p>
          <a:p>
            <a:endParaRPr kumimoji="1" lang="en-US" altLang="ja-JP" dirty="0"/>
          </a:p>
          <a:p>
            <a:r>
              <a:rPr lang="ja-JP" altLang="en-US" dirty="0"/>
              <a:t>ベクトル</a:t>
            </a:r>
            <a:r>
              <a:rPr lang="en-US" altLang="ja-JP" dirty="0"/>
              <a:t>(</a:t>
            </a:r>
            <a:r>
              <a:rPr kumimoji="1" lang="en-US" altLang="ja-JP" dirty="0"/>
              <a:t>4, 2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702F06D-0C4E-48B1-986A-098C5F98C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802391"/>
              </p:ext>
            </p:extLst>
          </p:nvPr>
        </p:nvGraphicFramePr>
        <p:xfrm>
          <a:off x="6504060" y="1853669"/>
          <a:ext cx="4973274" cy="460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FBEFD41-7FD1-4D6E-99AE-B36E63DD8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825809"/>
              </p:ext>
            </p:extLst>
          </p:nvPr>
        </p:nvGraphicFramePr>
        <p:xfrm>
          <a:off x="6504059" y="1807098"/>
          <a:ext cx="4973275" cy="4604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A3AE66-3626-456F-A90B-2CEDEEC7BE4A}"/>
              </a:ext>
            </a:extLst>
          </p:cNvPr>
          <p:cNvSpPr/>
          <p:nvPr/>
        </p:nvSpPr>
        <p:spPr>
          <a:xfrm>
            <a:off x="677334" y="3314700"/>
            <a:ext cx="4108979" cy="2400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0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dirty="0"/>
                        <m:t>(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5</m:t>
                      </m:r>
                      <m:r>
                        <m:rPr>
                          <m:nor/>
                        </m:rPr>
                        <a:rPr lang="en-US" altLang="ja-JP" dirty="0"/>
                        <m:t>,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2</m:t>
                      </m:r>
                      <m:r>
                        <m:rPr>
                          <m:nor/>
                        </m:rPr>
                        <a:rPr lang="en-US" altLang="ja-JP" dirty="0"/>
                        <m:t>)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ja-JP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dirty="0"/>
                        <m:t>(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−6</m:t>
                      </m:r>
                      <m:r>
                        <m:rPr>
                          <m:nor/>
                        </m:rPr>
                        <a:rPr lang="en-US" altLang="ja-JP" dirty="0"/>
                        <m:t>,3)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,</m:t>
                      </m:r>
                      <m:acc>
                        <m:accPr>
                          <m:chr m:val="⃗"/>
                          <m:ctrlPr>
                            <a:rPr lang="ja-JP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dirty="0"/>
                        <m:t>(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4</m:t>
                      </m:r>
                      <m:r>
                        <m:rPr>
                          <m:nor/>
                        </m:rPr>
                        <a:rPr lang="en-US" altLang="ja-JP" dirty="0"/>
                        <m:t>,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−4</m:t>
                      </m:r>
                      <m:r>
                        <m:rPr>
                          <m:nor/>
                        </m:rPr>
                        <a:rPr lang="en-US" altLang="ja-JP" dirty="0"/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(1)</a:t>
                </a:r>
                <a:r>
                  <a:rPr kumimoji="1" lang="ja-JP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ja-JP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ja-JP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−1</m:t>
                    </m:r>
                    <m:r>
                      <m:rPr>
                        <m:nor/>
                      </m:rPr>
                      <a:rPr lang="en-US" altLang="ja-JP" dirty="0"/>
                      <m:t>,</m:t>
                    </m:r>
                    <m:r>
                      <m:rPr>
                        <m:nor/>
                      </m:rPr>
                      <a:rPr lang="en-US" altLang="ja-JP" b="0" i="0" dirty="0" smtClean="0"/>
                      <m:t> 5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r>
                  <a:rPr lang="en-US" altLang="ja-JP" dirty="0"/>
                  <a:t>(2)</a:t>
                </a:r>
                <a:r>
                  <a:rPr kumimoji="1" lang="ja-JP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ja-JP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ja-JP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9</m:t>
                    </m:r>
                    <m:r>
                      <m:rPr>
                        <m:nor/>
                      </m:rPr>
                      <a:rPr lang="en-US" altLang="ja-JP" dirty="0"/>
                      <m:t>,</m:t>
                    </m:r>
                    <m:r>
                      <m:rPr>
                        <m:nor/>
                      </m:rPr>
                      <a:rPr lang="en-US" altLang="ja-JP" b="0" i="0" dirty="0" smtClean="0"/>
                      <m:t> −2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r>
                  <a:rPr lang="en-US" altLang="ja-JP" dirty="0"/>
                  <a:t>(3)</a:t>
                </a:r>
                <a:r>
                  <a:rPr kumimoji="1" lang="ja-JP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kumimoji="1" lang="en-US" altLang="ja-JP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ja-JP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−2</m:t>
                    </m:r>
                    <m:r>
                      <m:rPr>
                        <m:nor/>
                      </m:rPr>
                      <a:rPr lang="en-US" altLang="ja-JP" dirty="0"/>
                      <m:t>,</m:t>
                    </m:r>
                    <m:r>
                      <m:rPr>
                        <m:nor/>
                      </m:rPr>
                      <a:rPr lang="en-US" altLang="ja-JP" b="0" i="0" dirty="0" smtClean="0"/>
                      <m:t> −1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r>
                  <a:rPr lang="en-US" altLang="ja-JP" dirty="0"/>
                  <a:t>(4)</a:t>
                </a:r>
                <a:r>
                  <a:rPr kumimoji="1" lang="ja-JP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ja-JP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ja-JP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5</m:t>
                    </m:r>
                    <m:r>
                      <m:rPr>
                        <m:nor/>
                      </m:rPr>
                      <a:rPr lang="en-US" altLang="ja-JP" dirty="0"/>
                      <m:t>, </m:t>
                    </m:r>
                    <m:r>
                      <m:rPr>
                        <m:nor/>
                      </m:rPr>
                      <a:rPr lang="en-US" altLang="ja-JP" b="0" i="0" dirty="0" smtClean="0"/>
                      <m:t>2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m:rPr>
                        <m:nor/>
                      </m:rPr>
                      <a:rPr lang="en-US" altLang="ja-JP" b="0" i="0" dirty="0" smtClean="0"/>
                      <m:t>+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−4</m:t>
                    </m:r>
                    <m:r>
                      <m:rPr>
                        <m:nor/>
                      </m:rPr>
                      <a:rPr lang="en-US" altLang="ja-JP" dirty="0"/>
                      <m:t>, </m:t>
                    </m:r>
                    <m:r>
                      <m:rPr>
                        <m:nor/>
                      </m:rPr>
                      <a:rPr lang="en-US" altLang="ja-JP" b="0" i="0" dirty="0" smtClean="0"/>
                      <m:t>4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1</m:t>
                    </m:r>
                    <m:r>
                      <m:rPr>
                        <m:nor/>
                      </m:rPr>
                      <a:rPr lang="en-US" altLang="ja-JP" dirty="0"/>
                      <m:t>,</m:t>
                    </m:r>
                    <m:r>
                      <m:rPr>
                        <m:nor/>
                      </m:rPr>
                      <a:rPr lang="en-US" altLang="ja-JP" b="0" i="0" dirty="0" smtClean="0"/>
                      <m:t> 6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0A3ECE-679C-4C96-AF0C-C571FC704F6E}"/>
              </a:ext>
            </a:extLst>
          </p:cNvPr>
          <p:cNvSpPr/>
          <p:nvPr/>
        </p:nvSpPr>
        <p:spPr>
          <a:xfrm>
            <a:off x="2800350" y="2720340"/>
            <a:ext cx="2148840" cy="708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AA82587-6136-407D-83E0-82166D20EF5C}"/>
              </a:ext>
            </a:extLst>
          </p:cNvPr>
          <p:cNvSpPr/>
          <p:nvPr/>
        </p:nvSpPr>
        <p:spPr>
          <a:xfrm>
            <a:off x="2701290" y="3304540"/>
            <a:ext cx="2148840" cy="708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950FDB-DCD7-43DD-BFBA-866B9FEFF97B}"/>
              </a:ext>
            </a:extLst>
          </p:cNvPr>
          <p:cNvSpPr/>
          <p:nvPr/>
        </p:nvSpPr>
        <p:spPr>
          <a:xfrm>
            <a:off x="2800350" y="4013200"/>
            <a:ext cx="2148840" cy="708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87E454-FF36-4C23-8EAF-E325F5F6D8FA}"/>
              </a:ext>
            </a:extLst>
          </p:cNvPr>
          <p:cNvSpPr/>
          <p:nvPr/>
        </p:nvSpPr>
        <p:spPr>
          <a:xfrm>
            <a:off x="2800350" y="4721860"/>
            <a:ext cx="3966210" cy="708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7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ベクトルの乗算、除算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今回はベクトルとスカラーの計算のみ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スカラーとは？</a:t>
            </a:r>
            <a:endParaRPr lang="en-US" altLang="ja-JP" dirty="0"/>
          </a:p>
          <a:p>
            <a:r>
              <a:rPr kumimoji="1" lang="ja-JP" altLang="en-US" dirty="0"/>
              <a:t>大きさのみを持つ量のこと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593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スカラーとは？</a:t>
            </a:r>
            <a:endParaRPr kumimoji="1" lang="ja-JP" altLang="en-US" sz="5400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C6DAE13-EDFB-48F3-A13F-84EB1A8C5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82110"/>
              </p:ext>
            </p:extLst>
          </p:nvPr>
        </p:nvGraphicFramePr>
        <p:xfrm>
          <a:off x="714666" y="2563400"/>
          <a:ext cx="446605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A2E054-0E83-4518-BA22-D108CD3EAB57}"/>
              </a:ext>
            </a:extLst>
          </p:cNvPr>
          <p:cNvSpPr txBox="1"/>
          <p:nvPr/>
        </p:nvSpPr>
        <p:spPr>
          <a:xfrm>
            <a:off x="1323975" y="1486182"/>
            <a:ext cx="3478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ベクトル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大きさと向きを持つ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A88398-3DD9-4541-A27E-4F54A6EE7B5E}"/>
              </a:ext>
            </a:extLst>
          </p:cNvPr>
          <p:cNvSpPr txBox="1"/>
          <p:nvPr/>
        </p:nvSpPr>
        <p:spPr>
          <a:xfrm>
            <a:off x="6305550" y="1486182"/>
            <a:ext cx="32287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スカラー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大きさのみを持つ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A01620-031F-4973-A534-D754C3A12AE0}"/>
              </a:ext>
            </a:extLst>
          </p:cNvPr>
          <p:cNvSpPr txBox="1"/>
          <p:nvPr/>
        </p:nvSpPr>
        <p:spPr>
          <a:xfrm>
            <a:off x="6305550" y="2583494"/>
            <a:ext cx="4095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スカラーの例</a:t>
            </a:r>
            <a:endParaRPr kumimoji="1" lang="en-US" altLang="ja-JP" sz="3200" dirty="0"/>
          </a:p>
          <a:p>
            <a:r>
              <a:rPr kumimoji="1" lang="ja-JP" altLang="en-US" sz="3200" dirty="0"/>
              <a:t>・質量</a:t>
            </a:r>
            <a:endParaRPr kumimoji="1" lang="en-US" altLang="ja-JP" sz="3200" dirty="0"/>
          </a:p>
          <a:p>
            <a:r>
              <a:rPr kumimoji="1" lang="ja-JP" altLang="en-US" sz="3200" dirty="0"/>
              <a:t>・長さ</a:t>
            </a:r>
            <a:endParaRPr kumimoji="1" lang="en-US" altLang="ja-JP" sz="3200" dirty="0"/>
          </a:p>
          <a:p>
            <a:r>
              <a:rPr kumimoji="1" lang="ja-JP" altLang="en-US" sz="3200" dirty="0"/>
              <a:t>・面積</a:t>
            </a:r>
            <a:endParaRPr kumimoji="1" lang="en-US" altLang="ja-JP" sz="3200" dirty="0"/>
          </a:p>
          <a:p>
            <a:r>
              <a:rPr kumimoji="1" lang="ja-JP" altLang="en-US" sz="3200" dirty="0"/>
              <a:t>・体積</a:t>
            </a:r>
            <a:endParaRPr kumimoji="1" lang="en-US" altLang="ja-JP" sz="3200" dirty="0"/>
          </a:p>
          <a:p>
            <a:r>
              <a:rPr kumimoji="1" lang="en-US" altLang="ja-JP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43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座標の乗算、除算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座標*スカラー</a:t>
            </a:r>
            <a:r>
              <a:rPr lang="en-US" altLang="ja-JP" dirty="0"/>
              <a:t>=</a:t>
            </a:r>
            <a:r>
              <a:rPr lang="ja-JP" altLang="en-US" dirty="0"/>
              <a:t>座標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座標</a:t>
            </a:r>
            <a:r>
              <a:rPr lang="en-US" altLang="ja-JP" dirty="0"/>
              <a:t>(2,1)</a:t>
            </a:r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を掛けると</a:t>
            </a:r>
            <a:r>
              <a:rPr lang="en-US" altLang="ja-JP" dirty="0"/>
              <a:t>…</a:t>
            </a:r>
          </a:p>
          <a:p>
            <a:r>
              <a:rPr lang="en-US" altLang="ja-JP" dirty="0"/>
              <a:t>(2</a:t>
            </a:r>
            <a:r>
              <a:rPr lang="ja-JP" altLang="en-US" dirty="0"/>
              <a:t>*</a:t>
            </a:r>
            <a:r>
              <a:rPr lang="en-US" altLang="ja-JP" dirty="0"/>
              <a:t>2,1</a:t>
            </a:r>
            <a:r>
              <a:rPr lang="ja-JP" altLang="en-US" dirty="0"/>
              <a:t>*</a:t>
            </a:r>
            <a:r>
              <a:rPr lang="en-US" altLang="ja-JP" dirty="0"/>
              <a:t>2)</a:t>
            </a:r>
            <a:r>
              <a:rPr lang="ja-JP" altLang="en-US" dirty="0"/>
              <a:t>　＝　</a:t>
            </a:r>
            <a:r>
              <a:rPr lang="en-US" altLang="ja-JP" dirty="0"/>
              <a:t>(4,2)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で割ると</a:t>
            </a:r>
            <a:r>
              <a:rPr lang="en-US" altLang="ja-JP" dirty="0"/>
              <a:t>…</a:t>
            </a:r>
          </a:p>
          <a:p>
            <a:r>
              <a:rPr lang="en-US" altLang="ja-JP" dirty="0"/>
              <a:t>(2/2,1/2)</a:t>
            </a:r>
            <a:r>
              <a:rPr lang="ja-JP" altLang="en-US" dirty="0"/>
              <a:t>　＝　</a:t>
            </a:r>
            <a:r>
              <a:rPr lang="en-US" altLang="ja-JP" dirty="0"/>
              <a:t>(1,0.5)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7A1FE2C-91B6-4804-8F02-65603BEB9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467839"/>
              </p:ext>
            </p:extLst>
          </p:nvPr>
        </p:nvGraphicFramePr>
        <p:xfrm>
          <a:off x="6077334" y="1433800"/>
          <a:ext cx="5612674" cy="519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8A6663-5A8F-4C2F-A3EC-41F18707D053}"/>
              </a:ext>
            </a:extLst>
          </p:cNvPr>
          <p:cNvSpPr/>
          <p:nvPr/>
        </p:nvSpPr>
        <p:spPr>
          <a:xfrm>
            <a:off x="714666" y="3936380"/>
            <a:ext cx="3920490" cy="1268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D90A5F-1B67-4184-A975-22F6BB942B79}"/>
              </a:ext>
            </a:extLst>
          </p:cNvPr>
          <p:cNvSpPr/>
          <p:nvPr/>
        </p:nvSpPr>
        <p:spPr>
          <a:xfrm>
            <a:off x="714666" y="5223510"/>
            <a:ext cx="3971634" cy="1211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5400" dirty="0"/>
              <a:t>ベクトルの乗算、除算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ベクトル*スカラー</a:t>
            </a:r>
            <a:r>
              <a:rPr lang="en-US" altLang="ja-JP" dirty="0"/>
              <a:t>=</a:t>
            </a:r>
            <a:r>
              <a:rPr lang="ja-JP" altLang="en-US" dirty="0"/>
              <a:t>ベクトル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ベクトル</a:t>
            </a:r>
            <a:r>
              <a:rPr lang="en-US" altLang="ja-JP" dirty="0"/>
              <a:t>(4,2)</a:t>
            </a:r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を掛けると</a:t>
            </a:r>
            <a:r>
              <a:rPr lang="en-US" altLang="ja-JP" dirty="0"/>
              <a:t>…</a:t>
            </a:r>
          </a:p>
          <a:p>
            <a:r>
              <a:rPr lang="en-US" altLang="ja-JP" dirty="0"/>
              <a:t>(4</a:t>
            </a:r>
            <a:r>
              <a:rPr lang="ja-JP" altLang="en-US" dirty="0"/>
              <a:t>*</a:t>
            </a:r>
            <a:r>
              <a:rPr lang="en-US" altLang="ja-JP" dirty="0"/>
              <a:t>2,2</a:t>
            </a:r>
            <a:r>
              <a:rPr lang="ja-JP" altLang="en-US" dirty="0"/>
              <a:t>*</a:t>
            </a:r>
            <a:r>
              <a:rPr lang="en-US" altLang="ja-JP" dirty="0"/>
              <a:t>2)</a:t>
            </a:r>
            <a:r>
              <a:rPr lang="ja-JP" altLang="en-US" dirty="0"/>
              <a:t>　＝　</a:t>
            </a:r>
            <a:r>
              <a:rPr lang="en-US" altLang="ja-JP" dirty="0"/>
              <a:t>(8,4)</a:t>
            </a:r>
          </a:p>
          <a:p>
            <a:r>
              <a:rPr lang="en-US" altLang="ja-JP" dirty="0"/>
              <a:t>2</a:t>
            </a:r>
            <a:r>
              <a:rPr lang="ja-JP" altLang="en-US" dirty="0"/>
              <a:t>で割ると</a:t>
            </a:r>
            <a:r>
              <a:rPr lang="en-US" altLang="ja-JP" dirty="0"/>
              <a:t>…</a:t>
            </a:r>
          </a:p>
          <a:p>
            <a:r>
              <a:rPr lang="en-US" altLang="ja-JP" dirty="0"/>
              <a:t>(4/2,4/2)</a:t>
            </a:r>
            <a:r>
              <a:rPr lang="ja-JP" altLang="en-US" dirty="0"/>
              <a:t>　＝　</a:t>
            </a:r>
            <a:r>
              <a:rPr lang="en-US" altLang="ja-JP" dirty="0"/>
              <a:t>(2,</a:t>
            </a:r>
            <a:r>
              <a:rPr lang="ja-JP" altLang="en-US" dirty="0"/>
              <a:t>１</a:t>
            </a:r>
            <a:r>
              <a:rPr lang="en-US" altLang="ja-JP" dirty="0"/>
              <a:t>)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CB63CCC-A3F2-400D-95B0-EFD8D4364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456216"/>
              </p:ext>
            </p:extLst>
          </p:nvPr>
        </p:nvGraphicFramePr>
        <p:xfrm>
          <a:off x="6077334" y="1433800"/>
          <a:ext cx="5612674" cy="519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56B0B0-1CD9-4E12-BEB6-3110D67C016C}"/>
              </a:ext>
            </a:extLst>
          </p:cNvPr>
          <p:cNvSpPr/>
          <p:nvPr/>
        </p:nvSpPr>
        <p:spPr>
          <a:xfrm>
            <a:off x="777240" y="3909060"/>
            <a:ext cx="3794760" cy="120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27E4E7-39D2-4609-A6BE-AF961A76E026}"/>
              </a:ext>
            </a:extLst>
          </p:cNvPr>
          <p:cNvSpPr/>
          <p:nvPr/>
        </p:nvSpPr>
        <p:spPr>
          <a:xfrm>
            <a:off x="714666" y="5143500"/>
            <a:ext cx="3857334" cy="1200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9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dirty="0"/>
                        <m:t>(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5</m:t>
                      </m:r>
                      <m:r>
                        <m:rPr>
                          <m:nor/>
                        </m:rPr>
                        <a:rPr lang="en-US" altLang="ja-JP" dirty="0"/>
                        <m:t>,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2</m:t>
                      </m:r>
                      <m:r>
                        <m:rPr>
                          <m:nor/>
                        </m:rPr>
                        <a:rPr lang="en-US" altLang="ja-JP" dirty="0"/>
                        <m:t>)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ja-JP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dirty="0"/>
                        <m:t>(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−6</m:t>
                      </m:r>
                      <m:r>
                        <m:rPr>
                          <m:nor/>
                        </m:rPr>
                        <a:rPr lang="en-US" altLang="ja-JP" dirty="0"/>
                        <m:t>,3)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,</m:t>
                      </m:r>
                      <m:acc>
                        <m:accPr>
                          <m:chr m:val="⃗"/>
                          <m:ctrlPr>
                            <a:rPr lang="ja-JP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ja-JP" dirty="0"/>
                        <m:t>(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4</m:t>
                      </m:r>
                      <m:r>
                        <m:rPr>
                          <m:nor/>
                        </m:rPr>
                        <a:rPr lang="en-US" altLang="ja-JP" dirty="0"/>
                        <m:t>,</m:t>
                      </m:r>
                      <m:r>
                        <m:rPr>
                          <m:nor/>
                        </m:rPr>
                        <a:rPr lang="en-US" altLang="ja-JP" b="0" i="0" dirty="0" smtClean="0"/>
                        <m:t>−4</m:t>
                      </m:r>
                      <m:r>
                        <m:rPr>
                          <m:nor/>
                        </m:rPr>
                        <a:rPr lang="en-US" altLang="ja-JP" dirty="0"/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(1)</a:t>
                </a:r>
                <a:r>
                  <a:rPr kumimoji="1" lang="ja-JP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10</m:t>
                    </m:r>
                    <m:r>
                      <m:rPr>
                        <m:nor/>
                      </m:rPr>
                      <a:rPr lang="en-US" altLang="ja-JP" dirty="0"/>
                      <m:t>,</m:t>
                    </m:r>
                    <m:r>
                      <m:rPr>
                        <m:nor/>
                      </m:rPr>
                      <a:rPr lang="en-US" altLang="ja-JP" b="0" i="0" dirty="0" smtClean="0"/>
                      <m:t> 4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r>
                  <a:rPr lang="en-US" altLang="ja-JP" dirty="0"/>
                  <a:t>(2)</a:t>
                </a:r>
                <a:r>
                  <a:rPr kumimoji="1" lang="ja-JP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⃗"/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18</m:t>
                    </m:r>
                    <m:r>
                      <m:rPr>
                        <m:nor/>
                      </m:rPr>
                      <a:rPr lang="en-US" altLang="ja-JP" dirty="0"/>
                      <m:t>,</m:t>
                    </m:r>
                    <m:r>
                      <m:rPr>
                        <m:nor/>
                      </m:rPr>
                      <a:rPr lang="en-US" altLang="ja-JP" b="0" i="0" dirty="0" smtClean="0"/>
                      <m:t> −9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r>
                  <a:rPr lang="en-US" altLang="ja-JP" dirty="0"/>
                  <a:t>(3)</a:t>
                </a:r>
                <a:r>
                  <a:rPr kumimoji="1" lang="ja-JP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kumimoji="1" lang="en-US" altLang="ja-JP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ja-JP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−12</m:t>
                    </m:r>
                    <m:r>
                      <m:rPr>
                        <m:nor/>
                      </m:rPr>
                      <a:rPr lang="en-US" altLang="ja-JP" dirty="0"/>
                      <m:t>, </m:t>
                    </m:r>
                    <m:r>
                      <m:rPr>
                        <m:nor/>
                      </m:rPr>
                      <a:rPr lang="en-US" altLang="ja-JP" b="0" i="0" dirty="0" smtClean="0"/>
                      <m:t>6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m:rPr>
                        <m:nor/>
                      </m:rPr>
                      <a:rPr lang="en-US" altLang="ja-JP" b="0" i="0" dirty="0" smtClean="0"/>
                      <m:t>+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12</m:t>
                    </m:r>
                    <m:r>
                      <m:rPr>
                        <m:nor/>
                      </m:rPr>
                      <a:rPr lang="en-US" altLang="ja-JP" dirty="0"/>
                      <m:t>, −</m:t>
                    </m:r>
                    <m:r>
                      <m:rPr>
                        <m:nor/>
                      </m:rPr>
                      <a:rPr lang="en-US" altLang="ja-JP" b="0" i="0" dirty="0" smtClean="0"/>
                      <m:t>12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0</m:t>
                    </m:r>
                    <m:r>
                      <m:rPr>
                        <m:nor/>
                      </m:rPr>
                      <a:rPr lang="en-US" altLang="ja-JP" dirty="0"/>
                      <m:t>,</m:t>
                    </m:r>
                    <m:r>
                      <m:rPr>
                        <m:nor/>
                      </m:rPr>
                      <a:rPr lang="en-US" altLang="ja-JP" b="0" i="0" dirty="0" smtClean="0"/>
                      <m:t> −6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r>
                  <a:rPr lang="en-US" altLang="ja-JP" dirty="0"/>
                  <a:t>(4)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ja-JP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ja-JP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−10</m:t>
                    </m:r>
                    <m:r>
                      <m:rPr>
                        <m:nor/>
                      </m:rPr>
                      <a:rPr lang="en-US" altLang="ja-JP" dirty="0"/>
                      <m:t>,</m:t>
                    </m:r>
                    <m:r>
                      <m:rPr>
                        <m:nor/>
                      </m:rPr>
                      <a:rPr lang="en-US" altLang="ja-JP" b="0" i="0" dirty="0" smtClean="0"/>
                      <m:t> −4</m:t>
                    </m:r>
                    <m:r>
                      <m:rPr>
                        <m:nor/>
                      </m:rPr>
                      <a:rPr lang="en-US" altLang="ja-JP" dirty="0"/>
                      <m:t>)+(</m:t>
                    </m:r>
                    <m:r>
                      <m:rPr>
                        <m:nor/>
                      </m:rPr>
                      <a:rPr lang="en-US" altLang="ja-JP" b="0" i="0" dirty="0" smtClean="0"/>
                      <m:t>−8</m:t>
                    </m:r>
                    <m:r>
                      <m:rPr>
                        <m:nor/>
                      </m:rPr>
                      <a:rPr lang="en-US" altLang="ja-JP" dirty="0"/>
                      <m:t>, </m:t>
                    </m:r>
                    <m:r>
                      <m:rPr>
                        <m:nor/>
                      </m:rPr>
                      <a:rPr lang="en-US" altLang="ja-JP" b="0" i="0" dirty="0" smtClean="0"/>
                      <m:t>8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b="0" i="0" dirty="0" smtClean="0"/>
                      <m:t>−18</m:t>
                    </m:r>
                    <m:r>
                      <m:rPr>
                        <m:nor/>
                      </m:rPr>
                      <a:rPr lang="en-US" altLang="ja-JP" dirty="0"/>
                      <m:t>, </m:t>
                    </m:r>
                    <m:r>
                      <m:rPr>
                        <m:nor/>
                      </m:rPr>
                      <a:rPr lang="en-US" altLang="ja-JP" b="0" i="0" dirty="0" smtClean="0"/>
                      <m:t>4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3E9AF7-8404-4A41-810D-BB0C34DF7DDB}"/>
              </a:ext>
            </a:extLst>
          </p:cNvPr>
          <p:cNvSpPr/>
          <p:nvPr/>
        </p:nvSpPr>
        <p:spPr>
          <a:xfrm>
            <a:off x="2308860" y="2766060"/>
            <a:ext cx="1360170" cy="537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F14234-A6C2-40DA-8641-6FF7B9EBA479}"/>
              </a:ext>
            </a:extLst>
          </p:cNvPr>
          <p:cNvSpPr/>
          <p:nvPr/>
        </p:nvSpPr>
        <p:spPr>
          <a:xfrm>
            <a:off x="2663190" y="3429000"/>
            <a:ext cx="1623060" cy="651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25E6131-76A3-4EAB-BB5B-D0EDD085FF5D}"/>
              </a:ext>
            </a:extLst>
          </p:cNvPr>
          <p:cNvSpPr/>
          <p:nvPr/>
        </p:nvSpPr>
        <p:spPr>
          <a:xfrm>
            <a:off x="3268980" y="4206240"/>
            <a:ext cx="4994910" cy="537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371E7C-3DF9-4B00-B729-1618C389F45E}"/>
              </a:ext>
            </a:extLst>
          </p:cNvPr>
          <p:cNvSpPr/>
          <p:nvPr/>
        </p:nvSpPr>
        <p:spPr>
          <a:xfrm>
            <a:off x="3474720" y="4857750"/>
            <a:ext cx="5337810" cy="720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57E3776-6A91-4498-8958-660B3EC41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休憩</a:t>
            </a:r>
            <a:r>
              <a:rPr lang="en-US" altLang="ja-JP" dirty="0"/>
              <a:t>5</a:t>
            </a:r>
            <a:r>
              <a:rPr lang="ja-JP" altLang="en-US" dirty="0"/>
              <a:t>分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D347100-6A0A-4246-B16F-56150D792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038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ベクトルの長さ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ベクトル</a:t>
            </a:r>
            <a:r>
              <a:rPr lang="en-US" altLang="ja-JP" dirty="0"/>
              <a:t>(5,3)</a:t>
            </a:r>
            <a:r>
              <a:rPr lang="ja-JP" altLang="en-US" dirty="0"/>
              <a:t>の長さを求めるには？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3370AF3-5B5B-42AC-B9A0-BD7E6FDC5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646964"/>
              </p:ext>
            </p:extLst>
          </p:nvPr>
        </p:nvGraphicFramePr>
        <p:xfrm>
          <a:off x="6832672" y="2048163"/>
          <a:ext cx="4644662" cy="43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3146283A-3572-49EE-9762-D3E8248AD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03" y="4013200"/>
            <a:ext cx="3876000" cy="25263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DC29C1-3574-46FF-BD33-8ADA8788AA36}"/>
              </a:ext>
            </a:extLst>
          </p:cNvPr>
          <p:cNvSpPr txBox="1"/>
          <p:nvPr/>
        </p:nvSpPr>
        <p:spPr>
          <a:xfrm>
            <a:off x="2179806" y="2998107"/>
            <a:ext cx="3150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/>
              <a:t>三平方の定理</a:t>
            </a:r>
            <a:endParaRPr lang="en-US" altLang="ja-JP" sz="3600" dirty="0"/>
          </a:p>
          <a:p>
            <a:pPr algn="ctr"/>
            <a:r>
              <a:rPr lang="en-US" altLang="ja-JP" sz="3600" dirty="0"/>
              <a:t>c</a:t>
            </a:r>
            <a:r>
              <a:rPr lang="en-US" altLang="ja-JP" sz="3600" baseline="30000" dirty="0"/>
              <a:t>2</a:t>
            </a:r>
            <a:r>
              <a:rPr lang="en-US" altLang="ja-JP" sz="3600" dirty="0"/>
              <a:t>=a</a:t>
            </a:r>
            <a:r>
              <a:rPr lang="en-US" altLang="ja-JP" sz="3600" baseline="30000" dirty="0"/>
              <a:t>2</a:t>
            </a:r>
            <a:r>
              <a:rPr lang="en-US" altLang="ja-JP" sz="3600" dirty="0"/>
              <a:t>+b</a:t>
            </a:r>
            <a:r>
              <a:rPr lang="en-US" altLang="ja-JP" sz="3600" baseline="30000" dirty="0"/>
              <a:t>2</a:t>
            </a:r>
            <a:endParaRPr kumimoji="1" lang="en-US" altLang="ja-JP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228663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ベクトルの長さ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F23F769-EDF1-42C7-967F-20D82E257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ベクトル</a:t>
                </a:r>
                <a:r>
                  <a:rPr lang="en-US" altLang="ja-JP" dirty="0"/>
                  <a:t>(5,3)</a:t>
                </a:r>
                <a:r>
                  <a:rPr lang="ja-JP" altLang="en-US" dirty="0"/>
                  <a:t>の長さを求めるには？</a:t>
                </a:r>
                <a:endParaRPr lang="en-US" altLang="ja-JP" dirty="0"/>
              </a:p>
              <a:p>
                <a:r>
                  <a:rPr lang="en-US" altLang="ja-JP" dirty="0"/>
                  <a:t>c</a:t>
                </a:r>
                <a:r>
                  <a:rPr lang="en-US" altLang="ja-JP" baseline="30000" dirty="0"/>
                  <a:t>2	</a:t>
                </a:r>
                <a:r>
                  <a:rPr lang="en-US" altLang="ja-JP" dirty="0"/>
                  <a:t>=5</a:t>
                </a:r>
                <a:r>
                  <a:rPr lang="en-US" altLang="ja-JP" baseline="30000" dirty="0"/>
                  <a:t>2</a:t>
                </a:r>
                <a:r>
                  <a:rPr lang="en-US" altLang="ja-JP" dirty="0"/>
                  <a:t>+3</a:t>
                </a:r>
                <a:r>
                  <a:rPr lang="en-US" altLang="ja-JP" baseline="30000" dirty="0"/>
                  <a:t>2</a:t>
                </a:r>
              </a:p>
              <a:p>
                <a:r>
                  <a:rPr lang="en-US" altLang="ja-JP" dirty="0"/>
                  <a:t>	=25+9</a:t>
                </a:r>
              </a:p>
              <a:p>
                <a:r>
                  <a:rPr kumimoji="1" lang="en-US" altLang="ja-JP" dirty="0"/>
                  <a:t>	=34</a:t>
                </a:r>
              </a:p>
              <a:p>
                <a:endParaRPr kumimoji="1" lang="en-US" altLang="ja-JP" dirty="0"/>
              </a:p>
              <a:p>
                <a:r>
                  <a:rPr lang="en-US" altLang="ja-JP" dirty="0"/>
                  <a:t>c</a:t>
                </a:r>
                <a:r>
                  <a:rPr lang="en-US" altLang="ja-JP" baseline="30000" dirty="0"/>
                  <a:t>2	</a:t>
                </a:r>
                <a:r>
                  <a:rPr lang="en-US" altLang="ja-JP" dirty="0"/>
                  <a:t>=34</a:t>
                </a:r>
              </a:p>
              <a:p>
                <a:r>
                  <a:rPr lang="en-US" altLang="ja-JP" dirty="0"/>
                  <a:t>c</a:t>
                </a:r>
                <a:r>
                  <a:rPr lang="en-US" altLang="ja-JP" baseline="30000" dirty="0"/>
                  <a:t>	</a:t>
                </a:r>
                <a:r>
                  <a:rPr lang="en-US" altLang="ja-JP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34</m:t>
                        </m:r>
                      </m:e>
                    </m:rad>
                  </m:oMath>
                </a14:m>
                <a:endParaRPr lang="en-US" altLang="ja-JP" baseline="30000" dirty="0"/>
              </a:p>
              <a:p>
                <a:r>
                  <a:rPr lang="en-US" altLang="ja-JP" dirty="0"/>
                  <a:t>c</a:t>
                </a:r>
                <a:r>
                  <a:rPr lang="en-US" altLang="ja-JP" baseline="30000" dirty="0"/>
                  <a:t>	</a:t>
                </a:r>
                <a:r>
                  <a:rPr lang="en-US" altLang="ja-JP" dirty="0"/>
                  <a:t>=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5.830951894…</a:t>
                </a:r>
                <a:endParaRPr lang="en-US" altLang="ja-JP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F23F769-EDF1-42C7-967F-20D82E257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18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3370AF3-5B5B-42AC-B9A0-BD7E6FDC5AB8}"/>
              </a:ext>
            </a:extLst>
          </p:cNvPr>
          <p:cNvGraphicFramePr>
            <a:graphicFrameLocks/>
          </p:cNvGraphicFramePr>
          <p:nvPr/>
        </p:nvGraphicFramePr>
        <p:xfrm>
          <a:off x="6832672" y="2048163"/>
          <a:ext cx="4644662" cy="43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5C52D3-B147-4FB4-A286-A6A89E322A22}"/>
              </a:ext>
            </a:extLst>
          </p:cNvPr>
          <p:cNvSpPr/>
          <p:nvPr/>
        </p:nvSpPr>
        <p:spPr>
          <a:xfrm>
            <a:off x="677334" y="2048163"/>
            <a:ext cx="2271606" cy="1918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42F0B-68DA-4BE1-8F49-88F2864D2B00}"/>
              </a:ext>
            </a:extLst>
          </p:cNvPr>
          <p:cNvSpPr/>
          <p:nvPr/>
        </p:nvSpPr>
        <p:spPr>
          <a:xfrm>
            <a:off x="714666" y="4457700"/>
            <a:ext cx="3880194" cy="1918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31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AE4AA-FE99-485B-A3CF-1D8F3747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2D</a:t>
            </a:r>
            <a:r>
              <a:rPr lang="ja-JP" altLang="en-US" sz="5400" dirty="0"/>
              <a:t>ゲーム、</a:t>
            </a:r>
            <a:r>
              <a:rPr lang="en-US" altLang="ja-JP" sz="5400" dirty="0"/>
              <a:t>3D</a:t>
            </a:r>
            <a:r>
              <a:rPr lang="ja-JP" altLang="en-US" sz="5400" dirty="0"/>
              <a:t>ゲーム</a:t>
            </a:r>
            <a:endParaRPr kumimoji="1" lang="ja-JP" altLang="en-US" sz="5400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EE39EEE-EA79-4CA8-8FF5-FB309C173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860" y="1566014"/>
            <a:ext cx="4766732" cy="2681287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5BBFFD-EC29-4963-A655-3228045D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1566014"/>
            <a:ext cx="5056952" cy="267662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A9046B-0B39-4177-8CA5-65FB5BD9D8C2}"/>
              </a:ext>
            </a:extLst>
          </p:cNvPr>
          <p:cNvSpPr txBox="1"/>
          <p:nvPr/>
        </p:nvSpPr>
        <p:spPr>
          <a:xfrm>
            <a:off x="2271301" y="4377690"/>
            <a:ext cx="203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en-US" altLang="ja-JP" sz="3200" dirty="0">
                <a:solidFill>
                  <a:srgbClr val="FF0000"/>
                </a:solidFill>
              </a:rPr>
              <a:t>D</a:t>
            </a:r>
            <a:r>
              <a:rPr kumimoji="1" lang="ja-JP" altLang="en-US" sz="3200" dirty="0"/>
              <a:t>ゲーム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AE6BFF-8A6C-4CB4-85C4-4A19BB67CAFC}"/>
              </a:ext>
            </a:extLst>
          </p:cNvPr>
          <p:cNvSpPr txBox="1"/>
          <p:nvPr/>
        </p:nvSpPr>
        <p:spPr>
          <a:xfrm>
            <a:off x="7744861" y="4377689"/>
            <a:ext cx="203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</a:t>
            </a:r>
            <a:r>
              <a:rPr kumimoji="1" lang="en-US" altLang="ja-JP" sz="3200" dirty="0">
                <a:solidFill>
                  <a:srgbClr val="FF0000"/>
                </a:solidFill>
              </a:rPr>
              <a:t>D</a:t>
            </a:r>
            <a:r>
              <a:rPr kumimoji="1" lang="ja-JP" altLang="en-US" sz="3200" dirty="0"/>
              <a:t>ゲーム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11D9CE-ECCD-4CB8-901F-E446B24AB057}"/>
              </a:ext>
            </a:extLst>
          </p:cNvPr>
          <p:cNvSpPr txBox="1"/>
          <p:nvPr/>
        </p:nvSpPr>
        <p:spPr>
          <a:xfrm>
            <a:off x="4376737" y="5054068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Dimension = </a:t>
            </a:r>
            <a:r>
              <a:rPr kumimoji="1" lang="ja-JP" altLang="en-US" sz="3200" dirty="0">
                <a:solidFill>
                  <a:srgbClr val="FF0000"/>
                </a:solidFill>
              </a:rPr>
              <a:t>次元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CB0499-6E9A-4301-AECD-78143F0F3721}"/>
              </a:ext>
            </a:extLst>
          </p:cNvPr>
          <p:cNvSpPr txBox="1"/>
          <p:nvPr/>
        </p:nvSpPr>
        <p:spPr>
          <a:xfrm>
            <a:off x="1162920" y="5860835"/>
            <a:ext cx="453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/>
              <a:t>次元空間で遊ぶゲーム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27D4BB9-5BCF-49CF-A345-FB700744B93A}"/>
              </a:ext>
            </a:extLst>
          </p:cNvPr>
          <p:cNvSpPr txBox="1"/>
          <p:nvPr/>
        </p:nvSpPr>
        <p:spPr>
          <a:xfrm>
            <a:off x="6491371" y="5860835"/>
            <a:ext cx="453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</a:t>
            </a:r>
            <a:r>
              <a:rPr kumimoji="1" lang="ja-JP" altLang="en-US" sz="3200" dirty="0"/>
              <a:t>次元空間で遊ぶゲーム</a:t>
            </a:r>
          </a:p>
        </p:txBody>
      </p:sp>
    </p:spTree>
    <p:extLst>
      <p:ext uri="{BB962C8B-B14F-4D97-AF65-F5344CB8AC3E}">
        <p14:creationId xmlns:p14="http://schemas.microsoft.com/office/powerpoint/2010/main" val="111989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23F53-8FEB-4F3C-A018-01D29186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座標</a:t>
            </a:r>
            <a:r>
              <a:rPr lang="en-US" altLang="ja-JP" dirty="0"/>
              <a:t>O=(0,</a:t>
            </a:r>
            <a:r>
              <a:rPr lang="ja-JP" altLang="en-US" dirty="0"/>
              <a:t> </a:t>
            </a:r>
            <a:r>
              <a:rPr lang="en-US" altLang="ja-JP" dirty="0"/>
              <a:t>0) A=(3,</a:t>
            </a:r>
            <a:r>
              <a:rPr lang="ja-JP" altLang="en-US" dirty="0"/>
              <a:t> </a:t>
            </a:r>
            <a:r>
              <a:rPr lang="en-US" altLang="ja-JP" dirty="0"/>
              <a:t>4) B=(2,</a:t>
            </a:r>
            <a:r>
              <a:rPr lang="ja-JP" altLang="en-US" dirty="0"/>
              <a:t> </a:t>
            </a:r>
            <a:r>
              <a:rPr lang="en-US" altLang="ja-JP" dirty="0"/>
              <a:t>-1) C=(-3,</a:t>
            </a:r>
            <a:r>
              <a:rPr lang="ja-JP" altLang="en-US" dirty="0"/>
              <a:t> </a:t>
            </a:r>
            <a:r>
              <a:rPr lang="en-US" altLang="ja-JP" dirty="0"/>
              <a:t>2)</a:t>
            </a:r>
          </a:p>
          <a:p>
            <a:r>
              <a:rPr lang="ja-JP" altLang="en-US" dirty="0"/>
              <a:t>の時、次の</a:t>
            </a:r>
            <a:r>
              <a:rPr lang="ja-JP" altLang="en-US" dirty="0">
                <a:solidFill>
                  <a:srgbClr val="FF0000"/>
                </a:solidFill>
              </a:rPr>
              <a:t>ベクトル</a:t>
            </a:r>
            <a:r>
              <a:rPr lang="ja-JP" altLang="en-US" dirty="0"/>
              <a:t>とその</a:t>
            </a:r>
            <a:r>
              <a:rPr lang="ja-JP" altLang="en-US" dirty="0">
                <a:solidFill>
                  <a:srgbClr val="FF0000"/>
                </a:solidFill>
              </a:rPr>
              <a:t>長さ</a:t>
            </a:r>
            <a:r>
              <a:rPr lang="ja-JP" altLang="en-US" dirty="0"/>
              <a:t>を求めよ。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>
                <a:latin typeface="+mj-ea"/>
                <a:ea typeface="+mj-ea"/>
              </a:rPr>
              <a:t>√</a:t>
            </a:r>
            <a:r>
              <a:rPr kumimoji="1" lang="ja-JP" altLang="en-US" dirty="0"/>
              <a:t>はそのままで</a:t>
            </a:r>
            <a:r>
              <a:rPr kumimoji="1" lang="en-US" altLang="ja-JP" dirty="0"/>
              <a:t>OK)</a:t>
            </a:r>
          </a:p>
          <a:p>
            <a:r>
              <a:rPr kumimoji="1" lang="en-US" altLang="ja-JP" sz="3200" dirty="0"/>
              <a:t>O</a:t>
            </a:r>
            <a:r>
              <a:rPr kumimoji="1" lang="ja-JP" altLang="en-US" sz="3200" dirty="0"/>
              <a:t>→</a:t>
            </a:r>
            <a:r>
              <a:rPr lang="en-US" altLang="ja-JP" dirty="0"/>
              <a:t>A</a:t>
            </a:r>
          </a:p>
          <a:p>
            <a:r>
              <a:rPr kumimoji="1" lang="en-US" altLang="ja-JP" sz="3200" dirty="0"/>
              <a:t>O</a:t>
            </a:r>
            <a:r>
              <a:rPr kumimoji="1" lang="ja-JP" altLang="en-US" sz="3200" dirty="0"/>
              <a:t>→</a:t>
            </a:r>
            <a:r>
              <a:rPr lang="en-US" altLang="ja-JP" dirty="0"/>
              <a:t>B</a:t>
            </a:r>
          </a:p>
          <a:p>
            <a:r>
              <a:rPr kumimoji="1" lang="en-US" altLang="ja-JP" sz="3200" dirty="0"/>
              <a:t>A</a:t>
            </a:r>
            <a:r>
              <a:rPr kumimoji="1" lang="ja-JP" altLang="en-US" sz="3200" dirty="0"/>
              <a:t>→</a:t>
            </a:r>
            <a:r>
              <a:rPr kumimoji="1" lang="en-US" altLang="ja-JP" sz="3200" dirty="0"/>
              <a:t>C</a:t>
            </a:r>
          </a:p>
          <a:p>
            <a:r>
              <a:rPr kumimoji="1" lang="en-US" altLang="ja-JP" sz="3200" dirty="0"/>
              <a:t>B</a:t>
            </a:r>
            <a:r>
              <a:rPr kumimoji="1" lang="ja-JP" altLang="en-US" sz="3200" dirty="0"/>
              <a:t>→</a:t>
            </a:r>
            <a:r>
              <a:rPr lang="en-US" altLang="ja-JP" dirty="0"/>
              <a:t>C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166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sz="3200" dirty="0"/>
                  <a:t>O</a:t>
                </a:r>
                <a:r>
                  <a:rPr kumimoji="1" lang="ja-JP" altLang="en-US" sz="3200" dirty="0"/>
                  <a:t>→</a:t>
                </a:r>
                <a:r>
                  <a:rPr lang="en-US" altLang="ja-JP" dirty="0"/>
                  <a:t>A</a:t>
                </a:r>
              </a:p>
              <a:p>
                <a:r>
                  <a:rPr lang="ja-JP" altLang="en-US" dirty="0"/>
                  <a:t>・ベクトル</a:t>
                </a:r>
                <a:endParaRPr lang="en-US" altLang="ja-JP" dirty="0"/>
              </a:p>
              <a:p>
                <a:r>
                  <a:rPr lang="en-US" altLang="ja-JP" dirty="0"/>
                  <a:t>(3,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4)-(0,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0) </a:t>
                </a:r>
              </a:p>
              <a:p>
                <a:r>
                  <a:rPr lang="en-US" altLang="ja-JP" dirty="0"/>
                  <a:t>=</a:t>
                </a:r>
                <a:r>
                  <a:rPr lang="ja-JP" altLang="en-US" dirty="0"/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(3,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4)</a:t>
                </a:r>
              </a:p>
              <a:p>
                <a:endParaRPr lang="en-US" altLang="ja-JP" dirty="0"/>
              </a:p>
              <a:p>
                <a:r>
                  <a:rPr lang="ja-JP" altLang="en-US" dirty="0"/>
                  <a:t>・長さ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ja-JP" dirty="0"/>
              </a:p>
              <a:p>
                <a:r>
                  <a:rPr lang="en-US" altLang="ja-JP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</m:oMath>
                </a14:m>
                <a:r>
                  <a:rPr lang="en-US" altLang="ja-JP" dirty="0"/>
                  <a:t> =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15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6D70761C-1EDB-4203-84BB-9F73E4AE133D}"/>
              </a:ext>
            </a:extLst>
          </p:cNvPr>
          <p:cNvGraphicFramePr>
            <a:graphicFrameLocks/>
          </p:cNvGraphicFramePr>
          <p:nvPr/>
        </p:nvGraphicFramePr>
        <p:xfrm>
          <a:off x="4960620" y="2222651"/>
          <a:ext cx="6271260" cy="5806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58AB17-845B-4FE3-959B-24E89F40B61E}"/>
              </a:ext>
            </a:extLst>
          </p:cNvPr>
          <p:cNvSpPr/>
          <p:nvPr/>
        </p:nvSpPr>
        <p:spPr>
          <a:xfrm>
            <a:off x="677334" y="2080260"/>
            <a:ext cx="2488776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6C88487-0C62-4970-AE7E-0BBD35EECFC9}"/>
              </a:ext>
            </a:extLst>
          </p:cNvPr>
          <p:cNvSpPr/>
          <p:nvPr/>
        </p:nvSpPr>
        <p:spPr>
          <a:xfrm>
            <a:off x="677334" y="4560570"/>
            <a:ext cx="2580216" cy="2032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55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3200" dirty="0"/>
                  <a:t>O</a:t>
                </a:r>
                <a:r>
                  <a:rPr kumimoji="1" lang="ja-JP" altLang="en-US" sz="3200" dirty="0"/>
                  <a:t>→</a:t>
                </a:r>
                <a:r>
                  <a:rPr lang="en-US" altLang="ja-JP" dirty="0"/>
                  <a:t>B</a:t>
                </a:r>
              </a:p>
              <a:p>
                <a:r>
                  <a:rPr lang="ja-JP" altLang="en-US" dirty="0"/>
                  <a:t>・ベクトル</a:t>
                </a:r>
                <a:endParaRPr lang="en-US" altLang="ja-JP" dirty="0"/>
              </a:p>
              <a:p>
                <a:r>
                  <a:rPr lang="en-US" altLang="ja-JP" dirty="0"/>
                  <a:t>(2,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-1)-(0,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0) </a:t>
                </a:r>
              </a:p>
              <a:p>
                <a:r>
                  <a:rPr lang="en-US" altLang="ja-JP" dirty="0"/>
                  <a:t>=</a:t>
                </a:r>
                <a:r>
                  <a:rPr lang="ja-JP" altLang="en-US" dirty="0"/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(2,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-1)</a:t>
                </a:r>
              </a:p>
              <a:p>
                <a:endParaRPr lang="en-US" altLang="ja-JP" dirty="0"/>
              </a:p>
              <a:p>
                <a:r>
                  <a:rPr lang="ja-JP" altLang="en-US" dirty="0"/>
                  <a:t>・長さ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0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ja-JP" dirty="0"/>
              </a:p>
              <a:p>
                <a:r>
                  <a:rPr lang="en-US" altLang="ja-JP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15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6D70761C-1EDB-4203-84BB-9F73E4AE133D}"/>
              </a:ext>
            </a:extLst>
          </p:cNvPr>
          <p:cNvGraphicFramePr>
            <a:graphicFrameLocks/>
          </p:cNvGraphicFramePr>
          <p:nvPr/>
        </p:nvGraphicFramePr>
        <p:xfrm>
          <a:off x="4960620" y="2222651"/>
          <a:ext cx="6271260" cy="5806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698A47-D8B3-4711-8A95-59893D7C00C9}"/>
              </a:ext>
            </a:extLst>
          </p:cNvPr>
          <p:cNvSpPr/>
          <p:nvPr/>
        </p:nvSpPr>
        <p:spPr>
          <a:xfrm>
            <a:off x="677334" y="2080260"/>
            <a:ext cx="2488776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A91E7D-FF20-4FFD-83B4-2365A57026A0}"/>
              </a:ext>
            </a:extLst>
          </p:cNvPr>
          <p:cNvSpPr/>
          <p:nvPr/>
        </p:nvSpPr>
        <p:spPr>
          <a:xfrm>
            <a:off x="677334" y="4560570"/>
            <a:ext cx="2580216" cy="2032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sz="3200" dirty="0"/>
                  <a:t>A</a:t>
                </a:r>
                <a:r>
                  <a:rPr kumimoji="1" lang="ja-JP" altLang="en-US" sz="3200" dirty="0"/>
                  <a:t>→</a:t>
                </a:r>
                <a:r>
                  <a:rPr kumimoji="1" lang="en-US" altLang="ja-JP" sz="3200" dirty="0"/>
                  <a:t>C</a:t>
                </a:r>
              </a:p>
              <a:p>
                <a:r>
                  <a:rPr lang="ja-JP" altLang="en-US" dirty="0"/>
                  <a:t>・ベクトル</a:t>
                </a:r>
                <a:endParaRPr lang="en-US" altLang="ja-JP" dirty="0"/>
              </a:p>
              <a:p>
                <a:r>
                  <a:rPr lang="en-US" altLang="ja-JP" dirty="0"/>
                  <a:t>(-3,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2)-(3,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4) </a:t>
                </a:r>
              </a:p>
              <a:p>
                <a:r>
                  <a:rPr lang="en-US" altLang="ja-JP" dirty="0"/>
                  <a:t>=</a:t>
                </a:r>
                <a:r>
                  <a:rPr lang="ja-JP" altLang="en-US" dirty="0"/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(-6,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-2)</a:t>
                </a:r>
              </a:p>
              <a:p>
                <a:endParaRPr lang="en-US" altLang="ja-JP" dirty="0"/>
              </a:p>
              <a:p>
                <a:r>
                  <a:rPr lang="ja-JP" altLang="en-US" dirty="0"/>
                  <a:t>・長さ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0" dirty="0" smtClean="0">
                                  <a:latin typeface="Cambria Math" panose="02040503050406030204" pitchFamily="18" charset="0"/>
                                </a:rPr>
                                <m:t>(−6)</m:t>
                              </m:r>
                            </m:e>
                            <m:sup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0" dirty="0" smtClean="0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ja-JP" dirty="0"/>
              </a:p>
              <a:p>
                <a:r>
                  <a:rPr lang="en-US" altLang="ja-JP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rad>
                  </m:oMath>
                </a14:m>
                <a:r>
                  <a:rPr lang="en-US" altLang="ja-JP" dirty="0"/>
                  <a:t> =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15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6D70761C-1EDB-4203-84BB-9F73E4AE133D}"/>
              </a:ext>
            </a:extLst>
          </p:cNvPr>
          <p:cNvGraphicFramePr>
            <a:graphicFrameLocks/>
          </p:cNvGraphicFramePr>
          <p:nvPr/>
        </p:nvGraphicFramePr>
        <p:xfrm>
          <a:off x="4960620" y="2222651"/>
          <a:ext cx="6271260" cy="5806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47F68-159A-4AF0-A862-EF089D3941AC}"/>
              </a:ext>
            </a:extLst>
          </p:cNvPr>
          <p:cNvSpPr/>
          <p:nvPr/>
        </p:nvSpPr>
        <p:spPr>
          <a:xfrm>
            <a:off x="677334" y="2080260"/>
            <a:ext cx="2488776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8D2F42-9AE1-4151-916B-F55EDA818549}"/>
              </a:ext>
            </a:extLst>
          </p:cNvPr>
          <p:cNvSpPr/>
          <p:nvPr/>
        </p:nvSpPr>
        <p:spPr>
          <a:xfrm>
            <a:off x="677334" y="4560570"/>
            <a:ext cx="3117426" cy="2032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21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sz="3200" dirty="0"/>
                  <a:t>B</a:t>
                </a:r>
                <a:r>
                  <a:rPr kumimoji="1" lang="ja-JP" altLang="en-US" sz="3200" dirty="0"/>
                  <a:t>→</a:t>
                </a:r>
                <a:r>
                  <a:rPr lang="en-US" altLang="ja-JP" dirty="0"/>
                  <a:t>C</a:t>
                </a:r>
              </a:p>
              <a:p>
                <a:r>
                  <a:rPr lang="ja-JP" altLang="en-US" dirty="0"/>
                  <a:t>・ベクトル</a:t>
                </a:r>
                <a:endParaRPr lang="en-US" altLang="ja-JP" dirty="0"/>
              </a:p>
              <a:p>
                <a:r>
                  <a:rPr lang="en-US" altLang="ja-JP" dirty="0"/>
                  <a:t>(-3,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2)-(2,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-1) </a:t>
                </a:r>
              </a:p>
              <a:p>
                <a:r>
                  <a:rPr lang="en-US" altLang="ja-JP" dirty="0"/>
                  <a:t>=</a:t>
                </a:r>
                <a:r>
                  <a:rPr lang="ja-JP" altLang="en-US" dirty="0"/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(-5,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3)</a:t>
                </a:r>
              </a:p>
              <a:p>
                <a:endParaRPr lang="en-US" altLang="ja-JP" dirty="0"/>
              </a:p>
              <a:p>
                <a:r>
                  <a:rPr lang="ja-JP" altLang="en-US" dirty="0"/>
                  <a:t>・長さ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0" dirty="0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  <m:sup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ja-JP" dirty="0"/>
              </a:p>
              <a:p>
                <a:r>
                  <a:rPr lang="en-US" altLang="ja-JP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e>
                    </m:rad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15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6D70761C-1EDB-4203-84BB-9F73E4AE133D}"/>
              </a:ext>
            </a:extLst>
          </p:cNvPr>
          <p:cNvGraphicFramePr>
            <a:graphicFrameLocks/>
          </p:cNvGraphicFramePr>
          <p:nvPr/>
        </p:nvGraphicFramePr>
        <p:xfrm>
          <a:off x="4960620" y="2222651"/>
          <a:ext cx="6271260" cy="5806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3BF537-3F78-48A0-90E8-DBBCFFC30578}"/>
              </a:ext>
            </a:extLst>
          </p:cNvPr>
          <p:cNvSpPr/>
          <p:nvPr/>
        </p:nvSpPr>
        <p:spPr>
          <a:xfrm>
            <a:off x="677334" y="2080260"/>
            <a:ext cx="2488776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767F99-1C51-4F74-BFDD-0476A0C2CB2E}"/>
              </a:ext>
            </a:extLst>
          </p:cNvPr>
          <p:cNvSpPr/>
          <p:nvPr/>
        </p:nvSpPr>
        <p:spPr>
          <a:xfrm>
            <a:off x="677334" y="4560570"/>
            <a:ext cx="2580216" cy="2032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0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ベクトルの正規化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ベクトルの</a:t>
            </a:r>
            <a:r>
              <a:rPr lang="ja-JP" altLang="en-US" dirty="0"/>
              <a:t>正規化とは？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ベクトルの長さを</a:t>
            </a:r>
            <a:r>
              <a:rPr lang="en-US" altLang="ja-JP" dirty="0"/>
              <a:t>1</a:t>
            </a:r>
            <a:r>
              <a:rPr lang="ja-JP" altLang="en-US" dirty="0"/>
              <a:t>にすること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ベクトルの長さ、除算乗算を利用して行う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長さ</a:t>
            </a:r>
            <a:r>
              <a:rPr lang="en-US" altLang="ja-JP" dirty="0"/>
              <a:t>1</a:t>
            </a:r>
            <a:r>
              <a:rPr lang="ja-JP" altLang="en-US" dirty="0"/>
              <a:t>のベクトルのことを</a:t>
            </a:r>
            <a:r>
              <a:rPr lang="ja-JP" altLang="en-US" dirty="0">
                <a:solidFill>
                  <a:srgbClr val="FF0000"/>
                </a:solidFill>
              </a:rPr>
              <a:t>単位ベクトル</a:t>
            </a:r>
            <a:r>
              <a:rPr lang="ja-JP" altLang="en-US" dirty="0"/>
              <a:t>という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00ECE4-77B5-4ED1-9FE2-543B6B63B76C}"/>
              </a:ext>
            </a:extLst>
          </p:cNvPr>
          <p:cNvSpPr/>
          <p:nvPr/>
        </p:nvSpPr>
        <p:spPr>
          <a:xfrm>
            <a:off x="677334" y="2446020"/>
            <a:ext cx="7517976" cy="2251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A20ACF-EF0D-4DF1-B408-1AC4F4768CB0}"/>
              </a:ext>
            </a:extLst>
          </p:cNvPr>
          <p:cNvSpPr/>
          <p:nvPr/>
        </p:nvSpPr>
        <p:spPr>
          <a:xfrm>
            <a:off x="677334" y="4720590"/>
            <a:ext cx="7517976" cy="114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0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ベクトルの正規化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ベクトル</a:t>
            </a:r>
            <a:r>
              <a:rPr lang="en-US" altLang="ja-JP" dirty="0"/>
              <a:t>(5,3)</a:t>
            </a:r>
            <a:r>
              <a:rPr lang="ja-JP" altLang="en-US" dirty="0"/>
              <a:t>を正規化する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ベクトル</a:t>
            </a:r>
            <a:r>
              <a:rPr lang="en-US" altLang="ja-JP" dirty="0"/>
              <a:t>(5,3)</a:t>
            </a:r>
            <a:r>
              <a:rPr lang="ja-JP" altLang="en-US" dirty="0"/>
              <a:t>の長さ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5.830951894…</a:t>
            </a:r>
            <a:endParaRPr lang="en-US" altLang="ja-JP" baseline="30000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lang="ja-JP" altLang="en-US" dirty="0">
                <a:solidFill>
                  <a:schemeClr val="tx1"/>
                </a:solidFill>
              </a:rPr>
              <a:t>長さ</a:t>
            </a:r>
            <a:r>
              <a:rPr lang="en-US" altLang="ja-JP" dirty="0">
                <a:solidFill>
                  <a:schemeClr val="tx1"/>
                </a:solidFill>
              </a:rPr>
              <a:t>5.830951894…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ベクトルの長さを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にするには？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5.830951894…</a:t>
            </a:r>
            <a:r>
              <a:rPr lang="ja-JP" altLang="en-US" dirty="0">
                <a:solidFill>
                  <a:srgbClr val="FF0000"/>
                </a:solidFill>
              </a:rPr>
              <a:t>で割る</a:t>
            </a:r>
            <a:endParaRPr lang="en-US" altLang="ja-JP" baseline="30000" dirty="0">
              <a:solidFill>
                <a:srgbClr val="FF0000"/>
              </a:solidFill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07CCD73-56D9-4573-AEC9-E707753CA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6225"/>
              </p:ext>
            </p:extLst>
          </p:nvPr>
        </p:nvGraphicFramePr>
        <p:xfrm>
          <a:off x="6832672" y="2048163"/>
          <a:ext cx="4644662" cy="43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2CCC2-1810-4953-BE92-0BFB95E0F04D}"/>
              </a:ext>
            </a:extLst>
          </p:cNvPr>
          <p:cNvSpPr/>
          <p:nvPr/>
        </p:nvSpPr>
        <p:spPr>
          <a:xfrm>
            <a:off x="677334" y="2571750"/>
            <a:ext cx="3951816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CBA120-ACED-4F29-834C-85296CD2DA50}"/>
              </a:ext>
            </a:extLst>
          </p:cNvPr>
          <p:cNvSpPr/>
          <p:nvPr/>
        </p:nvSpPr>
        <p:spPr>
          <a:xfrm>
            <a:off x="714666" y="4434840"/>
            <a:ext cx="5571834" cy="1177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9BD9CF-58EC-4D34-B264-3B6DE44022C7}"/>
              </a:ext>
            </a:extLst>
          </p:cNvPr>
          <p:cNvSpPr/>
          <p:nvPr/>
        </p:nvSpPr>
        <p:spPr>
          <a:xfrm>
            <a:off x="505500" y="5612130"/>
            <a:ext cx="5571834" cy="83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74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ベクトルの正規化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ベクトル</a:t>
            </a:r>
            <a:r>
              <a:rPr lang="en-US" altLang="ja-JP" dirty="0"/>
              <a:t>(5,3)</a:t>
            </a:r>
            <a:r>
              <a:rPr lang="ja-JP" altLang="en-US" dirty="0"/>
              <a:t>を正規化する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07CCD73-56D9-4573-AEC9-E707753CA8AF}"/>
              </a:ext>
            </a:extLst>
          </p:cNvPr>
          <p:cNvGraphicFramePr>
            <a:graphicFrameLocks/>
          </p:cNvGraphicFramePr>
          <p:nvPr/>
        </p:nvGraphicFramePr>
        <p:xfrm>
          <a:off x="6832672" y="2048163"/>
          <a:ext cx="4644662" cy="43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DA167049-B93D-485F-A290-9EA3F9E05D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464400"/>
              </p:ext>
            </p:extLst>
          </p:nvPr>
        </p:nvGraphicFramePr>
        <p:xfrm>
          <a:off x="6832671" y="2048163"/>
          <a:ext cx="4644663" cy="43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D02965-774D-4B20-8DDA-13134F0C3917}"/>
              </a:ext>
            </a:extLst>
          </p:cNvPr>
          <p:cNvSpPr txBox="1"/>
          <p:nvPr/>
        </p:nvSpPr>
        <p:spPr>
          <a:xfrm>
            <a:off x="677333" y="2721768"/>
            <a:ext cx="5418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(5,3)</a:t>
            </a:r>
            <a:r>
              <a:rPr lang="ja-JP" altLang="en-US" sz="3200" dirty="0"/>
              <a:t> </a:t>
            </a:r>
            <a:r>
              <a:rPr lang="en-US" altLang="ja-JP" sz="3200" dirty="0"/>
              <a:t>/</a:t>
            </a:r>
            <a:r>
              <a:rPr lang="ja-JP" altLang="en-US" sz="3200" dirty="0"/>
              <a:t> </a:t>
            </a:r>
            <a:r>
              <a:rPr lang="en-US" altLang="ja-JP" sz="3200" dirty="0">
                <a:solidFill>
                  <a:schemeClr val="tx1"/>
                </a:solidFill>
              </a:rPr>
              <a:t>5.8309 =</a:t>
            </a:r>
          </a:p>
          <a:p>
            <a:r>
              <a:rPr lang="en-US" altLang="ja-JP" sz="3200" dirty="0"/>
              <a:t>(5/5.8309, 3/5.8309)=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>
                <a:solidFill>
                  <a:srgbClr val="FF0000"/>
                </a:solidFill>
              </a:rPr>
              <a:t>(0.8574929, 0.5144957)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A66FBC-C60E-4D63-9E07-9135B50246EE}"/>
              </a:ext>
            </a:extLst>
          </p:cNvPr>
          <p:cNvSpPr txBox="1"/>
          <p:nvPr/>
        </p:nvSpPr>
        <p:spPr>
          <a:xfrm>
            <a:off x="677333" y="4885591"/>
            <a:ext cx="5826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(0.8574929)</a:t>
            </a:r>
            <a:r>
              <a:rPr lang="en-US" altLang="ja-JP" sz="3200" baseline="30000" dirty="0">
                <a:solidFill>
                  <a:schemeClr val="tx1"/>
                </a:solidFill>
              </a:rPr>
              <a:t>2</a:t>
            </a:r>
            <a:r>
              <a:rPr lang="en-US" altLang="ja-JP" sz="3200" dirty="0">
                <a:solidFill>
                  <a:schemeClr val="tx1"/>
                </a:solidFill>
              </a:rPr>
              <a:t>+(0.5144957)</a:t>
            </a:r>
            <a:r>
              <a:rPr lang="en-US" altLang="ja-JP" sz="3200" baseline="30000" dirty="0">
                <a:solidFill>
                  <a:schemeClr val="tx1"/>
                </a:solidFill>
              </a:rPr>
              <a:t>2</a:t>
            </a:r>
            <a:r>
              <a:rPr lang="ja-JP" altLang="en-US" sz="3200" dirty="0">
                <a:solidFill>
                  <a:schemeClr val="tx1"/>
                </a:solidFill>
              </a:rPr>
              <a:t>　</a:t>
            </a:r>
            <a:r>
              <a:rPr lang="en-US" altLang="ja-JP" sz="3200" dirty="0">
                <a:solidFill>
                  <a:schemeClr val="tx1"/>
                </a:solidFill>
              </a:rPr>
              <a:t>=</a:t>
            </a:r>
          </a:p>
          <a:p>
            <a:r>
              <a:rPr lang="en-US" altLang="ja-JP" sz="3200" dirty="0">
                <a:solidFill>
                  <a:srgbClr val="FF0000"/>
                </a:solidFill>
              </a:rPr>
              <a:t>0.9999998988689</a:t>
            </a:r>
          </a:p>
        </p:txBody>
      </p:sp>
    </p:spTree>
    <p:extLst>
      <p:ext uri="{BB962C8B-B14F-4D97-AF65-F5344CB8AC3E}">
        <p14:creationId xmlns:p14="http://schemas.microsoft.com/office/powerpoint/2010/main" val="28591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23F53-8FEB-4F3C-A018-01D29186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座標</a:t>
            </a:r>
            <a:r>
              <a:rPr lang="en-US" altLang="ja-JP" dirty="0"/>
              <a:t>A=(-56,</a:t>
            </a:r>
            <a:r>
              <a:rPr lang="ja-JP" altLang="en-US" dirty="0"/>
              <a:t> </a:t>
            </a:r>
            <a:r>
              <a:rPr lang="en-US" altLang="ja-JP" dirty="0"/>
              <a:t>84) B=(44,</a:t>
            </a:r>
            <a:r>
              <a:rPr lang="ja-JP" altLang="en-US" dirty="0"/>
              <a:t> </a:t>
            </a:r>
            <a:r>
              <a:rPr lang="en-US" altLang="ja-JP" dirty="0"/>
              <a:t>-116) </a:t>
            </a:r>
          </a:p>
          <a:p>
            <a:r>
              <a:rPr lang="ja-JP" altLang="en-US" dirty="0"/>
              <a:t>の時、</a:t>
            </a:r>
            <a:r>
              <a:rPr lang="ja-JP" altLang="en-US" dirty="0">
                <a:solidFill>
                  <a:schemeClr val="tx1"/>
                </a:solidFill>
              </a:rPr>
              <a:t>ベクトル</a:t>
            </a:r>
            <a:r>
              <a:rPr kumimoji="1" lang="en-US" altLang="ja-JP" sz="3200" dirty="0"/>
              <a:t>A</a:t>
            </a:r>
            <a:r>
              <a:rPr kumimoji="1" lang="ja-JP" altLang="en-US" sz="3200" dirty="0"/>
              <a:t>→</a:t>
            </a:r>
            <a:r>
              <a:rPr lang="en-US" altLang="ja-JP" dirty="0"/>
              <a:t>B</a:t>
            </a:r>
            <a:r>
              <a:rPr lang="ja-JP" altLang="en-US" dirty="0"/>
              <a:t>を正規化したベクトルを求めよ。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>
                <a:latin typeface="+mj-ea"/>
                <a:ea typeface="+mj-ea"/>
              </a:rPr>
              <a:t>√</a:t>
            </a:r>
            <a:r>
              <a:rPr kumimoji="1" lang="ja-JP" altLang="en-US" dirty="0"/>
              <a:t>はそのままで</a:t>
            </a:r>
            <a:r>
              <a:rPr kumimoji="1" lang="en-US" altLang="ja-JP" dirty="0"/>
              <a:t>OK</a:t>
            </a:r>
            <a:r>
              <a:rPr kumimoji="1" lang="ja-JP" altLang="en-US" dirty="0"/>
              <a:t>、ただし分母は有理化すること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878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23F53-8FEB-4F3C-A018-01D29186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座標</a:t>
            </a:r>
            <a:r>
              <a:rPr lang="en-US" altLang="ja-JP" dirty="0"/>
              <a:t>A=(-56,</a:t>
            </a:r>
            <a:r>
              <a:rPr lang="ja-JP" altLang="en-US" dirty="0"/>
              <a:t> </a:t>
            </a:r>
            <a:r>
              <a:rPr lang="en-US" altLang="ja-JP" dirty="0"/>
              <a:t>84) B=(44,</a:t>
            </a:r>
            <a:r>
              <a:rPr lang="ja-JP" altLang="en-US" dirty="0"/>
              <a:t> </a:t>
            </a:r>
            <a:r>
              <a:rPr lang="en-US" altLang="ja-JP" dirty="0"/>
              <a:t>-116) </a:t>
            </a:r>
          </a:p>
          <a:p>
            <a:endParaRPr kumimoji="1" lang="en-US" altLang="ja-JP" sz="3200" dirty="0"/>
          </a:p>
          <a:p>
            <a:r>
              <a:rPr kumimoji="1" lang="en-US" altLang="ja-JP" sz="3200" dirty="0"/>
              <a:t>A</a:t>
            </a:r>
            <a:r>
              <a:rPr kumimoji="1" lang="ja-JP" altLang="en-US" sz="3200" dirty="0"/>
              <a:t>→</a:t>
            </a:r>
            <a:r>
              <a:rPr kumimoji="1" lang="en-US" altLang="ja-JP" sz="3200" dirty="0"/>
              <a:t>B</a:t>
            </a:r>
          </a:p>
          <a:p>
            <a:r>
              <a:rPr lang="ja-JP" altLang="en-US" dirty="0"/>
              <a:t>・ベクトル</a:t>
            </a:r>
            <a:endParaRPr lang="en-US" altLang="ja-JP" dirty="0"/>
          </a:p>
          <a:p>
            <a:r>
              <a:rPr lang="en-US" altLang="ja-JP" dirty="0"/>
              <a:t>(44,</a:t>
            </a:r>
            <a:r>
              <a:rPr lang="ja-JP" altLang="en-US" dirty="0"/>
              <a:t> </a:t>
            </a:r>
            <a:r>
              <a:rPr lang="en-US" altLang="ja-JP" dirty="0"/>
              <a:t>-116)-(-56,</a:t>
            </a:r>
            <a:r>
              <a:rPr lang="ja-JP" altLang="en-US" dirty="0"/>
              <a:t> </a:t>
            </a:r>
            <a:r>
              <a:rPr lang="en-US" altLang="ja-JP" dirty="0"/>
              <a:t>84) </a:t>
            </a:r>
          </a:p>
          <a:p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(100,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-200)</a:t>
            </a:r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4AAEB29C-28FB-4A6B-80DF-CEFF36DD12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779816"/>
              </p:ext>
            </p:extLst>
          </p:nvPr>
        </p:nvGraphicFramePr>
        <p:xfrm>
          <a:off x="6318613" y="1352550"/>
          <a:ext cx="52876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EEFE24-CF65-4F93-B802-2153690B55D4}"/>
              </a:ext>
            </a:extLst>
          </p:cNvPr>
          <p:cNvSpPr/>
          <p:nvPr/>
        </p:nvSpPr>
        <p:spPr>
          <a:xfrm>
            <a:off x="560070" y="3897630"/>
            <a:ext cx="385191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69801-860B-4C56-915B-8E962148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dirty="0"/>
              <a:t>3</a:t>
            </a:r>
            <a:r>
              <a:rPr lang="ja-JP" altLang="en-US" sz="5400" dirty="0"/>
              <a:t>次元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A1CCFA-9444-4E6C-8D79-0971A3DE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縦</a:t>
            </a:r>
            <a:endParaRPr lang="en-US" altLang="ja-JP" dirty="0"/>
          </a:p>
          <a:p>
            <a:r>
              <a:rPr kumimoji="1" lang="ja-JP" altLang="en-US" dirty="0"/>
              <a:t>横</a:t>
            </a:r>
            <a:endParaRPr kumimoji="1" lang="en-US" altLang="ja-JP" dirty="0"/>
          </a:p>
          <a:p>
            <a:r>
              <a:rPr lang="ja-JP" altLang="en-US" dirty="0"/>
              <a:t>高さ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空間を表すための要素が</a:t>
            </a:r>
            <a:r>
              <a:rPr lang="en-US" altLang="ja-JP" dirty="0"/>
              <a:t>3</a:t>
            </a:r>
            <a:r>
              <a:rPr lang="ja-JP" altLang="en-US" dirty="0"/>
              <a:t>つある→</a:t>
            </a:r>
            <a:r>
              <a:rPr lang="en-US" altLang="ja-JP" dirty="0"/>
              <a:t>3</a:t>
            </a:r>
            <a:r>
              <a:rPr lang="ja-JP" altLang="en-US" dirty="0"/>
              <a:t>次元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35A139-7720-48A9-9D83-F23800D3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609" y="1304525"/>
            <a:ext cx="3316782" cy="24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62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ベクトル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(100,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-200)</a:t>
                </a:r>
              </a:p>
              <a:p>
                <a:endParaRPr lang="en-US" altLang="ja-JP" dirty="0">
                  <a:solidFill>
                    <a:schemeClr val="tx1"/>
                  </a:solidFill>
                </a:endParaRPr>
              </a:p>
              <a:p>
                <a:r>
                  <a:rPr lang="ja-JP" altLang="en-US" dirty="0"/>
                  <a:t>・長さ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0" dirty="0" smtClean="0">
                                  <a:latin typeface="Cambria Math" panose="02040503050406030204" pitchFamily="18" charset="0"/>
                                </a:rPr>
                                <m:t>(100)</m:t>
                              </m:r>
                            </m:e>
                            <m:sup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0" dirty="0" smtClean="0">
                                  <a:latin typeface="Cambria Math" panose="02040503050406030204" pitchFamily="18" charset="0"/>
                                </a:rPr>
                                <m:t>(−200)</m:t>
                              </m:r>
                            </m:e>
                            <m:sup>
                              <m:r>
                                <a:rPr lang="en-US" altLang="ja-JP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ja-JP" dirty="0"/>
              </a:p>
              <a:p>
                <a:r>
                  <a:rPr lang="en-US" altLang="ja-JP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50000</m:t>
                        </m:r>
                      </m:e>
                    </m:rad>
                  </m:oMath>
                </a14:m>
                <a:r>
                  <a:rPr lang="en-US" altLang="ja-JP" dirty="0"/>
                  <a:t> =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100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18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4AAEB29C-28FB-4A6B-80DF-CEFF36DD1280}"/>
              </a:ext>
            </a:extLst>
          </p:cNvPr>
          <p:cNvGraphicFramePr>
            <a:graphicFrameLocks/>
          </p:cNvGraphicFramePr>
          <p:nvPr/>
        </p:nvGraphicFramePr>
        <p:xfrm>
          <a:off x="6318613" y="1352550"/>
          <a:ext cx="52876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2EE702-7E85-4678-8192-A8420C148F7A}"/>
              </a:ext>
            </a:extLst>
          </p:cNvPr>
          <p:cNvSpPr/>
          <p:nvPr/>
        </p:nvSpPr>
        <p:spPr>
          <a:xfrm>
            <a:off x="677334" y="3218815"/>
            <a:ext cx="3997536" cy="1588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2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ベクトル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(100,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-200)</a:t>
                </a:r>
              </a:p>
              <a:p>
                <a:r>
                  <a:rPr lang="ja-JP" altLang="en-US" dirty="0"/>
                  <a:t>長さ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endParaRPr lang="en-US" altLang="ja-JP" dirty="0">
                  <a:solidFill>
                    <a:schemeClr val="tx1"/>
                  </a:solidFill>
                </a:endParaRP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X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成分を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で割る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100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/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100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/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500=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/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5</a:t>
                </a:r>
              </a:p>
              <a:p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18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4AAEB29C-28FB-4A6B-80DF-CEFF36DD1280}"/>
              </a:ext>
            </a:extLst>
          </p:cNvPr>
          <p:cNvGraphicFramePr>
            <a:graphicFrameLocks/>
          </p:cNvGraphicFramePr>
          <p:nvPr/>
        </p:nvGraphicFramePr>
        <p:xfrm>
          <a:off x="6318613" y="1352550"/>
          <a:ext cx="52876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76DF5C-720C-4983-9F4A-F5F464EEDA92}"/>
              </a:ext>
            </a:extLst>
          </p:cNvPr>
          <p:cNvSpPr/>
          <p:nvPr/>
        </p:nvSpPr>
        <p:spPr>
          <a:xfrm>
            <a:off x="585787" y="4034790"/>
            <a:ext cx="4386263" cy="2125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1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ベクトル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(100,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-200)</a:t>
                </a:r>
              </a:p>
              <a:p>
                <a:r>
                  <a:rPr lang="ja-JP" altLang="en-US" dirty="0"/>
                  <a:t>長さ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X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成分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/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5</a:t>
                </a:r>
              </a:p>
              <a:p>
                <a:endParaRPr lang="en-US" altLang="ja-JP" dirty="0">
                  <a:solidFill>
                    <a:schemeClr val="tx1"/>
                  </a:solidFill>
                </a:endParaRP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Y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成分を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で割る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-200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/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-200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/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500=</a:t>
                </a:r>
              </a:p>
              <a:p>
                <a:r>
                  <a:rPr lang="en-US" altLang="ja-JP" dirty="0">
                    <a:solidFill>
                      <a:srgbClr val="FF0000"/>
                    </a:solidFill>
                  </a:rPr>
                  <a:t>-2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/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5</a:t>
                </a:r>
              </a:p>
              <a:p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 t="-28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4AAEB29C-28FB-4A6B-80DF-CEFF36DD1280}"/>
              </a:ext>
            </a:extLst>
          </p:cNvPr>
          <p:cNvGraphicFramePr>
            <a:graphicFrameLocks/>
          </p:cNvGraphicFramePr>
          <p:nvPr/>
        </p:nvGraphicFramePr>
        <p:xfrm>
          <a:off x="6318613" y="1352550"/>
          <a:ext cx="52876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8D5FB4-FD11-4C5E-AF95-2607275AD7C3}"/>
              </a:ext>
            </a:extLst>
          </p:cNvPr>
          <p:cNvSpPr/>
          <p:nvPr/>
        </p:nvSpPr>
        <p:spPr>
          <a:xfrm>
            <a:off x="677334" y="4389120"/>
            <a:ext cx="3666066" cy="2103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79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ベクトル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(100,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-200)</a:t>
                </a:r>
              </a:p>
              <a:p>
                <a:r>
                  <a:rPr lang="ja-JP" altLang="en-US" dirty="0"/>
                  <a:t>長さ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100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altLang="ja-JP" dirty="0">
                  <a:solidFill>
                    <a:schemeClr val="tx1"/>
                  </a:solidFill>
                </a:endParaRP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X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成分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/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5</a:t>
                </a: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Y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成分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-2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/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5</a:t>
                </a:r>
              </a:p>
              <a:p>
                <a:endParaRPr lang="en-US" altLang="ja-JP" dirty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lang="en-US" altLang="ja-JP" dirty="0">
                    <a:solidFill>
                      <a:srgbClr val="FF0000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  <a:latin typeface="+mn-ea"/>
                  </a:rPr>
                  <a:t>/</a:t>
                </a:r>
                <a:r>
                  <a:rPr lang="ja-JP" altLang="en-US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  <a:latin typeface="+mn-ea"/>
                  </a:rPr>
                  <a:t>5, -2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ja-JP" altLang="en-US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  <a:latin typeface="+mn-ea"/>
                  </a:rPr>
                  <a:t>/</a:t>
                </a:r>
                <a:r>
                  <a:rPr lang="ja-JP" altLang="en-US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  <a:latin typeface="+mn-ea"/>
                  </a:rPr>
                  <a:t>5)=</a:t>
                </a:r>
              </a:p>
              <a:p>
                <a:r>
                  <a:rPr lang="en-US" altLang="ja-JP" sz="4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ja-JP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4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ja-JP" sz="40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sz="4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400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ja-JP" sz="4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400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ja-JP" sz="40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sz="4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40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75" t="-18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4AAEB29C-28FB-4A6B-80DF-CEFF36DD1280}"/>
              </a:ext>
            </a:extLst>
          </p:cNvPr>
          <p:cNvGraphicFramePr>
            <a:graphicFrameLocks/>
          </p:cNvGraphicFramePr>
          <p:nvPr/>
        </p:nvGraphicFramePr>
        <p:xfrm>
          <a:off x="6318613" y="1352550"/>
          <a:ext cx="52876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5AAB32-2C3C-4DE6-B779-9A20AA49F13A}"/>
              </a:ext>
            </a:extLst>
          </p:cNvPr>
          <p:cNvSpPr/>
          <p:nvPr/>
        </p:nvSpPr>
        <p:spPr>
          <a:xfrm>
            <a:off x="514350" y="4469130"/>
            <a:ext cx="3943350" cy="2123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2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ja-JP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ja-JP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altLang="ja-JP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ja-JP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ja-JP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  <a:latin typeface="+mn-ea"/>
                  </a:rPr>
                  <a:t>の長さ本当に１？</a:t>
                </a:r>
                <a:endParaRPr lang="en-US" altLang="ja-JP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ja-JP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ja-JP" dirty="0">
                  <a:solidFill>
                    <a:srgbClr val="FF0000"/>
                  </a:solidFill>
                  <a:latin typeface="+mn-ea"/>
                </a:endParaRPr>
              </a:p>
              <a:p>
                <a:endParaRPr lang="en-US" altLang="ja-JP" dirty="0">
                  <a:solidFill>
                    <a:srgbClr val="FF0000"/>
                  </a:solidFill>
                  <a:latin typeface="+mn-ea"/>
                </a:endParaRPr>
              </a:p>
              <a:p>
                <a:endParaRPr lang="en-US" altLang="ja-JP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C623F53-8FEB-4F3C-A018-01D29186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2DB79538-DF6F-453C-B7E2-CBB819667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23" y="4161039"/>
            <a:ext cx="3876000" cy="2526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0961AB9-D2E7-432D-AF9C-EA85E3904DA9}"/>
                  </a:ext>
                </a:extLst>
              </p:cNvPr>
              <p:cNvSpPr txBox="1"/>
              <p:nvPr/>
            </p:nvSpPr>
            <p:spPr>
              <a:xfrm>
                <a:off x="677334" y="2583180"/>
                <a:ext cx="3669030" cy="1079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dirty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ja-JP" sz="4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4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ja-JP" sz="4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ja-JP" sz="40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en-US" altLang="ja-JP" sz="4000" baseline="300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ja-JP" altLang="en-US" sz="4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ja-JP" sz="4000" dirty="0">
                    <a:solidFill>
                      <a:schemeClr val="tx1"/>
                    </a:solidFill>
                    <a:latin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40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ja-JP" sz="4000" dirty="0">
                    <a:solidFill>
                      <a:schemeClr val="tx1"/>
                    </a:solidFill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0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0961AB9-D2E7-432D-AF9C-EA85E3904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583180"/>
                <a:ext cx="3669030" cy="1079526"/>
              </a:xfrm>
              <a:prstGeom prst="rect">
                <a:avLst/>
              </a:prstGeom>
              <a:blipFill>
                <a:blip r:embed="rId4"/>
                <a:stretch>
                  <a:fillRect l="-5814" b="-7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959C7BF-56C9-493D-8340-3D876D6EB8E7}"/>
                  </a:ext>
                </a:extLst>
              </p:cNvPr>
              <p:cNvSpPr txBox="1"/>
              <p:nvPr/>
            </p:nvSpPr>
            <p:spPr>
              <a:xfrm>
                <a:off x="4464474" y="2583180"/>
                <a:ext cx="4885266" cy="1079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40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dirty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ja-JP" sz="40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4000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ja-JP" sz="4000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ja-JP" sz="4000" dirty="0">
                    <a:latin typeface="+mn-ea"/>
                  </a:rPr>
                  <a:t>)</a:t>
                </a:r>
                <a:r>
                  <a:rPr lang="en-US" altLang="ja-JP" sz="4000" baseline="30000" dirty="0">
                    <a:latin typeface="+mn-ea"/>
                  </a:rPr>
                  <a:t>2</a:t>
                </a:r>
                <a:r>
                  <a:rPr lang="ja-JP" altLang="en-US" sz="4000" dirty="0">
                    <a:latin typeface="+mn-ea"/>
                  </a:rPr>
                  <a:t> </a:t>
                </a:r>
                <a:r>
                  <a:rPr lang="en-US" altLang="ja-JP" sz="4000" dirty="0">
                    <a:latin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dirty="0">
                            <a:latin typeface="Cambria Math" panose="02040503050406030204" pitchFamily="18" charset="0"/>
                          </a:rPr>
                          <m:t>4×5</m:t>
                        </m:r>
                      </m:num>
                      <m:den>
                        <m:r>
                          <a:rPr lang="en-US" altLang="ja-JP" sz="4000" dirty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ja-JP" sz="40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dirty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ja-JP" sz="4000" dirty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ja-JP" sz="40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ja-JP" sz="4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959C7BF-56C9-493D-8340-3D876D6EB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74" y="2583180"/>
                <a:ext cx="4885266" cy="1079526"/>
              </a:xfrm>
              <a:prstGeom prst="rect">
                <a:avLst/>
              </a:prstGeom>
              <a:blipFill>
                <a:blip r:embed="rId5"/>
                <a:stretch>
                  <a:fillRect l="-4364" b="-7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A652931-8FEF-4FE4-81E0-FE94E3BF6E88}"/>
                  </a:ext>
                </a:extLst>
              </p:cNvPr>
              <p:cNvSpPr txBox="1"/>
              <p:nvPr/>
            </p:nvSpPr>
            <p:spPr>
              <a:xfrm>
                <a:off x="677334" y="4013200"/>
                <a:ext cx="2328756" cy="965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000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ja-JP" sz="4000" dirty="0">
                    <a:latin typeface="+mn-ea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dirty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ja-JP" sz="4000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ja-JP" sz="4000" dirty="0">
                    <a:latin typeface="+mn-ea"/>
                  </a:rPr>
                  <a:t> = </a:t>
                </a:r>
                <a:r>
                  <a:rPr lang="en-US" altLang="ja-JP" sz="4000" dirty="0">
                    <a:solidFill>
                      <a:srgbClr val="FF0000"/>
                    </a:solidFill>
                    <a:latin typeface="+mn-ea"/>
                  </a:rPr>
                  <a:t>1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A652931-8FEF-4FE4-81E0-FE94E3BF6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013200"/>
                <a:ext cx="2328756" cy="965392"/>
              </a:xfrm>
              <a:prstGeom prst="rect">
                <a:avLst/>
              </a:prstGeom>
              <a:blipFill>
                <a:blip r:embed="rId6"/>
                <a:stretch>
                  <a:fillRect t="-3145" b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4EFAC57-285F-42E3-9563-94A7581A38B3}"/>
                  </a:ext>
                </a:extLst>
              </p:cNvPr>
              <p:cNvSpPr txBox="1"/>
              <p:nvPr/>
            </p:nvSpPr>
            <p:spPr>
              <a:xfrm>
                <a:off x="677334" y="5333002"/>
                <a:ext cx="2328756" cy="767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4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ja-JP" sz="4000" dirty="0">
                    <a:latin typeface="+mn-ea"/>
                  </a:rPr>
                  <a:t> = </a:t>
                </a:r>
                <a:r>
                  <a:rPr lang="en-US" altLang="ja-JP" sz="4000" dirty="0">
                    <a:solidFill>
                      <a:srgbClr val="FF0000"/>
                    </a:solidFill>
                    <a:latin typeface="+mn-ea"/>
                  </a:rPr>
                  <a:t>1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4EFAC57-285F-42E3-9563-94A7581A3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5333002"/>
                <a:ext cx="2328756" cy="767903"/>
              </a:xfrm>
              <a:prstGeom prst="rect">
                <a:avLst/>
              </a:prstGeom>
              <a:blipFill>
                <a:blip r:embed="rId7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正規化</a:t>
            </a:r>
            <a:r>
              <a:rPr lang="ja-JP" altLang="en-US" sz="5400" dirty="0"/>
              <a:t>の利用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・アナログスティックでキャラクターを移動させる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・キャラクターによって移動速度が変化する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31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アナログスティックの入力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アナログスティックの入力が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ベクトルで取得できる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AEA4B546-A052-4F40-9676-CBDDF28ED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965726"/>
              </p:ext>
            </p:extLst>
          </p:nvPr>
        </p:nvGraphicFramePr>
        <p:xfrm>
          <a:off x="6077334" y="2147047"/>
          <a:ext cx="4811350" cy="4445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2361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正規化</a:t>
            </a:r>
            <a:r>
              <a:rPr lang="ja-JP" altLang="en-US" sz="5400" dirty="0"/>
              <a:t>の利用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アナログスティックから入力されたベクトルを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正規化する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B430773-EB1B-48D5-B4AE-B2BE58383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735627"/>
              </p:ext>
            </p:extLst>
          </p:nvPr>
        </p:nvGraphicFramePr>
        <p:xfrm>
          <a:off x="6077334" y="2147047"/>
          <a:ext cx="4804482" cy="4445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6894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9E61-420C-4620-9166-320CE3F4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正規化</a:t>
            </a:r>
            <a:r>
              <a:rPr lang="ja-JP" altLang="en-US" sz="5400" dirty="0"/>
              <a:t>の利用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23F769-EDF1-42C7-967F-20D82E25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正規化されたベクトルに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キャラクターの速さを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掛ける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スティックをどれだけ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倒したかにかかわらず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キャラクターに応じた速度で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移動させる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B430773-EB1B-48D5-B4AE-B2BE58383AE1}"/>
              </a:ext>
            </a:extLst>
          </p:cNvPr>
          <p:cNvGraphicFramePr>
            <a:graphicFrameLocks/>
          </p:cNvGraphicFramePr>
          <p:nvPr/>
        </p:nvGraphicFramePr>
        <p:xfrm>
          <a:off x="6077334" y="2147047"/>
          <a:ext cx="4804482" cy="4445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1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EC475-9F79-4F71-9C7E-633D03E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2</a:t>
            </a:r>
            <a:r>
              <a:rPr kumimoji="1" lang="ja-JP" altLang="en-US" sz="5400" dirty="0"/>
              <a:t>次元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CC3B6-446F-4FB1-B452-E1A0B398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空間を表すための要素が</a:t>
            </a:r>
            <a:r>
              <a:rPr lang="en-US" altLang="ja-JP" dirty="0"/>
              <a:t>2</a:t>
            </a:r>
            <a:r>
              <a:rPr lang="ja-JP" altLang="en-US" dirty="0"/>
              <a:t>つある→</a:t>
            </a:r>
            <a:r>
              <a:rPr lang="en-US" altLang="ja-JP" dirty="0"/>
              <a:t>2</a:t>
            </a:r>
            <a:r>
              <a:rPr lang="ja-JP" altLang="en-US" dirty="0"/>
              <a:t>次元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4A0901-1C8E-44FB-81B7-CAEDEA464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82" y="2574142"/>
            <a:ext cx="5056952" cy="267662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3B1DEDB-8C24-44DB-8E44-3D00DC00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2221821"/>
            <a:ext cx="3230880" cy="30289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5820D5-6B77-4212-BBDA-DA93AAE39904}"/>
              </a:ext>
            </a:extLst>
          </p:cNvPr>
          <p:cNvSpPr txBox="1"/>
          <p:nvPr/>
        </p:nvSpPr>
        <p:spPr>
          <a:xfrm>
            <a:off x="2877267" y="5412571"/>
            <a:ext cx="134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縦、横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A3DABF-F763-49BF-942F-90B7F44C780B}"/>
              </a:ext>
            </a:extLst>
          </p:cNvPr>
          <p:cNvSpPr txBox="1"/>
          <p:nvPr/>
        </p:nvSpPr>
        <p:spPr>
          <a:xfrm>
            <a:off x="7877334" y="5424200"/>
            <a:ext cx="168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横、高さ</a:t>
            </a:r>
          </a:p>
        </p:txBody>
      </p:sp>
    </p:spTree>
    <p:extLst>
      <p:ext uri="{BB962C8B-B14F-4D97-AF65-F5344CB8AC3E}">
        <p14:creationId xmlns:p14="http://schemas.microsoft.com/office/powerpoint/2010/main" val="54373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E2A08-7A33-4733-A10C-1195F4B1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座標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4114AC-5841-4E37-83F9-2F1EB04F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2D25FAE-6AC3-423C-979F-30773F625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000804"/>
              </p:ext>
            </p:extLst>
          </p:nvPr>
        </p:nvGraphicFramePr>
        <p:xfrm>
          <a:off x="3289663" y="1272000"/>
          <a:ext cx="5612674" cy="519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193FD2-5466-4076-B64E-B9A4CCA02A5B}"/>
              </a:ext>
            </a:extLst>
          </p:cNvPr>
          <p:cNvSpPr txBox="1"/>
          <p:nvPr/>
        </p:nvSpPr>
        <p:spPr>
          <a:xfrm>
            <a:off x="4254818" y="4814888"/>
            <a:ext cx="107442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原点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2690660-1E77-4332-B533-1D6F0384D263}"/>
              </a:ext>
            </a:extLst>
          </p:cNvPr>
          <p:cNvCxnSpPr/>
          <p:nvPr/>
        </p:nvCxnSpPr>
        <p:spPr>
          <a:xfrm flipV="1">
            <a:off x="5329238" y="3870420"/>
            <a:ext cx="748096" cy="944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CBF9C2-B893-48C1-9785-5B2864006CCC}"/>
              </a:ext>
            </a:extLst>
          </p:cNvPr>
          <p:cNvSpPr txBox="1"/>
          <p:nvPr/>
        </p:nvSpPr>
        <p:spPr>
          <a:xfrm>
            <a:off x="6221731" y="1642012"/>
            <a:ext cx="107442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Y</a:t>
            </a:r>
            <a:r>
              <a:rPr kumimoji="1" lang="ja-JP" altLang="en-US" sz="3200" dirty="0"/>
              <a:t>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ED176F-619E-4FE3-AC4D-A741858746AB}"/>
              </a:ext>
            </a:extLst>
          </p:cNvPr>
          <p:cNvSpPr txBox="1"/>
          <p:nvPr/>
        </p:nvSpPr>
        <p:spPr>
          <a:xfrm>
            <a:off x="3530919" y="3136612"/>
            <a:ext cx="107442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X</a:t>
            </a:r>
            <a:r>
              <a:rPr kumimoji="1" lang="ja-JP" altLang="en-US" sz="3200" dirty="0"/>
              <a:t>軸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2EA859-93BA-4BE2-AB3A-F5D1658E98F7}"/>
              </a:ext>
            </a:extLst>
          </p:cNvPr>
          <p:cNvSpPr txBox="1"/>
          <p:nvPr/>
        </p:nvSpPr>
        <p:spPr>
          <a:xfrm>
            <a:off x="3359469" y="1651567"/>
            <a:ext cx="14325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座標軸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4F2505F-3391-4BB9-974D-B13E21E311E6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4792028" y="1934400"/>
            <a:ext cx="1429703" cy="955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9C7FA74-EAF6-4C51-92DA-D04BE72851CD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4068129" y="2236342"/>
            <a:ext cx="7620" cy="90027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E2A08-7A33-4733-A10C-1195F4B1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座標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4114AC-5841-4E37-83F9-2F1EB04F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点</a:t>
            </a:r>
            <a:r>
              <a:rPr lang="en-US" altLang="ja-JP" dirty="0"/>
              <a:t>A</a:t>
            </a:r>
            <a:r>
              <a:rPr lang="ja-JP" altLang="en-US" dirty="0"/>
              <a:t>の座標</a:t>
            </a:r>
            <a:endParaRPr lang="en-US" altLang="ja-JP" dirty="0"/>
          </a:p>
          <a:p>
            <a:r>
              <a:rPr lang="en-US" altLang="ja-JP" dirty="0"/>
              <a:t>(5, 3)</a:t>
            </a:r>
          </a:p>
          <a:p>
            <a:endParaRPr lang="en-US" altLang="ja-JP" dirty="0"/>
          </a:p>
          <a:p>
            <a:r>
              <a:rPr lang="ja-JP" altLang="en-US" dirty="0"/>
              <a:t>点</a:t>
            </a:r>
            <a:r>
              <a:rPr lang="en-US" altLang="ja-JP" dirty="0"/>
              <a:t>B</a:t>
            </a:r>
            <a:r>
              <a:rPr lang="ja-JP" altLang="en-US" dirty="0"/>
              <a:t>の座標</a:t>
            </a:r>
            <a:endParaRPr lang="en-US" altLang="ja-JP" dirty="0"/>
          </a:p>
          <a:p>
            <a:r>
              <a:rPr lang="en-US" altLang="ja-JP" dirty="0"/>
              <a:t>(-4, -2)</a:t>
            </a:r>
          </a:p>
        </p:txBody>
      </p:sp>
      <p:graphicFrame>
        <p:nvGraphicFramePr>
          <p:cNvPr id="15" name="グラフ 14">
            <a:extLst>
              <a:ext uri="{FF2B5EF4-FFF2-40B4-BE49-F238E27FC236}">
                <a16:creationId xmlns:a16="http://schemas.microsoft.com/office/drawing/2014/main" id="{D2D25FAE-6AC3-423C-979F-30773F625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227167"/>
              </p:ext>
            </p:extLst>
          </p:nvPr>
        </p:nvGraphicFramePr>
        <p:xfrm>
          <a:off x="5232763" y="1339022"/>
          <a:ext cx="5612674" cy="519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20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85457-0E6D-4A39-8501-DBD02991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23F53-8FEB-4F3C-A018-01D29186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次の各点の座標を答えよ</a:t>
            </a:r>
            <a:endParaRPr kumimoji="1" lang="en-US" altLang="ja-JP" dirty="0"/>
          </a:p>
          <a:p>
            <a:r>
              <a:rPr kumimoji="1" lang="en-US" altLang="ja-JP" sz="3200" dirty="0"/>
              <a:t>A (-3, 5)</a:t>
            </a:r>
            <a:endParaRPr kumimoji="1" lang="ja-JP" altLang="en-US" sz="3200" dirty="0"/>
          </a:p>
          <a:p>
            <a:r>
              <a:rPr kumimoji="1" lang="en-US" altLang="ja-JP" sz="3200" dirty="0"/>
              <a:t>B (-6, -3)</a:t>
            </a:r>
            <a:endParaRPr kumimoji="1" lang="ja-JP" altLang="en-US" sz="3200" dirty="0"/>
          </a:p>
          <a:p>
            <a:r>
              <a:rPr kumimoji="1" lang="en-US" altLang="ja-JP" sz="3200" dirty="0"/>
              <a:t>C (0, -4)</a:t>
            </a:r>
            <a:endParaRPr kumimoji="1" lang="ja-JP" altLang="en-US" sz="3200" dirty="0"/>
          </a:p>
          <a:p>
            <a:r>
              <a:rPr kumimoji="1" lang="en-US" altLang="ja-JP" sz="3200" dirty="0"/>
              <a:t>D (7, 2)</a:t>
            </a:r>
            <a:endParaRPr kumimoji="1" lang="ja-JP" altLang="en-US" sz="3200" dirty="0"/>
          </a:p>
          <a:p>
            <a:r>
              <a:rPr kumimoji="1" lang="en-US" altLang="ja-JP" sz="3200" dirty="0"/>
              <a:t>E (5, 0)</a:t>
            </a:r>
            <a:endParaRPr kumimoji="1" lang="ja-JP" altLang="en-US" sz="3200" dirty="0"/>
          </a:p>
          <a:p>
            <a:r>
              <a:rPr kumimoji="1" lang="en-US" altLang="ja-JP" sz="3200" dirty="0"/>
              <a:t>F (2, -6)</a:t>
            </a:r>
            <a:endParaRPr kumimoji="1" lang="ja-JP" altLang="en-US" sz="3200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8401D801-5F40-4615-90A7-80B2729B0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904414"/>
              </p:ext>
            </p:extLst>
          </p:nvPr>
        </p:nvGraphicFramePr>
        <p:xfrm>
          <a:off x="5381352" y="609600"/>
          <a:ext cx="6487643" cy="600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1147FE-2DB8-410A-9273-C7267131568F}"/>
              </a:ext>
            </a:extLst>
          </p:cNvPr>
          <p:cNvSpPr/>
          <p:nvPr/>
        </p:nvSpPr>
        <p:spPr>
          <a:xfrm>
            <a:off x="1108710" y="2091690"/>
            <a:ext cx="1554480" cy="52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C7BEED-343C-4D50-A6AE-3739ED2A6C75}"/>
              </a:ext>
            </a:extLst>
          </p:cNvPr>
          <p:cNvSpPr/>
          <p:nvPr/>
        </p:nvSpPr>
        <p:spPr>
          <a:xfrm>
            <a:off x="1108710" y="2714500"/>
            <a:ext cx="1554480" cy="52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96B83C-1AE7-4C50-B60E-AC55CDFE09B1}"/>
              </a:ext>
            </a:extLst>
          </p:cNvPr>
          <p:cNvSpPr/>
          <p:nvPr/>
        </p:nvSpPr>
        <p:spPr>
          <a:xfrm>
            <a:off x="1108710" y="3337310"/>
            <a:ext cx="1554480" cy="52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38B642-065D-4BD9-83D5-C9716ADA2E18}"/>
              </a:ext>
            </a:extLst>
          </p:cNvPr>
          <p:cNvSpPr/>
          <p:nvPr/>
        </p:nvSpPr>
        <p:spPr>
          <a:xfrm>
            <a:off x="1108710" y="3960120"/>
            <a:ext cx="1554480" cy="52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B5CBE5-BD45-4D3B-851F-64DEF2809759}"/>
              </a:ext>
            </a:extLst>
          </p:cNvPr>
          <p:cNvSpPr/>
          <p:nvPr/>
        </p:nvSpPr>
        <p:spPr>
          <a:xfrm>
            <a:off x="1070610" y="4580900"/>
            <a:ext cx="1554480" cy="52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2EDA98E-AF21-40A8-B081-2BD0CA1DFA11}"/>
              </a:ext>
            </a:extLst>
          </p:cNvPr>
          <p:cNvSpPr/>
          <p:nvPr/>
        </p:nvSpPr>
        <p:spPr>
          <a:xfrm>
            <a:off x="1070610" y="5203710"/>
            <a:ext cx="1554480" cy="52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E7F60-B32E-4988-AA84-2132CD83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5400" dirty="0"/>
              <a:t>座標の移動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5FC1FC-694E-49CE-AD5B-B4094E8F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(5,2)</a:t>
            </a:r>
            <a:r>
              <a:rPr kumimoji="1" lang="ja-JP" altLang="en-US" dirty="0"/>
              <a:t>の座標を</a:t>
            </a:r>
            <a:r>
              <a:rPr kumimoji="1" lang="en-US" altLang="ja-JP" dirty="0"/>
              <a:t>(1,5)</a:t>
            </a:r>
            <a:r>
              <a:rPr kumimoji="1" lang="ja-JP" altLang="en-US" dirty="0"/>
              <a:t>に移動させる。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X</a:t>
            </a:r>
            <a:r>
              <a:rPr kumimoji="1" lang="ja-JP" altLang="en-US" dirty="0"/>
              <a:t>座標　</a:t>
            </a:r>
            <a:r>
              <a:rPr kumimoji="1" lang="en-US" altLang="ja-JP" dirty="0"/>
              <a:t>1-5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-4</a:t>
            </a:r>
          </a:p>
          <a:p>
            <a:r>
              <a:rPr kumimoji="1" lang="en-US" altLang="ja-JP" dirty="0"/>
              <a:t>Y</a:t>
            </a:r>
            <a:r>
              <a:rPr kumimoji="1" lang="ja-JP" altLang="en-US" dirty="0"/>
              <a:t>座標　</a:t>
            </a:r>
            <a:r>
              <a:rPr kumimoji="1" lang="en-US" altLang="ja-JP" dirty="0"/>
              <a:t>5-2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移動量</a:t>
            </a:r>
            <a:r>
              <a:rPr lang="en-US" altLang="ja-JP" dirty="0"/>
              <a:t>=(-4,</a:t>
            </a:r>
            <a:r>
              <a:rPr lang="ja-JP" altLang="en-US" dirty="0"/>
              <a:t> </a:t>
            </a:r>
            <a:r>
              <a:rPr lang="en-US" altLang="ja-JP" dirty="0"/>
              <a:t>3)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座標の移動量を</a:t>
            </a:r>
            <a:r>
              <a:rPr kumimoji="1" lang="ja-JP" altLang="en-US" dirty="0">
                <a:solidFill>
                  <a:srgbClr val="FF0000"/>
                </a:solidFill>
              </a:rPr>
              <a:t>ベクトル</a:t>
            </a:r>
            <a:r>
              <a:rPr kumimoji="1" lang="ja-JP" altLang="en-US" dirty="0"/>
              <a:t>と呼ぶ</a:t>
            </a:r>
            <a:endParaRPr kumimoji="1" lang="en-US" altLang="ja-JP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7F1C6A09-6047-42A7-8E56-ADB42F420B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193165"/>
              </p:ext>
            </p:extLst>
          </p:nvPr>
        </p:nvGraphicFramePr>
        <p:xfrm>
          <a:off x="6200775" y="2000249"/>
          <a:ext cx="4930412" cy="456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02B92E-D31E-4F67-9524-2ECA37F477B4}"/>
              </a:ext>
            </a:extLst>
          </p:cNvPr>
          <p:cNvSpPr/>
          <p:nvPr/>
        </p:nvSpPr>
        <p:spPr>
          <a:xfrm>
            <a:off x="677334" y="2606040"/>
            <a:ext cx="3460326" cy="2800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957ADE7-F446-4491-B741-1F370E0E0E0F}"/>
              </a:ext>
            </a:extLst>
          </p:cNvPr>
          <p:cNvSpPr/>
          <p:nvPr/>
        </p:nvSpPr>
        <p:spPr>
          <a:xfrm>
            <a:off x="677334" y="5639990"/>
            <a:ext cx="5523441" cy="834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2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_x8a73__x7d30_ xmlns="098a3c11-7ac2-46ba-89ce-8b2d5c9f76f8" xsi:nil="true"/>
    <lcf76f155ced4ddcb4097134ff3c332f xmlns="098a3c11-7ac2-46ba-89ce-8b2d5c9f76f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EFAF7F-DA14-4C97-865E-18CEB3A2E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698F8-3CFE-46C9-9467-0C90AC1DE1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6CF2AC-3D50-4361-A851-8754EC3D329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3652</TotalTime>
  <Words>1495</Words>
  <Application>Microsoft Office PowerPoint</Application>
  <PresentationFormat>ワイド画面</PresentationFormat>
  <Paragraphs>327</Paragraphs>
  <Slides>48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3" baseType="lpstr">
      <vt:lpstr>ＭＳ Ｐゴシック</vt:lpstr>
      <vt:lpstr>Arial</vt:lpstr>
      <vt:lpstr>Cambria Math</vt:lpstr>
      <vt:lpstr>Wingdings 3</vt:lpstr>
      <vt:lpstr>ファセット</vt:lpstr>
      <vt:lpstr>ゲーム数学</vt:lpstr>
      <vt:lpstr>本日の授業</vt:lpstr>
      <vt:lpstr>2Dゲーム、3Dゲーム</vt:lpstr>
      <vt:lpstr>3次元</vt:lpstr>
      <vt:lpstr>2次元</vt:lpstr>
      <vt:lpstr>座標</vt:lpstr>
      <vt:lpstr>座標</vt:lpstr>
      <vt:lpstr>練習問題</vt:lpstr>
      <vt:lpstr>座標の移動</vt:lpstr>
      <vt:lpstr>座標とベクトル</vt:lpstr>
      <vt:lpstr>座標とベクトル</vt:lpstr>
      <vt:lpstr>練習問題</vt:lpstr>
      <vt:lpstr>座標とベクトルの加算</vt:lpstr>
      <vt:lpstr>座標とベクトルの加算</vt:lpstr>
      <vt:lpstr>座標とベクトルの減算</vt:lpstr>
      <vt:lpstr>座標とベクトルの減算</vt:lpstr>
      <vt:lpstr>座標と座標の計算</vt:lpstr>
      <vt:lpstr>座標と座標の計算</vt:lpstr>
      <vt:lpstr>ベクトルとベクトルの計算</vt:lpstr>
      <vt:lpstr>ベクトルとベクトルの計算</vt:lpstr>
      <vt:lpstr>練習問題</vt:lpstr>
      <vt:lpstr>ベクトルの乗算、除算</vt:lpstr>
      <vt:lpstr>スカラーとは？</vt:lpstr>
      <vt:lpstr>座標の乗算、除算</vt:lpstr>
      <vt:lpstr>ベクトルの乗算、除算</vt:lpstr>
      <vt:lpstr>練習問題</vt:lpstr>
      <vt:lpstr>休憩5分</vt:lpstr>
      <vt:lpstr>ベクトルの長さ</vt:lpstr>
      <vt:lpstr>ベクトルの長さ</vt:lpstr>
      <vt:lpstr>練習問題</vt:lpstr>
      <vt:lpstr>練習問題</vt:lpstr>
      <vt:lpstr>練習問題</vt:lpstr>
      <vt:lpstr>練習問題</vt:lpstr>
      <vt:lpstr>練習問題</vt:lpstr>
      <vt:lpstr>ベクトルの正規化</vt:lpstr>
      <vt:lpstr>ベクトルの正規化</vt:lpstr>
      <vt:lpstr>ベクトルの正規化</vt:lpstr>
      <vt:lpstr>練習問題</vt:lpstr>
      <vt:lpstr>練習問題</vt:lpstr>
      <vt:lpstr>練習問題</vt:lpstr>
      <vt:lpstr>練習問題</vt:lpstr>
      <vt:lpstr>練習問題</vt:lpstr>
      <vt:lpstr>練習問題</vt:lpstr>
      <vt:lpstr>練習問題</vt:lpstr>
      <vt:lpstr>正規化の利用</vt:lpstr>
      <vt:lpstr>アナログスティックの入力</vt:lpstr>
      <vt:lpstr>正規化の利用</vt:lpstr>
      <vt:lpstr>正規化の利用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下道 俊樹</dc:creator>
  <cp:lastModifiedBy>古川 一彦</cp:lastModifiedBy>
  <cp:revision>451</cp:revision>
  <dcterms:created xsi:type="dcterms:W3CDTF">2022-01-19T03:00:03Z</dcterms:created>
  <dcterms:modified xsi:type="dcterms:W3CDTF">2022-06-30T02:15:34Z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</Properties>
</file>