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8"/>
  </p:handoutMasterIdLst>
  <p:sldIdLst>
    <p:sldId id="256" r:id="rId2"/>
    <p:sldId id="257" r:id="rId3"/>
    <p:sldId id="258" r:id="rId4"/>
    <p:sldId id="259" r:id="rId5"/>
    <p:sldId id="260" r:id="rId6"/>
    <p:sldId id="261" r:id="rId7"/>
  </p:sldIdLst>
  <p:sldSz cx="7556500" cy="10693400"/>
  <p:notesSz cx="7556500" cy="10693400"/>
  <p:defaultTextStyle>
    <a:defPPr>
      <a:defRPr kern="0"/>
    </a:defPPr>
  </p:defaultTextStyle>
  <p:extLst>
    <p:ext uri="{521415D9-36F7-43E2-AB2F-B90AF26B5E84}">
      <p14:sectionLst xmlns:p14="http://schemas.microsoft.com/office/powerpoint/2010/main">
        <p14:section name="既定のセクション" id="{0F6101BB-D1ED-4BB6-852A-AB2C8D738BC7}">
          <p14:sldIdLst>
            <p14:sldId id="256"/>
            <p14:sldId id="257"/>
            <p14:sldId id="258"/>
            <p14:sldId id="259"/>
          </p14:sldIdLst>
        </p14:section>
        <p14:section name="解答" id="{EAD7AB2E-949F-41B0-9EE7-8DC2E82ADC91}">
          <p14:sldIdLst>
            <p14:sldId id="260"/>
            <p14:sldId id="26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内藤 真広" initials="内藤" lastIdx="1" clrIdx="0">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445" y="-2693"/>
      </p:cViewPr>
      <p:guideLst>
        <p:guide orient="horz" pos="2880"/>
        <p:guide pos="2160"/>
      </p:guideLst>
    </p:cSldViewPr>
  </p:slideViewPr>
  <p:notesTextViewPr>
    <p:cViewPr>
      <p:scale>
        <a:sx n="100" d="100"/>
        <a:sy n="100" d="100"/>
      </p:scale>
      <p:origin x="0" y="0"/>
    </p:cViewPr>
  </p:notesTextViewPr>
  <p:notesViewPr>
    <p:cSldViewPr>
      <p:cViewPr varScale="1">
        <p:scale>
          <a:sx n="73" d="100"/>
          <a:sy n="73" d="100"/>
        </p:scale>
        <p:origin x="397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FE30BE5-5B36-6193-8FFA-8344EE8DF9DC}"/>
              </a:ext>
            </a:extLst>
          </p:cNvPr>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3B6E5BF-E55A-B53B-6240-44551BF881FB}"/>
              </a:ext>
            </a:extLst>
          </p:cNvPr>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6C264A21-E3E8-4330-AED6-FCA1943CEA7D}" type="datetimeFigureOut">
              <a:rPr kumimoji="1" lang="ja-JP" altLang="en-US" smtClean="0"/>
              <a:t>2023/10/24</a:t>
            </a:fld>
            <a:endParaRPr kumimoji="1" lang="ja-JP" altLang="en-US"/>
          </a:p>
        </p:txBody>
      </p:sp>
      <p:sp>
        <p:nvSpPr>
          <p:cNvPr id="4" name="フッター プレースホルダー 3">
            <a:extLst>
              <a:ext uri="{FF2B5EF4-FFF2-40B4-BE49-F238E27FC236}">
                <a16:creationId xmlns:a16="http://schemas.microsoft.com/office/drawing/2014/main" id="{4F2B2629-0351-A538-5E8F-7746B76E0577}"/>
              </a:ext>
            </a:extLst>
          </p:cNvPr>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ED02B2A-F58F-8A5B-076A-6429EA3BEC94}"/>
              </a:ext>
            </a:extLst>
          </p:cNvPr>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49C4F0C7-914F-4697-91AC-98B047CFF5AF}" type="slidenum">
              <a:rPr kumimoji="1" lang="ja-JP" altLang="en-US" smtClean="0"/>
              <a:t>‹#›</a:t>
            </a:fld>
            <a:endParaRPr kumimoji="1" lang="ja-JP" altLang="en-US"/>
          </a:p>
        </p:txBody>
      </p:sp>
    </p:spTree>
    <p:extLst>
      <p:ext uri="{BB962C8B-B14F-4D97-AF65-F5344CB8AC3E}">
        <p14:creationId xmlns:p14="http://schemas.microsoft.com/office/powerpoint/2010/main" val="17689121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692818" cy="307777"/>
          </a:xfrm>
          <a:prstGeom prst="rect">
            <a:avLst/>
          </a:prstGeom>
          <a:noFill/>
        </p:spPr>
        <p:txBody>
          <a:bodyPr wrap="none" rtlCol="0">
            <a:spAutoFit/>
          </a:bodyPr>
          <a:lstStyle/>
          <a:p>
            <a:r>
              <a:rPr kumimoji="1" lang="en-US" altLang="ja-JP" sz="1400" b="1" u="sng" dirty="0"/>
              <a:t>1.</a:t>
            </a:r>
            <a:r>
              <a:rPr kumimoji="1" lang="ja-JP" altLang="en-US" sz="1400" b="1" u="sng" dirty="0"/>
              <a:t>行列</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58752" y="437957"/>
                <a:ext cx="3657597" cy="4279698"/>
              </a:xfrm>
              <a:prstGeom prst="rect">
                <a:avLst/>
              </a:prstGeom>
              <a:noFill/>
            </p:spPr>
            <p:txBody>
              <a:bodyPr wrap="square" rtlCol="0">
                <a:spAutoFit/>
              </a:bodyPr>
              <a:lstStyle/>
              <a:p>
                <a:r>
                  <a:rPr kumimoji="1" lang="ja-JP" altLang="en-US" sz="1200" dirty="0"/>
                  <a:t>行列とは</a:t>
                </a:r>
                <a:r>
                  <a:rPr kumimoji="1" lang="ja-JP" altLang="en-US" sz="1200" b="1" u="sng" dirty="0"/>
                  <a:t>表形式</a:t>
                </a:r>
                <a:r>
                  <a:rPr kumimoji="1" lang="ja-JP" altLang="en-US" sz="1200" dirty="0"/>
                  <a:t>で同じ種類のデータを複数持つデータ形式の事です。</a:t>
                </a:r>
                <a:endParaRPr kumimoji="1" lang="en-US" altLang="ja-JP" sz="1200" dirty="0"/>
              </a:p>
              <a:p>
                <a:endParaRPr kumimoji="1" lang="en-US" altLang="ja-JP" sz="1200" dirty="0"/>
              </a:p>
              <a:p>
                <a:r>
                  <a:rPr kumimoji="1" lang="ja-JP" altLang="en-US" sz="1200" dirty="0"/>
                  <a:t>具体的には、</a:t>
                </a:r>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ja-JP" altLang="en-US" sz="1200" i="1">
                                    <a:latin typeface="Cambria Math" panose="02040503050406030204" pitchFamily="18" charset="0"/>
                                  </a:rPr>
                                  <m:t>１</m:t>
                                </m:r>
                              </m:e>
                              <m:e>
                                <m:r>
                                  <a:rPr kumimoji="1" lang="ja-JP" altLang="en-US" sz="1200" i="1">
                                    <a:latin typeface="Cambria Math" panose="02040503050406030204" pitchFamily="18" charset="0"/>
                                  </a:rPr>
                                  <m:t>２</m:t>
                                </m:r>
                              </m:e>
                            </m:mr>
                            <m:mr>
                              <m:e>
                                <m:r>
                                  <a:rPr kumimoji="1" lang="ja-JP" altLang="en-US" sz="1200" i="1">
                                    <a:latin typeface="Cambria Math" panose="02040503050406030204" pitchFamily="18" charset="0"/>
                                  </a:rPr>
                                  <m:t>３</m:t>
                                </m:r>
                              </m:e>
                              <m:e>
                                <m:r>
                                  <a:rPr kumimoji="1" lang="ja-JP" altLang="en-US" sz="1200" i="1">
                                    <a:latin typeface="Cambria Math" panose="02040503050406030204" pitchFamily="18" charset="0"/>
                                  </a:rPr>
                                  <m:t>４</m:t>
                                </m:r>
                              </m:e>
                            </m:mr>
                          </m:m>
                        </m:e>
                      </m:d>
                    </m:oMath>
                  </m:oMathPara>
                </a14:m>
                <a:endParaRPr kumimoji="1" lang="en-US" altLang="ja-JP" sz="1200" dirty="0"/>
              </a:p>
              <a:p>
                <a:endParaRPr kumimoji="1" lang="en-US" altLang="ja-JP" sz="1200" dirty="0"/>
              </a:p>
              <a:p>
                <a:r>
                  <a:rPr kumimoji="1" lang="ja-JP" altLang="en-US" sz="1200" dirty="0"/>
                  <a:t>上記のように</a:t>
                </a:r>
                <a:r>
                  <a:rPr kumimoji="1" lang="ja-JP" altLang="en-US" sz="1200" dirty="0">
                    <a:highlight>
                      <a:srgbClr val="00FF00"/>
                    </a:highlight>
                  </a:rPr>
                  <a:t>行</a:t>
                </a:r>
                <a:r>
                  <a:rPr kumimoji="1" lang="ja-JP" altLang="en-US" sz="1200" dirty="0"/>
                  <a:t>と</a:t>
                </a:r>
                <a:r>
                  <a:rPr kumimoji="1" lang="ja-JP" altLang="en-US" sz="1200" dirty="0">
                    <a:highlight>
                      <a:srgbClr val="FFFF00"/>
                    </a:highlight>
                  </a:rPr>
                  <a:t>列</a:t>
                </a:r>
                <a:r>
                  <a:rPr kumimoji="1" lang="ja-JP" altLang="en-US" sz="1200" dirty="0"/>
                  <a:t>の形</a:t>
                </a:r>
                <a:r>
                  <a:rPr kumimoji="1" lang="en-US" altLang="ja-JP" sz="1200" dirty="0"/>
                  <a:t>(</a:t>
                </a:r>
                <a:r>
                  <a:rPr kumimoji="1" lang="ja-JP" altLang="en-US" sz="1200" dirty="0"/>
                  <a:t>これを表形式と言います</a:t>
                </a:r>
                <a:r>
                  <a:rPr kumimoji="1" lang="en-US" altLang="ja-JP" sz="1200" dirty="0"/>
                  <a:t>)</a:t>
                </a:r>
              </a:p>
              <a:p>
                <a:r>
                  <a:rPr kumimoji="1" lang="ja-JP" altLang="en-US" sz="1200" dirty="0"/>
                  <a:t>でデータを扱のが行列の計算です。</a:t>
                </a:r>
                <a:endParaRPr kumimoji="1" lang="en-US" altLang="ja-JP" sz="1200" dirty="0"/>
              </a:p>
              <a:p>
                <a:endParaRPr kumimoji="1" lang="en-US" altLang="ja-JP" sz="1200" dirty="0"/>
              </a:p>
              <a:p>
                <a:r>
                  <a:rPr kumimoji="1" lang="ja-JP" altLang="en-US" sz="1200" dirty="0"/>
                  <a:t>行列には様々な利点がありますが、</a:t>
                </a:r>
                <a:endParaRPr kumimoji="1" lang="en-US" altLang="ja-JP" sz="1200" dirty="0"/>
              </a:p>
              <a:p>
                <a:r>
                  <a:rPr kumimoji="1" lang="ja-JP" altLang="en-US" sz="1200" dirty="0"/>
                  <a:t>一番の利点は</a:t>
                </a:r>
                <a:r>
                  <a:rPr kumimoji="1" lang="ja-JP" altLang="en-US" sz="1200" b="1" u="sng" dirty="0"/>
                  <a:t>複数の処理を一つに纏めれる</a:t>
                </a:r>
                <a:r>
                  <a:rPr kumimoji="1" lang="ja-JP" altLang="en-US" sz="1200" dirty="0"/>
                  <a:t>事です。</a:t>
                </a:r>
                <a:endParaRPr kumimoji="1" lang="en-US" altLang="ja-JP" sz="1200" dirty="0"/>
              </a:p>
              <a:p>
                <a:endParaRPr kumimoji="1" lang="en-US" altLang="ja-JP" sz="1200" dirty="0"/>
              </a:p>
              <a:p>
                <a:r>
                  <a:rPr kumimoji="1" lang="ja-JP" altLang="en-US" sz="1200" dirty="0"/>
                  <a:t>なので、実際のところ行列だからこそできる何かができるわけではありません。</a:t>
                </a:r>
                <a:endParaRPr kumimoji="1" lang="en-US" altLang="ja-JP" sz="1200" dirty="0"/>
              </a:p>
              <a:p>
                <a:r>
                  <a:rPr kumimoji="1" lang="ja-JP" altLang="en-US" sz="1200" dirty="0"/>
                  <a:t>しかし、処理自体も速くなりますし、難解な概念も簡単化できます。</a:t>
                </a:r>
                <a:endParaRPr kumimoji="1" lang="en-US" altLang="ja-JP" sz="1200" dirty="0"/>
              </a:p>
              <a:p>
                <a:endParaRPr kumimoji="1" lang="en-US" altLang="ja-JP" sz="1200" dirty="0"/>
              </a:p>
              <a:p>
                <a:r>
                  <a:rPr kumimoji="1" lang="ja-JP" altLang="en-US" sz="1200" dirty="0"/>
                  <a:t>行列を使わずともゲームは作れますが、それは「ボートでも太平洋を渡れる」と言ってるようなものです。</a:t>
                </a:r>
                <a:endParaRPr kumimoji="1" lang="en-US" altLang="ja-JP" sz="1200" dirty="0"/>
              </a:p>
              <a:p>
                <a:r>
                  <a:rPr kumimoji="1" lang="ja-JP" altLang="en-US" sz="1200" dirty="0"/>
                  <a:t>太平洋を渡るなら飛行機に乗るように、ゲームを作るなら行列を使いましょう。</a:t>
                </a:r>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58752" y="437957"/>
                <a:ext cx="3657597" cy="4279698"/>
              </a:xfrm>
              <a:prstGeom prst="rect">
                <a:avLst/>
              </a:prstGeom>
              <a:blipFill>
                <a:blip r:embed="rId2"/>
                <a:stretch>
                  <a:fillRect r="-1000" b="-142"/>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1770036" cy="307777"/>
          </a:xfrm>
          <a:prstGeom prst="rect">
            <a:avLst/>
          </a:prstGeom>
          <a:noFill/>
        </p:spPr>
        <p:txBody>
          <a:bodyPr wrap="none" rtlCol="0">
            <a:spAutoFit/>
          </a:bodyPr>
          <a:lstStyle/>
          <a:p>
            <a:r>
              <a:rPr kumimoji="1" lang="en-US" altLang="ja-JP" sz="1400" b="1" u="sng" dirty="0"/>
              <a:t>2.</a:t>
            </a:r>
            <a:r>
              <a:rPr kumimoji="1" lang="ja-JP" altLang="en-US" sz="1400" b="1" u="sng" dirty="0"/>
              <a:t>行列の型と加減算</a:t>
            </a:r>
          </a:p>
        </p:txBody>
      </p:sp>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9A202CDD-2E72-DC15-110D-66F65978700F}"/>
                  </a:ext>
                </a:extLst>
              </p:cNvPr>
              <p:cNvSpPr txBox="1"/>
              <p:nvPr/>
            </p:nvSpPr>
            <p:spPr>
              <a:xfrm>
                <a:off x="3778247" y="466292"/>
                <a:ext cx="3657597" cy="4133376"/>
              </a:xfrm>
              <a:prstGeom prst="rect">
                <a:avLst/>
              </a:prstGeom>
              <a:noFill/>
            </p:spPr>
            <p:txBody>
              <a:bodyPr wrap="square" rtlCol="0">
                <a:spAutoFit/>
              </a:bodyPr>
              <a:lstStyle/>
              <a:p>
                <a:r>
                  <a:rPr kumimoji="1" lang="ja-JP" altLang="en-US" sz="1200" dirty="0"/>
                  <a:t>行列には型があります。</a:t>
                </a:r>
                <a:endParaRPr kumimoji="1" lang="en-US" altLang="ja-JP" sz="1200" dirty="0"/>
              </a:p>
              <a:p>
                <a:r>
                  <a:rPr kumimoji="1" lang="ja-JP" altLang="en-US" sz="1200" dirty="0"/>
                  <a:t>左は</a:t>
                </a:r>
                <a:r>
                  <a:rPr kumimoji="1" lang="en-US" altLang="ja-JP" sz="1200" dirty="0"/>
                  <a:t>2×2</a:t>
                </a:r>
                <a:r>
                  <a:rPr kumimoji="1" lang="ja-JP" altLang="en-US" sz="1200" dirty="0"/>
                  <a:t>行列</a:t>
                </a:r>
                <a:r>
                  <a:rPr kumimoji="1" lang="en-US" altLang="ja-JP" sz="1200" dirty="0"/>
                  <a:t>,</a:t>
                </a:r>
                <a:r>
                  <a:rPr kumimoji="1" lang="ja-JP" altLang="en-US" sz="1200" dirty="0"/>
                  <a:t>右は</a:t>
                </a:r>
                <a:r>
                  <a:rPr kumimoji="1" lang="en-US" altLang="ja-JP" sz="1200" dirty="0"/>
                  <a:t>3×3</a:t>
                </a:r>
                <a:r>
                  <a:rPr kumimoji="1" lang="ja-JP" altLang="en-US" sz="1200" dirty="0"/>
                  <a:t>行列です。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r>
                      <a:rPr kumimoji="1" lang="ja-JP" altLang="en-US" sz="1200" i="1">
                        <a:latin typeface="Cambria Math" panose="02040503050406030204" pitchFamily="18" charset="0"/>
                      </a:rPr>
                      <m:t>　</m:t>
                    </m:r>
                  </m:oMath>
                </a14:m>
                <a:r>
                  <a:rPr kumimoji="1" lang="en-US" altLang="ja-JP" sz="1200" dirty="0"/>
                  <a:t>,</a:t>
                </a:r>
                <a:r>
                  <a:rPr kumimoji="1" lang="ja-JP" altLang="en-US" sz="1200" dirty="0"/>
                  <a:t>　</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3"/>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2</m:t>
                              </m:r>
                            </m:e>
                            <m:e>
                              <m:r>
                                <a:rPr kumimoji="1" lang="en-US" altLang="ja-JP" sz="1200" b="0" i="1" dirty="0" smtClean="0">
                                  <a:latin typeface="Cambria Math" panose="02040503050406030204" pitchFamily="18" charset="0"/>
                                </a:rPr>
                                <m:t>3</m:t>
                              </m:r>
                            </m:e>
                          </m:mr>
                          <m:mr>
                            <m:e>
                              <m:r>
                                <a:rPr kumimoji="1" lang="en-US" altLang="ja-JP" sz="1200" b="0" i="1" dirty="0" smtClean="0">
                                  <a:latin typeface="Cambria Math" panose="02040503050406030204" pitchFamily="18" charset="0"/>
                                </a:rPr>
                                <m:t>4</m:t>
                              </m:r>
                            </m:e>
                            <m:e>
                              <m:r>
                                <a:rPr kumimoji="1" lang="en-US" altLang="ja-JP" sz="1200" b="0" i="1" dirty="0" smtClean="0">
                                  <a:latin typeface="Cambria Math" panose="02040503050406030204" pitchFamily="18" charset="0"/>
                                </a:rPr>
                                <m:t>5</m:t>
                              </m:r>
                            </m:e>
                            <m:e>
                              <m:r>
                                <a:rPr kumimoji="1" lang="en-US" altLang="ja-JP" sz="1200" b="0" i="1" dirty="0" smtClean="0">
                                  <a:latin typeface="Cambria Math" panose="02040503050406030204" pitchFamily="18" charset="0"/>
                                </a:rPr>
                                <m:t>6</m:t>
                              </m:r>
                            </m:e>
                          </m:mr>
                          <m:mr>
                            <m:e>
                              <m:r>
                                <a:rPr kumimoji="1" lang="en-US" altLang="ja-JP" sz="1200" b="0" i="1" dirty="0" smtClean="0">
                                  <a:latin typeface="Cambria Math" panose="02040503050406030204" pitchFamily="18" charset="0"/>
                                </a:rPr>
                                <m:t>7</m:t>
                              </m:r>
                            </m:e>
                            <m:e>
                              <m:r>
                                <a:rPr kumimoji="1" lang="en-US" altLang="ja-JP" sz="1200" b="0" i="1" dirty="0" smtClean="0">
                                  <a:latin typeface="Cambria Math" panose="02040503050406030204" pitchFamily="18" charset="0"/>
                                </a:rPr>
                                <m:t>8</m:t>
                              </m:r>
                            </m:e>
                            <m:e>
                              <m:r>
                                <a:rPr kumimoji="1" lang="en-US" altLang="ja-JP" sz="1200" b="0" i="1" dirty="0" smtClean="0">
                                  <a:latin typeface="Cambria Math" panose="02040503050406030204" pitchFamily="18" charset="0"/>
                                </a:rPr>
                                <m:t>9</m:t>
                              </m:r>
                            </m:e>
                          </m:mr>
                        </m:m>
                      </m:e>
                    </m:d>
                  </m:oMath>
                </a14:m>
                <a:endParaRPr kumimoji="1" lang="en-US" altLang="ja-JP" sz="1200" dirty="0"/>
              </a:p>
              <a:p>
                <a:endParaRPr kumimoji="1" lang="en-US" altLang="ja-JP" sz="1200" dirty="0"/>
              </a:p>
              <a:p>
                <a:r>
                  <a:rPr kumimoji="1" lang="ja-JP" altLang="en-US" sz="1200" dirty="0"/>
                  <a:t>同じ型でなければ加減算数はできません。</a:t>
                </a:r>
                <a:endParaRPr kumimoji="1" lang="en-US" altLang="ja-JP" sz="1200" dirty="0"/>
              </a:p>
              <a:p>
                <a:endParaRPr kumimoji="1" lang="en-US" altLang="ja-JP" sz="1200" dirty="0"/>
              </a:p>
              <a:p>
                <a:r>
                  <a:rPr kumimoji="1" lang="ja-JP" altLang="en-US" sz="1200" dirty="0"/>
                  <a:t>・加減算の例</a:t>
                </a:r>
                <a:endParaRPr kumimoji="1" lang="en-US" altLang="ja-JP" sz="1200" dirty="0"/>
              </a:p>
              <a:p>
                <a:r>
                  <a:rPr kumimoji="1" lang="ja-JP" altLang="en-US" sz="1200" dirty="0"/>
                  <a:t>ベクトルも行列の一種なので、基礎計算はベクトルと同じです。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oMath>
                </a14:m>
                <a:r>
                  <a:rPr kumimoji="1" lang="en-US" altLang="ja-JP" sz="1200" dirty="0"/>
                  <a:t>+</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2"/>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2</m:t>
                              </m:r>
                            </m:e>
                          </m:mr>
                          <m:mr>
                            <m:e>
                              <m:r>
                                <a:rPr kumimoji="1" lang="en-US" altLang="ja-JP" sz="1200" b="0" i="1" dirty="0" smtClean="0">
                                  <a:latin typeface="Cambria Math" panose="02040503050406030204" pitchFamily="18" charset="0"/>
                                </a:rPr>
                                <m:t>3</m:t>
                              </m:r>
                            </m:e>
                            <m:e>
                              <m:r>
                                <a:rPr kumimoji="1" lang="en-US" altLang="ja-JP" sz="1200" b="0" i="1" dirty="0" smtClean="0">
                                  <a:latin typeface="Cambria Math" panose="02040503050406030204" pitchFamily="18" charset="0"/>
                                </a:rPr>
                                <m:t>4</m:t>
                              </m:r>
                            </m:e>
                          </m:mr>
                        </m:m>
                      </m:e>
                    </m:d>
                  </m:oMath>
                </a14:m>
                <a:r>
                  <a:rPr kumimoji="1" lang="en-US" altLang="ja-JP" sz="1200" dirty="0"/>
                  <a:t>=</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2"/>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2</m:t>
                              </m:r>
                            </m:e>
                            <m:e>
                              <m:r>
                                <a:rPr kumimoji="1" lang="en-US" altLang="ja-JP" sz="1200" b="0" i="1" dirty="0" smtClean="0">
                                  <a:latin typeface="Cambria Math" panose="02040503050406030204" pitchFamily="18" charset="0"/>
                                </a:rPr>
                                <m:t>4</m:t>
                              </m:r>
                            </m:e>
                          </m:mr>
                          <m:mr>
                            <m:e>
                              <m:r>
                                <a:rPr kumimoji="1" lang="en-US" altLang="ja-JP" sz="1200" b="0" i="1" dirty="0" smtClean="0">
                                  <a:latin typeface="Cambria Math" panose="02040503050406030204" pitchFamily="18" charset="0"/>
                                </a:rPr>
                                <m:t>6</m:t>
                              </m:r>
                            </m:e>
                            <m:e>
                              <m:r>
                                <a:rPr kumimoji="1" lang="en-US" altLang="ja-JP" sz="1200" b="0" i="1" dirty="0" smtClean="0">
                                  <a:latin typeface="Cambria Math" panose="02040503050406030204" pitchFamily="18" charset="0"/>
                                </a:rPr>
                                <m:t>8</m:t>
                              </m:r>
                            </m:e>
                          </m:mr>
                        </m:m>
                      </m:e>
                    </m:d>
                  </m:oMath>
                </a14:m>
                <a:endParaRPr kumimoji="1" lang="en-US" altLang="ja-JP" sz="1200" b="0" dirty="0"/>
              </a:p>
              <a:p>
                <a:endParaRPr kumimoji="1" lang="en-US" altLang="ja-JP" sz="1200" dirty="0"/>
              </a:p>
              <a:p>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r>
                      <a:rPr kumimoji="1" lang="en-US" altLang="ja-JP" sz="1200" b="0" i="0" smtClean="0">
                        <a:latin typeface="Cambria Math" panose="02040503050406030204" pitchFamily="18" charset="0"/>
                      </a:rPr>
                      <m:t>−</m:t>
                    </m:r>
                    <m:d>
                      <m:dPr>
                        <m:begChr m:val="["/>
                        <m:endChr m:val="]"/>
                        <m:ctrlPr>
                          <a:rPr kumimoji="1" lang="en-US" altLang="ja-JP" sz="1200" i="1" dirty="0" smtClean="0">
                            <a:latin typeface="Cambria Math" panose="02040503050406030204" pitchFamily="18" charset="0"/>
                          </a:rPr>
                        </m:ctrlPr>
                      </m:dPr>
                      <m:e>
                        <m:m>
                          <m:mPr>
                            <m:mcs>
                              <m:mc>
                                <m:mcPr>
                                  <m:count m:val="2"/>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2</m:t>
                              </m:r>
                            </m:e>
                            <m:e>
                              <m:r>
                                <a:rPr kumimoji="1" lang="en-US" altLang="ja-JP" sz="1200" b="0" i="1" dirty="0" smtClean="0">
                                  <a:latin typeface="Cambria Math" panose="02040503050406030204" pitchFamily="18" charset="0"/>
                                </a:rPr>
                                <m:t>3</m:t>
                              </m:r>
                            </m:e>
                          </m:mr>
                          <m:mr>
                            <m:e>
                              <m:r>
                                <a:rPr kumimoji="1" lang="en-US" altLang="ja-JP" sz="1200" b="0" i="1" dirty="0" smtClean="0">
                                  <a:latin typeface="Cambria Math" panose="02040503050406030204" pitchFamily="18" charset="0"/>
                                </a:rPr>
                                <m:t>4</m:t>
                              </m:r>
                            </m:e>
                            <m:e>
                              <m:r>
                                <a:rPr kumimoji="1" lang="en-US" altLang="ja-JP" sz="1200" b="0" i="1" dirty="0" smtClean="0">
                                  <a:latin typeface="Cambria Math" panose="02040503050406030204" pitchFamily="18" charset="0"/>
                                </a:rPr>
                                <m:t>5</m:t>
                              </m:r>
                            </m:e>
                          </m:mr>
                        </m:m>
                      </m:e>
                    </m:d>
                  </m:oMath>
                </a14:m>
                <a:r>
                  <a:rPr kumimoji="1" lang="en-US" altLang="ja-JP" sz="1200" dirty="0"/>
                  <a:t>=</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2"/>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1</m:t>
                              </m:r>
                            </m:e>
                          </m:mr>
                          <m:mr>
                            <m:e>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1</m:t>
                              </m:r>
                            </m:e>
                          </m:mr>
                        </m:m>
                      </m:e>
                    </m:d>
                  </m:oMath>
                </a14:m>
                <a:endParaRPr kumimoji="1" lang="en-US" altLang="ja-JP" sz="1200" dirty="0"/>
              </a:p>
              <a:p>
                <a:endParaRPr kumimoji="1" lang="en-US" altLang="ja-JP" sz="1200" dirty="0"/>
              </a:p>
              <a:p>
                <a:r>
                  <a:rPr kumimoji="1" lang="en-US" altLang="ja-JP" sz="1200" dirty="0"/>
                  <a:t>k</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r>
                      <a:rPr kumimoji="1" lang="en-US" altLang="ja-JP" sz="1200" b="0" i="1" smtClean="0">
                        <a:latin typeface="Cambria Math" panose="02040503050406030204" pitchFamily="18" charset="0"/>
                      </a:rPr>
                      <m:t>= </m:t>
                    </m:r>
                    <m:d>
                      <m:dPr>
                        <m:begChr m:val="["/>
                        <m:endChr m:val="]"/>
                        <m:ctrlPr>
                          <a:rPr kumimoji="1" lang="en-US" altLang="ja-JP" sz="1200" b="0" i="1" smtClean="0">
                            <a:latin typeface="Cambria Math" panose="02040503050406030204" pitchFamily="18" charset="0"/>
                          </a:rPr>
                        </m:ctrlPr>
                      </m:dPr>
                      <m:e>
                        <m:m>
                          <m:mPr>
                            <m:mcs>
                              <m:mc>
                                <m:mcPr>
                                  <m:count m:val="2"/>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𝑘</m:t>
                              </m:r>
                            </m:e>
                            <m:e>
                              <m:r>
                                <a:rPr kumimoji="1" lang="en-US" altLang="ja-JP" sz="1200" b="0" i="1" smtClean="0">
                                  <a:latin typeface="Cambria Math" panose="02040503050406030204" pitchFamily="18" charset="0"/>
                                </a:rPr>
                                <m:t>2</m:t>
                              </m:r>
                              <m:r>
                                <a:rPr kumimoji="1" lang="en-US" altLang="ja-JP" sz="1200" b="0" i="1" smtClean="0">
                                  <a:latin typeface="Cambria Math" panose="02040503050406030204" pitchFamily="18" charset="0"/>
                                </a:rPr>
                                <m:t>𝑘</m:t>
                              </m:r>
                            </m:e>
                          </m:mr>
                          <m:mr>
                            <m:e>
                              <m:r>
                                <a:rPr kumimoji="1" lang="en-US" altLang="ja-JP" sz="1200" b="0" i="1" smtClean="0">
                                  <a:latin typeface="Cambria Math" panose="02040503050406030204" pitchFamily="18" charset="0"/>
                                </a:rPr>
                                <m:t>3</m:t>
                              </m:r>
                              <m:r>
                                <a:rPr kumimoji="1" lang="en-US" altLang="ja-JP" sz="1200" b="0" i="1" smtClean="0">
                                  <a:latin typeface="Cambria Math" panose="02040503050406030204" pitchFamily="18" charset="0"/>
                                </a:rPr>
                                <m:t>𝑘</m:t>
                              </m:r>
                            </m:e>
                            <m:e>
                              <m:r>
                                <a:rPr kumimoji="1" lang="en-US" altLang="ja-JP" sz="1200" b="0" i="1" smtClean="0">
                                  <a:latin typeface="Cambria Math" panose="02040503050406030204" pitchFamily="18" charset="0"/>
                                </a:rPr>
                                <m:t>4</m:t>
                              </m:r>
                              <m:r>
                                <a:rPr kumimoji="1" lang="en-US" altLang="ja-JP" sz="1200" b="0" i="1" smtClean="0">
                                  <a:latin typeface="Cambria Math" panose="02040503050406030204" pitchFamily="18" charset="0"/>
                                </a:rPr>
                                <m:t>𝑘</m:t>
                              </m:r>
                            </m:e>
                          </m:mr>
                        </m:m>
                      </m:e>
                    </m:d>
                  </m:oMath>
                </a14:m>
                <a:r>
                  <a:rPr kumimoji="1" lang="en-US" altLang="ja-JP" sz="1200" dirty="0"/>
                  <a:t> , 1/k * </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r>
                      <a:rPr kumimoji="1" lang="en-US" altLang="ja-JP" sz="1200" b="0" i="1" smtClean="0">
                        <a:latin typeface="Cambria Math" panose="02040503050406030204" pitchFamily="18" charset="0"/>
                      </a:rPr>
                      <m:t>= </m:t>
                    </m:r>
                    <m:d>
                      <m:dPr>
                        <m:begChr m:val="["/>
                        <m:endChr m:val="]"/>
                        <m:ctrlPr>
                          <a:rPr kumimoji="1" lang="en-US" altLang="ja-JP" sz="1200" b="0" i="1" smtClean="0">
                            <a:latin typeface="Cambria Math" panose="02040503050406030204" pitchFamily="18" charset="0"/>
                          </a:rPr>
                        </m:ctrlPr>
                      </m:dPr>
                      <m:e>
                        <m:m>
                          <m:mPr>
                            <m:mcs>
                              <m:mc>
                                <m:mcPr>
                                  <m:count m:val="2"/>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𝑘</m:t>
                              </m:r>
                            </m:e>
                            <m:e>
                              <m:r>
                                <a:rPr kumimoji="1" lang="en-US" altLang="ja-JP" sz="1200" b="0" i="1" smtClean="0">
                                  <a:latin typeface="Cambria Math" panose="02040503050406030204" pitchFamily="18" charset="0"/>
                                </a:rPr>
                                <m:t>2</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𝑘</m:t>
                              </m:r>
                            </m:e>
                          </m:mr>
                          <m:mr>
                            <m:e>
                              <m:r>
                                <a:rPr kumimoji="1" lang="en-US" altLang="ja-JP" sz="1200" b="0" i="1" smtClean="0">
                                  <a:latin typeface="Cambria Math" panose="02040503050406030204" pitchFamily="18" charset="0"/>
                                </a:rPr>
                                <m:t>3</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𝑘</m:t>
                              </m:r>
                            </m:e>
                            <m:e>
                              <m:r>
                                <a:rPr kumimoji="1" lang="en-US" altLang="ja-JP" sz="1200" b="0" i="1" smtClean="0">
                                  <a:latin typeface="Cambria Math" panose="02040503050406030204" pitchFamily="18" charset="0"/>
                                </a:rPr>
                                <m:t>4</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𝑘</m:t>
                              </m:r>
                            </m:e>
                          </m:mr>
                        </m:m>
                      </m:e>
                    </m:d>
                  </m:oMath>
                </a14:m>
                <a:endParaRPr kumimoji="1" lang="en-US" altLang="ja-JP" sz="1200" dirty="0"/>
              </a:p>
              <a:p>
                <a:endParaRPr kumimoji="1" lang="en-US" altLang="ja-JP" sz="1200" dirty="0"/>
              </a:p>
              <a:p>
                <a:r>
                  <a:rPr kumimoji="1" lang="ja-JP" altLang="en-US" sz="1200" dirty="0"/>
                  <a:t>足し算・引き算・実数算・実数除　は上記です。</a:t>
                </a:r>
                <a:endParaRPr kumimoji="1" lang="en-US" altLang="ja-JP" sz="1200" dirty="0"/>
              </a:p>
            </p:txBody>
          </p:sp>
        </mc:Choice>
        <mc:Fallback>
          <p:sp>
            <p:nvSpPr>
              <p:cNvPr id="89" name="テキスト ボックス 88">
                <a:extLst>
                  <a:ext uri="{FF2B5EF4-FFF2-40B4-BE49-F238E27FC236}">
                    <a16:creationId xmlns:a16="http://schemas.microsoft.com/office/drawing/2014/main" id="{9A202CDD-2E72-DC15-110D-66F65978700F}"/>
                  </a:ext>
                </a:extLst>
              </p:cNvPr>
              <p:cNvSpPr txBox="1">
                <a:spLocks noRot="1" noChangeAspect="1" noMove="1" noResize="1" noEditPoints="1" noAdjustHandles="1" noChangeArrowheads="1" noChangeShapeType="1" noTextEdit="1"/>
              </p:cNvSpPr>
              <p:nvPr/>
            </p:nvSpPr>
            <p:spPr>
              <a:xfrm>
                <a:off x="3778247" y="466292"/>
                <a:ext cx="3657597" cy="4133376"/>
              </a:xfrm>
              <a:prstGeom prst="rect">
                <a:avLst/>
              </a:prstGeom>
              <a:blipFill>
                <a:blip r:embed="rId3"/>
                <a:stretch>
                  <a:fillRect l="-167"/>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15EF042E-D1F2-486F-A5E8-E3BB18A85CE2}"/>
              </a:ext>
            </a:extLst>
          </p:cNvPr>
          <p:cNvSpPr/>
          <p:nvPr/>
        </p:nvSpPr>
        <p:spPr>
          <a:xfrm>
            <a:off x="1699373" y="1156037"/>
            <a:ext cx="576356" cy="22826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4ED1DBE7-703D-4648-9DB5-046395F592E3}"/>
              </a:ext>
            </a:extLst>
          </p:cNvPr>
          <p:cNvSpPr/>
          <p:nvPr/>
        </p:nvSpPr>
        <p:spPr>
          <a:xfrm>
            <a:off x="2023099" y="1140212"/>
            <a:ext cx="187029" cy="4572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0BD612F-DEEE-40D2-BD5A-FE54CD43EF17}"/>
              </a:ext>
            </a:extLst>
          </p:cNvPr>
          <p:cNvSpPr txBox="1"/>
          <p:nvPr/>
        </p:nvSpPr>
        <p:spPr>
          <a:xfrm>
            <a:off x="2082060" y="898993"/>
            <a:ext cx="312906" cy="246221"/>
          </a:xfrm>
          <a:prstGeom prst="rect">
            <a:avLst/>
          </a:prstGeom>
          <a:noFill/>
        </p:spPr>
        <p:txBody>
          <a:bodyPr wrap="none" rtlCol="0">
            <a:spAutoFit/>
          </a:bodyPr>
          <a:lstStyle/>
          <a:p>
            <a:r>
              <a:rPr kumimoji="1" lang="ja-JP" altLang="en-US" sz="1000" dirty="0"/>
              <a:t>列</a:t>
            </a:r>
          </a:p>
        </p:txBody>
      </p:sp>
      <p:sp>
        <p:nvSpPr>
          <p:cNvPr id="24" name="テキスト ボックス 23">
            <a:extLst>
              <a:ext uri="{FF2B5EF4-FFF2-40B4-BE49-F238E27FC236}">
                <a16:creationId xmlns:a16="http://schemas.microsoft.com/office/drawing/2014/main" id="{50E39A0C-C6B5-4B44-A681-0314A8217CCE}"/>
              </a:ext>
            </a:extLst>
          </p:cNvPr>
          <p:cNvSpPr txBox="1"/>
          <p:nvPr/>
        </p:nvSpPr>
        <p:spPr>
          <a:xfrm>
            <a:off x="1457657" y="1080086"/>
            <a:ext cx="312906" cy="246221"/>
          </a:xfrm>
          <a:prstGeom prst="rect">
            <a:avLst/>
          </a:prstGeom>
          <a:noFill/>
        </p:spPr>
        <p:txBody>
          <a:bodyPr wrap="none" rtlCol="0">
            <a:spAutoFit/>
          </a:bodyPr>
          <a:lstStyle/>
          <a:p>
            <a:r>
              <a:rPr kumimoji="1" lang="ja-JP" altLang="en-US" sz="1000" dirty="0"/>
              <a:t>行</a:t>
            </a:r>
          </a:p>
        </p:txBody>
      </p:sp>
      <p:sp>
        <p:nvSpPr>
          <p:cNvPr id="25" name="テキスト ボックス 24">
            <a:extLst>
              <a:ext uri="{FF2B5EF4-FFF2-40B4-BE49-F238E27FC236}">
                <a16:creationId xmlns:a16="http://schemas.microsoft.com/office/drawing/2014/main" id="{AADA26E2-2869-4CCE-97AA-AF705E06C9A3}"/>
              </a:ext>
            </a:extLst>
          </p:cNvPr>
          <p:cNvSpPr txBox="1"/>
          <p:nvPr/>
        </p:nvSpPr>
        <p:spPr>
          <a:xfrm>
            <a:off x="134930" y="5185282"/>
            <a:ext cx="1051891" cy="307777"/>
          </a:xfrm>
          <a:prstGeom prst="rect">
            <a:avLst/>
          </a:prstGeom>
          <a:noFill/>
        </p:spPr>
        <p:txBody>
          <a:bodyPr wrap="none" rtlCol="0">
            <a:spAutoFit/>
          </a:bodyPr>
          <a:lstStyle/>
          <a:p>
            <a:r>
              <a:rPr kumimoji="1" lang="en-US" altLang="ja-JP" sz="1400" b="1" u="sng" dirty="0"/>
              <a:t>3.</a:t>
            </a:r>
            <a:r>
              <a:rPr kumimoji="1" lang="ja-JP" altLang="en-US" sz="1400" b="1" u="sng" dirty="0"/>
              <a:t>行列の積</a:t>
            </a:r>
            <a:endParaRPr kumimoji="1" lang="en-US" altLang="ja-JP" sz="1400" b="1" u="sng" dirty="0"/>
          </a:p>
        </p:txBody>
      </p:sp>
      <p:sp>
        <p:nvSpPr>
          <p:cNvPr id="26" name="テキスト ボックス 25">
            <a:extLst>
              <a:ext uri="{FF2B5EF4-FFF2-40B4-BE49-F238E27FC236}">
                <a16:creationId xmlns:a16="http://schemas.microsoft.com/office/drawing/2014/main" id="{CBDD740D-96FF-4447-8A6A-DC01F4735462}"/>
              </a:ext>
            </a:extLst>
          </p:cNvPr>
          <p:cNvSpPr txBox="1"/>
          <p:nvPr/>
        </p:nvSpPr>
        <p:spPr>
          <a:xfrm>
            <a:off x="3837009" y="5180814"/>
            <a:ext cx="1770036" cy="307777"/>
          </a:xfrm>
          <a:prstGeom prst="rect">
            <a:avLst/>
          </a:prstGeom>
          <a:noFill/>
        </p:spPr>
        <p:txBody>
          <a:bodyPr wrap="none" rtlCol="0">
            <a:spAutoFit/>
          </a:bodyPr>
          <a:lstStyle/>
          <a:p>
            <a:r>
              <a:rPr kumimoji="1" lang="en-US" altLang="ja-JP" sz="1400" b="1" u="sng" dirty="0"/>
              <a:t>4.</a:t>
            </a:r>
            <a:r>
              <a:rPr kumimoji="1" lang="ja-JP" altLang="en-US" sz="1400" b="1" u="sng" dirty="0"/>
              <a:t>型違いの行列の積</a:t>
            </a:r>
            <a:endParaRPr kumimoji="1" lang="en-US" altLang="ja-JP" sz="1400" b="1" u="sng"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E8B1699-5E28-422F-818E-BDE0EC00B978}"/>
                  </a:ext>
                </a:extLst>
              </p:cNvPr>
              <p:cNvSpPr txBox="1"/>
              <p:nvPr/>
            </p:nvSpPr>
            <p:spPr>
              <a:xfrm>
                <a:off x="120650" y="5508118"/>
                <a:ext cx="3657597" cy="4857612"/>
              </a:xfrm>
              <a:prstGeom prst="rect">
                <a:avLst/>
              </a:prstGeom>
              <a:noFill/>
            </p:spPr>
            <p:txBody>
              <a:bodyPr wrap="square" rtlCol="0">
                <a:spAutoFit/>
              </a:bodyPr>
              <a:lstStyle/>
              <a:p>
                <a:r>
                  <a:rPr kumimoji="1" lang="ja-JP" altLang="en-US" sz="1200" dirty="0"/>
                  <a:t>ベクトルと同じように行列の積も特殊です。</a:t>
                </a:r>
                <a:endParaRPr kumimoji="1" lang="en-US" altLang="ja-JP" sz="1200" dirty="0"/>
              </a:p>
              <a:p>
                <a:r>
                  <a:rPr kumimoji="1" lang="ja-JP" altLang="en-US" sz="1200" dirty="0"/>
                  <a:t>具体的には、以下のようになります。</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𝑎</m:t>
                                </m:r>
                              </m:e>
                              <m:e>
                                <m:r>
                                  <a:rPr kumimoji="1" lang="en-US" altLang="ja-JP" sz="1200" b="0" i="1" smtClean="0">
                                    <a:latin typeface="Cambria Math" panose="02040503050406030204" pitchFamily="18" charset="0"/>
                                  </a:rPr>
                                  <m:t>𝑏</m:t>
                                </m:r>
                              </m:e>
                            </m:mr>
                            <m:mr>
                              <m:e>
                                <m:r>
                                  <a:rPr kumimoji="1" lang="en-US" altLang="ja-JP" sz="1200" b="0" i="1" smtClean="0">
                                    <a:latin typeface="Cambria Math" panose="02040503050406030204" pitchFamily="18" charset="0"/>
                                  </a:rPr>
                                  <m:t>𝑐</m:t>
                                </m:r>
                              </m:e>
                              <m:e>
                                <m:r>
                                  <a:rPr kumimoji="1" lang="en-US" altLang="ja-JP" sz="1200" b="0" i="1" smtClean="0">
                                    <a:latin typeface="Cambria Math" panose="02040503050406030204" pitchFamily="18" charset="0"/>
                                  </a:rPr>
                                  <m:t>𝑑</m:t>
                                </m:r>
                              </m:e>
                            </m:mr>
                          </m:m>
                        </m:e>
                      </m:d>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𝑒</m:t>
                                </m:r>
                              </m:e>
                              <m:e>
                                <m:r>
                                  <a:rPr kumimoji="1" lang="en-US" altLang="ja-JP" sz="1200" b="0" i="1" smtClean="0">
                                    <a:latin typeface="Cambria Math" panose="02040503050406030204" pitchFamily="18" charset="0"/>
                                  </a:rPr>
                                  <m:t>𝑓</m:t>
                                </m:r>
                              </m:e>
                            </m:mr>
                            <m:mr>
                              <m:e>
                                <m:r>
                                  <a:rPr kumimoji="1" lang="en-US" altLang="ja-JP" sz="1200" b="0" i="1" smtClean="0">
                                    <a:latin typeface="Cambria Math" panose="02040503050406030204" pitchFamily="18" charset="0"/>
                                  </a:rPr>
                                  <m:t>𝑔</m:t>
                                </m:r>
                              </m:e>
                              <m:e>
                                <m:r>
                                  <a:rPr kumimoji="1" lang="en-US" altLang="ja-JP" sz="1200" b="0" i="1" smtClean="0">
                                    <a:latin typeface="Cambria Math" panose="02040503050406030204" pitchFamily="18" charset="0"/>
                                  </a:rPr>
                                  <m:t>h</m:t>
                                </m:r>
                              </m:e>
                            </m:mr>
                          </m:m>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2"/>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𝑏𝑔</m:t>
                                </m:r>
                              </m:e>
                              <m:e>
                                <m:r>
                                  <a:rPr kumimoji="1" lang="en-US" altLang="ja-JP" sz="1200" b="0" i="1" smtClean="0">
                                    <a:latin typeface="Cambria Math" panose="02040503050406030204" pitchFamily="18" charset="0"/>
                                  </a:rPr>
                                  <m:t>𝑎𝑓</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h</m:t>
                                </m:r>
                              </m:e>
                            </m:mr>
                            <m:mr>
                              <m:e>
                                <m:r>
                                  <a:rPr kumimoji="1" lang="en-US" altLang="ja-JP" sz="1200" b="0" i="1" smtClean="0">
                                    <a:latin typeface="Cambria Math" panose="02040503050406030204" pitchFamily="18" charset="0"/>
                                  </a:rPr>
                                  <m:t>𝑐𝑒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𝑑𝑔</m:t>
                                </m:r>
                              </m:e>
                              <m:e>
                                <m:r>
                                  <a:rPr kumimoji="1" lang="en-US" altLang="ja-JP" sz="1200" b="0" i="1" smtClean="0">
                                    <a:latin typeface="Cambria Math" panose="02040503050406030204" pitchFamily="18" charset="0"/>
                                  </a:rPr>
                                  <m:t>𝑐𝑓</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m:t>
                                </m:r>
                                <m:r>
                                  <a:rPr kumimoji="1" lang="en-US" altLang="ja-JP" sz="1200" b="0" i="1" smtClean="0">
                                    <a:latin typeface="Cambria Math" panose="02040503050406030204" pitchFamily="18" charset="0"/>
                                  </a:rPr>
                                  <m:t>h</m:t>
                                </m:r>
                              </m:e>
                            </m:mr>
                          </m:m>
                        </m:e>
                      </m:d>
                    </m:oMath>
                  </m:oMathPara>
                </a14:m>
                <a:endParaRPr kumimoji="1" lang="en-US" altLang="ja-JP" sz="1200" dirty="0"/>
              </a:p>
              <a:p>
                <a:endParaRPr kumimoji="1" lang="en-US" altLang="ja-JP" sz="1200" dirty="0"/>
              </a:p>
              <a:p>
                <a:r>
                  <a:rPr kumimoji="1" lang="ja-JP" altLang="en-US" sz="1200" dirty="0"/>
                  <a:t>これは、</a:t>
                </a:r>
                <a:r>
                  <a:rPr kumimoji="1" lang="ja-JP" altLang="en-US" sz="1200" b="1" u="sng" dirty="0"/>
                  <a:t>左の行と右の列の内積</a:t>
                </a:r>
                <a:r>
                  <a:rPr kumimoji="1" lang="ja-JP" altLang="en-US" sz="1200" dirty="0"/>
                  <a:t>と見なせます。</a:t>
                </a:r>
                <a:endParaRPr kumimoji="1" lang="en-US" altLang="ja-JP" sz="1200" b="1" u="sng" dirty="0"/>
              </a:p>
              <a:p>
                <a:r>
                  <a:rPr kumimoji="1" lang="ja-JP" altLang="en-US" sz="1200" dirty="0"/>
                  <a:t>何故このように定義されているのかというと、</a:t>
                </a:r>
                <a:endParaRPr kumimoji="1" lang="en-US" altLang="ja-JP" sz="1200" dirty="0"/>
              </a:p>
              <a:p>
                <a:r>
                  <a:rPr kumimoji="1" lang="ja-JP" altLang="en-US" sz="1200" dirty="0"/>
                  <a:t>元々は以下のように方程式を行列に変換するために作られたからです。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kumimoji="1" lang="en-US" altLang="ja-JP" sz="1200" i="1" smtClean="0">
                                <a:latin typeface="Cambria Math" panose="02040503050406030204" pitchFamily="18" charset="0"/>
                              </a:rPr>
                            </m:ctrlPr>
                          </m:eqArrPr>
                          <m:e>
                            <m:r>
                              <a:rPr kumimoji="1" lang="en-US" altLang="ja-JP" sz="1200" b="0" i="1" smtClean="0">
                                <a:latin typeface="Cambria Math" panose="02040503050406030204" pitchFamily="18" charset="0"/>
                              </a:rPr>
                              <m:t>𝑥𝑐𝑜𝑠</m:t>
                            </m:r>
                            <m:r>
                              <m:rPr>
                                <m:sty m:val="p"/>
                              </m:rPr>
                              <a:rPr kumimoji="1" lang="en-US" altLang="ja-JP" sz="1200" i="1">
                                <a:latin typeface="Cambria Math" panose="02040503050406030204" pitchFamily="18" charset="0"/>
                              </a:rPr>
                              <m:t>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𝑦𝑠𝑖𝑛</m:t>
                            </m:r>
                            <m:r>
                              <m:rPr>
                                <m:sty m:val="p"/>
                              </m:rPr>
                              <a:rPr kumimoji="1" lang="en-US" altLang="ja-JP" sz="1200" i="1">
                                <a:latin typeface="Cambria Math" panose="02040503050406030204" pitchFamily="18" charset="0"/>
                              </a:rPr>
                              <m:t>θ</m:t>
                            </m:r>
                          </m:e>
                          <m:e>
                            <m:r>
                              <a:rPr kumimoji="1" lang="en-US" altLang="ja-JP" sz="1200" b="0" i="1" smtClean="0">
                                <a:latin typeface="Cambria Math" panose="02040503050406030204" pitchFamily="18" charset="0"/>
                              </a:rPr>
                              <m:t>𝑥𝑠𝑖𝑛</m:t>
                            </m:r>
                            <m:r>
                              <m:rPr>
                                <m:sty m:val="p"/>
                              </m:rPr>
                              <a:rPr kumimoji="1" lang="en-US" altLang="ja-JP" sz="1200" i="1">
                                <a:latin typeface="Cambria Math" panose="02040503050406030204" pitchFamily="18" charset="0"/>
                              </a:rPr>
                              <m:t>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𝑦𝑐𝑜𝑠</m:t>
                            </m:r>
                            <m:r>
                              <m:rPr>
                                <m:sty m:val="p"/>
                              </m:rPr>
                              <a:rPr kumimoji="1" lang="en-US" altLang="ja-JP" sz="1200" i="1">
                                <a:latin typeface="Cambria Math" panose="02040503050406030204" pitchFamily="18" charset="0"/>
                              </a:rPr>
                              <m:t>θ</m:t>
                            </m:r>
                          </m:e>
                        </m:eqArr>
                      </m:e>
                    </m:d>
                    <m:r>
                      <a:rPr lang="en-US" altLang="ja-JP" sz="1200" b="0" i="1" smtClean="0">
                        <a:latin typeface="Cambria Math" panose="02040503050406030204" pitchFamily="18" charset="0"/>
                      </a:rPr>
                      <m:t> </m:t>
                    </m:r>
                  </m:oMath>
                </a14:m>
                <a:r>
                  <a:rPr kumimoji="1" lang="ja-JP" altLang="en-US" sz="1200" dirty="0"/>
                  <a:t>＝</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𝑜𝑠</m:t>
                              </m:r>
                              <m:r>
                                <m:rPr>
                                  <m:sty m:val="p"/>
                                </m:rPr>
                                <a:rPr kumimoji="1" lang="en-US" altLang="ja-JP" sz="1200" i="1">
                                  <a:latin typeface="Cambria Math" panose="02040503050406030204" pitchFamily="18" charset="0"/>
                                </a:rPr>
                                <m:t>θ</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e>
                          </m:mr>
                          <m:mr>
                            <m:e>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e>
                            <m:e>
                              <m:r>
                                <a:rPr kumimoji="1" lang="en-US" altLang="ja-JP" sz="1200" b="0" i="1" smtClean="0">
                                  <a:latin typeface="Cambria Math" panose="02040503050406030204" pitchFamily="18" charset="0"/>
                                </a:rPr>
                                <m:t>𝑐𝑜𝑠</m:t>
                              </m:r>
                              <m:r>
                                <m:rPr>
                                  <m:sty m:val="p"/>
                                </m:rPr>
                                <a:rPr kumimoji="1" lang="en-US" altLang="ja-JP" sz="1200" i="1">
                                  <a:latin typeface="Cambria Math" panose="02040503050406030204" pitchFamily="18" charset="0"/>
                                </a:rPr>
                                <m:t>θ</m:t>
                              </m:r>
                            </m:e>
                          </m:mr>
                        </m:m>
                      </m:e>
                    </m:d>
                    <m:d>
                      <m:dPr>
                        <m:begChr m:val="["/>
                        <m:endChr m:val="]"/>
                        <m:ctrlPr>
                          <a:rPr kumimoji="1" lang="en-US" altLang="ja-JP" sz="1200" i="1" smtClean="0">
                            <a:latin typeface="Cambria Math" panose="02040503050406030204" pitchFamily="18" charset="0"/>
                          </a:rPr>
                        </m:ctrlPr>
                      </m:dPr>
                      <m:e>
                        <m:eqArr>
                          <m:eqArrPr>
                            <m:ctrlPr>
                              <a:rPr kumimoji="1" lang="en-US" altLang="ja-JP" sz="1200" i="1" smtClean="0">
                                <a:latin typeface="Cambria Math" panose="02040503050406030204" pitchFamily="18" charset="0"/>
                              </a:rPr>
                            </m:ctrlPr>
                          </m:eqArrPr>
                          <m:e>
                            <m:r>
                              <a:rPr kumimoji="1" lang="en-US" altLang="ja-JP" sz="1200" b="0" i="1" smtClean="0">
                                <a:latin typeface="Cambria Math" panose="02040503050406030204" pitchFamily="18" charset="0"/>
                              </a:rPr>
                              <m:t>𝑥</m:t>
                            </m:r>
                          </m:e>
                          <m:e>
                            <m:r>
                              <a:rPr lang="en-US" altLang="ja-JP" sz="1200" b="0" i="1" smtClean="0">
                                <a:latin typeface="Cambria Math" panose="02040503050406030204" pitchFamily="18" charset="0"/>
                              </a:rPr>
                              <m:t>𝑦</m:t>
                            </m:r>
                          </m:e>
                        </m:eqArr>
                      </m:e>
                    </m:d>
                  </m:oMath>
                </a14:m>
                <a:endParaRPr kumimoji="1" lang="en-US" altLang="ja-JP" sz="1200" dirty="0"/>
              </a:p>
              <a:p>
                <a:endParaRPr kumimoji="1" lang="en-US" altLang="ja-JP" sz="1200" dirty="0"/>
              </a:p>
              <a:p>
                <a:r>
                  <a:rPr kumimoji="1" lang="ja-JP" altLang="en-US" sz="1200" dirty="0"/>
                  <a:t>左が二次元回転の公式だとわかるでしょうか？</a:t>
                </a:r>
                <a:endParaRPr kumimoji="1" lang="en-US" altLang="ja-JP" sz="1200" dirty="0"/>
              </a:p>
              <a:p>
                <a:r>
                  <a:rPr kumimoji="1" lang="ja-JP" altLang="en-US" sz="1200" dirty="0"/>
                  <a:t>右のように回転の行列を作っておけば、行列の演算によりベクトルの形を保ったまま回転の計算ができる事が分かります</a:t>
                </a:r>
                <a:r>
                  <a:rPr kumimoji="1" lang="en-US" altLang="ja-JP" sz="1200" dirty="0"/>
                  <a:t>(x</a:t>
                </a:r>
                <a:r>
                  <a:rPr kumimoji="1" lang="ja-JP" altLang="en-US" sz="1200" dirty="0"/>
                  <a:t>成分、</a:t>
                </a:r>
                <a:r>
                  <a:rPr kumimoji="1" lang="en-US" altLang="ja-JP" sz="1200" dirty="0"/>
                  <a:t>y</a:t>
                </a:r>
                <a:r>
                  <a:rPr kumimoji="1" lang="ja-JP" altLang="en-US" sz="1200" dirty="0"/>
                  <a:t>成分に分けなくてよい</a:t>
                </a:r>
                <a:r>
                  <a:rPr kumimoji="1" lang="en-US" altLang="ja-JP" sz="1200" dirty="0"/>
                  <a:t>)</a:t>
                </a:r>
                <a:r>
                  <a:rPr kumimoji="1" lang="ja-JP" altLang="en-US" sz="1200" dirty="0"/>
                  <a:t>。</a:t>
                </a:r>
                <a:endParaRPr kumimoji="1" lang="en-US" altLang="ja-JP" sz="1200" dirty="0"/>
              </a:p>
              <a:p>
                <a:r>
                  <a:rPr kumimoji="1" lang="ja-JP" altLang="en-US" sz="1200" dirty="0"/>
                  <a:t>また、</a:t>
                </a:r>
                <a:r>
                  <a:rPr kumimoji="1" lang="ja-JP" altLang="en-US" sz="1200" b="1" u="sng" dirty="0"/>
                  <a:t>変数と式を完全に分けて管理できます</a:t>
                </a:r>
                <a:r>
                  <a:rPr kumimoji="1" lang="ja-JP" altLang="en-US" sz="1200" dirty="0"/>
                  <a:t>。このメリットは主計算だと分かりにくいですが、プログラミングでは大変な利点です。</a:t>
                </a:r>
                <a:endParaRPr kumimoji="1" lang="en-US" altLang="ja-JP" sz="1200" dirty="0"/>
              </a:p>
              <a:p>
                <a:r>
                  <a:rPr kumimoji="1" lang="ja-JP" altLang="en-US" sz="1200" dirty="0"/>
                  <a:t>行列の演算さえ定義しておけば、単純に処理が減りますし、行列は配列のような形でデータを保つので非常に相性が良い事が分かります。</a:t>
                </a:r>
                <a:endParaRPr kumimoji="1" lang="en-US" altLang="ja-JP" sz="1200" dirty="0"/>
              </a:p>
            </p:txBody>
          </p:sp>
        </mc:Choice>
        <mc:Fallback xmlns="">
          <p:sp>
            <p:nvSpPr>
              <p:cNvPr id="27" name="テキスト ボックス 26">
                <a:extLst>
                  <a:ext uri="{FF2B5EF4-FFF2-40B4-BE49-F238E27FC236}">
                    <a16:creationId xmlns:a16="http://schemas.microsoft.com/office/drawing/2014/main" id="{7E8B1699-5E28-422F-818E-BDE0EC00B978}"/>
                  </a:ext>
                </a:extLst>
              </p:cNvPr>
              <p:cNvSpPr txBox="1">
                <a:spLocks noRot="1" noChangeAspect="1" noMove="1" noResize="1" noEditPoints="1" noAdjustHandles="1" noChangeArrowheads="1" noChangeShapeType="1" noTextEdit="1"/>
              </p:cNvSpPr>
              <p:nvPr/>
            </p:nvSpPr>
            <p:spPr>
              <a:xfrm>
                <a:off x="120650" y="5508118"/>
                <a:ext cx="3657597" cy="4857612"/>
              </a:xfrm>
              <a:prstGeom prst="rect">
                <a:avLst/>
              </a:prstGeom>
              <a:blipFill>
                <a:blip r:embed="rId4"/>
                <a:stretch>
                  <a:fillRect l="-167" t="-126"/>
                </a:stretch>
              </a:blipFill>
            </p:spPr>
            <p:txBody>
              <a:bodyPr/>
              <a:lstStyle/>
              <a:p>
                <a:r>
                  <a:rPr lang="ja-JP" altLang="en-US">
                    <a:noFill/>
                  </a:rPr>
                  <a:t> </a:t>
                </a:r>
              </a:p>
            </p:txBody>
          </p:sp>
        </mc:Fallback>
      </mc:AlternateContent>
      <p:sp>
        <p:nvSpPr>
          <p:cNvPr id="28" name="四角形: 角を丸くする 27">
            <a:extLst>
              <a:ext uri="{FF2B5EF4-FFF2-40B4-BE49-F238E27FC236}">
                <a16:creationId xmlns:a16="http://schemas.microsoft.com/office/drawing/2014/main" id="{2FF1CF8A-2E90-4E7D-B434-AA317411CB25}"/>
              </a:ext>
            </a:extLst>
          </p:cNvPr>
          <p:cNvSpPr/>
          <p:nvPr/>
        </p:nvSpPr>
        <p:spPr>
          <a:xfrm>
            <a:off x="1183250" y="6032500"/>
            <a:ext cx="187029" cy="45720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1DA4941-90FE-4C6F-9C7F-E0B4AFC7A44A}"/>
              </a:ext>
            </a:extLst>
          </p:cNvPr>
          <p:cNvSpPr/>
          <p:nvPr/>
        </p:nvSpPr>
        <p:spPr>
          <a:xfrm>
            <a:off x="715521" y="6058600"/>
            <a:ext cx="442291" cy="22826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4B694EF9-03A0-4EAD-BDB9-9DA91E60CDDB}"/>
                  </a:ext>
                </a:extLst>
              </p:cNvPr>
              <p:cNvSpPr txBox="1"/>
              <p:nvPr/>
            </p:nvSpPr>
            <p:spPr>
              <a:xfrm>
                <a:off x="3878039" y="5512586"/>
                <a:ext cx="3657597" cy="4523226"/>
              </a:xfrm>
              <a:prstGeom prst="rect">
                <a:avLst/>
              </a:prstGeom>
              <a:noFill/>
            </p:spPr>
            <p:txBody>
              <a:bodyPr wrap="square" rtlCol="0">
                <a:spAutoFit/>
              </a:bodyPr>
              <a:lstStyle/>
              <a:p>
                <a:r>
                  <a:rPr kumimoji="1" lang="en-US" altLang="ja-JP" sz="1200" dirty="0"/>
                  <a:t>3</a:t>
                </a:r>
                <a:r>
                  <a:rPr kumimoji="1" lang="ja-JP" altLang="en-US" sz="1200" dirty="0"/>
                  <a:t>での回転の公式の行列変換でもやってますが、</a:t>
                </a:r>
                <a:endParaRPr kumimoji="1" lang="en-US" altLang="ja-JP" sz="1200" dirty="0"/>
              </a:p>
              <a:p>
                <a:r>
                  <a:rPr kumimoji="1" lang="ja-JP" altLang="en-US" sz="1200" b="1" u="sng" dirty="0"/>
                  <a:t>行列の積は同じ型でなくても</a:t>
                </a:r>
                <a:r>
                  <a:rPr kumimoji="1" lang="ja-JP" altLang="en-US" sz="1200" dirty="0"/>
                  <a:t>出来ます。</a:t>
                </a:r>
                <a:endParaRPr kumimoji="1" lang="en-US" altLang="ja-JP" sz="1200" dirty="0"/>
              </a:p>
              <a:p>
                <a:r>
                  <a:rPr kumimoji="1" lang="ja-JP" altLang="en-US" sz="1200" dirty="0"/>
                  <a:t>行列積の条件は以下です。</a:t>
                </a:r>
                <a:endParaRPr kumimoji="1" lang="en-US" altLang="ja-JP" sz="1200" dirty="0"/>
              </a:p>
              <a:p>
                <a:endParaRPr kumimoji="1" lang="en-US" altLang="ja-JP" sz="1200" dirty="0"/>
              </a:p>
              <a:p>
                <a:r>
                  <a:rPr kumimoji="1" lang="ja-JP" altLang="en-US" sz="1200" dirty="0"/>
                  <a:t>　・</a:t>
                </a:r>
                <a:r>
                  <a:rPr kumimoji="1" lang="ja-JP" altLang="en-US" sz="1600" b="1" u="sng" dirty="0"/>
                  <a:t>左の列数と右の行数が一致</a:t>
                </a:r>
                <a:endParaRPr kumimoji="1" lang="en-US" altLang="ja-JP" sz="1600" b="1" u="sng" dirty="0"/>
              </a:p>
              <a:p>
                <a:endParaRPr kumimoji="1" lang="en-US" altLang="ja-JP" sz="1200" dirty="0"/>
              </a:p>
              <a:p>
                <a:r>
                  <a:rPr kumimoji="1" lang="ja-JP" altLang="en-US" sz="1200" dirty="0"/>
                  <a:t>これが行列の積の条件です。</a:t>
                </a:r>
                <a:endParaRPr kumimoji="1" lang="en-US" altLang="ja-JP" sz="1200" dirty="0"/>
              </a:p>
              <a:p>
                <a:r>
                  <a:rPr kumimoji="1" lang="ja-JP" altLang="en-US" sz="1200" dirty="0"/>
                  <a:t>具体的に例を挙げると以下は計算できます。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d>
                      <m:dPr>
                        <m:begChr m:val="["/>
                        <m:endChr m:val="]"/>
                        <m:ctrlPr>
                          <a:rPr kumimoji="1" lang="en-US" altLang="ja-JP" sz="120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eqArr>
                      </m:e>
                    </m:d>
                  </m:oMath>
                </a14:m>
                <a:r>
                  <a:rPr kumimoji="1" lang="en-US" altLang="ja-JP" sz="1200" dirty="0"/>
                  <a:t> , </a:t>
                </a:r>
                <a14:m>
                  <m:oMath xmlns:m="http://schemas.openxmlformats.org/officeDocument/2006/math">
                    <m:r>
                      <a:rPr kumimoji="1" lang="en-US" altLang="ja-JP" sz="1200" i="1" dirty="0" smtClean="0">
                        <a:latin typeface="Cambria Math" panose="02040503050406030204" pitchFamily="18" charset="0"/>
                      </a:rPr>
                      <m:t> </m:t>
                    </m:r>
                    <m:d>
                      <m:dPr>
                        <m:begChr m:val="["/>
                        <m:endChr m:val="]"/>
                        <m:ctrlPr>
                          <a:rPr kumimoji="1" lang="en-US" altLang="ja-JP" sz="1200" i="1" dirty="0" smtClean="0">
                            <a:latin typeface="Cambria Math" panose="02040503050406030204" pitchFamily="18" charset="0"/>
                          </a:rPr>
                        </m:ctrlPr>
                      </m:dPr>
                      <m:e>
                        <m:m>
                          <m:mPr>
                            <m:mcs>
                              <m:mc>
                                <m:mcPr>
                                  <m:count m:val="3"/>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2</m:t>
                              </m:r>
                            </m:e>
                            <m:e>
                              <m:r>
                                <a:rPr kumimoji="1" lang="en-US" altLang="ja-JP" sz="1200" b="0" i="1" dirty="0" smtClean="0">
                                  <a:latin typeface="Cambria Math" panose="02040503050406030204" pitchFamily="18" charset="0"/>
                                </a:rPr>
                                <m:t>3</m:t>
                              </m:r>
                            </m:e>
                          </m:mr>
                          <m:mr>
                            <m:e>
                              <m:r>
                                <a:rPr kumimoji="1" lang="en-US" altLang="ja-JP" sz="1200" b="0" i="1" dirty="0" smtClean="0">
                                  <a:latin typeface="Cambria Math" panose="02040503050406030204" pitchFamily="18" charset="0"/>
                                </a:rPr>
                                <m:t>4</m:t>
                              </m:r>
                            </m:e>
                            <m:e>
                              <m:r>
                                <a:rPr kumimoji="1" lang="en-US" altLang="ja-JP" sz="1200" b="0" i="1" dirty="0" smtClean="0">
                                  <a:latin typeface="Cambria Math" panose="02040503050406030204" pitchFamily="18" charset="0"/>
                                </a:rPr>
                                <m:t>5</m:t>
                              </m:r>
                            </m:e>
                            <m:e>
                              <m:r>
                                <a:rPr kumimoji="1" lang="en-US" altLang="ja-JP" sz="1200" b="0" i="1" dirty="0" smtClean="0">
                                  <a:latin typeface="Cambria Math" panose="02040503050406030204" pitchFamily="18" charset="0"/>
                                </a:rPr>
                                <m:t>6</m:t>
                              </m:r>
                            </m:e>
                          </m:mr>
                          <m:mr>
                            <m:e>
                              <m:r>
                                <a:rPr kumimoji="1" lang="en-US" altLang="ja-JP" sz="1200" b="0" i="1" dirty="0" smtClean="0">
                                  <a:latin typeface="Cambria Math" panose="02040503050406030204" pitchFamily="18" charset="0"/>
                                </a:rPr>
                                <m:t>7</m:t>
                              </m:r>
                            </m:e>
                            <m:e>
                              <m:r>
                                <a:rPr kumimoji="1" lang="en-US" altLang="ja-JP" sz="1200" b="0" i="1" dirty="0" smtClean="0">
                                  <a:latin typeface="Cambria Math" panose="02040503050406030204" pitchFamily="18" charset="0"/>
                                </a:rPr>
                                <m:t>8</m:t>
                              </m:r>
                            </m:e>
                            <m:e>
                              <m:r>
                                <a:rPr kumimoji="1" lang="en-US" altLang="ja-JP" sz="1200" b="0" i="1" dirty="0" smtClean="0">
                                  <a:latin typeface="Cambria Math" panose="02040503050406030204" pitchFamily="18" charset="0"/>
                                </a:rPr>
                                <m:t>9</m:t>
                              </m:r>
                            </m:e>
                          </m:mr>
                        </m:m>
                      </m:e>
                    </m:d>
                    <m:d>
                      <m:dPr>
                        <m:begChr m:val="["/>
                        <m:endChr m:val="]"/>
                        <m:ctrlPr>
                          <a:rPr kumimoji="1" lang="en-US" altLang="ja-JP" sz="1200" i="1" dirty="0" smtClean="0">
                            <a:latin typeface="Cambria Math" panose="02040503050406030204" pitchFamily="18" charset="0"/>
                          </a:rPr>
                        </m:ctrlPr>
                      </m:dPr>
                      <m:e>
                        <m:eqArr>
                          <m:eqArrPr>
                            <m:ctrlPr>
                              <a:rPr kumimoji="1" lang="en-US" altLang="ja-JP" sz="1200" i="1" dirty="0" smtClean="0">
                                <a:latin typeface="Cambria Math" panose="02040503050406030204" pitchFamily="18" charset="0"/>
                              </a:rPr>
                            </m:ctrlPr>
                          </m:eqArrPr>
                          <m:e>
                            <m:r>
                              <a:rPr kumimoji="1" lang="en-US" altLang="ja-JP" sz="1200" b="0" i="1" dirty="0" smtClean="0">
                                <a:latin typeface="Cambria Math" panose="02040503050406030204" pitchFamily="18" charset="0"/>
                              </a:rPr>
                              <m:t>1</m:t>
                            </m:r>
                          </m:e>
                          <m:e>
                            <m:r>
                              <a:rPr lang="en-US" altLang="ja-JP" sz="1200" b="0" i="1" smtClean="0">
                                <a:latin typeface="Cambria Math" panose="02040503050406030204" pitchFamily="18" charset="0"/>
                              </a:rPr>
                              <m:t>2</m:t>
                            </m:r>
                          </m:e>
                          <m:e>
                            <m:r>
                              <a:rPr lang="en-US" altLang="ja-JP" sz="1200" b="0" i="1" smtClean="0">
                                <a:latin typeface="Cambria Math" panose="02040503050406030204" pitchFamily="18" charset="0"/>
                              </a:rPr>
                              <m:t>3</m:t>
                            </m:r>
                          </m:e>
                        </m:eqArr>
                      </m:e>
                    </m:d>
                    <m:r>
                      <a:rPr lang="en-US" altLang="ja-JP" sz="1200" b="0" i="1" smtClean="0">
                        <a:latin typeface="Cambria Math" panose="02040503050406030204" pitchFamily="18" charset="0"/>
                      </a:rPr>
                      <m:t> </m:t>
                    </m:r>
                    <m:r>
                      <a:rPr kumimoji="1" lang="en-US" altLang="ja-JP" sz="1200" b="0" i="0" dirty="0" smtClean="0">
                        <a:latin typeface="Cambria Math" panose="02040503050406030204" pitchFamily="18" charset="0"/>
                      </a:rPr>
                      <m:t>, </m:t>
                    </m:r>
                    <m:d>
                      <m:dPr>
                        <m:begChr m:val="["/>
                        <m:endChr m:val="]"/>
                        <m:ctrlPr>
                          <a:rPr kumimoji="1" lang="en-US" altLang="ja-JP" sz="1200" i="1" dirty="0" smtClean="0">
                            <a:latin typeface="Cambria Math" panose="02040503050406030204" pitchFamily="18" charset="0"/>
                          </a:rPr>
                        </m:ctrlPr>
                      </m:dPr>
                      <m:e>
                        <m:m>
                          <m:mPr>
                            <m:mcs>
                              <m:mc>
                                <m:mcPr>
                                  <m:count m:val="3"/>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2</m:t>
                              </m:r>
                            </m:e>
                            <m:e>
                              <m:r>
                                <a:rPr kumimoji="1" lang="en-US" altLang="ja-JP" sz="1200" b="0" i="1" dirty="0" smtClean="0">
                                  <a:latin typeface="Cambria Math" panose="02040503050406030204" pitchFamily="18" charset="0"/>
                                </a:rPr>
                                <m:t>3</m:t>
                              </m:r>
                            </m:e>
                          </m:mr>
                          <m:mr>
                            <m:e>
                              <m:r>
                                <a:rPr kumimoji="1" lang="en-US" altLang="ja-JP" sz="1200" b="0" i="1" dirty="0" smtClean="0">
                                  <a:latin typeface="Cambria Math" panose="02040503050406030204" pitchFamily="18" charset="0"/>
                                </a:rPr>
                                <m:t>4</m:t>
                              </m:r>
                            </m:e>
                            <m:e>
                              <m:r>
                                <a:rPr kumimoji="1" lang="en-US" altLang="ja-JP" sz="1200" b="0" i="1" dirty="0" smtClean="0">
                                  <a:latin typeface="Cambria Math" panose="02040503050406030204" pitchFamily="18" charset="0"/>
                                </a:rPr>
                                <m:t>5</m:t>
                              </m:r>
                            </m:e>
                            <m:e>
                              <m:r>
                                <a:rPr kumimoji="1" lang="en-US" altLang="ja-JP" sz="1200" b="0" i="1" dirty="0" smtClean="0">
                                  <a:latin typeface="Cambria Math" panose="02040503050406030204" pitchFamily="18" charset="0"/>
                                </a:rPr>
                                <m:t>6</m:t>
                              </m:r>
                            </m:e>
                          </m:mr>
                        </m:m>
                      </m:e>
                    </m:d>
                  </m:oMath>
                </a14:m>
                <a:r>
                  <a:rPr kumimoji="1" lang="en-US" altLang="ja-JP" sz="1200" dirty="0"/>
                  <a:t> </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eqArr>
                          <m:eqArrPr>
                            <m:ctrlPr>
                              <a:rPr kumimoji="1" lang="en-US" altLang="ja-JP" sz="1200" i="1" dirty="0" smtClean="0">
                                <a:latin typeface="Cambria Math" panose="02040503050406030204" pitchFamily="18" charset="0"/>
                              </a:rPr>
                            </m:ctrlPr>
                          </m:eqArrPr>
                          <m:e>
                            <m:r>
                              <a:rPr kumimoji="1" lang="en-US" altLang="ja-JP" sz="1200" b="0" i="1" dirty="0" smtClean="0">
                                <a:latin typeface="Cambria Math" panose="02040503050406030204" pitchFamily="18" charset="0"/>
                              </a:rPr>
                              <m:t>1</m:t>
                            </m:r>
                          </m:e>
                          <m:e>
                            <m:r>
                              <a:rPr lang="en-US" altLang="ja-JP" sz="1200" b="0" i="1" smtClean="0">
                                <a:latin typeface="Cambria Math" panose="02040503050406030204" pitchFamily="18" charset="0"/>
                              </a:rPr>
                              <m:t>2</m:t>
                            </m:r>
                          </m:e>
                          <m:e>
                            <m:r>
                              <a:rPr lang="en-US" altLang="ja-JP" sz="1200" b="0" i="1" smtClean="0">
                                <a:latin typeface="Cambria Math" panose="02040503050406030204" pitchFamily="18" charset="0"/>
                              </a:rPr>
                              <m:t>3</m:t>
                            </m:r>
                          </m:e>
                        </m:eqArr>
                      </m:e>
                    </m:d>
                  </m:oMath>
                </a14:m>
                <a:endParaRPr kumimoji="1" lang="en-US" altLang="ja-JP" sz="1200" dirty="0"/>
              </a:p>
              <a:p>
                <a:endParaRPr kumimoji="1" lang="en-US" altLang="ja-JP" sz="1200" dirty="0"/>
              </a:p>
              <a:p>
                <a:r>
                  <a:rPr kumimoji="1" lang="ja-JP" altLang="en-US" sz="1200" dirty="0"/>
                  <a:t>具体的に計算すると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d>
                        <m:dPr>
                          <m:begChr m:val="["/>
                          <m:endChr m:val="]"/>
                          <m:ctrlPr>
                            <a:rPr kumimoji="1" lang="en-US" altLang="ja-JP" sz="120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eqArr>
                        </m:e>
                      </m:d>
                      <m:r>
                        <a:rPr kumimoji="1" lang="ja-JP" altLang="en-US" sz="1200" i="1">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eqArr>
                            <m:eqArrPr>
                              <m:ctrlPr>
                                <a:rPr kumimoji="1" lang="en-US" altLang="ja-JP" sz="1200" i="1" smtClean="0">
                                  <a:latin typeface="Cambria Math" panose="02040503050406030204" pitchFamily="18" charset="0"/>
                                </a:rPr>
                              </m:ctrlPr>
                            </m:eqArrPr>
                            <m:e>
                              <m:r>
                                <a:rPr kumimoji="1" lang="en-US" altLang="ja-JP" sz="1200" b="0" i="1" smtClean="0">
                                  <a:latin typeface="Cambria Math" panose="02040503050406030204" pitchFamily="18" charset="0"/>
                                </a:rPr>
                                <m:t>5</m:t>
                              </m:r>
                            </m:e>
                            <m:e>
                              <m:r>
                                <a:rPr lang="en-US" altLang="ja-JP" sz="1200" b="0" i="1" smtClean="0">
                                  <a:latin typeface="Cambria Math" panose="02040503050406030204" pitchFamily="18" charset="0"/>
                                </a:rPr>
                                <m:t>11</m:t>
                              </m:r>
                            </m:e>
                          </m:eqArr>
                        </m:e>
                      </m:d>
                    </m:oMath>
                  </m:oMathPara>
                </a14:m>
                <a:endParaRPr kumimoji="1" lang="en-US" altLang="ja-JP" sz="1200" dirty="0"/>
              </a:p>
              <a:p>
                <a:endParaRPr kumimoji="1" lang="en-US" altLang="ja-JP" sz="1200" dirty="0"/>
              </a:p>
              <a:p>
                <a:r>
                  <a:rPr kumimoji="1" lang="ja-JP" altLang="en-US" sz="1200" dirty="0"/>
                  <a:t>つまり、左の行数に収束します。</a:t>
                </a:r>
                <a:endParaRPr kumimoji="1" lang="en-US" altLang="ja-JP" sz="1200" dirty="0"/>
              </a:p>
              <a:p>
                <a:r>
                  <a:rPr kumimoji="1" lang="ja-JP" altLang="en-US" sz="1200" dirty="0"/>
                  <a:t>また、</a:t>
                </a:r>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eqArr>
                        </m:e>
                      </m:d>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oMath>
                  </m:oMathPara>
                </a14:m>
                <a:endParaRPr kumimoji="1" lang="en-US" altLang="ja-JP" sz="1200" dirty="0"/>
              </a:p>
              <a:p>
                <a:endParaRPr kumimoji="1" lang="en-US" altLang="ja-JP" sz="1200" dirty="0"/>
              </a:p>
              <a:p>
                <a:r>
                  <a:rPr kumimoji="1" lang="ja-JP" altLang="en-US" sz="1200" dirty="0"/>
                  <a:t>は計算出来ないので、交換法則が成り立ちません。</a:t>
                </a:r>
                <a:endParaRPr kumimoji="1" lang="en-US" altLang="ja-JP" sz="1200" dirty="0"/>
              </a:p>
              <a:p>
                <a:endParaRPr kumimoji="1" lang="en-US" altLang="ja-JP" sz="1200" baseline="-25000" dirty="0"/>
              </a:p>
            </p:txBody>
          </p:sp>
        </mc:Choice>
        <mc:Fallback>
          <p:sp>
            <p:nvSpPr>
              <p:cNvPr id="30" name="テキスト ボックス 29">
                <a:extLst>
                  <a:ext uri="{FF2B5EF4-FFF2-40B4-BE49-F238E27FC236}">
                    <a16:creationId xmlns:a16="http://schemas.microsoft.com/office/drawing/2014/main" id="{4B694EF9-03A0-4EAD-BDB9-9DA91E60CDDB}"/>
                  </a:ext>
                </a:extLst>
              </p:cNvPr>
              <p:cNvSpPr txBox="1">
                <a:spLocks noRot="1" noChangeAspect="1" noMove="1" noResize="1" noEditPoints="1" noAdjustHandles="1" noChangeArrowheads="1" noChangeShapeType="1" noTextEdit="1"/>
              </p:cNvSpPr>
              <p:nvPr/>
            </p:nvSpPr>
            <p:spPr>
              <a:xfrm>
                <a:off x="3878039" y="5512586"/>
                <a:ext cx="3657597" cy="4523226"/>
              </a:xfrm>
              <a:prstGeom prst="rect">
                <a:avLst/>
              </a:prstGeom>
              <a:blipFill>
                <a:blip r:embed="rId5"/>
                <a:stretch>
                  <a:fillRect r="-1000"/>
                </a:stretch>
              </a:blipFill>
            </p:spPr>
            <p:txBody>
              <a:bodyPr/>
              <a:lstStyle/>
              <a:p>
                <a:r>
                  <a:rPr lang="ja-JP"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6">
            <a:extLst>
              <a:ext uri="{FF2B5EF4-FFF2-40B4-BE49-F238E27FC236}">
                <a16:creationId xmlns:a16="http://schemas.microsoft.com/office/drawing/2014/main" id="{326EA0B0-D505-E0D7-9AD7-7B2B24D260C5}"/>
              </a:ext>
            </a:extLst>
          </p:cNvPr>
          <p:cNvSpPr txBox="1"/>
          <p:nvPr/>
        </p:nvSpPr>
        <p:spPr>
          <a:xfrm>
            <a:off x="203413" y="6267810"/>
            <a:ext cx="7162800" cy="1220206"/>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1</a:t>
            </a:r>
            <a:r>
              <a:rPr lang="ja-JP" altLang="en-US" sz="1200" dirty="0">
                <a:latin typeface="ＭＳ ゴシック"/>
                <a:cs typeface="ＭＳ ゴシック"/>
              </a:rPr>
              <a:t>　</a:t>
            </a:r>
            <a:r>
              <a:rPr lang="ja-JP" altLang="en-US" sz="1050" spc="-20" dirty="0">
                <a:latin typeface="ＭＳ 明朝"/>
                <a:cs typeface="ＭＳ ゴシック"/>
              </a:rPr>
              <a:t>次の行列計算をせよ。</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sz="1050" spc="-20" dirty="0">
                <a:latin typeface="ＭＳ 明朝"/>
                <a:cs typeface="ＭＳ 明朝"/>
              </a:rPr>
              <a:t>A+B</a:t>
            </a:r>
            <a:r>
              <a:rPr lang="ja-JP" altLang="en-US" sz="1050" spc="-20" dirty="0">
                <a:latin typeface="ＭＳ 明朝"/>
                <a:cs typeface="ＭＳ 明朝"/>
              </a:rPr>
              <a:t>　　</a:t>
            </a:r>
            <a:r>
              <a:rPr lang="en-US" altLang="ja-JP" sz="1050" spc="-20" dirty="0">
                <a:latin typeface="ＭＳ 明朝"/>
                <a:cs typeface="ＭＳ 明朝"/>
              </a:rPr>
              <a:t>(4) (1/2)D</a:t>
            </a:r>
            <a:endParaRPr sz="1050" dirty="0">
              <a:latin typeface="ＭＳ 明朝"/>
              <a:cs typeface="ＭＳ 明朝"/>
            </a:endParaRPr>
          </a:p>
          <a:p>
            <a:pPr marL="413384" indent="-290195">
              <a:spcBef>
                <a:spcPts val="540"/>
              </a:spcBef>
              <a:buFont typeface="Times New Roman"/>
              <a:buAutoNum type="arabicParenBoth"/>
              <a:tabLst>
                <a:tab pos="413384" algn="l"/>
                <a:tab pos="414020" algn="l"/>
              </a:tabLst>
            </a:pPr>
            <a:r>
              <a:rPr lang="en-US" sz="1050" spc="-20" dirty="0">
                <a:latin typeface="ＭＳ 明朝"/>
                <a:cs typeface="ＭＳ 明朝"/>
              </a:rPr>
              <a:t>A-B    (5)</a:t>
            </a:r>
            <a:r>
              <a:rPr lang="en-US" altLang="ja-JP" sz="1050" spc="-20" dirty="0">
                <a:latin typeface="ＭＳ 明朝"/>
                <a:cs typeface="ＭＳ 明朝"/>
              </a:rPr>
              <a:t> (-1/4)X = (1/2)B – 3A</a:t>
            </a:r>
            <a:endParaRPr lang="en-US" sz="1050" spc="-2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-3C    (6) 2X = 3C - D </a:t>
            </a:r>
          </a:p>
          <a:p>
            <a:pPr marL="123189">
              <a:lnSpc>
                <a:spcPct val="100000"/>
              </a:lnSpc>
              <a:spcBef>
                <a:spcPts val="540"/>
              </a:spcBef>
              <a:tabLst>
                <a:tab pos="413384" algn="l"/>
                <a:tab pos="414020" algn="l"/>
              </a:tabLst>
            </a:pPr>
            <a:endParaRPr lang="ja-JP" altLang="en-US" sz="1050" dirty="0">
              <a:latin typeface="ＭＳ 明朝"/>
              <a:cs typeface="ＭＳ 明朝"/>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43FA080-2253-4E69-F5CC-9C0BE34CA6DC}"/>
                  </a:ext>
                </a:extLst>
              </p:cNvPr>
              <p:cNvSpPr txBox="1"/>
              <p:nvPr/>
            </p:nvSpPr>
            <p:spPr>
              <a:xfrm>
                <a:off x="196850" y="5633428"/>
                <a:ext cx="6351739" cy="584519"/>
              </a:xfrm>
              <a:prstGeom prst="rect">
                <a:avLst/>
              </a:prstGeom>
              <a:noFill/>
            </p:spPr>
            <p:txBody>
              <a:bodyPr wrap="none" rtlCol="0">
                <a:spAutoFit/>
              </a:bodyPr>
              <a:lstStyle/>
              <a:p>
                <a14:m>
                  <m:oMath xmlns:m="http://schemas.openxmlformats.org/officeDocument/2006/math">
                    <m:r>
                      <m:rPr>
                        <m:sty m:val="p"/>
                      </m:rPr>
                      <a:rPr kumimoji="1" lang="en-US" altLang="ja-JP" sz="1200" i="1" smtClean="0">
                        <a:latin typeface="Cambria Math" panose="02040503050406030204" pitchFamily="18" charset="0"/>
                      </a:rPr>
                      <m:t>A</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3</m:t>
                              </m:r>
                            </m:e>
                          </m:mr>
                          <m:mr>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0</m:t>
                              </m:r>
                            </m:e>
                          </m:mr>
                        </m:m>
                      </m:e>
                    </m:d>
                  </m:oMath>
                </a14:m>
                <a:r>
                  <a:rPr kumimoji="1" lang="en-US" altLang="ja-JP" sz="1200" dirty="0"/>
                  <a:t>, B=</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5</m:t>
                              </m:r>
                            </m:e>
                            <m:e>
                              <m:r>
                                <a:rPr kumimoji="1" lang="en-US" altLang="ja-JP" sz="1200" b="0" i="1" smtClean="0">
                                  <a:latin typeface="Cambria Math" panose="02040503050406030204" pitchFamily="18" charset="0"/>
                                </a:rPr>
                                <m:t>1</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6</m:t>
                              </m:r>
                            </m:e>
                          </m:mr>
                        </m:m>
                      </m:e>
                    </m:d>
                  </m:oMath>
                </a14:m>
                <a:r>
                  <a:rPr kumimoji="1" lang="en-US" altLang="ja-JP" sz="1200" dirty="0"/>
                  <a:t>, C=</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5</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10</m:t>
                              </m:r>
                            </m:e>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m:t>
                              </m:r>
                            </m:e>
                          </m:mr>
                        </m:m>
                      </m:e>
                    </m:d>
                  </m:oMath>
                </a14:m>
                <a:r>
                  <a:rPr kumimoji="1" lang="en-US" altLang="ja-JP" sz="1200" dirty="0"/>
                  <a:t>, D=</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6</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8</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12</m:t>
                              </m:r>
                            </m:e>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16</m:t>
                              </m:r>
                            </m:e>
                          </m:mr>
                        </m:m>
                      </m:e>
                    </m:d>
                  </m:oMath>
                </a14:m>
                <a:r>
                  <a:rPr kumimoji="1" lang="en-US" altLang="ja-JP" sz="1200" b="0" dirty="0"/>
                  <a:t>, H</a:t>
                </a:r>
                <a14:m>
                  <m:oMath xmlns:m="http://schemas.openxmlformats.org/officeDocument/2006/math">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1"/>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mr>
                        </m:m>
                      </m:e>
                    </m:d>
                  </m:oMath>
                </a14:m>
                <a:r>
                  <a:rPr kumimoji="1" lang="en-US" altLang="ja-JP" sz="1200" dirty="0"/>
                  <a:t>,Ⅰ=</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1"/>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mr>
                          <m:mr>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mr>
                        </m:m>
                      </m:e>
                    </m:d>
                  </m:oMath>
                </a14:m>
                <a:r>
                  <a:rPr kumimoji="1" lang="en-US" altLang="ja-JP" sz="1200" dirty="0"/>
                  <a:t>,E(</a:t>
                </a:r>
                <a:r>
                  <a:rPr kumimoji="1" lang="ja-JP" altLang="en-US" sz="1200" dirty="0"/>
                  <a:t>単位行列</a:t>
                </a:r>
                <a:r>
                  <a:rPr kumimoji="1" lang="en-US" altLang="ja-JP" sz="1200" dirty="0"/>
                  <a:t>)</a:t>
                </a:r>
                <a:endParaRPr kumimoji="1" lang="ja-JP" altLang="en-US" sz="1200" dirty="0"/>
              </a:p>
            </p:txBody>
          </p:sp>
        </mc:Choice>
        <mc:Fallback xmlns="">
          <p:sp>
            <p:nvSpPr>
              <p:cNvPr id="15" name="テキスト ボックス 14">
                <a:extLst>
                  <a:ext uri="{FF2B5EF4-FFF2-40B4-BE49-F238E27FC236}">
                    <a16:creationId xmlns:a16="http://schemas.microsoft.com/office/drawing/2014/main" id="{C43FA080-2253-4E69-F5CC-9C0BE34CA6DC}"/>
                  </a:ext>
                </a:extLst>
              </p:cNvPr>
              <p:cNvSpPr txBox="1">
                <a:spLocks noRot="1" noChangeAspect="1" noMove="1" noResize="1" noEditPoints="1" noAdjustHandles="1" noChangeArrowheads="1" noChangeShapeType="1" noTextEdit="1"/>
              </p:cNvSpPr>
              <p:nvPr/>
            </p:nvSpPr>
            <p:spPr>
              <a:xfrm>
                <a:off x="196850" y="5633428"/>
                <a:ext cx="6351739" cy="584519"/>
              </a:xfrm>
              <a:prstGeom prst="rect">
                <a:avLst/>
              </a:prstGeom>
              <a:blipFill>
                <a:blip r:embed="rId2"/>
                <a:stretch>
                  <a:fillRect b="-1042"/>
                </a:stretch>
              </a:blipFill>
            </p:spPr>
            <p:txBody>
              <a:bodyPr/>
              <a:lstStyle/>
              <a:p>
                <a:r>
                  <a:rPr lang="ja-JP" altLang="en-US">
                    <a:noFill/>
                  </a:rPr>
                  <a:t> </a:t>
                </a:r>
              </a:p>
            </p:txBody>
          </p:sp>
        </mc:Fallback>
      </mc:AlternateContent>
      <p:sp>
        <p:nvSpPr>
          <p:cNvPr id="3" name="object 6">
            <a:extLst>
              <a:ext uri="{FF2B5EF4-FFF2-40B4-BE49-F238E27FC236}">
                <a16:creationId xmlns:a16="http://schemas.microsoft.com/office/drawing/2014/main" id="{4E17EF15-AC22-5056-75C9-4057BEC75FA3}"/>
              </a:ext>
            </a:extLst>
          </p:cNvPr>
          <p:cNvSpPr txBox="1"/>
          <p:nvPr/>
        </p:nvSpPr>
        <p:spPr>
          <a:xfrm>
            <a:off x="190289" y="7600762"/>
            <a:ext cx="7162800" cy="994503"/>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2</a:t>
            </a:r>
            <a:r>
              <a:rPr lang="ja-JP" altLang="en-US" sz="1200" dirty="0">
                <a:latin typeface="ＭＳ ゴシック"/>
                <a:cs typeface="ＭＳ ゴシック"/>
              </a:rPr>
              <a:t>　</a:t>
            </a:r>
            <a:r>
              <a:rPr lang="ja-JP" altLang="en-US" sz="1050" spc="-20" dirty="0">
                <a:latin typeface="ＭＳ 明朝"/>
                <a:cs typeface="ＭＳ ゴシック"/>
              </a:rPr>
              <a:t>次の行列計算をせよ。</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sz="1050" spc="-20" dirty="0">
                <a:latin typeface="ＭＳ 明朝"/>
                <a:cs typeface="ＭＳ 明朝"/>
              </a:rPr>
              <a:t>AB  (3) BH</a:t>
            </a:r>
            <a:r>
              <a:rPr lang="ja-JP" altLang="en-US" sz="1050" spc="-20" dirty="0">
                <a:latin typeface="ＭＳ 明朝"/>
                <a:cs typeface="ＭＳ 明朝"/>
              </a:rPr>
              <a:t>　</a:t>
            </a:r>
            <a:r>
              <a:rPr lang="en-US" sz="1050" spc="-20" dirty="0">
                <a:latin typeface="ＭＳ 明朝"/>
                <a:cs typeface="ＭＳ 明朝"/>
              </a:rPr>
              <a:t>(5) A</a:t>
            </a:r>
            <a:r>
              <a:rPr lang="en-US" altLang="ja-JP" sz="1050" spc="-20" dirty="0">
                <a:latin typeface="ＭＳ 明朝"/>
                <a:cs typeface="ＭＳ 明朝"/>
              </a:rPr>
              <a:t>E</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CD  (4) CI</a:t>
            </a:r>
            <a:r>
              <a:rPr lang="ja-JP" altLang="en-US" sz="1050" spc="-20" dirty="0">
                <a:latin typeface="ＭＳ 明朝"/>
                <a:cs typeface="ＭＳ 明朝"/>
              </a:rPr>
              <a:t>　</a:t>
            </a:r>
            <a:r>
              <a:rPr lang="en-US" altLang="ja-JP" sz="1050" spc="-20" dirty="0">
                <a:latin typeface="ＭＳ 明朝"/>
                <a:cs typeface="ＭＳ 明朝"/>
              </a:rPr>
              <a:t>(6) ED</a:t>
            </a:r>
          </a:p>
          <a:p>
            <a:pPr marL="123189">
              <a:lnSpc>
                <a:spcPct val="100000"/>
              </a:lnSpc>
              <a:spcBef>
                <a:spcPts val="540"/>
              </a:spcBef>
              <a:tabLst>
                <a:tab pos="413384" algn="l"/>
                <a:tab pos="414020" algn="l"/>
              </a:tabLst>
            </a:pPr>
            <a:endParaRPr lang="en-US" altLang="ja-JP" sz="1050" spc="-20" dirty="0">
              <a:latin typeface="ＭＳ 明朝"/>
              <a:cs typeface="ＭＳ 明朝"/>
            </a:endParaRPr>
          </a:p>
        </p:txBody>
      </p:sp>
      <p:sp>
        <p:nvSpPr>
          <p:cNvPr id="4" name="object 6">
            <a:extLst>
              <a:ext uri="{FF2B5EF4-FFF2-40B4-BE49-F238E27FC236}">
                <a16:creationId xmlns:a16="http://schemas.microsoft.com/office/drawing/2014/main" id="{1900908B-E0AE-C91B-595D-F29175A853E4}"/>
              </a:ext>
            </a:extLst>
          </p:cNvPr>
          <p:cNvSpPr txBox="1"/>
          <p:nvPr/>
        </p:nvSpPr>
        <p:spPr>
          <a:xfrm>
            <a:off x="190289" y="8690257"/>
            <a:ext cx="7162800" cy="832920"/>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3</a:t>
            </a:r>
            <a:r>
              <a:rPr lang="ja-JP" altLang="en-US" sz="1200" dirty="0">
                <a:latin typeface="ＭＳ ゴシック"/>
                <a:cs typeface="ＭＳ ゴシック"/>
              </a:rPr>
              <a:t>　</a:t>
            </a:r>
            <a:r>
              <a:rPr lang="ja-JP" altLang="en-US" sz="1050" spc="-20" dirty="0">
                <a:latin typeface="ＭＳ 明朝"/>
                <a:cs typeface="ＭＳ ゴシック"/>
              </a:rPr>
              <a:t>次の行列の転置行列を求めよ。</a:t>
            </a:r>
            <a:endParaRPr lang="en-US" altLang="ja-JP" sz="1050" spc="-20" dirty="0">
              <a:latin typeface="ＭＳ 明朝"/>
              <a:cs typeface="ＭＳ ゴシック"/>
            </a:endParaRPr>
          </a:p>
          <a:p>
            <a:pPr marL="129539">
              <a:lnSpc>
                <a:spcPct val="100000"/>
              </a:lnSpc>
              <a:spcBef>
                <a:spcPts val="1035"/>
              </a:spcBef>
            </a:pPr>
            <a:r>
              <a:rPr lang="en-US" altLang="ja-JP" sz="1050" spc="-20" dirty="0">
                <a:latin typeface="ＭＳ 明朝"/>
                <a:cs typeface="ＭＳ ゴシック"/>
              </a:rPr>
              <a:t>B,C,D</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sz="1050" dirty="0">
              <a:latin typeface="ＭＳ 明朝"/>
              <a:cs typeface="ＭＳ 明朝"/>
            </a:endParaRPr>
          </a:p>
        </p:txBody>
      </p:sp>
      <p:sp>
        <p:nvSpPr>
          <p:cNvPr id="5" name="object 6">
            <a:extLst>
              <a:ext uri="{FF2B5EF4-FFF2-40B4-BE49-F238E27FC236}">
                <a16:creationId xmlns:a16="http://schemas.microsoft.com/office/drawing/2014/main" id="{F0B1EBAF-C527-6366-3645-216755EAC608}"/>
              </a:ext>
            </a:extLst>
          </p:cNvPr>
          <p:cNvSpPr txBox="1"/>
          <p:nvPr/>
        </p:nvSpPr>
        <p:spPr>
          <a:xfrm>
            <a:off x="196850" y="9618169"/>
            <a:ext cx="7162800" cy="897040"/>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4</a:t>
            </a:r>
            <a:r>
              <a:rPr lang="ja-JP" altLang="en-US" sz="1200" dirty="0">
                <a:latin typeface="ＭＳ ゴシック"/>
                <a:cs typeface="ＭＳ ゴシック"/>
              </a:rPr>
              <a:t>　</a:t>
            </a:r>
            <a:r>
              <a:rPr lang="ja-JP" altLang="en-US" sz="1050" spc="-20" dirty="0">
                <a:latin typeface="ＭＳ 明朝"/>
                <a:cs typeface="ＭＳ ゴシック"/>
              </a:rPr>
              <a:t>次の逆行列を求め、確かに逆行列であることを確かめよ。</a:t>
            </a:r>
            <a:endParaRPr lang="en-US" altLang="ja-JP" sz="1050" spc="-20" dirty="0">
              <a:latin typeface="ＭＳ 明朝"/>
              <a:cs typeface="ＭＳ ゴシック"/>
            </a:endParaRPr>
          </a:p>
          <a:p>
            <a:pPr marL="129539">
              <a:lnSpc>
                <a:spcPct val="100000"/>
              </a:lnSpc>
              <a:spcBef>
                <a:spcPts val="1035"/>
              </a:spcBef>
            </a:pPr>
            <a:r>
              <a:rPr lang="en-US" altLang="ja-JP" sz="1050" spc="-20" dirty="0">
                <a:latin typeface="ＭＳ 明朝"/>
                <a:cs typeface="ＭＳ 明朝"/>
              </a:rPr>
              <a:t>A</a:t>
            </a:r>
          </a:p>
          <a:p>
            <a:pPr marL="129539">
              <a:lnSpc>
                <a:spcPct val="100000"/>
              </a:lnSpc>
              <a:spcBef>
                <a:spcPts val="1035"/>
              </a:spcBef>
            </a:pPr>
            <a:endParaRPr sz="1050" dirty="0">
              <a:latin typeface="ＭＳ 明朝"/>
              <a:cs typeface="ＭＳ 明朝"/>
            </a:endParaRPr>
          </a:p>
        </p:txBody>
      </p:sp>
      <p:sp>
        <p:nvSpPr>
          <p:cNvPr id="6" name="テキスト ボックス 5">
            <a:extLst>
              <a:ext uri="{FF2B5EF4-FFF2-40B4-BE49-F238E27FC236}">
                <a16:creationId xmlns:a16="http://schemas.microsoft.com/office/drawing/2014/main" id="{554FAC26-69E6-5ADE-B8EA-1A76985BA6A6}"/>
              </a:ext>
            </a:extLst>
          </p:cNvPr>
          <p:cNvSpPr txBox="1"/>
          <p:nvPr/>
        </p:nvSpPr>
        <p:spPr>
          <a:xfrm>
            <a:off x="157139" y="194717"/>
            <a:ext cx="1051891" cy="307777"/>
          </a:xfrm>
          <a:prstGeom prst="rect">
            <a:avLst/>
          </a:prstGeom>
          <a:noFill/>
        </p:spPr>
        <p:txBody>
          <a:bodyPr wrap="none" rtlCol="0">
            <a:spAutoFit/>
          </a:bodyPr>
          <a:lstStyle/>
          <a:p>
            <a:r>
              <a:rPr kumimoji="1" lang="en-US" altLang="ja-JP" sz="1400" b="1" u="sng" dirty="0"/>
              <a:t>4.</a:t>
            </a:r>
            <a:r>
              <a:rPr kumimoji="1" lang="ja-JP" altLang="en-US" sz="1400" b="1" u="sng" dirty="0"/>
              <a:t>転置行列</a:t>
            </a:r>
            <a:endParaRPr kumimoji="1" lang="en-US" altLang="ja-JP" sz="1400" b="1" u="sng"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57C76A-7909-FCFE-471B-7FB5C6414C2B}"/>
                  </a:ext>
                </a:extLst>
              </p:cNvPr>
              <p:cNvSpPr txBox="1"/>
              <p:nvPr/>
            </p:nvSpPr>
            <p:spPr>
              <a:xfrm>
                <a:off x="190289" y="502494"/>
                <a:ext cx="3446431" cy="1815049"/>
              </a:xfrm>
              <a:prstGeom prst="rect">
                <a:avLst/>
              </a:prstGeom>
              <a:noFill/>
            </p:spPr>
            <p:txBody>
              <a:bodyPr wrap="square" rtlCol="0">
                <a:spAutoFit/>
              </a:bodyPr>
              <a:lstStyle/>
              <a:p>
                <a:r>
                  <a:rPr kumimoji="1" lang="ja-JP" altLang="en-US" sz="1200" dirty="0"/>
                  <a:t>行と列を入れ替えた物が</a:t>
                </a:r>
                <a:r>
                  <a:rPr kumimoji="1" lang="ja-JP" altLang="en-US" sz="1200" b="1" u="sng" dirty="0"/>
                  <a:t>転置行列</a:t>
                </a:r>
                <a:r>
                  <a:rPr kumimoji="1" lang="ja-JP" altLang="en-US" sz="1200" dirty="0"/>
                  <a:t>です。</a:t>
                </a:r>
                <a:endParaRPr kumimoji="1" lang="en-US" altLang="ja-JP" sz="1200" dirty="0"/>
              </a:p>
              <a:p>
                <a:r>
                  <a:rPr kumimoji="1" lang="ja-JP" altLang="en-US" sz="1200" dirty="0"/>
                  <a:t>行列を</a:t>
                </a:r>
                <a:r>
                  <a:rPr kumimoji="1" lang="en-US" altLang="ja-JP" sz="1200" dirty="0"/>
                  <a:t>D</a:t>
                </a:r>
                <a:r>
                  <a:rPr kumimoji="1" lang="ja-JP" altLang="en-US" sz="1200" dirty="0"/>
                  <a:t>と置くと、</a:t>
                </a:r>
                <a:r>
                  <a:rPr kumimoji="1" lang="en-US" altLang="ja-JP" sz="1200" dirty="0"/>
                  <a:t>D</a:t>
                </a:r>
                <a:r>
                  <a:rPr kumimoji="1" lang="ja-JP" altLang="en-US" sz="1200" dirty="0"/>
                  <a:t>の転置行列は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m:rPr>
                          <m:sty m:val="p"/>
                        </m:rPr>
                        <a:rPr kumimoji="1" lang="en-US" altLang="ja-JP" sz="1200" i="1" smtClean="0">
                          <a:latin typeface="Cambria Math" panose="02040503050406030204" pitchFamily="18" charset="0"/>
                        </a:rPr>
                        <m:t>D</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oMath>
                  </m:oMathPara>
                </a14:m>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sSup>
                        <m:sSupPr>
                          <m:ctrlPr>
                            <a:rPr kumimoji="1" lang="en-US" altLang="ja-JP" sz="1200" i="1" smtClean="0">
                              <a:solidFill>
                                <a:srgbClr val="836967"/>
                              </a:solidFill>
                              <a:latin typeface="Cambria Math" panose="02040503050406030204" pitchFamily="18" charset="0"/>
                            </a:rPr>
                          </m:ctrlPr>
                        </m:sSupPr>
                        <m:e>
                          <m:r>
                            <a:rPr kumimoji="1" lang="en-US" altLang="ja-JP" sz="1200" i="1" smtClean="0">
                              <a:latin typeface="Cambria Math" panose="02040503050406030204" pitchFamily="18" charset="0"/>
                            </a:rPr>
                            <m:t>𝐷</m:t>
                          </m:r>
                        </m:e>
                        <m:sup>
                          <m:r>
                            <a:rPr kumimoji="1" lang="en-US" altLang="ja-JP" sz="1200" i="1" smtClean="0">
                              <a:latin typeface="Cambria Math" panose="02040503050406030204" pitchFamily="18" charset="0"/>
                            </a:rPr>
                            <m:t>𝑇</m:t>
                          </m:r>
                        </m:sup>
                      </m:sSup>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3</m:t>
                                </m:r>
                              </m:e>
                            </m:mr>
                            <m:mr>
                              <m:e>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4</m:t>
                                </m:r>
                              </m:e>
                            </m:mr>
                          </m:m>
                        </m:e>
                      </m:d>
                    </m:oMath>
                  </m:oMathPara>
                </a14:m>
                <a:endParaRPr kumimoji="1" lang="en-US" altLang="ja-JP" sz="1200" dirty="0"/>
              </a:p>
              <a:p>
                <a:endParaRPr kumimoji="1" lang="en-US" altLang="ja-JP" sz="1200" dirty="0"/>
              </a:p>
              <a:p>
                <a:r>
                  <a:rPr kumimoji="1" lang="ja-JP" altLang="en-US" sz="1200" dirty="0"/>
                  <a:t>という風に書きます。</a:t>
                </a:r>
                <a:endParaRPr kumimoji="1" lang="en-US" altLang="ja-JP" sz="1200" dirty="0"/>
              </a:p>
            </p:txBody>
          </p:sp>
        </mc:Choice>
        <mc:Fallback xmlns="">
          <p:sp>
            <p:nvSpPr>
              <p:cNvPr id="8" name="テキスト ボックス 7">
                <a:extLst>
                  <a:ext uri="{FF2B5EF4-FFF2-40B4-BE49-F238E27FC236}">
                    <a16:creationId xmlns:a16="http://schemas.microsoft.com/office/drawing/2014/main" id="{1957C76A-7909-FCFE-471B-7FB5C6414C2B}"/>
                  </a:ext>
                </a:extLst>
              </p:cNvPr>
              <p:cNvSpPr txBox="1">
                <a:spLocks noRot="1" noChangeAspect="1" noMove="1" noResize="1" noEditPoints="1" noAdjustHandles="1" noChangeArrowheads="1" noChangeShapeType="1" noTextEdit="1"/>
              </p:cNvSpPr>
              <p:nvPr/>
            </p:nvSpPr>
            <p:spPr>
              <a:xfrm>
                <a:off x="190289" y="502494"/>
                <a:ext cx="3446431" cy="1815049"/>
              </a:xfrm>
              <a:prstGeom prst="rect">
                <a:avLst/>
              </a:prstGeom>
              <a:blipFill>
                <a:blip r:embed="rId3"/>
                <a:stretch>
                  <a:fillRect b="-134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04B176-C557-2A8B-4A82-72A593ED96F4}"/>
              </a:ext>
            </a:extLst>
          </p:cNvPr>
          <p:cNvSpPr txBox="1"/>
          <p:nvPr/>
        </p:nvSpPr>
        <p:spPr>
          <a:xfrm>
            <a:off x="3886632" y="197422"/>
            <a:ext cx="1051891" cy="307777"/>
          </a:xfrm>
          <a:prstGeom prst="rect">
            <a:avLst/>
          </a:prstGeom>
          <a:noFill/>
        </p:spPr>
        <p:txBody>
          <a:bodyPr wrap="none" rtlCol="0">
            <a:spAutoFit/>
          </a:bodyPr>
          <a:lstStyle/>
          <a:p>
            <a:r>
              <a:rPr kumimoji="1" lang="en-US" altLang="ja-JP" sz="1400" b="1" u="sng" dirty="0"/>
              <a:t>5.</a:t>
            </a:r>
            <a:r>
              <a:rPr kumimoji="1" lang="ja-JP" altLang="en-US" sz="1400" b="1" u="sng" dirty="0"/>
              <a:t>単位行列</a:t>
            </a:r>
            <a:endParaRPr kumimoji="1" lang="en-US" altLang="ja-JP" sz="1400" b="1" u="sng"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5D2EC2F-C495-CD3F-4C48-3AE56DE2ACEF}"/>
                  </a:ext>
                </a:extLst>
              </p:cNvPr>
              <p:cNvSpPr txBox="1"/>
              <p:nvPr/>
            </p:nvSpPr>
            <p:spPr>
              <a:xfrm>
                <a:off x="3919782" y="505199"/>
                <a:ext cx="3446431" cy="1873398"/>
              </a:xfrm>
              <a:prstGeom prst="rect">
                <a:avLst/>
              </a:prstGeom>
              <a:noFill/>
            </p:spPr>
            <p:txBody>
              <a:bodyPr wrap="square" rtlCol="0">
                <a:spAutoFit/>
              </a:bodyPr>
              <a:lstStyle/>
              <a:p>
                <a:r>
                  <a:rPr kumimoji="1" lang="ja-JP" altLang="en-US" sz="1200" dirty="0"/>
                  <a:t>単位行列は行列での</a:t>
                </a:r>
                <a:r>
                  <a:rPr kumimoji="1" lang="en-US" altLang="ja-JP" sz="1200" dirty="0"/>
                  <a:t>1</a:t>
                </a:r>
                <a:r>
                  <a:rPr kumimoji="1" lang="ja-JP" altLang="en-US" sz="1200" dirty="0"/>
                  <a:t>を表すものです。</a:t>
                </a:r>
                <a:endParaRPr kumimoji="1" lang="en-US" altLang="ja-JP" sz="1200" dirty="0"/>
              </a:p>
              <a:p>
                <a:r>
                  <a:rPr kumimoji="1" lang="en-US" altLang="ja-JP" sz="1200" dirty="0"/>
                  <a:t>E=</a:t>
                </a:r>
                <a14:m>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1</m:t>
                            </m:r>
                          </m:e>
                        </m:eqArr>
                      </m:e>
                    </m:d>
                  </m:oMath>
                </a14:m>
                <a:r>
                  <a:rPr kumimoji="1" lang="en-US" altLang="ja-JP" sz="1200" dirty="0"/>
                  <a:t>,</a:t>
                </a:r>
                <a14:m>
                  <m:oMath xmlns:m="http://schemas.openxmlformats.org/officeDocument/2006/math">
                    <m:r>
                      <m:rPr>
                        <m:sty m:val="p"/>
                      </m:rPr>
                      <a:rPr kumimoji="1" lang="en-US" altLang="ja-JP" sz="1200" i="1">
                        <a:latin typeface="Cambria Math" panose="02040503050406030204" pitchFamily="18" charset="0"/>
                      </a:rPr>
                      <m:t>E</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0</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m:t>
                              </m:r>
                            </m:e>
                          </m:mr>
                        </m:m>
                      </m:e>
                    </m:d>
                  </m:oMath>
                </a14:m>
                <a:r>
                  <a:rPr kumimoji="1" lang="en-US" altLang="ja-JP" sz="1200" dirty="0"/>
                  <a:t>,E=</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3"/>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0</m:t>
                              </m:r>
                            </m:e>
                          </m:mr>
                          <m:mr>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0</m:t>
                              </m:r>
                            </m:e>
                          </m:mr>
                          <m:mr>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1</m:t>
                              </m:r>
                            </m:e>
                          </m:mr>
                        </m:m>
                      </m:e>
                    </m:d>
                  </m:oMath>
                </a14:m>
                <a:endParaRPr kumimoji="1" lang="en-US" altLang="ja-JP" sz="1200" dirty="0"/>
              </a:p>
              <a:p>
                <a:endParaRPr kumimoji="1" lang="en-US" altLang="ja-JP" sz="1200" dirty="0"/>
              </a:p>
              <a:p>
                <a:r>
                  <a:rPr kumimoji="1" lang="ja-JP" altLang="en-US" sz="1200" dirty="0"/>
                  <a:t>という風に斜めに</a:t>
                </a:r>
                <a:r>
                  <a:rPr kumimoji="1" lang="en-US" altLang="ja-JP" sz="1200" dirty="0"/>
                  <a:t>1</a:t>
                </a:r>
                <a:r>
                  <a:rPr kumimoji="1" lang="ja-JP" altLang="en-US" sz="1200" dirty="0"/>
                  <a:t>を配置します。</a:t>
                </a:r>
                <a:endParaRPr kumimoji="1" lang="en-US" altLang="ja-JP" sz="1200" dirty="0"/>
              </a:p>
              <a:p>
                <a:r>
                  <a:rPr kumimoji="1" lang="ja-JP" altLang="en-US" sz="1200" dirty="0"/>
                  <a:t>この行列は掛けても変化しない行列です。</a:t>
                </a:r>
                <a:endParaRPr kumimoji="1" lang="en-US" altLang="ja-JP" sz="1200" dirty="0"/>
              </a:p>
              <a:p>
                <a:r>
                  <a:rPr kumimoji="1" lang="ja-JP" altLang="en-US" sz="1200" dirty="0"/>
                  <a:t>変化してほしくはないが、掛け算自体はしなければならない場面などで使用します。</a:t>
                </a:r>
                <a:endParaRPr kumimoji="1" lang="en-US" altLang="ja-JP" sz="1200" dirty="0"/>
              </a:p>
              <a:p>
                <a:endParaRPr kumimoji="1" lang="en-US" altLang="ja-JP" sz="1200" dirty="0"/>
              </a:p>
            </p:txBody>
          </p:sp>
        </mc:Choice>
        <mc:Fallback xmlns="">
          <p:sp>
            <p:nvSpPr>
              <p:cNvPr id="10" name="テキスト ボックス 9">
                <a:extLst>
                  <a:ext uri="{FF2B5EF4-FFF2-40B4-BE49-F238E27FC236}">
                    <a16:creationId xmlns:a16="http://schemas.microsoft.com/office/drawing/2014/main" id="{05D2EC2F-C495-CD3F-4C48-3AE56DE2ACEF}"/>
                  </a:ext>
                </a:extLst>
              </p:cNvPr>
              <p:cNvSpPr txBox="1">
                <a:spLocks noRot="1" noChangeAspect="1" noMove="1" noResize="1" noEditPoints="1" noAdjustHandles="1" noChangeArrowheads="1" noChangeShapeType="1" noTextEdit="1"/>
              </p:cNvSpPr>
              <p:nvPr/>
            </p:nvSpPr>
            <p:spPr>
              <a:xfrm>
                <a:off x="3919782" y="505199"/>
                <a:ext cx="3446431" cy="1873398"/>
              </a:xfrm>
              <a:prstGeom prst="rect">
                <a:avLst/>
              </a:prstGeom>
              <a:blipFill>
                <a:blip r:embed="rId4"/>
                <a:stretch>
                  <a:fillRect t="-32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F99875F-97A5-9515-BC11-9CFCCA0A2CF9}"/>
              </a:ext>
            </a:extLst>
          </p:cNvPr>
          <p:cNvSpPr txBox="1"/>
          <p:nvPr/>
        </p:nvSpPr>
        <p:spPr>
          <a:xfrm>
            <a:off x="157139" y="2312273"/>
            <a:ext cx="1354858" cy="307777"/>
          </a:xfrm>
          <a:prstGeom prst="rect">
            <a:avLst/>
          </a:prstGeom>
          <a:noFill/>
        </p:spPr>
        <p:txBody>
          <a:bodyPr wrap="none" rtlCol="0">
            <a:spAutoFit/>
          </a:bodyPr>
          <a:lstStyle/>
          <a:p>
            <a:r>
              <a:rPr kumimoji="1" lang="en-US" altLang="ja-JP" sz="1400" b="1" u="sng" dirty="0"/>
              <a:t>5.2×2</a:t>
            </a:r>
            <a:r>
              <a:rPr kumimoji="1" lang="ja-JP" altLang="en-US" sz="1400" b="1" u="sng" dirty="0"/>
              <a:t>型逆行列</a:t>
            </a:r>
            <a:endParaRPr kumimoji="1" lang="en-US" altLang="ja-JP" sz="1400" b="1" u="sng"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0364316-94E5-C51E-77F6-0BE6824C5360}"/>
                  </a:ext>
                </a:extLst>
              </p:cNvPr>
              <p:cNvSpPr txBox="1"/>
              <p:nvPr/>
            </p:nvSpPr>
            <p:spPr>
              <a:xfrm>
                <a:off x="196850" y="2693005"/>
                <a:ext cx="3446431" cy="2343783"/>
              </a:xfrm>
              <a:prstGeom prst="rect">
                <a:avLst/>
              </a:prstGeom>
              <a:noFill/>
            </p:spPr>
            <p:txBody>
              <a:bodyPr wrap="square" rtlCol="0">
                <a:spAutoFit/>
              </a:bodyPr>
              <a:lstStyle/>
              <a:p>
                <a:r>
                  <a:rPr kumimoji="1" lang="ja-JP" altLang="en-US" sz="1200" dirty="0"/>
                  <a:t>逆行列とは</a:t>
                </a:r>
                <a:r>
                  <a:rPr kumimoji="1" lang="ja-JP" altLang="en-US" sz="1200" b="1" u="sng" dirty="0"/>
                  <a:t>変換を元に戻す行列</a:t>
                </a:r>
                <a:r>
                  <a:rPr kumimoji="1" lang="ja-JP" altLang="en-US" sz="1200" dirty="0"/>
                  <a:t>です。</a:t>
                </a:r>
                <a:endParaRPr kumimoji="1" lang="en-US" altLang="ja-JP" sz="1200" dirty="0"/>
              </a:p>
              <a:p>
                <a:r>
                  <a:rPr kumimoji="1" lang="ja-JP" altLang="en-US" sz="1200" dirty="0"/>
                  <a:t>変換する行列を</a:t>
                </a:r>
                <a:r>
                  <a:rPr kumimoji="1" lang="en-US" altLang="ja-JP" sz="1200" dirty="0"/>
                  <a:t>A</a:t>
                </a:r>
                <a:r>
                  <a:rPr kumimoji="1" lang="ja-JP" altLang="en-US" sz="1200" dirty="0"/>
                  <a:t>とした場合、</a:t>
                </a:r>
                <a14:m>
                  <m:oMath xmlns:m="http://schemas.openxmlformats.org/officeDocument/2006/math">
                    <m:sSup>
                      <m:sSupPr>
                        <m:ctrlPr>
                          <a:rPr kumimoji="1" lang="ja-JP" altLang="en-US" sz="1200" i="1" smtClean="0">
                            <a:solidFill>
                              <a:srgbClr val="836967"/>
                            </a:solidFill>
                            <a:latin typeface="Cambria Math" panose="02040503050406030204" pitchFamily="18" charset="0"/>
                          </a:rPr>
                        </m:ctrlPr>
                      </m:sSupPr>
                      <m:e>
                        <m:r>
                          <a:rPr kumimoji="1" lang="ja-JP" altLang="en-US" sz="1200" i="1" smtClean="0">
                            <a:latin typeface="Cambria Math" panose="02040503050406030204" pitchFamily="18" charset="0"/>
                          </a:rPr>
                          <m:t>𝐴</m:t>
                        </m:r>
                      </m:e>
                      <m:sup>
                        <m:r>
                          <a:rPr kumimoji="1" lang="ja-JP" altLang="en-US" sz="1200" i="1" smtClean="0">
                            <a:latin typeface="Cambria Math" panose="02040503050406030204" pitchFamily="18" charset="0"/>
                          </a:rPr>
                          <m:t>−</m:t>
                        </m:r>
                        <m:r>
                          <a:rPr kumimoji="1" lang="ja-JP" altLang="en-US" sz="1200" i="1" smtClean="0">
                            <a:latin typeface="Cambria Math" panose="02040503050406030204" pitchFamily="18" charset="0"/>
                          </a:rPr>
                          <m:t>1</m:t>
                        </m:r>
                      </m:sup>
                    </m:sSup>
                  </m:oMath>
                </a14:m>
                <a:r>
                  <a:rPr kumimoji="1" lang="ja-JP" altLang="en-US" sz="1200" dirty="0"/>
                  <a:t>と表します。</a:t>
                </a:r>
                <a:endParaRPr kumimoji="1" lang="en-US" altLang="ja-JP" sz="1200" dirty="0"/>
              </a:p>
              <a:p>
                <a:r>
                  <a:rPr kumimoji="1" lang="ja-JP" altLang="en-US" sz="1200" dirty="0"/>
                  <a:t>どういうことかを行列</a:t>
                </a:r>
                <a:r>
                  <a:rPr kumimoji="1" lang="en-US" altLang="ja-JP" sz="1200" dirty="0"/>
                  <a:t>D</a:t>
                </a:r>
                <a:r>
                  <a:rPr kumimoji="1" lang="ja-JP" altLang="en-US" sz="1200" dirty="0"/>
                  <a:t>で考えると</a:t>
                </a:r>
                <a:endParaRPr kumimoji="1" lang="en-US" altLang="ja-JP" sz="1200" dirty="0"/>
              </a:p>
              <a:p>
                <a:endParaRPr kumimoji="1" lang="en-US" altLang="ja-JP" sz="1200" dirty="0"/>
              </a:p>
              <a:p>
                <a:r>
                  <a:rPr kumimoji="1" lang="ja-JP" altLang="en-US" sz="1200" dirty="0"/>
                  <a:t>　　　　　　　　</a:t>
                </a:r>
                <a:r>
                  <a:rPr kumimoji="1" lang="en-US" altLang="ja-JP" sz="1200" dirty="0"/>
                  <a:t>D</a:t>
                </a:r>
                <a:r>
                  <a:rPr kumimoji="1" lang="ja-JP" altLang="en-US" sz="1200" dirty="0"/>
                  <a:t> </a:t>
                </a:r>
                <a:r>
                  <a:rPr kumimoji="1" lang="en-US" altLang="ja-JP" sz="1200" dirty="0"/>
                  <a:t>=</a:t>
                </a:r>
                <a:r>
                  <a:rPr kumimoji="1" lang="ja-JP" altLang="en-US" sz="1200" dirty="0"/>
                  <a:t> </a:t>
                </a:r>
                <a14:m>
                  <m:oMath xmlns:m="http://schemas.openxmlformats.org/officeDocument/2006/math">
                    <m:sSup>
                      <m:sSupPr>
                        <m:ctrlPr>
                          <a:rPr kumimoji="1" lang="ja-JP" altLang="en-US" sz="1200" i="1" smtClean="0">
                            <a:solidFill>
                              <a:srgbClr val="836967"/>
                            </a:solidFill>
                            <a:latin typeface="Cambria Math" panose="02040503050406030204" pitchFamily="18" charset="0"/>
                          </a:rPr>
                        </m:ctrlPr>
                      </m:sSupPr>
                      <m:e>
                        <m:r>
                          <a:rPr kumimoji="1" lang="ja-JP" altLang="en-US" sz="1200" i="1" smtClean="0">
                            <a:latin typeface="Cambria Math" panose="02040503050406030204" pitchFamily="18" charset="0"/>
                          </a:rPr>
                          <m:t>𝐴</m:t>
                        </m:r>
                      </m:e>
                      <m:sup>
                        <m:r>
                          <a:rPr kumimoji="1" lang="ja-JP" altLang="en-US" sz="1200" i="1" smtClean="0">
                            <a:latin typeface="Cambria Math" panose="02040503050406030204" pitchFamily="18" charset="0"/>
                          </a:rPr>
                          <m:t>−</m:t>
                        </m:r>
                        <m:r>
                          <a:rPr kumimoji="1" lang="ja-JP" altLang="en-US" sz="1200" i="1" smtClean="0">
                            <a:latin typeface="Cambria Math" panose="02040503050406030204" pitchFamily="18" charset="0"/>
                          </a:rPr>
                          <m:t>1</m:t>
                        </m:r>
                      </m:sup>
                    </m:sSup>
                    <m:r>
                      <a:rPr kumimoji="1" lang="ja-JP" altLang="en-US" sz="1200" i="1" smtClean="0">
                        <a:latin typeface="Cambria Math" panose="02040503050406030204" pitchFamily="18" charset="0"/>
                      </a:rPr>
                      <m:t> </m:t>
                    </m:r>
                  </m:oMath>
                </a14:m>
                <a:r>
                  <a:rPr kumimoji="1" lang="en-US" altLang="ja-JP" sz="1200" dirty="0"/>
                  <a:t>AD </a:t>
                </a:r>
              </a:p>
              <a:p>
                <a:endParaRPr kumimoji="1" lang="en-US" altLang="ja-JP" sz="1200" dirty="0"/>
              </a:p>
              <a:p>
                <a:r>
                  <a:rPr kumimoji="1" lang="ja-JP" altLang="en-US" sz="1200" dirty="0"/>
                  <a:t>となる。つまり、</a:t>
                </a:r>
                <a:r>
                  <a:rPr kumimoji="1" lang="en-US" altLang="ja-JP" sz="1200" dirty="0"/>
                  <a:t>D</a:t>
                </a:r>
                <a:r>
                  <a:rPr kumimoji="1" lang="ja-JP" altLang="en-US" sz="1200" dirty="0"/>
                  <a:t>に</a:t>
                </a:r>
                <a:r>
                  <a:rPr kumimoji="1" lang="en-US" altLang="ja-JP" sz="1200" dirty="0"/>
                  <a:t>A</a:t>
                </a:r>
                <a:r>
                  <a:rPr kumimoji="1" lang="ja-JP" altLang="en-US" sz="1200" dirty="0"/>
                  <a:t>の返還をかけた後、元に戻す。</a:t>
                </a:r>
                <a:r>
                  <a:rPr kumimoji="1" lang="en-US" altLang="ja-JP" sz="1200" dirty="0"/>
                  <a:t> </a:t>
                </a:r>
                <a:r>
                  <a:rPr kumimoji="1" lang="ja-JP" altLang="en-US" sz="1200" dirty="0"/>
                  <a:t>という処理で使います。</a:t>
                </a:r>
                <a:endParaRPr kumimoji="1" lang="en-US" altLang="ja-JP" sz="1200" dirty="0"/>
              </a:p>
              <a:p>
                <a:r>
                  <a:rPr kumimoji="1" lang="ja-JP" altLang="en-US" sz="1200" dirty="0"/>
                  <a:t>具体的に式で表すと以下になります。</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m:rPr>
                          <m:sty m:val="p"/>
                        </m:rPr>
                        <a:rPr kumimoji="1" lang="en-US" altLang="ja-JP" sz="1400" i="1" dirty="0">
                          <a:latin typeface="Cambria Math" panose="02040503050406030204" pitchFamily="18" charset="0"/>
                        </a:rPr>
                        <m:t>A</m:t>
                      </m:r>
                      <m:r>
                        <a:rPr kumimoji="1" lang="en-US" altLang="ja-JP" sz="1400" i="1" dirty="0">
                          <a:latin typeface="Cambria Math" panose="02040503050406030204" pitchFamily="18" charset="0"/>
                        </a:rPr>
                        <m:t>=</m:t>
                      </m:r>
                      <m:d>
                        <m:dPr>
                          <m:begChr m:val="["/>
                          <m:endChr m:val="]"/>
                          <m:ctrlPr>
                            <a:rPr kumimoji="1" lang="en-US" altLang="ja-JP" sz="1400" i="1" dirty="0" smtClean="0">
                              <a:latin typeface="Cambria Math" panose="02040503050406030204" pitchFamily="18" charset="0"/>
                            </a:rPr>
                          </m:ctrlPr>
                        </m:dPr>
                        <m:e>
                          <m:m>
                            <m:mPr>
                              <m:mcs>
                                <m:mc>
                                  <m:mcPr>
                                    <m:count m:val="2"/>
                                    <m:mcJc m:val="center"/>
                                  </m:mcPr>
                                </m:mc>
                              </m:mcs>
                              <m:ctrlPr>
                                <a:rPr kumimoji="1" lang="en-US" altLang="ja-JP" sz="1400" i="1" dirty="0" smtClean="0">
                                  <a:latin typeface="Cambria Math" panose="02040503050406030204" pitchFamily="18" charset="0"/>
                                </a:rPr>
                              </m:ctrlPr>
                            </m:mPr>
                            <m:mr>
                              <m:e>
                                <m:r>
                                  <m:rPr>
                                    <m:brk m:alnAt="7"/>
                                  </m:rPr>
                                  <a:rPr kumimoji="1" lang="en-US" altLang="ja-JP" sz="1400" b="0" i="1" dirty="0" smtClean="0">
                                    <a:latin typeface="Cambria Math" panose="02040503050406030204" pitchFamily="18" charset="0"/>
                                  </a:rPr>
                                  <m:t>𝑎</m:t>
                                </m:r>
                              </m:e>
                              <m:e>
                                <m:r>
                                  <a:rPr kumimoji="1" lang="en-US" altLang="ja-JP" sz="1400" b="0" i="1" dirty="0" smtClean="0">
                                    <a:latin typeface="Cambria Math" panose="02040503050406030204" pitchFamily="18" charset="0"/>
                                  </a:rPr>
                                  <m:t>𝑏</m:t>
                                </m:r>
                              </m:e>
                            </m:mr>
                            <m:mr>
                              <m:e>
                                <m:r>
                                  <a:rPr kumimoji="1" lang="en-US" altLang="ja-JP" sz="1400" b="0" i="1" dirty="0" smtClean="0">
                                    <a:latin typeface="Cambria Math" panose="02040503050406030204" pitchFamily="18" charset="0"/>
                                  </a:rPr>
                                  <m:t>𝑐</m:t>
                                </m:r>
                              </m:e>
                              <m:e>
                                <m:r>
                                  <a:rPr kumimoji="1" lang="en-US" altLang="ja-JP" sz="1400" b="0" i="1" dirty="0" smtClean="0">
                                    <a:latin typeface="Cambria Math" panose="02040503050406030204" pitchFamily="18" charset="0"/>
                                  </a:rPr>
                                  <m:t>𝑑</m:t>
                                </m:r>
                              </m:e>
                            </m:mr>
                          </m:m>
                        </m:e>
                      </m:d>
                      <m:r>
                        <a:rPr kumimoji="1" lang="en-US" altLang="ja-JP" sz="1400" b="0" i="0" dirty="0" smtClean="0">
                          <a:latin typeface="Cambria Math" panose="02040503050406030204" pitchFamily="18" charset="0"/>
                        </a:rPr>
                        <m:t>,  </m:t>
                      </m:r>
                      <m:sSup>
                        <m:sSupPr>
                          <m:ctrlPr>
                            <a:rPr kumimoji="1" lang="en-US" altLang="ja-JP" sz="1400" i="1" dirty="0" smtClean="0">
                              <a:solidFill>
                                <a:srgbClr val="836967"/>
                              </a:solidFill>
                              <a:latin typeface="Cambria Math" panose="02040503050406030204" pitchFamily="18" charset="0"/>
                            </a:rPr>
                          </m:ctrlPr>
                        </m:sSupPr>
                        <m:e>
                          <m:r>
                            <a:rPr kumimoji="1" lang="en-US" altLang="ja-JP" sz="1400" i="1" dirty="0">
                              <a:latin typeface="Cambria Math" panose="02040503050406030204" pitchFamily="18" charset="0"/>
                            </a:rPr>
                            <m:t>𝐴</m:t>
                          </m:r>
                        </m:e>
                        <m:sup>
                          <m:r>
                            <a:rPr kumimoji="1" lang="en-US" altLang="ja-JP" sz="1400" i="0" dirty="0">
                              <a:latin typeface="Cambria Math" panose="02040503050406030204" pitchFamily="18" charset="0"/>
                            </a:rPr>
                            <m:t>−</m:t>
                          </m:r>
                          <m:r>
                            <a:rPr kumimoji="1" lang="en-US" altLang="ja-JP" sz="1400" i="0" dirty="0">
                              <a:latin typeface="Cambria Math" panose="02040503050406030204" pitchFamily="18" charset="0"/>
                            </a:rPr>
                            <m:t>1</m:t>
                          </m:r>
                        </m:sup>
                      </m:sSup>
                      <m:r>
                        <a:rPr kumimoji="1" lang="en-US" altLang="ja-JP" sz="1400" b="0" i="1" dirty="0" smtClean="0">
                          <a:latin typeface="Cambria Math" panose="02040503050406030204" pitchFamily="18" charset="0"/>
                        </a:rPr>
                        <m:t>=</m:t>
                      </m:r>
                      <m:f>
                        <m:fPr>
                          <m:ctrlPr>
                            <a:rPr kumimoji="1" lang="en-US" altLang="ja-JP" sz="1400" i="1" dirty="0" smtClean="0">
                              <a:solidFill>
                                <a:srgbClr val="836967"/>
                              </a:solidFill>
                              <a:latin typeface="Cambria Math" panose="02040503050406030204" pitchFamily="18" charset="0"/>
                            </a:rPr>
                          </m:ctrlPr>
                        </m:fPr>
                        <m:num>
                          <m:r>
                            <a:rPr kumimoji="1" lang="en-US" altLang="ja-JP" sz="1400" dirty="0">
                              <a:latin typeface="Cambria Math" panose="02040503050406030204" pitchFamily="18" charset="0"/>
                            </a:rPr>
                            <m:t>1</m:t>
                          </m:r>
                        </m:num>
                        <m:den>
                          <m:r>
                            <a:rPr kumimoji="1" lang="en-US" altLang="ja-JP" sz="1400" i="1" dirty="0">
                              <a:latin typeface="Cambria Math" panose="02040503050406030204" pitchFamily="18" charset="0"/>
                            </a:rPr>
                            <m:t>𝑎𝑑</m:t>
                          </m:r>
                          <m:r>
                            <a:rPr kumimoji="1" lang="en-US" altLang="ja-JP" sz="1400" i="0" dirty="0">
                              <a:latin typeface="Cambria Math" panose="02040503050406030204" pitchFamily="18" charset="0"/>
                            </a:rPr>
                            <m:t>−</m:t>
                          </m:r>
                          <m:r>
                            <a:rPr kumimoji="1" lang="en-US" altLang="ja-JP" sz="1400" i="1" dirty="0">
                              <a:latin typeface="Cambria Math" panose="02040503050406030204" pitchFamily="18" charset="0"/>
                            </a:rPr>
                            <m:t>𝑏𝑐</m:t>
                          </m:r>
                        </m:den>
                      </m:f>
                      <m:d>
                        <m:dPr>
                          <m:begChr m:val="["/>
                          <m:endChr m:val="]"/>
                          <m:ctrlPr>
                            <a:rPr kumimoji="1" lang="en-US" altLang="ja-JP" sz="1400" i="1" dirty="0" smtClean="0">
                              <a:latin typeface="Cambria Math" panose="02040503050406030204" pitchFamily="18" charset="0"/>
                            </a:rPr>
                          </m:ctrlPr>
                        </m:dPr>
                        <m:e>
                          <m:m>
                            <m:mPr>
                              <m:mcs>
                                <m:mc>
                                  <m:mcPr>
                                    <m:count m:val="2"/>
                                    <m:mcJc m:val="center"/>
                                  </m:mcPr>
                                </m:mc>
                              </m:mcs>
                              <m:ctrlPr>
                                <a:rPr kumimoji="1" lang="en-US" altLang="ja-JP" sz="1400" i="1" dirty="0" smtClean="0">
                                  <a:latin typeface="Cambria Math" panose="02040503050406030204" pitchFamily="18" charset="0"/>
                                </a:rPr>
                              </m:ctrlPr>
                            </m:mPr>
                            <m:mr>
                              <m:e>
                                <m:r>
                                  <m:rPr>
                                    <m:brk m:alnAt="7"/>
                                  </m:rPr>
                                  <a:rPr kumimoji="1" lang="en-US" altLang="ja-JP" sz="1400" b="0" i="1" dirty="0" smtClean="0">
                                    <a:latin typeface="Cambria Math" panose="02040503050406030204" pitchFamily="18" charset="0"/>
                                  </a:rPr>
                                  <m:t>𝑑</m:t>
                                </m:r>
                              </m:e>
                              <m:e>
                                <m:r>
                                  <a:rPr kumimoji="1" lang="en-US" altLang="ja-JP" sz="1400" b="0" i="1" dirty="0" smtClean="0">
                                    <a:latin typeface="Cambria Math" panose="02040503050406030204" pitchFamily="18" charset="0"/>
                                  </a:rPr>
                                  <m:t>−</m:t>
                                </m:r>
                                <m:r>
                                  <a:rPr kumimoji="1" lang="en-US" altLang="ja-JP" sz="1400" b="0" i="1" dirty="0" smtClean="0">
                                    <a:latin typeface="Cambria Math" panose="02040503050406030204" pitchFamily="18" charset="0"/>
                                  </a:rPr>
                                  <m:t>𝑏</m:t>
                                </m:r>
                              </m:e>
                            </m:mr>
                            <m:mr>
                              <m:e>
                                <m:r>
                                  <a:rPr kumimoji="1" lang="en-US" altLang="ja-JP" sz="1400" b="0" i="1" dirty="0" smtClean="0">
                                    <a:latin typeface="Cambria Math" panose="02040503050406030204" pitchFamily="18" charset="0"/>
                                  </a:rPr>
                                  <m:t>−</m:t>
                                </m:r>
                                <m:r>
                                  <a:rPr kumimoji="1" lang="en-US" altLang="ja-JP" sz="1400" b="0" i="1" dirty="0" smtClean="0">
                                    <a:latin typeface="Cambria Math" panose="02040503050406030204" pitchFamily="18" charset="0"/>
                                  </a:rPr>
                                  <m:t>𝑐</m:t>
                                </m:r>
                              </m:e>
                              <m:e>
                                <m:r>
                                  <a:rPr kumimoji="1" lang="en-US" altLang="ja-JP" sz="1400" b="0" i="1" dirty="0" smtClean="0">
                                    <a:latin typeface="Cambria Math" panose="02040503050406030204" pitchFamily="18" charset="0"/>
                                  </a:rPr>
                                  <m:t>𝑎</m:t>
                                </m:r>
                              </m:e>
                            </m:mr>
                          </m:m>
                        </m:e>
                      </m:d>
                    </m:oMath>
                  </m:oMathPara>
                </a14:m>
                <a:endParaRPr kumimoji="1" lang="en-US" altLang="ja-JP" sz="1400" dirty="0"/>
              </a:p>
            </p:txBody>
          </p:sp>
        </mc:Choice>
        <mc:Fallback xmlns="">
          <p:sp>
            <p:nvSpPr>
              <p:cNvPr id="2" name="テキスト ボックス 1">
                <a:extLst>
                  <a:ext uri="{FF2B5EF4-FFF2-40B4-BE49-F238E27FC236}">
                    <a16:creationId xmlns:a16="http://schemas.microsoft.com/office/drawing/2014/main" id="{D0364316-94E5-C51E-77F6-0BE6824C5360}"/>
                  </a:ext>
                </a:extLst>
              </p:cNvPr>
              <p:cNvSpPr txBox="1">
                <a:spLocks noRot="1" noChangeAspect="1" noMove="1" noResize="1" noEditPoints="1" noAdjustHandles="1" noChangeArrowheads="1" noChangeShapeType="1" noTextEdit="1"/>
              </p:cNvSpPr>
              <p:nvPr/>
            </p:nvSpPr>
            <p:spPr>
              <a:xfrm>
                <a:off x="196850" y="2693005"/>
                <a:ext cx="3446431" cy="2343783"/>
              </a:xfrm>
              <a:prstGeom prst="rect">
                <a:avLst/>
              </a:prstGeom>
              <a:blipFill>
                <a:blip r:embed="rId5"/>
                <a:stretch>
                  <a:fillRect t="-26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EF5C239-EEDA-E9BD-06BC-275479BA8796}"/>
              </a:ext>
            </a:extLst>
          </p:cNvPr>
          <p:cNvSpPr txBox="1"/>
          <p:nvPr/>
        </p:nvSpPr>
        <p:spPr>
          <a:xfrm>
            <a:off x="3784813" y="2317543"/>
            <a:ext cx="1354858" cy="307777"/>
          </a:xfrm>
          <a:prstGeom prst="rect">
            <a:avLst/>
          </a:prstGeom>
          <a:noFill/>
        </p:spPr>
        <p:txBody>
          <a:bodyPr wrap="none" rtlCol="0">
            <a:spAutoFit/>
          </a:bodyPr>
          <a:lstStyle/>
          <a:p>
            <a:r>
              <a:rPr kumimoji="1" lang="en-US" altLang="ja-JP" sz="1400" b="1" u="sng" dirty="0"/>
              <a:t>5.3×3</a:t>
            </a:r>
            <a:r>
              <a:rPr kumimoji="1" lang="ja-JP" altLang="en-US" sz="1400" b="1" u="sng" dirty="0"/>
              <a:t>型逆行列</a:t>
            </a:r>
            <a:endParaRPr kumimoji="1" lang="en-US" altLang="ja-JP" sz="1400" b="1" u="sng" dirty="0"/>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18EDADE6-F852-BB9C-9F29-F65B6DC56778}"/>
                  </a:ext>
                </a:extLst>
              </p:cNvPr>
              <p:cNvSpPr txBox="1"/>
              <p:nvPr/>
            </p:nvSpPr>
            <p:spPr>
              <a:xfrm>
                <a:off x="3886632" y="2620655"/>
                <a:ext cx="3446431" cy="2743572"/>
              </a:xfrm>
              <a:prstGeom prst="rect">
                <a:avLst/>
              </a:prstGeom>
              <a:noFill/>
            </p:spPr>
            <p:txBody>
              <a:bodyPr wrap="square" rtlCol="0">
                <a:spAutoFit/>
              </a:bodyPr>
              <a:lstStyle/>
              <a:p>
                <a:r>
                  <a:rPr kumimoji="1" lang="ja-JP" altLang="en-US" sz="1200" dirty="0"/>
                  <a:t>ゲームプログラミングにおいて、</a:t>
                </a:r>
                <a:endParaRPr kumimoji="1" lang="en-US" altLang="ja-JP" sz="1200" dirty="0"/>
              </a:p>
              <a:p>
                <a:r>
                  <a:rPr kumimoji="1" lang="ja-JP" altLang="en-US" sz="1200" dirty="0"/>
                  <a:t>逆行列が必要なのは</a:t>
                </a:r>
                <a:r>
                  <a:rPr kumimoji="1" lang="en-US" altLang="ja-JP" sz="1200" dirty="0"/>
                  <a:t>3×3</a:t>
                </a:r>
                <a:r>
                  <a:rPr kumimoji="1" lang="ja-JP" altLang="en-US" sz="1200" dirty="0"/>
                  <a:t>までが一般的です。</a:t>
                </a:r>
                <a:endParaRPr kumimoji="1" lang="en-US" altLang="ja-JP" sz="1200" dirty="0"/>
              </a:p>
              <a:p>
                <a:r>
                  <a:rPr kumimoji="1" lang="ja-JP" altLang="en-US" sz="1200" dirty="0"/>
                  <a:t>なので、</a:t>
                </a:r>
                <a:r>
                  <a:rPr kumimoji="1" lang="en-US" altLang="ja-JP" sz="1200" dirty="0"/>
                  <a:t>3×3</a:t>
                </a:r>
                <a:r>
                  <a:rPr kumimoji="1" lang="ja-JP" altLang="en-US" sz="1200" dirty="0"/>
                  <a:t>までは把握しておきましょう。</a:t>
                </a:r>
                <a:endParaRPr kumimoji="1" lang="en-US" altLang="ja-JP" sz="1200" dirty="0"/>
              </a:p>
              <a:p>
                <a:r>
                  <a:rPr kumimoji="1" lang="en-US" altLang="ja-JP" sz="1200" dirty="0"/>
                  <a:t>3×3</a:t>
                </a:r>
                <a:r>
                  <a:rPr kumimoji="1" lang="ja-JP" altLang="en-US" sz="1200" dirty="0"/>
                  <a:t>型の行列を</a:t>
                </a:r>
                <a:r>
                  <a:rPr kumimoji="1" lang="en-US" altLang="ja-JP" sz="1200" dirty="0"/>
                  <a:t>A</a:t>
                </a:r>
                <a:r>
                  <a:rPr kumimoji="1" lang="ja-JP" altLang="en-US" sz="1200" dirty="0"/>
                  <a:t>とすると、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𝑎</m:t>
                                </m:r>
                              </m:e>
                              <m:e>
                                <m:r>
                                  <a:rPr kumimoji="1" lang="en-US" altLang="ja-JP" sz="1200" b="0" i="1" smtClean="0">
                                    <a:latin typeface="Cambria Math" panose="02040503050406030204" pitchFamily="18" charset="0"/>
                                  </a:rPr>
                                  <m:t>𝑏</m:t>
                                </m:r>
                              </m:e>
                              <m:e>
                                <m:r>
                                  <a:rPr kumimoji="1" lang="en-US" altLang="ja-JP" sz="1200" b="0" i="1" smtClean="0">
                                    <a:latin typeface="Cambria Math" panose="02040503050406030204" pitchFamily="18" charset="0"/>
                                  </a:rPr>
                                  <m:t>𝑐</m:t>
                                </m:r>
                              </m:e>
                            </m:mr>
                            <m:mr>
                              <m:e>
                                <m:r>
                                  <a:rPr kumimoji="1" lang="en-US" altLang="ja-JP" sz="1200" b="0" i="1" smtClean="0">
                                    <a:latin typeface="Cambria Math" panose="02040503050406030204" pitchFamily="18" charset="0"/>
                                  </a:rPr>
                                  <m:t>𝑑</m:t>
                                </m:r>
                              </m:e>
                              <m:e>
                                <m:r>
                                  <a:rPr kumimoji="1" lang="en-US" altLang="ja-JP" sz="1200" b="0" i="1" smtClean="0">
                                    <a:latin typeface="Cambria Math" panose="02040503050406030204" pitchFamily="18" charset="0"/>
                                  </a:rPr>
                                  <m:t>𝑒</m:t>
                                </m:r>
                              </m:e>
                              <m:e>
                                <m:r>
                                  <a:rPr kumimoji="1" lang="en-US" altLang="ja-JP" sz="1200" b="0" i="1" smtClean="0">
                                    <a:latin typeface="Cambria Math" panose="02040503050406030204" pitchFamily="18" charset="0"/>
                                  </a:rPr>
                                  <m:t>𝑓</m:t>
                                </m:r>
                              </m:e>
                            </m:mr>
                            <m:mr>
                              <m:e>
                                <m:r>
                                  <a:rPr kumimoji="1" lang="en-US" altLang="ja-JP" sz="1200" b="0" i="1" smtClean="0">
                                    <a:latin typeface="Cambria Math" panose="02040503050406030204" pitchFamily="18" charset="0"/>
                                  </a:rPr>
                                  <m:t>𝑔</m:t>
                                </m:r>
                              </m:e>
                              <m:e>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𝑖</m:t>
                                </m:r>
                              </m:e>
                            </m:mr>
                          </m:m>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𝑑𝑒𝑡𝐴</m:t>
                      </m:r>
                      <m:r>
                        <a:rPr kumimoji="1" lang="en-US" altLang="ja-JP" sz="1200" b="0" i="1" smtClean="0">
                          <a:latin typeface="Cambria Math" panose="02040503050406030204" pitchFamily="18" charset="0"/>
                        </a:rPr>
                        <m:t>=</m:t>
                      </m:r>
                      <m:r>
                        <a:rPr kumimoji="1" lang="en-US" altLang="ja-JP" sz="1200" i="1" smtClean="0">
                          <a:latin typeface="Cambria Math" panose="02040503050406030204" pitchFamily="18" charset="0"/>
                        </a:rPr>
                        <m:t>𝑎</m:t>
                      </m:r>
                      <m:r>
                        <a:rPr kumimoji="1" lang="en-US" altLang="ja-JP" sz="1200" i="1" smtClean="0">
                          <a:latin typeface="Cambria Math" panose="02040503050406030204" pitchFamily="18" charset="0"/>
                        </a:rPr>
                        <m:t>ⅇⅈ+</m:t>
                      </m:r>
                      <m:r>
                        <a:rPr kumimoji="1" lang="en-US" altLang="ja-JP" sz="1200" i="1" smtClean="0">
                          <a:latin typeface="Cambria Math" panose="02040503050406030204" pitchFamily="18" charset="0"/>
                        </a:rPr>
                        <m:t>𝑐</m:t>
                      </m:r>
                      <m:r>
                        <a:rPr kumimoji="1" lang="en-US" altLang="ja-JP" sz="1200" i="1" smtClean="0">
                          <a:latin typeface="Cambria Math" panose="02040503050406030204" pitchFamily="18" charset="0"/>
                        </a:rPr>
                        <m:t>ⅆ</m:t>
                      </m:r>
                      <m:r>
                        <a:rPr kumimoji="1" lang="en-US" altLang="ja-JP" sz="1200" i="1" smtClean="0">
                          <a:latin typeface="Cambria Math" panose="02040503050406030204" pitchFamily="18" charset="0"/>
                        </a:rPr>
                        <m:t>h</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𝑏𝑓𝑔</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𝑐</m:t>
                      </m:r>
                      <m:r>
                        <a:rPr kumimoji="1" lang="en-US" altLang="ja-JP" sz="1200" i="1" smtClean="0">
                          <a:latin typeface="Cambria Math" panose="02040503050406030204" pitchFamily="18" charset="0"/>
                        </a:rPr>
                        <m:t>ⅇ</m:t>
                      </m:r>
                      <m:r>
                        <a:rPr kumimoji="1" lang="en-US" altLang="ja-JP" sz="1200" i="1" smtClean="0">
                          <a:latin typeface="Cambria Math" panose="02040503050406030204" pitchFamily="18" charset="0"/>
                        </a:rPr>
                        <m:t>𝑔</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𝑎𝑓</m:t>
                      </m:r>
                      <m:r>
                        <a:rPr kumimoji="1" lang="en-US" altLang="ja-JP" sz="1200" i="1" smtClean="0">
                          <a:latin typeface="Cambria Math" panose="02040503050406030204" pitchFamily="18" charset="0"/>
                        </a:rPr>
                        <m:t>h</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𝑏</m:t>
                      </m:r>
                      <m:r>
                        <a:rPr kumimoji="1" lang="en-US" altLang="ja-JP" sz="1200" i="1" smtClean="0">
                          <a:latin typeface="Cambria Math" panose="02040503050406030204" pitchFamily="18" charset="0"/>
                        </a:rPr>
                        <m:t>ⅆⅈ</m:t>
                      </m:r>
                    </m:oMath>
                  </m:oMathPara>
                </a14:m>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sSup>
                        <m:sSupPr>
                          <m:ctrlPr>
                            <a:rPr kumimoji="1" lang="en-US" altLang="ja-JP" sz="1200" i="1" smtClean="0">
                              <a:solidFill>
                                <a:srgbClr val="836967"/>
                              </a:solidFill>
                              <a:latin typeface="Cambria Math" panose="02040503050406030204" pitchFamily="18" charset="0"/>
                            </a:rPr>
                          </m:ctrlPr>
                        </m:sSupPr>
                        <m:e>
                          <m:r>
                            <a:rPr kumimoji="1" lang="en-US" altLang="ja-JP" sz="1200" i="1" smtClean="0">
                              <a:latin typeface="Cambria Math" panose="02040503050406030204" pitchFamily="18" charset="0"/>
                            </a:rPr>
                            <m:t>𝐴</m:t>
                          </m:r>
                        </m:e>
                        <m:sup>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1</m:t>
                          </m:r>
                        </m:sup>
                      </m:sSup>
                      <m:r>
                        <a:rPr kumimoji="1" lang="en-US" altLang="ja-JP" sz="1200" b="0" i="1" smtClean="0">
                          <a:latin typeface="Cambria Math" panose="02040503050406030204" pitchFamily="18" charset="0"/>
                        </a:rPr>
                        <m:t>=</m:t>
                      </m:r>
                      <m:f>
                        <m:fPr>
                          <m:ctrlPr>
                            <a:rPr kumimoji="1" lang="en-US" altLang="ja-JP" sz="1200" i="1" smtClean="0">
                              <a:solidFill>
                                <a:srgbClr val="836967"/>
                              </a:solidFill>
                              <a:latin typeface="Cambria Math" panose="02040503050406030204" pitchFamily="18" charset="0"/>
                            </a:rPr>
                          </m:ctrlPr>
                        </m:fPr>
                        <m:num>
                          <m:r>
                            <a:rPr kumimoji="1" lang="en-US" altLang="ja-JP" sz="1200" i="1" smtClean="0">
                              <a:latin typeface="Cambria Math" panose="02040503050406030204" pitchFamily="18" charset="0"/>
                            </a:rPr>
                            <m:t>1</m:t>
                          </m:r>
                        </m:num>
                        <m:den>
                          <m:func>
                            <m:funcPr>
                              <m:ctrlPr>
                                <a:rPr kumimoji="1" lang="en-US" altLang="ja-JP" sz="1200" i="1" smtClean="0">
                                  <a:latin typeface="Cambria Math" panose="02040503050406030204" pitchFamily="18" charset="0"/>
                                </a:rPr>
                              </m:ctrlPr>
                            </m:funcPr>
                            <m:fName>
                              <m:r>
                                <m:rPr>
                                  <m:sty m:val="p"/>
                                </m:rPr>
                                <a:rPr kumimoji="1" lang="en-US" altLang="ja-JP" sz="1200" i="1" smtClean="0">
                                  <a:latin typeface="Cambria Math" panose="02040503050406030204" pitchFamily="18" charset="0"/>
                                </a:rPr>
                                <m:t>det</m:t>
                              </m:r>
                            </m:fName>
                            <m:e>
                              <m:r>
                                <a:rPr kumimoji="1" lang="en-US" altLang="ja-JP" sz="1200" i="1" smtClean="0">
                                  <a:latin typeface="Cambria Math" panose="02040503050406030204" pitchFamily="18" charset="0"/>
                                </a:rPr>
                                <m:t>𝐴</m:t>
                              </m:r>
                            </m:e>
                          </m:func>
                        </m:den>
                      </m:f>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𝑓</m:t>
                                </m:r>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h</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𝑏𝑖</m:t>
                                </m:r>
                              </m:e>
                              <m:e>
                                <m:r>
                                  <a:rPr kumimoji="1" lang="en-US" altLang="ja-JP" sz="1200" b="0" i="1" smtClean="0">
                                    <a:latin typeface="Cambria Math" panose="02040503050406030204" pitchFamily="18" charset="0"/>
                                  </a:rPr>
                                  <m:t>𝑏𝑓</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𝑐𝑒</m:t>
                                </m:r>
                              </m:e>
                            </m:mr>
                            <m:mr>
                              <m:e>
                                <m:r>
                                  <a:rPr kumimoji="1" lang="en-US" altLang="ja-JP" sz="1200" b="0" i="1" smtClean="0">
                                    <a:latin typeface="Cambria Math" panose="02040503050406030204" pitchFamily="18" charset="0"/>
                                  </a:rPr>
                                  <m:t>𝑓𝑔</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𝑑𝑖</m:t>
                                </m:r>
                              </m:e>
                              <m:e>
                                <m:r>
                                  <a:rPr kumimoji="1" lang="en-US" altLang="ja-JP" sz="1200" b="0" i="1" smtClean="0">
                                    <a:latin typeface="Cambria Math" panose="02040503050406030204" pitchFamily="18" charset="0"/>
                                  </a:rPr>
                                  <m:t>𝑎𝑖</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𝑒𝑔</m:t>
                                </m:r>
                              </m:e>
                              <m:e>
                                <m:r>
                                  <a:rPr kumimoji="1" lang="en-US" altLang="ja-JP" sz="1200" b="0" i="1" smtClean="0">
                                    <a:latin typeface="Cambria Math" panose="02040503050406030204" pitchFamily="18" charset="0"/>
                                  </a:rPr>
                                  <m:t>𝑐𝑑</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𝑎𝑓</m:t>
                                </m:r>
                              </m:e>
                            </m:mr>
                            <m:mr>
                              <m:e>
                                <m:r>
                                  <a:rPr kumimoji="1" lang="en-US" altLang="ja-JP" sz="1200" b="0" i="1" smtClean="0">
                                    <a:latin typeface="Cambria Math" panose="02040503050406030204" pitchFamily="18" charset="0"/>
                                  </a:rPr>
                                  <m:t>𝑑</m:t>
                                </m:r>
                                <m:r>
                                  <a:rPr kumimoji="1" lang="en-US" altLang="ja-JP" sz="1200" b="0" i="1" smtClean="0">
                                    <a:latin typeface="Cambria Math" panose="02040503050406030204" pitchFamily="18" charset="0"/>
                                  </a:rPr>
                                  <m:t>h</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𝑒𝑔</m:t>
                                </m:r>
                              </m:e>
                              <m:e>
                                <m:r>
                                  <a:rPr kumimoji="1" lang="en-US" altLang="ja-JP" sz="1200" b="0" i="1" smtClean="0">
                                    <a:latin typeface="Cambria Math" panose="02040503050406030204" pitchFamily="18" charset="0"/>
                                  </a:rPr>
                                  <m:t>𝑏𝑔</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𝑎𝑒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𝑏𝑑</m:t>
                                </m:r>
                              </m:e>
                            </m:mr>
                          </m:m>
                        </m:e>
                      </m:d>
                    </m:oMath>
                  </m:oMathPara>
                </a14:m>
                <a:endParaRPr kumimoji="1" lang="en-US" altLang="ja-JP" sz="1200" dirty="0"/>
              </a:p>
              <a:p>
                <a:r>
                  <a:rPr kumimoji="1" lang="ja-JP" altLang="en-US" sz="1200" dirty="0"/>
                  <a:t>となります。</a:t>
                </a:r>
                <a:endParaRPr kumimoji="1" lang="en-US" altLang="ja-JP" sz="1200" dirty="0"/>
              </a:p>
            </p:txBody>
          </p:sp>
        </mc:Choice>
        <mc:Fallback>
          <p:sp>
            <p:nvSpPr>
              <p:cNvPr id="12" name="テキスト ボックス 11">
                <a:extLst>
                  <a:ext uri="{FF2B5EF4-FFF2-40B4-BE49-F238E27FC236}">
                    <a16:creationId xmlns:a16="http://schemas.microsoft.com/office/drawing/2014/main" id="{18EDADE6-F852-BB9C-9F29-F65B6DC56778}"/>
                  </a:ext>
                </a:extLst>
              </p:cNvPr>
              <p:cNvSpPr txBox="1">
                <a:spLocks noRot="1" noChangeAspect="1" noMove="1" noResize="1" noEditPoints="1" noAdjustHandles="1" noChangeArrowheads="1" noChangeShapeType="1" noTextEdit="1"/>
              </p:cNvSpPr>
              <p:nvPr/>
            </p:nvSpPr>
            <p:spPr>
              <a:xfrm>
                <a:off x="3886632" y="2620655"/>
                <a:ext cx="3446431" cy="2743572"/>
              </a:xfrm>
              <a:prstGeom prst="rect">
                <a:avLst/>
              </a:prstGeom>
              <a:blipFill>
                <a:blip r:embed="rId6"/>
                <a:stretch>
                  <a:fillRect l="-177" t="-222" b="-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6849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371600" cy="307777"/>
          </a:xfrm>
          <a:prstGeom prst="rect">
            <a:avLst/>
          </a:prstGeom>
          <a:noFill/>
        </p:spPr>
        <p:txBody>
          <a:bodyPr wrap="square" rtlCol="0">
            <a:spAutoFit/>
          </a:bodyPr>
          <a:lstStyle/>
          <a:p>
            <a:r>
              <a:rPr kumimoji="1" lang="en-US" altLang="ja-JP" sz="1400" b="1" u="sng" dirty="0"/>
              <a:t>1.</a:t>
            </a:r>
            <a:r>
              <a:rPr kumimoji="1" lang="ja-JP" altLang="en-US" sz="1400" b="1" u="sng" dirty="0"/>
              <a:t>平行移動</a:t>
            </a:r>
          </a:p>
        </p:txBody>
      </p:sp>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1051891" cy="307777"/>
          </a:xfrm>
          <a:prstGeom prst="rect">
            <a:avLst/>
          </a:prstGeom>
          <a:noFill/>
        </p:spPr>
        <p:txBody>
          <a:bodyPr wrap="none" rtlCol="0">
            <a:spAutoFit/>
          </a:bodyPr>
          <a:lstStyle/>
          <a:p>
            <a:r>
              <a:rPr kumimoji="1" lang="en-US" altLang="ja-JP" sz="1400" b="1" u="sng" dirty="0"/>
              <a:t>2.</a:t>
            </a:r>
            <a:r>
              <a:rPr kumimoji="1" lang="ja-JP" altLang="en-US" sz="1400" b="1" u="sng" dirty="0"/>
              <a:t>拡大縮小</a:t>
            </a:r>
          </a:p>
        </p:txBody>
      </p:sp>
      <p:sp>
        <p:nvSpPr>
          <p:cNvPr id="25" name="テキスト ボックス 24">
            <a:extLst>
              <a:ext uri="{FF2B5EF4-FFF2-40B4-BE49-F238E27FC236}">
                <a16:creationId xmlns:a16="http://schemas.microsoft.com/office/drawing/2014/main" id="{AADA26E2-2869-4CCE-97AA-AF705E06C9A3}"/>
              </a:ext>
            </a:extLst>
          </p:cNvPr>
          <p:cNvSpPr txBox="1"/>
          <p:nvPr/>
        </p:nvSpPr>
        <p:spPr>
          <a:xfrm>
            <a:off x="165100" y="4725585"/>
            <a:ext cx="1231427" cy="307777"/>
          </a:xfrm>
          <a:prstGeom prst="rect">
            <a:avLst/>
          </a:prstGeom>
          <a:noFill/>
        </p:spPr>
        <p:txBody>
          <a:bodyPr wrap="none" rtlCol="0">
            <a:spAutoFit/>
          </a:bodyPr>
          <a:lstStyle/>
          <a:p>
            <a:r>
              <a:rPr kumimoji="1" lang="en-US" altLang="ja-JP" sz="1400" b="1" u="sng" dirty="0"/>
              <a:t>3.</a:t>
            </a:r>
            <a:r>
              <a:rPr kumimoji="1" lang="ja-JP" altLang="en-US" sz="1400" b="1" u="sng" dirty="0"/>
              <a:t>行列の回転</a:t>
            </a:r>
            <a:endParaRPr kumimoji="1" lang="en-US" altLang="ja-JP" sz="1400" b="1" u="sng" dirty="0"/>
          </a:p>
        </p:txBody>
      </p:sp>
      <p:sp>
        <p:nvSpPr>
          <p:cNvPr id="26" name="テキスト ボックス 25">
            <a:extLst>
              <a:ext uri="{FF2B5EF4-FFF2-40B4-BE49-F238E27FC236}">
                <a16:creationId xmlns:a16="http://schemas.microsoft.com/office/drawing/2014/main" id="{CBDD740D-96FF-4447-8A6A-DC01F4735462}"/>
              </a:ext>
            </a:extLst>
          </p:cNvPr>
          <p:cNvSpPr txBox="1"/>
          <p:nvPr/>
        </p:nvSpPr>
        <p:spPr>
          <a:xfrm>
            <a:off x="3765550" y="4725585"/>
            <a:ext cx="1231427" cy="307777"/>
          </a:xfrm>
          <a:prstGeom prst="rect">
            <a:avLst/>
          </a:prstGeom>
          <a:noFill/>
        </p:spPr>
        <p:txBody>
          <a:bodyPr wrap="none" rtlCol="0">
            <a:spAutoFit/>
          </a:bodyPr>
          <a:lstStyle/>
          <a:p>
            <a:r>
              <a:rPr kumimoji="1" lang="en-US" altLang="ja-JP" sz="1400" b="1" u="sng" dirty="0"/>
              <a:t>4.</a:t>
            </a:r>
            <a:r>
              <a:rPr kumimoji="1" lang="ja-JP" altLang="en-US" sz="1400" b="1" u="sng" dirty="0"/>
              <a:t>行列の合成</a:t>
            </a:r>
            <a:endParaRPr kumimoji="1" lang="en-US" altLang="ja-JP" sz="1400" b="1" u="sng"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E110982B-2A2F-DCC5-EF98-6457DAA9DAFB}"/>
                  </a:ext>
                </a:extLst>
              </p:cNvPr>
              <p:cNvSpPr txBox="1"/>
              <p:nvPr/>
            </p:nvSpPr>
            <p:spPr>
              <a:xfrm>
                <a:off x="120650" y="439966"/>
                <a:ext cx="3446431" cy="4065600"/>
              </a:xfrm>
              <a:prstGeom prst="rect">
                <a:avLst/>
              </a:prstGeom>
              <a:noFill/>
            </p:spPr>
            <p:txBody>
              <a:bodyPr wrap="square" rtlCol="0">
                <a:spAutoFit/>
              </a:bodyPr>
              <a:lstStyle/>
              <a:p>
                <a:r>
                  <a:rPr kumimoji="1" lang="ja-JP" altLang="en-US" sz="1200" dirty="0"/>
                  <a:t>行列において、平行移動は以下のように表せる。</a:t>
                </a:r>
                <a:endParaRPr kumimoji="1" lang="en-US" altLang="ja-JP" sz="1200" dirty="0"/>
              </a:p>
              <a:p>
                <a:endParaRPr kumimoji="1" lang="en-US" altLang="ja-JP" sz="1200" dirty="0"/>
              </a:p>
              <a:p>
                <a:pPr algn="ctr"/>
                <a14:m>
                  <m:oMath xmlns:m="http://schemas.openxmlformats.org/officeDocument/2006/math">
                    <m:d>
                      <m:dPr>
                        <m:begChr m:val="["/>
                        <m:endChr m:val="]"/>
                        <m:ctrlPr>
                          <a:rPr kumimoji="1" lang="en-US" altLang="ja-JP" sz="1000" i="1" smtClean="0">
                            <a:latin typeface="Cambria Math" panose="02040503050406030204" pitchFamily="18" charset="0"/>
                          </a:rPr>
                        </m:ctrlPr>
                      </m:dPr>
                      <m:e>
                        <m:eqArr>
                          <m:eqArrPr>
                            <m:ctrlPr>
                              <a:rPr kumimoji="1" lang="en-US" altLang="ja-JP" sz="1000" i="1" smtClean="0">
                                <a:latin typeface="Cambria Math" panose="02040503050406030204" pitchFamily="18" charset="0"/>
                              </a:rPr>
                            </m:ctrlPr>
                          </m:eqArrPr>
                          <m:e>
                            <m:r>
                              <a:rPr kumimoji="1" lang="en-US" altLang="ja-JP" sz="1000" b="0" i="1" smtClean="0">
                                <a:latin typeface="Cambria Math" panose="02040503050406030204" pitchFamily="18" charset="0"/>
                              </a:rPr>
                              <m:t>𝑥</m:t>
                            </m:r>
                          </m:e>
                          <m:e>
                            <m:r>
                              <a:rPr lang="en-US" altLang="ja-JP" sz="1200" b="0" i="1" smtClean="0">
                                <a:latin typeface="Cambria Math" panose="02040503050406030204" pitchFamily="18" charset="0"/>
                              </a:rPr>
                              <m:t>𝑦</m:t>
                            </m:r>
                          </m:e>
                          <m:e>
                            <m:r>
                              <a:rPr lang="en-US" altLang="ja-JP" sz="1200" b="0" i="1" smtClean="0">
                                <a:latin typeface="Cambria Math" panose="02040503050406030204" pitchFamily="18" charset="0"/>
                              </a:rPr>
                              <m:t>𝑧</m:t>
                            </m:r>
                          </m:e>
                        </m:eqArr>
                      </m:e>
                    </m:d>
                    <m:r>
                      <a:rPr kumimoji="1" lang="en-US" altLang="ja-JP" sz="1000" b="0" i="1" smtClean="0">
                        <a:latin typeface="Cambria Math" panose="02040503050406030204" pitchFamily="18" charset="0"/>
                      </a:rPr>
                      <m:t>=</m:t>
                    </m:r>
                  </m:oMath>
                </a14:m>
                <a:r>
                  <a:rPr kumimoji="1" lang="en-US" altLang="ja-JP" sz="1000" dirty="0"/>
                  <a:t> </a:t>
                </a:r>
                <a14:m>
                  <m:oMath xmlns:m="http://schemas.openxmlformats.org/officeDocument/2006/math">
                    <m:d>
                      <m:dPr>
                        <m:begChr m:val="["/>
                        <m:endChr m:val="]"/>
                        <m:ctrlPr>
                          <a:rPr kumimoji="1" lang="en-US" altLang="ja-JP" sz="900" i="1" smtClean="0">
                            <a:latin typeface="Cambria Math" panose="02040503050406030204" pitchFamily="18" charset="0"/>
                          </a:rPr>
                        </m:ctrlPr>
                      </m:dPr>
                      <m:e>
                        <m:eqArr>
                          <m:eqArrPr>
                            <m:ctrlPr>
                              <a:rPr kumimoji="1" lang="en-US" altLang="ja-JP" sz="900" i="1" smtClean="0">
                                <a:solidFill>
                                  <a:srgbClr val="836967"/>
                                </a:solidFill>
                                <a:latin typeface="Cambria Math" panose="02040503050406030204" pitchFamily="18" charset="0"/>
                              </a:rPr>
                            </m:ctrlPr>
                          </m:eqArrPr>
                          <m:e>
                            <m:sSub>
                              <m:sSubPr>
                                <m:ctrlPr>
                                  <a:rPr kumimoji="1" lang="en-US" altLang="ja-JP" sz="900" i="1" smtClean="0">
                                    <a:solidFill>
                                      <a:srgbClr val="836967"/>
                                    </a:solidFill>
                                    <a:latin typeface="Cambria Math" panose="02040503050406030204" pitchFamily="18" charset="0"/>
                                  </a:rPr>
                                </m:ctrlPr>
                              </m:sSubPr>
                              <m:e>
                                <m:r>
                                  <a:rPr kumimoji="1" lang="en-US" altLang="ja-JP" sz="900" i="1" smtClean="0">
                                    <a:latin typeface="Cambria Math" panose="02040503050406030204" pitchFamily="18" charset="0"/>
                                  </a:rPr>
                                  <m:t>𝑥</m:t>
                                </m:r>
                              </m:e>
                              <m:sub>
                                <m:r>
                                  <a:rPr kumimoji="1" lang="en-US" altLang="ja-JP" sz="900" i="1" smtClean="0">
                                    <a:latin typeface="Cambria Math" panose="02040503050406030204" pitchFamily="18" charset="0"/>
                                  </a:rPr>
                                  <m:t>0</m:t>
                                </m:r>
                              </m:sub>
                            </m:sSub>
                          </m:e>
                          <m:e>
                            <m:sSub>
                              <m:sSubPr>
                                <m:ctrlPr>
                                  <a:rPr kumimoji="1" lang="en-US" altLang="ja-JP" sz="900" i="1" smtClean="0">
                                    <a:solidFill>
                                      <a:srgbClr val="836967"/>
                                    </a:solidFill>
                                    <a:latin typeface="Cambria Math" panose="02040503050406030204" pitchFamily="18" charset="0"/>
                                  </a:rPr>
                                </m:ctrlPr>
                              </m:sSubPr>
                              <m:e>
                                <m:r>
                                  <a:rPr kumimoji="1" lang="en-US" altLang="ja-JP" sz="900" i="1" smtClean="0">
                                    <a:latin typeface="Cambria Math" panose="02040503050406030204" pitchFamily="18" charset="0"/>
                                  </a:rPr>
                                  <m:t>𝑦</m:t>
                                </m:r>
                              </m:e>
                              <m:sub>
                                <m:r>
                                  <a:rPr kumimoji="1" lang="en-US" altLang="ja-JP" sz="900" i="1" smtClean="0">
                                    <a:latin typeface="Cambria Math" panose="02040503050406030204" pitchFamily="18" charset="0"/>
                                  </a:rPr>
                                  <m:t>0</m:t>
                                </m:r>
                              </m:sub>
                            </m:sSub>
                          </m:e>
                          <m:e>
                            <m:sSub>
                              <m:sSubPr>
                                <m:ctrlPr>
                                  <a:rPr kumimoji="1" lang="en-US" altLang="ja-JP" sz="900" i="1" smtClean="0">
                                    <a:solidFill>
                                      <a:srgbClr val="836967"/>
                                    </a:solidFill>
                                    <a:latin typeface="Cambria Math" panose="02040503050406030204" pitchFamily="18" charset="0"/>
                                  </a:rPr>
                                </m:ctrlPr>
                              </m:sSubPr>
                              <m:e>
                                <m:r>
                                  <a:rPr kumimoji="1" lang="en-US" altLang="ja-JP" sz="900" i="1" smtClean="0">
                                    <a:latin typeface="Cambria Math" panose="02040503050406030204" pitchFamily="18" charset="0"/>
                                  </a:rPr>
                                  <m:t>𝑧</m:t>
                                </m:r>
                              </m:e>
                              <m:sub>
                                <m:r>
                                  <a:rPr kumimoji="1" lang="en-US" altLang="ja-JP" sz="900" i="1" smtClean="0">
                                    <a:latin typeface="Cambria Math" panose="02040503050406030204" pitchFamily="18" charset="0"/>
                                  </a:rPr>
                                  <m:t>0</m:t>
                                </m:r>
                              </m:sub>
                            </m:sSub>
                          </m:e>
                        </m:eqArr>
                      </m:e>
                    </m:d>
                    <m:r>
                      <a:rPr kumimoji="1" lang="en-US" altLang="ja-JP" sz="1100" i="1" smtClean="0">
                        <a:latin typeface="Cambria Math" panose="02040503050406030204" pitchFamily="18" charset="0"/>
                        <a:ea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r>
                              <a:rPr kumimoji="1" lang="en-US" altLang="ja-JP" sz="1100" b="0" i="1" smtClean="0">
                                <a:solidFill>
                                  <a:srgbClr val="836967"/>
                                </a:solidFill>
                                <a:latin typeface="Cambria Math" panose="02040503050406030204" pitchFamily="18" charset="0"/>
                              </a:rPr>
                              <m:t>𝑑𝑥</m:t>
                            </m:r>
                          </m:e>
                          <m:e>
                            <m:r>
                              <a:rPr kumimoji="1" lang="en-US" altLang="ja-JP" sz="1100" b="0" i="1" smtClean="0">
                                <a:latin typeface="Cambria Math" panose="02040503050406030204" pitchFamily="18" charset="0"/>
                              </a:rPr>
                              <m:t>𝑑𝑦</m:t>
                            </m:r>
                          </m:e>
                          <m:e>
                            <m:r>
                              <a:rPr kumimoji="1" lang="en-US" altLang="ja-JP" sz="1100" b="0" i="1" smtClean="0">
                                <a:latin typeface="Cambria Math" panose="02040503050406030204" pitchFamily="18" charset="0"/>
                              </a:rPr>
                              <m:t>𝑑𝑧</m:t>
                            </m:r>
                          </m:e>
                        </m:eqArr>
                      </m:e>
                    </m:d>
                  </m:oMath>
                </a14:m>
                <a:r>
                  <a:rPr kumimoji="1" lang="en-US" altLang="ja-JP" sz="1200" b="0" dirty="0"/>
                  <a:t> </a:t>
                </a:r>
                <a14:m>
                  <m:oMath xmlns:m="http://schemas.openxmlformats.org/officeDocument/2006/math">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eqArr>
                          <m:eqArrPr>
                            <m:ctrlPr>
                              <a:rPr kumimoji="1" lang="en-US" altLang="ja-JP" sz="1200" i="1" smtClean="0">
                                <a:solidFill>
                                  <a:srgbClr val="836967"/>
                                </a:solidFill>
                                <a:latin typeface="Cambria Math" panose="02040503050406030204" pitchFamily="18" charset="0"/>
                              </a:rPr>
                            </m:ctrlPr>
                          </m:eqArrP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𝑥</m:t>
                                </m:r>
                              </m:e>
                              <m:sub>
                                <m:r>
                                  <a:rPr kumimoji="1" lang="en-US" altLang="ja-JP" sz="1200" i="1" smtClean="0">
                                    <a:latin typeface="Cambria Math" panose="02040503050406030204" pitchFamily="18" charset="0"/>
                                  </a:rPr>
                                  <m:t>0</m:t>
                                </m:r>
                              </m:sub>
                            </m:sSub>
                            <m:r>
                              <a:rPr kumimoji="1" lang="en-US" altLang="ja-JP" sz="1200" i="1" smtClean="0">
                                <a:latin typeface="Cambria Math" panose="02040503050406030204" pitchFamily="18" charset="0"/>
                                <a:ea typeface="Cambria Math" panose="02040503050406030204" pitchFamily="18" charset="0"/>
                              </a:rPr>
                              <m:t>±</m:t>
                            </m:r>
                            <m:r>
                              <a:rPr kumimoji="1" lang="en-US" altLang="ja-JP" sz="1200" b="0" i="1" smtClean="0">
                                <a:latin typeface="Cambria Math" panose="02040503050406030204" pitchFamily="18" charset="0"/>
                              </a:rPr>
                              <m:t>𝑑𝑥</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𝑦</m:t>
                                </m:r>
                              </m:e>
                              <m:sub>
                                <m:r>
                                  <a:rPr kumimoji="1" lang="en-US" altLang="ja-JP" sz="1200" i="1" smtClean="0">
                                    <a:latin typeface="Cambria Math" panose="02040503050406030204" pitchFamily="18" charset="0"/>
                                  </a:rPr>
                                  <m:t>0</m:t>
                                </m:r>
                              </m:sub>
                            </m:sSub>
                            <m:r>
                              <a:rPr kumimoji="1" lang="en-US" altLang="ja-JP" sz="1200" i="1">
                                <a:latin typeface="Cambria Math" panose="02040503050406030204" pitchFamily="18" charset="0"/>
                                <a:ea typeface="Cambria Math" panose="02040503050406030204" pitchFamily="18" charset="0"/>
                              </a:rPr>
                              <m:t>±</m:t>
                            </m:r>
                            <m:r>
                              <a:rPr kumimoji="1" lang="en-US" altLang="ja-JP" sz="1200" b="0" i="1" smtClean="0">
                                <a:latin typeface="Cambria Math" panose="02040503050406030204" pitchFamily="18" charset="0"/>
                              </a:rPr>
                              <m:t>𝑑𝑦</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𝑧</m:t>
                                </m:r>
                              </m:e>
                              <m:sub>
                                <m:r>
                                  <a:rPr kumimoji="1" lang="en-US" altLang="ja-JP" sz="1200" i="1" smtClean="0">
                                    <a:latin typeface="Cambria Math" panose="02040503050406030204" pitchFamily="18" charset="0"/>
                                  </a:rPr>
                                  <m:t>0</m:t>
                                </m:r>
                              </m:sub>
                            </m:sSub>
                            <m:r>
                              <a:rPr kumimoji="1" lang="en-US" altLang="ja-JP" sz="1200" i="1">
                                <a:latin typeface="Cambria Math" panose="02040503050406030204" pitchFamily="18" charset="0"/>
                                <a:ea typeface="Cambria Math" panose="02040503050406030204" pitchFamily="18" charset="0"/>
                              </a:rPr>
                              <m:t>±</m:t>
                            </m:r>
                            <m:r>
                              <a:rPr kumimoji="1" lang="en-US" altLang="ja-JP" sz="1200" b="0" i="1" smtClean="0">
                                <a:latin typeface="Cambria Math" panose="02040503050406030204" pitchFamily="18" charset="0"/>
                              </a:rPr>
                              <m:t>𝑑𝑧</m:t>
                            </m:r>
                          </m:e>
                          <m:e/>
                        </m:eqArr>
                      </m:e>
                    </m:d>
                  </m:oMath>
                </a14:m>
                <a:endParaRPr kumimoji="1" lang="en-US" altLang="ja-JP" sz="1200" dirty="0"/>
              </a:p>
              <a:p>
                <a:endParaRPr kumimoji="1" lang="en-US" altLang="ja-JP" sz="1200" dirty="0"/>
              </a:p>
              <a:p>
                <a:r>
                  <a:rPr kumimoji="1" lang="ja-JP" altLang="en-US" sz="1200" b="1" dirty="0"/>
                  <a:t>元の座標</a:t>
                </a:r>
                <a:r>
                  <a:rPr kumimoji="1" lang="ja-JP" altLang="en-US" sz="1200" dirty="0"/>
                  <a:t>に</a:t>
                </a:r>
                <a:r>
                  <a:rPr kumimoji="1" lang="ja-JP" altLang="en-US" sz="1200" b="1" dirty="0"/>
                  <a:t>移動距離を加減した</a:t>
                </a:r>
                <a:r>
                  <a:rPr kumimoji="1" lang="ja-JP" altLang="en-US" sz="1200" dirty="0"/>
                  <a:t>だけだと分る。</a:t>
                </a:r>
                <a:endParaRPr kumimoji="1" lang="en-US" altLang="ja-JP" sz="1200" dirty="0"/>
              </a:p>
              <a:p>
                <a:r>
                  <a:rPr kumimoji="1" lang="ja-JP" altLang="en-US" sz="1200" dirty="0"/>
                  <a:t>これを</a:t>
                </a:r>
                <a:r>
                  <a:rPr kumimoji="1" lang="ja-JP" altLang="en-US" sz="1200" b="1" u="sng" dirty="0"/>
                  <a:t>行列の積</a:t>
                </a:r>
                <a:r>
                  <a:rPr kumimoji="1" lang="ja-JP" altLang="en-US" sz="1200" dirty="0"/>
                  <a:t>で表すと、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1"/>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𝑥</m:t>
                                </m:r>
                              </m:e>
                            </m:mr>
                            <m:mr>
                              <m:e>
                                <m:r>
                                  <a:rPr lang="en-US" altLang="ja-JP" sz="1200" b="0" i="1" smtClean="0">
                                    <a:latin typeface="Cambria Math" panose="02040503050406030204" pitchFamily="18" charset="0"/>
                                  </a:rPr>
                                  <m:t>𝑦</m:t>
                                </m:r>
                              </m:e>
                            </m:mr>
                            <m:mr>
                              <m:e>
                                <m:r>
                                  <a:rPr lang="en-US" altLang="ja-JP" sz="1200" b="0" i="1" smtClean="0">
                                    <a:latin typeface="Cambria Math" panose="02040503050406030204" pitchFamily="18" charset="0"/>
                                  </a:rPr>
                                  <m:t>𝑧</m:t>
                                </m:r>
                              </m:e>
                            </m:mr>
                            <m:mr>
                              <m:e>
                                <m:r>
                                  <a:rPr lang="en-US" altLang="ja-JP" sz="1200" b="0" i="1" smtClean="0">
                                    <a:latin typeface="Cambria Math" panose="02040503050406030204" pitchFamily="18" charset="0"/>
                                  </a:rPr>
                                  <m:t>1</m:t>
                                </m:r>
                              </m:e>
                            </m:mr>
                          </m:m>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4"/>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𝑑𝑥</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𝑑𝑦</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e>
                                <m:r>
                                  <a:rPr lang="en-US" altLang="ja-JP" sz="1200" b="0" i="1" smtClean="0">
                                    <a:latin typeface="Cambria Math" panose="02040503050406030204" pitchFamily="18" charset="0"/>
                                  </a:rPr>
                                  <m:t>𝑑𝑧</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mr>
                          </m:m>
                        </m:e>
                      </m:d>
                      <m:d>
                        <m:dPr>
                          <m:begChr m:val="["/>
                          <m:endChr m:val="]"/>
                          <m:ctrlPr>
                            <a:rPr kumimoji="1" lang="en-US" altLang="ja-JP" sz="1200" i="1" smtClean="0">
                              <a:latin typeface="Cambria Math" panose="02040503050406030204" pitchFamily="18" charset="0"/>
                            </a:rPr>
                          </m:ctrlPr>
                        </m:dPr>
                        <m:e>
                          <m:eqArr>
                            <m:eqArrPr>
                              <m:ctrlPr>
                                <a:rPr kumimoji="1" lang="en-US" altLang="ja-JP" sz="1200" i="1" smtClean="0">
                                  <a:solidFill>
                                    <a:srgbClr val="836967"/>
                                  </a:solidFill>
                                  <a:latin typeface="Cambria Math" panose="02040503050406030204" pitchFamily="18" charset="0"/>
                                </a:rPr>
                              </m:ctrlPr>
                            </m:eqArrP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𝑥</m:t>
                                  </m:r>
                                </m:e>
                                <m:sub>
                                  <m:r>
                                    <a:rPr kumimoji="1" lang="en-US" altLang="ja-JP" sz="1200" i="1" smtClean="0">
                                      <a:latin typeface="Cambria Math" panose="02040503050406030204" pitchFamily="18" charset="0"/>
                                    </a:rPr>
                                    <m:t>0</m:t>
                                  </m:r>
                                </m:sub>
                              </m:sSub>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𝑦</m:t>
                                  </m:r>
                                </m:e>
                                <m:sub>
                                  <m:r>
                                    <a:rPr kumimoji="1" lang="en-US" altLang="ja-JP" sz="1200" i="1" smtClean="0">
                                      <a:latin typeface="Cambria Math" panose="02040503050406030204" pitchFamily="18" charset="0"/>
                                    </a:rPr>
                                    <m:t>0</m:t>
                                  </m:r>
                                </m:sub>
                              </m:sSub>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𝑧</m:t>
                                  </m:r>
                                </m:e>
                                <m:sub>
                                  <m:r>
                                    <a:rPr kumimoji="1" lang="en-US" altLang="ja-JP" sz="1200" i="1" smtClean="0">
                                      <a:latin typeface="Cambria Math" panose="02040503050406030204" pitchFamily="18" charset="0"/>
                                    </a:rPr>
                                    <m:t>0</m:t>
                                  </m:r>
                                </m:sub>
                              </m:sSub>
                            </m:e>
                            <m:e>
                              <m:r>
                                <a:rPr kumimoji="1" lang="en-US" altLang="ja-JP" sz="1200" b="0" i="1" smtClean="0">
                                  <a:latin typeface="Cambria Math" panose="02040503050406030204" pitchFamily="18" charset="0"/>
                                </a:rPr>
                                <m:t>1</m:t>
                              </m:r>
                            </m:e>
                          </m:eqArr>
                        </m:e>
                      </m:d>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eqArr>
                            <m:eqArrPr>
                              <m:ctrlPr>
                                <a:rPr kumimoji="1" lang="en-US" altLang="ja-JP" sz="1200" i="1" smtClean="0">
                                  <a:solidFill>
                                    <a:srgbClr val="836967"/>
                                  </a:solidFill>
                                  <a:latin typeface="Cambria Math" panose="02040503050406030204" pitchFamily="18" charset="0"/>
                                </a:rPr>
                              </m:ctrlPr>
                            </m:eqArrP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𝑥</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𝑑𝑥</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𝑦</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𝑑𝑦</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𝑧</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𝑑𝑧</m:t>
                              </m:r>
                            </m:e>
                            <m:e>
                              <m:r>
                                <a:rPr kumimoji="1" lang="en-US" altLang="ja-JP" sz="1200" b="0" i="1" smtClean="0">
                                  <a:latin typeface="Cambria Math" panose="02040503050406030204" pitchFamily="18" charset="0"/>
                                </a:rPr>
                                <m:t>1</m:t>
                              </m:r>
                            </m:e>
                          </m:eqArr>
                        </m:e>
                      </m:d>
                    </m:oMath>
                  </m:oMathPara>
                </a14:m>
                <a:endParaRPr kumimoji="1" lang="en-US" altLang="ja-JP" sz="1200" dirty="0"/>
              </a:p>
              <a:p>
                <a:endParaRPr kumimoji="1" lang="en-US" altLang="ja-JP" sz="1200" dirty="0"/>
              </a:p>
              <a:p>
                <a:r>
                  <a:rPr kumimoji="1" lang="ja-JP" altLang="en-US" sz="1200" dirty="0"/>
                  <a:t>上記のようになる。</a:t>
                </a:r>
                <a:r>
                  <a:rPr kumimoji="1" lang="en-US" altLang="ja-JP" sz="1200" dirty="0"/>
                  <a:t>3×3</a:t>
                </a:r>
                <a:r>
                  <a:rPr kumimoji="1" lang="ja-JP" altLang="en-US" sz="1200" dirty="0"/>
                  <a:t>行列を</a:t>
                </a:r>
                <a:r>
                  <a:rPr kumimoji="1" lang="en-US" altLang="ja-JP" sz="1200" dirty="0"/>
                  <a:t>4×4</a:t>
                </a:r>
                <a:r>
                  <a:rPr kumimoji="1" lang="ja-JP" altLang="en-US" sz="1200" dirty="0"/>
                  <a:t>行列に拡張することで、</a:t>
                </a:r>
                <a:r>
                  <a:rPr kumimoji="1" lang="en-US" altLang="ja-JP" sz="1200" dirty="0"/>
                  <a:t>3</a:t>
                </a:r>
                <a:r>
                  <a:rPr kumimoji="1" lang="ja-JP" altLang="en-US" sz="1200" dirty="0"/>
                  <a:t>次元の移動を積で表せる。</a:t>
                </a:r>
                <a:endParaRPr kumimoji="1" lang="en-US" altLang="ja-JP" sz="1200" dirty="0"/>
              </a:p>
              <a:p>
                <a:endParaRPr kumimoji="1" lang="en-US" altLang="ja-JP" sz="1200" dirty="0"/>
              </a:p>
              <a:p>
                <a:r>
                  <a:rPr kumimoji="1" lang="ja-JP" altLang="en-US" sz="1200" b="1" dirty="0"/>
                  <a:t>変換処理を全て積で表す</a:t>
                </a:r>
                <a:r>
                  <a:rPr kumimoji="1" lang="ja-JP" altLang="en-US" sz="1200" dirty="0"/>
                  <a:t>事で、場合分けを減らして処理を簡単にできます。また、この後に出てくる拡大縮小などの処理と合成できるので、一度の処理で複数の変換が行えます。</a:t>
                </a:r>
                <a:endParaRPr kumimoji="1" lang="en-US" altLang="ja-JP" sz="1200" dirty="0"/>
              </a:p>
            </p:txBody>
          </p:sp>
        </mc:Choice>
        <mc:Fallback>
          <p:sp>
            <p:nvSpPr>
              <p:cNvPr id="2" name="テキスト ボックス 1">
                <a:extLst>
                  <a:ext uri="{FF2B5EF4-FFF2-40B4-BE49-F238E27FC236}">
                    <a16:creationId xmlns:a16="http://schemas.microsoft.com/office/drawing/2014/main" id="{E110982B-2A2F-DCC5-EF98-6457DAA9DAFB}"/>
                  </a:ext>
                </a:extLst>
              </p:cNvPr>
              <p:cNvSpPr txBox="1">
                <a:spLocks noRot="1" noChangeAspect="1" noMove="1" noResize="1" noEditPoints="1" noAdjustHandles="1" noChangeArrowheads="1" noChangeShapeType="1" noTextEdit="1"/>
              </p:cNvSpPr>
              <p:nvPr/>
            </p:nvSpPr>
            <p:spPr>
              <a:xfrm>
                <a:off x="120650" y="439966"/>
                <a:ext cx="3446431" cy="4065600"/>
              </a:xfrm>
              <a:prstGeom prst="rect">
                <a:avLst/>
              </a:prstGeom>
              <a:blipFill>
                <a:blip r:embed="rId2"/>
                <a:stretch>
                  <a:fillRect l="-177" r="-2655" b="-6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71B2360-BE50-8C75-54F4-FEB6BDF93F42}"/>
                  </a:ext>
                </a:extLst>
              </p:cNvPr>
              <p:cNvSpPr txBox="1"/>
              <p:nvPr/>
            </p:nvSpPr>
            <p:spPr>
              <a:xfrm>
                <a:off x="3716203" y="442297"/>
                <a:ext cx="3840297" cy="4283288"/>
              </a:xfrm>
              <a:prstGeom prst="rect">
                <a:avLst/>
              </a:prstGeom>
              <a:noFill/>
            </p:spPr>
            <p:txBody>
              <a:bodyPr wrap="square" rtlCol="0">
                <a:spAutoFit/>
              </a:bodyPr>
              <a:lstStyle/>
              <a:p>
                <a:r>
                  <a:rPr kumimoji="1" lang="ja-JP" altLang="en-US" sz="1200" dirty="0"/>
                  <a:t>行列において、拡大縮小は以下のように表せる。</a:t>
                </a:r>
                <a:endParaRPr kumimoji="1" lang="en-US" altLang="ja-JP" sz="1200" dirty="0"/>
              </a:p>
              <a:p>
                <a14:m>
                  <m:oMath xmlns:m="http://schemas.openxmlformats.org/officeDocument/2006/math">
                    <m:r>
                      <a:rPr kumimoji="1" lang="en-US" altLang="ja-JP" sz="1200" b="0" i="1" smtClean="0">
                        <a:solidFill>
                          <a:srgbClr val="836967"/>
                        </a:solidFill>
                        <a:latin typeface="Cambria Math" panose="02040503050406030204" pitchFamily="18" charset="0"/>
                      </a:rPr>
                      <m:t>(</m:t>
                    </m:r>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𝑠</m:t>
                        </m:r>
                      </m:e>
                      <m:sub>
                        <m:r>
                          <a:rPr kumimoji="1" lang="en-US" altLang="ja-JP" sz="1200" i="1" smtClean="0">
                            <a:latin typeface="Cambria Math" panose="02040503050406030204" pitchFamily="18" charset="0"/>
                          </a:rPr>
                          <m:t>𝑥</m:t>
                        </m:r>
                      </m:sub>
                    </m:sSub>
                    <m:r>
                      <a:rPr kumimoji="1" lang="en-US" altLang="ja-JP" sz="1200" b="0" i="0" smtClean="0">
                        <a:latin typeface="Cambria Math" panose="02040503050406030204" pitchFamily="18" charset="0"/>
                      </a:rPr>
                      <m:t>:</m:t>
                    </m:r>
                    <m:r>
                      <m:rPr>
                        <m:sty m:val="p"/>
                      </m:rPr>
                      <a:rPr kumimoji="1" lang="en-US" altLang="ja-JP" sz="1200" b="0" i="0" smtClean="0">
                        <a:latin typeface="Cambria Math" panose="02040503050406030204" pitchFamily="18" charset="0"/>
                      </a:rPr>
                      <m:t>x</m:t>
                    </m:r>
                    <m:r>
                      <a:rPr kumimoji="1" lang="ja-JP" altLang="en-US" sz="1200" i="1">
                        <a:latin typeface="Cambria Math" panose="02040503050406030204" pitchFamily="18" charset="0"/>
                      </a:rPr>
                      <m:t>軸</m:t>
                    </m:r>
                    <m:r>
                      <a:rPr kumimoji="1" lang="ja-JP" altLang="en-US" sz="1200" i="1" smtClean="0">
                        <a:latin typeface="Cambria Math" panose="02040503050406030204" pitchFamily="18" charset="0"/>
                      </a:rPr>
                      <m:t>倍率</m:t>
                    </m:r>
                    <m:r>
                      <a:rPr kumimoji="1" lang="en-US" altLang="ja-JP" sz="1200" b="0" i="0" smtClean="0">
                        <a:latin typeface="Cambria Math" panose="02040503050406030204" pitchFamily="18" charset="0"/>
                      </a:rPr>
                      <m:t>, </m:t>
                    </m:r>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i="1" dirty="0" smtClean="0">
                            <a:latin typeface="Cambria Math" panose="02040503050406030204" pitchFamily="18" charset="0"/>
                          </a:rPr>
                          <m:t>𝑦</m:t>
                        </m:r>
                      </m:sub>
                    </m:sSub>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𝑦</m:t>
                    </m:r>
                    <m:r>
                      <a:rPr kumimoji="1" lang="ja-JP" altLang="en-US" sz="1200" i="1" dirty="0">
                        <a:latin typeface="Cambria Math" panose="02040503050406030204" pitchFamily="18" charset="0"/>
                      </a:rPr>
                      <m:t>軸</m:t>
                    </m:r>
                    <m:r>
                      <a:rPr kumimoji="1" lang="ja-JP" altLang="en-US" sz="1200" i="1" dirty="0" smtClean="0">
                        <a:latin typeface="Cambria Math" panose="02040503050406030204" pitchFamily="18" charset="0"/>
                      </a:rPr>
                      <m:t>倍率</m:t>
                    </m:r>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b="0" i="1" dirty="0" smtClean="0">
                            <a:latin typeface="Cambria Math" panose="02040503050406030204" pitchFamily="18" charset="0"/>
                          </a:rPr>
                          <m:t>𝑧</m:t>
                        </m:r>
                      </m:sub>
                    </m:sSub>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𝑧</m:t>
                    </m:r>
                    <m:r>
                      <a:rPr kumimoji="1" lang="ja-JP" altLang="en-US" sz="1200" i="1" dirty="0">
                        <a:latin typeface="Cambria Math" panose="02040503050406030204" pitchFamily="18" charset="0"/>
                      </a:rPr>
                      <m:t>軸</m:t>
                    </m:r>
                  </m:oMath>
                </a14:m>
                <a:r>
                  <a:rPr kumimoji="1" lang="ja-JP" altLang="en-US" sz="1200" dirty="0"/>
                  <a:t>倍率</a:t>
                </a:r>
                <a:r>
                  <a:rPr kumimoji="1" lang="en-US" altLang="ja-JP" sz="1200" dirty="0"/>
                  <a:t>)</a:t>
                </a:r>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oMath>
                  </m:oMathPara>
                </a14:m>
                <a:endParaRPr kumimoji="1" lang="en-US" altLang="ja-JP" sz="1200" dirty="0"/>
              </a:p>
              <a:p>
                <a:endParaRPr kumimoji="1" lang="en-US" altLang="ja-JP" sz="1200" dirty="0"/>
              </a:p>
              <a:p>
                <a:r>
                  <a:rPr kumimoji="1" lang="ja-JP" altLang="en-US" sz="1200" dirty="0"/>
                  <a:t>これを平行移動と合わせ一つの行列にすると、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𝑑𝑥</m:t>
                                </m:r>
                              </m:e>
                            </m:mr>
                            <m:mr>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𝑑𝑦</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e>
                              <m:e>
                                <m:r>
                                  <a:rPr kumimoji="1" lang="en-US" altLang="ja-JP" sz="1100" b="0" i="1" dirty="0" smtClean="0">
                                    <a:latin typeface="Cambria Math" panose="02040503050406030204" pitchFamily="18" charset="0"/>
                                  </a:rPr>
                                  <m:t>𝑑𝑧</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𝑑𝑥</m:t>
                              </m:r>
                            </m:e>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𝑑𝑦</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𝑑𝑧</m:t>
                              </m:r>
                            </m:e>
                            <m:e>
                              <m:r>
                                <a:rPr kumimoji="1" lang="en-US" altLang="ja-JP" sz="1100" b="0" i="1" smtClean="0">
                                  <a:latin typeface="Cambria Math" panose="02040503050406030204" pitchFamily="18" charset="0"/>
                                </a:rPr>
                                <m:t>1</m:t>
                              </m:r>
                            </m:e>
                          </m:eqArr>
                        </m:e>
                      </m:d>
                    </m:oMath>
                  </m:oMathPara>
                </a14:m>
                <a:endParaRPr kumimoji="1" lang="en-US" altLang="ja-JP" sz="1200" dirty="0"/>
              </a:p>
              <a:p>
                <a:endParaRPr kumimoji="1" lang="en-US" altLang="ja-JP" sz="1200" dirty="0"/>
              </a:p>
              <a:p>
                <a:r>
                  <a:rPr kumimoji="1" lang="ja-JP" altLang="en-US" sz="1200" dirty="0"/>
                  <a:t>これは拡大縮小をしてから平行移動したものです。平行移動してから拡大縮小だと行列が変わります。</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e>
                              <m:e>
                                <m:r>
                                  <a:rPr kumimoji="1" lang="en-US" altLang="ja-JP" sz="1100" b="0" i="1" dirty="0"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𝑑𝑥</m:t>
                              </m:r>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𝑑𝑦</m:t>
                              </m:r>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𝑑𝑧</m:t>
                              </m:r>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r>
                                    <a:rPr kumimoji="1" lang="en-US" altLang="ja-JP" sz="1100" b="0" i="1" smtClean="0">
                                      <a:latin typeface="Cambria Math" panose="02040503050406030204" pitchFamily="18" charset="0"/>
                                    </a:rPr>
                                    <m:t>(</m:t>
                                  </m:r>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𝑑𝑥</m:t>
                              </m:r>
                              <m:r>
                                <a:rPr kumimoji="1" lang="en-US" altLang="ja-JP" sz="1100" b="0" i="1" smtClean="0">
                                  <a:latin typeface="Cambria Math" panose="02040503050406030204" pitchFamily="18" charset="0"/>
                                </a:rPr>
                                <m:t>)</m:t>
                              </m:r>
                            </m:e>
                            <m:e>
                              <m:sSub>
                                <m:sSubPr>
                                  <m:ctrlPr>
                                    <a:rPr kumimoji="1" lang="en-US" altLang="ja-JP" sz="1100" i="1" smtClean="0">
                                      <a:solidFill>
                                        <a:srgbClr val="836967"/>
                                      </a:solidFill>
                                      <a:latin typeface="Cambria Math" panose="02040503050406030204" pitchFamily="18" charset="0"/>
                                    </a:rPr>
                                  </m:ctrlPr>
                                </m:sSubPr>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r>
                                    <a:rPr kumimoji="1" lang="en-US" altLang="ja-JP" sz="1100" b="0" i="1" dirty="0" smtClean="0">
                                      <a:latin typeface="Cambria Math" panose="02040503050406030204" pitchFamily="18" charset="0"/>
                                    </a:rPr>
                                    <m:t>(</m:t>
                                  </m:r>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𝑑𝑦</m:t>
                              </m:r>
                              <m:r>
                                <a:rPr kumimoji="1" lang="en-US" altLang="ja-JP" sz="1100" b="0" i="1" smtClean="0">
                                  <a:latin typeface="Cambria Math" panose="02040503050406030204" pitchFamily="18" charset="0"/>
                                </a:rPr>
                                <m:t>)</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sSub>
                                <m:sSubPr>
                                  <m:ctrlPr>
                                    <a:rPr kumimoji="1" lang="en-US" altLang="ja-JP" sz="1100" i="1" smtClean="0">
                                      <a:solidFill>
                                        <a:srgbClr val="836967"/>
                                      </a:solidFill>
                                      <a:latin typeface="Cambria Math" panose="02040503050406030204" pitchFamily="18" charset="0"/>
                                    </a:rPr>
                                  </m:ctrlPr>
                                </m:sSubPr>
                                <m:e>
                                  <m:r>
                                    <a:rPr kumimoji="1" lang="en-US" altLang="ja-JP" sz="1100" b="0" i="1" smtClean="0">
                                      <a:solidFill>
                                        <a:srgbClr val="836967"/>
                                      </a:solidFill>
                                      <a:latin typeface="Cambria Math" panose="02040503050406030204" pitchFamily="18" charset="0"/>
                                    </a:rPr>
                                    <m:t>(</m:t>
                                  </m:r>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𝑑𝑧</m:t>
                              </m:r>
                              <m:r>
                                <a:rPr kumimoji="1" lang="en-US" altLang="ja-JP" sz="1100" b="0" i="1" smtClean="0">
                                  <a:latin typeface="Cambria Math" panose="02040503050406030204" pitchFamily="18" charset="0"/>
                                </a:rPr>
                                <m:t>)</m:t>
                              </m:r>
                            </m:e>
                            <m:e>
                              <m:r>
                                <a:rPr kumimoji="1" lang="en-US" altLang="ja-JP" sz="1100" b="0" i="1" smtClean="0">
                                  <a:latin typeface="Cambria Math" panose="02040503050406030204" pitchFamily="18" charset="0"/>
                                </a:rPr>
                                <m:t>1</m:t>
                              </m:r>
                            </m:e>
                          </m:eqArr>
                        </m:e>
                      </m:d>
                    </m:oMath>
                  </m:oMathPara>
                </a14:m>
                <a:endParaRPr kumimoji="1" lang="en-US" altLang="ja-JP" sz="1200" dirty="0"/>
              </a:p>
              <a:p>
                <a:endParaRPr kumimoji="1" lang="en-US" altLang="ja-JP" sz="1200" dirty="0"/>
              </a:p>
              <a:p>
                <a:r>
                  <a:rPr kumimoji="1" lang="ja-JP" altLang="en-US" sz="1200" dirty="0"/>
                  <a:t>このように掛ける順番は非常に大事です。</a:t>
                </a:r>
                <a:endParaRPr kumimoji="1" lang="en-US" altLang="ja-JP" sz="1200" dirty="0"/>
              </a:p>
            </p:txBody>
          </p:sp>
        </mc:Choice>
        <mc:Fallback xmlns="">
          <p:sp>
            <p:nvSpPr>
              <p:cNvPr id="4" name="テキスト ボックス 3">
                <a:extLst>
                  <a:ext uri="{FF2B5EF4-FFF2-40B4-BE49-F238E27FC236}">
                    <a16:creationId xmlns:a16="http://schemas.microsoft.com/office/drawing/2014/main" id="{771B2360-BE50-8C75-54F4-FEB6BDF93F42}"/>
                  </a:ext>
                </a:extLst>
              </p:cNvPr>
              <p:cNvSpPr txBox="1">
                <a:spLocks noRot="1" noChangeAspect="1" noMove="1" noResize="1" noEditPoints="1" noAdjustHandles="1" noChangeArrowheads="1" noChangeShapeType="1" noTextEdit="1"/>
              </p:cNvSpPr>
              <p:nvPr/>
            </p:nvSpPr>
            <p:spPr>
              <a:xfrm>
                <a:off x="3716203" y="442297"/>
                <a:ext cx="3840297" cy="4283288"/>
              </a:xfrm>
              <a:prstGeom prst="rect">
                <a:avLst/>
              </a:prstGeom>
              <a:blipFill>
                <a:blip r:embed="rId3"/>
                <a:stretch>
                  <a:fillRect l="-159" t="-142" b="-1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88735F-248E-EBF3-8592-BE55BA333D13}"/>
                  </a:ext>
                </a:extLst>
              </p:cNvPr>
              <p:cNvSpPr txBox="1"/>
              <p:nvPr/>
            </p:nvSpPr>
            <p:spPr>
              <a:xfrm>
                <a:off x="120650" y="5033362"/>
                <a:ext cx="3657600" cy="5351786"/>
              </a:xfrm>
              <a:prstGeom prst="rect">
                <a:avLst/>
              </a:prstGeom>
              <a:noFill/>
            </p:spPr>
            <p:txBody>
              <a:bodyPr wrap="square" rtlCol="0">
                <a:spAutoFit/>
              </a:bodyPr>
              <a:lstStyle/>
              <a:p>
                <a:r>
                  <a:rPr kumimoji="1" lang="ja-JP" altLang="en-US" sz="1200" dirty="0"/>
                  <a:t>行列において、回転は以下のように表せる。</a:t>
                </a:r>
                <a:endParaRPr kumimoji="1" lang="en-US" altLang="ja-JP" sz="1200" dirty="0"/>
              </a:p>
              <a:p>
                <a:endParaRPr kumimoji="1" lang="en-US" altLang="ja-JP" sz="1200" dirty="0"/>
              </a:p>
              <a:p>
                <a:r>
                  <a:rPr kumimoji="1" lang="en-US" altLang="ja-JP" sz="1200" dirty="0"/>
                  <a:t>z</a:t>
                </a:r>
                <a:r>
                  <a:rPr kumimoji="1" lang="ja-JP" altLang="en-US" sz="1200" dirty="0"/>
                  <a:t>軸回転</a:t>
                </a:r>
                <a:r>
                  <a:rPr kumimoji="1" lang="en-US" altLang="ja-JP" sz="1200" dirty="0"/>
                  <a:t>(</a:t>
                </a:r>
                <a:r>
                  <a:rPr kumimoji="1" lang="ja-JP" altLang="en-US" sz="1200" dirty="0"/>
                  <a:t>二次元回転</a:t>
                </a:r>
                <a:r>
                  <a:rPr kumimoji="1" lang="en-US" altLang="ja-JP" sz="1200" dirty="0"/>
                  <a:t>)</a:t>
                </a:r>
                <a:r>
                  <a:rPr kumimoji="1" lang="ja-JP" altLang="en-US" sz="1200" dirty="0"/>
                  <a:t>：</a:t>
                </a:r>
                <a:endParaRPr kumimoji="1" lang="en-US" altLang="ja-JP" sz="1200" dirty="0"/>
              </a:p>
              <a:p>
                <a:pPr algn="ctr"/>
                <a14:m>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𝑐</m:t>
                              </m:r>
                              <m:r>
                                <a:rPr kumimoji="1" lang="en-US" altLang="ja-JP" sz="1100" b="0" i="1" smtClean="0">
                                  <a:latin typeface="Cambria Math" panose="02040503050406030204" pitchFamily="18" charset="0"/>
                                </a:rPr>
                                <m:t>𝑜𝑠</m:t>
                              </m:r>
                              <m:r>
                                <m:rPr>
                                  <m:sty m:val="p"/>
                                </m:rPr>
                                <a:rPr kumimoji="1" lang="en-US" altLang="ja-JP" sz="1100" i="1">
                                  <a:latin typeface="Cambria Math" panose="02040503050406030204" pitchFamily="18" charset="0"/>
                                </a:rPr>
                                <m:t>Θ</m:t>
                              </m:r>
                            </m:e>
                            <m:e>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𝑠𝑖𝑛</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𝑐𝑜𝑠</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e>
                              <m:r>
                                <a:rPr kumimoji="1" lang="en-US" altLang="ja-JP" sz="1100" b="0" i="1" dirty="0"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oMath>
                </a14:m>
                <a:r>
                  <a:rPr kumimoji="1" lang="en-US" altLang="ja-JP" sz="1200" dirty="0"/>
                  <a:t> </a:t>
                </a:r>
                <a14:m>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kumimoji="1" lang="en-US" altLang="ja-JP" sz="1200" i="1" smtClean="0">
                                <a:solidFill>
                                  <a:srgbClr val="836967"/>
                                </a:solidFill>
                                <a:latin typeface="Cambria Math" panose="02040503050406030204" pitchFamily="18" charset="0"/>
                              </a:rPr>
                            </m:ctrlPr>
                          </m:eqArrP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𝑥</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𝑐𝑜𝑠</m:t>
                            </m:r>
                            <m:r>
                              <m:rPr>
                                <m:sty m:val="p"/>
                              </m:rPr>
                              <a:rPr kumimoji="1" lang="en-US" altLang="ja-JP" sz="1200" i="1">
                                <a:latin typeface="Cambria Math" panose="02040503050406030204" pitchFamily="18" charset="0"/>
                              </a:rPr>
                              <m:t>Θ</m:t>
                            </m:r>
                            <m:r>
                              <a:rPr kumimoji="1" lang="en-US" altLang="ja-JP" sz="1200" b="0" i="1" smtClean="0">
                                <a:latin typeface="Cambria Math" panose="02040503050406030204" pitchFamily="18" charset="0"/>
                              </a:rPr>
                              <m:t>−</m:t>
                            </m:r>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𝑦</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𝑥</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r>
                              <a:rPr kumimoji="1" lang="en-US" altLang="ja-JP" sz="1200" b="0" i="1" smtClean="0">
                                <a:latin typeface="Cambria Math" panose="02040503050406030204" pitchFamily="18" charset="0"/>
                              </a:rPr>
                              <m:t>+</m:t>
                            </m:r>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𝑦</m:t>
                                </m:r>
                              </m:e>
                              <m:sub>
                                <m:r>
                                  <a:rPr kumimoji="1" lang="en-US" altLang="ja-JP" sz="1200" i="1" smtClean="0">
                                    <a:latin typeface="Cambria Math" panose="02040503050406030204" pitchFamily="18" charset="0"/>
                                  </a:rPr>
                                  <m:t>0</m:t>
                                </m:r>
                              </m:sub>
                            </m:sSub>
                            <m:r>
                              <a:rPr kumimoji="1" lang="en-US" altLang="ja-JP" sz="1200" b="0" i="1" smtClean="0">
                                <a:latin typeface="Cambria Math" panose="02040503050406030204" pitchFamily="18" charset="0"/>
                              </a:rPr>
                              <m:t>𝑐𝑜𝑠</m:t>
                            </m:r>
                            <m:r>
                              <m:rPr>
                                <m:sty m:val="p"/>
                              </m:rPr>
                              <a:rPr kumimoji="1" lang="en-US" altLang="ja-JP" sz="1200" i="1">
                                <a:latin typeface="Cambria Math" panose="02040503050406030204" pitchFamily="18" charset="0"/>
                              </a:rPr>
                              <m:t>Θ</m:t>
                            </m:r>
                          </m:e>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𝑧</m:t>
                                </m:r>
                              </m:e>
                              <m:sub>
                                <m:r>
                                  <a:rPr kumimoji="1" lang="en-US" altLang="ja-JP" sz="1200" i="1" smtClean="0">
                                    <a:latin typeface="Cambria Math" panose="02040503050406030204" pitchFamily="18" charset="0"/>
                                  </a:rPr>
                                  <m:t>0</m:t>
                                </m:r>
                              </m:sub>
                            </m:sSub>
                          </m:e>
                          <m:e>
                            <m:r>
                              <a:rPr kumimoji="1" lang="en-US" altLang="ja-JP" sz="1200" b="0" i="1" smtClean="0">
                                <a:latin typeface="Cambria Math" panose="02040503050406030204" pitchFamily="18" charset="0"/>
                              </a:rPr>
                              <m:t>1</m:t>
                            </m:r>
                          </m:e>
                        </m:eqArr>
                      </m:e>
                    </m:d>
                  </m:oMath>
                </a14:m>
                <a:endParaRPr kumimoji="1" lang="en-US" altLang="ja-JP" sz="1200" dirty="0"/>
              </a:p>
              <a:p>
                <a:pPr algn="l"/>
                <a:r>
                  <a:rPr kumimoji="1" lang="en-US" altLang="ja-JP" sz="1200" dirty="0"/>
                  <a:t>x</a:t>
                </a:r>
                <a:r>
                  <a:rPr kumimoji="1" lang="ja-JP" altLang="en-US" sz="1200" dirty="0"/>
                  <a:t>軸回転：</a:t>
                </a:r>
                <a:endParaRPr kumimoji="1" lang="en-US" altLang="ja-JP" sz="1200" dirty="0"/>
              </a:p>
              <a:p>
                <a:pPr algn="l"/>
                <a14:m>
                  <m:oMathPara xmlns:m="http://schemas.openxmlformats.org/officeDocument/2006/math">
                    <m:oMathParaPr>
                      <m:jc m:val="centerGroup"/>
                    </m:oMathParaPr>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1</m:t>
                                </m:r>
                              </m:e>
                              <m:e>
                                <m:r>
                                  <a:rPr kumimoji="1"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𝑐𝑜𝑠</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𝑠𝑖𝑛</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𝑠𝑖𝑛</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𝑐𝑜𝑠</m:t>
                                </m:r>
                                <m:r>
                                  <m:rPr>
                                    <m:sty m:val="p"/>
                                  </m:rPr>
                                  <a:rPr lang="en-US" altLang="ja-JP" sz="1100" i="1">
                                    <a:latin typeface="Cambria Math" panose="02040503050406030204" pitchFamily="18" charset="0"/>
                                  </a:rPr>
                                  <m:t>Θ</m:t>
                                </m:r>
                              </m:e>
                              <m:e>
                                <m:r>
                                  <a:rPr kumimoji="1" lang="en-US" altLang="ja-JP" sz="1100" b="0" i="1" dirty="0"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𝑐𝑜𝑠</m:t>
                              </m:r>
                              <m:r>
                                <m:rPr>
                                  <m:sty m:val="p"/>
                                </m:rPr>
                                <a:rPr kumimoji="1" lang="en-US" altLang="ja-JP" sz="1100" i="1">
                                  <a:latin typeface="Cambria Math" panose="02040503050406030204" pitchFamily="18" charset="0"/>
                                </a:rPr>
                                <m:t>Θ</m:t>
                              </m:r>
                              <m:r>
                                <a:rPr kumimoji="1" lang="en-US" altLang="ja-JP" sz="1100" b="0" i="1" smtClean="0">
                                  <a:latin typeface="Cambria Math" panose="02040503050406030204" pitchFamily="18" charset="0"/>
                                </a:rPr>
                                <m:t>−</m:t>
                              </m:r>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r>
                                <a:rPr kumimoji="1" lang="ja-JP" altLang="en-US" sz="1100" i="1">
                                  <a:latin typeface="Cambria Math" panose="02040503050406030204" pitchFamily="18" charset="0"/>
                                </a:rPr>
                                <m:t>＋</m:t>
                              </m:r>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𝑐𝑜𝑠</m:t>
                              </m:r>
                              <m:r>
                                <m:rPr>
                                  <m:sty m:val="p"/>
                                </m:rPr>
                                <a:rPr kumimoji="1" lang="en-US" altLang="ja-JP" sz="1100" i="1">
                                  <a:latin typeface="Cambria Math" panose="02040503050406030204" pitchFamily="18" charset="0"/>
                                </a:rPr>
                                <m:t>Θ</m:t>
                              </m:r>
                            </m:e>
                            <m:e>
                              <m:r>
                                <a:rPr kumimoji="1" lang="en-US" altLang="ja-JP" sz="1100" b="0" i="1" smtClean="0">
                                  <a:latin typeface="Cambria Math" panose="02040503050406030204" pitchFamily="18" charset="0"/>
                                </a:rPr>
                                <m:t>1</m:t>
                              </m:r>
                            </m:e>
                          </m:eqArr>
                        </m:e>
                      </m:d>
                    </m:oMath>
                  </m:oMathPara>
                </a14:m>
                <a:endParaRPr kumimoji="1" lang="en-US" altLang="ja-JP" sz="1200" dirty="0"/>
              </a:p>
              <a:p>
                <a:pPr algn="l"/>
                <a:r>
                  <a:rPr kumimoji="1" lang="en-US" altLang="ja-JP" sz="1200" dirty="0"/>
                  <a:t>y</a:t>
                </a:r>
                <a:r>
                  <a:rPr kumimoji="1" lang="ja-JP" altLang="en-US" sz="1200" dirty="0"/>
                  <a:t>軸回転：</a:t>
                </a:r>
                <a:endParaRPr kumimoji="1" lang="en-US" altLang="ja-JP" sz="2000" dirty="0"/>
              </a:p>
              <a:p>
                <a:pPr algn="l"/>
                <a14:m>
                  <m:oMathPara xmlns:m="http://schemas.openxmlformats.org/officeDocument/2006/math">
                    <m:oMathParaPr>
                      <m:jc m:val="centerGroup"/>
                    </m:oMathParaPr>
                    <m:oMath xmlns:m="http://schemas.openxmlformats.org/officeDocument/2006/math">
                      <m:d>
                        <m:dPr>
                          <m:begChr m:val="["/>
                          <m:endChr m:val="]"/>
                          <m:ctrlPr>
                            <a:rPr kumimoji="1" lang="en-US" altLang="ja-JP" sz="1100" i="1" smtClean="0">
                              <a:latin typeface="Cambria Math" panose="02040503050406030204" pitchFamily="18" charset="0"/>
                            </a:rPr>
                          </m:ctrlPr>
                        </m:dPr>
                        <m:e>
                          <m:m>
                            <m:mPr>
                              <m:mcs>
                                <m:mc>
                                  <m:mcPr>
                                    <m:count m:val="1"/>
                                    <m:mcJc m:val="center"/>
                                  </m:mcPr>
                                </m:mc>
                              </m:mcs>
                              <m:ctrlPr>
                                <a:rPr kumimoji="1" lang="en-US" altLang="ja-JP" sz="110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𝑥</m:t>
                                </m:r>
                              </m:e>
                            </m:mr>
                            <m:mr>
                              <m:e>
                                <m:r>
                                  <a:rPr lang="en-US" altLang="ja-JP" sz="1100" b="0" i="1" smtClean="0">
                                    <a:latin typeface="Cambria Math" panose="02040503050406030204" pitchFamily="18" charset="0"/>
                                  </a:rPr>
                                  <m:t>𝑦</m:t>
                                </m:r>
                              </m:e>
                            </m:mr>
                            <m:mr>
                              <m:e>
                                <m:r>
                                  <a:rPr lang="en-US" altLang="ja-JP" sz="1100" b="0" i="1" smtClean="0">
                                    <a:latin typeface="Cambria Math" panose="02040503050406030204" pitchFamily="18" charset="0"/>
                                  </a:rPr>
                                  <m:t>𝑧</m:t>
                                </m:r>
                              </m:e>
                            </m:mr>
                            <m:mr>
                              <m:e>
                                <m:r>
                                  <a:rPr lang="en-US" altLang="ja-JP" sz="1100" b="0" i="1" smtClean="0">
                                    <a:latin typeface="Cambria Math" panose="02040503050406030204" pitchFamily="18" charset="0"/>
                                  </a:rPr>
                                  <m:t>1</m:t>
                                </m:r>
                              </m:e>
                            </m:mr>
                          </m:m>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𝑐</m:t>
                                </m:r>
                                <m:r>
                                  <a:rPr kumimoji="1" lang="en-US" altLang="ja-JP" sz="1100" b="0" i="1" smtClean="0">
                                    <a:latin typeface="Cambria Math" panose="02040503050406030204" pitchFamily="18" charset="0"/>
                                  </a:rPr>
                                  <m:t>𝑜𝑠</m:t>
                                </m:r>
                                <m:r>
                                  <m:rPr>
                                    <m:sty m:val="p"/>
                                  </m:rPr>
                                  <a:rPr kumimoji="1" lang="en-US" altLang="ja-JP" sz="1100" i="1">
                                    <a:latin typeface="Cambria Math" panose="02040503050406030204" pitchFamily="18" charset="0"/>
                                  </a:rPr>
                                  <m:t>Θ</m:t>
                                </m:r>
                              </m:e>
                              <m:e>
                                <m:r>
                                  <a:rPr kumimoji="1" lang="en-US" altLang="ja-JP" sz="1100" b="0" i="1" smtClean="0">
                                    <a:latin typeface="Cambria Math" panose="02040503050406030204" pitchFamily="18" charset="0"/>
                                  </a:rPr>
                                  <m:t>0</m:t>
                                </m:r>
                              </m:e>
                              <m:e>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𝑠𝑖𝑛</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𝑐𝑜𝑠</m:t>
                                </m:r>
                                <m:r>
                                  <m:rPr>
                                    <m:sty m:val="p"/>
                                  </m:rPr>
                                  <a:rPr lang="en-US" altLang="ja-JP" sz="1100" i="1">
                                    <a:latin typeface="Cambria Math" panose="02040503050406030204" pitchFamily="18" charset="0"/>
                                  </a:rPr>
                                  <m:t>Θ</m:t>
                                </m:r>
                              </m:e>
                              <m:e>
                                <m:r>
                                  <a:rPr kumimoji="1" lang="en-US" altLang="ja-JP" sz="1100" b="0" i="1" dirty="0"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e>
                            <m:e>
                              <m:r>
                                <a:rPr kumimoji="1" lang="en-US" altLang="ja-JP" sz="1100" b="0" i="1" smtClean="0">
                                  <a:latin typeface="Cambria Math" panose="02040503050406030204" pitchFamily="18" charset="0"/>
                                </a:rPr>
                                <m:t>1</m:t>
                              </m:r>
                            </m:e>
                          </m:eqArr>
                        </m:e>
                      </m:d>
                      <m:r>
                        <a:rPr kumimoji="1" lang="en-US" altLang="ja-JP" sz="1100" b="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i="1" smtClean="0">
                                  <a:solidFill>
                                    <a:srgbClr val="836967"/>
                                  </a:solidFill>
                                  <a:latin typeface="Cambria Math" panose="02040503050406030204" pitchFamily="18" charset="0"/>
                                </a:rPr>
                              </m:ctrlPr>
                            </m:eqArrP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𝑐𝑜𝑠</m:t>
                              </m:r>
                              <m:r>
                                <m:rPr>
                                  <m:sty m:val="p"/>
                                </m:rPr>
                                <a:rPr kumimoji="1" lang="en-US" altLang="ja-JP" sz="1100" i="1">
                                  <a:latin typeface="Cambria Math" panose="02040503050406030204" pitchFamily="18" charset="0"/>
                                </a:rPr>
                                <m:t>Θ</m:t>
                              </m:r>
                              <m:r>
                                <a:rPr kumimoji="1" lang="ja-JP" altLang="en-US" sz="1100" i="1" smtClean="0">
                                  <a:latin typeface="Cambria Math" panose="02040503050406030204" pitchFamily="18" charset="0"/>
                                </a:rPr>
                                <m:t>＋</m:t>
                              </m:r>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e>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𝑦</m:t>
                                  </m:r>
                                </m:e>
                                <m:sub>
                                  <m:r>
                                    <a:rPr kumimoji="1" lang="en-US" altLang="ja-JP" sz="1100" i="1" smtClean="0">
                                      <a:latin typeface="Cambria Math" panose="02040503050406030204" pitchFamily="18" charset="0"/>
                                    </a:rPr>
                                    <m:t>0</m:t>
                                  </m:r>
                                </m:sub>
                              </m:sSub>
                            </m:e>
                            <m:e>
                              <m:sSub>
                                <m:sSubPr>
                                  <m:ctrlPr>
                                    <a:rPr kumimoji="1" lang="en-US" altLang="ja-JP" sz="1100" i="1" smtClean="0">
                                      <a:solidFill>
                                        <a:srgbClr val="836967"/>
                                      </a:solidFill>
                                      <a:latin typeface="Cambria Math" panose="02040503050406030204" pitchFamily="18" charset="0"/>
                                    </a:rPr>
                                  </m:ctrlPr>
                                </m:sSubPr>
                                <m:e>
                                  <m:r>
                                    <a:rPr kumimoji="1" lang="en-US" altLang="ja-JP" sz="1100" b="0" i="1" smtClean="0">
                                      <a:solidFill>
                                        <a:srgbClr val="836967"/>
                                      </a:solidFill>
                                      <a:latin typeface="Cambria Math" panose="02040503050406030204" pitchFamily="18" charset="0"/>
                                    </a:rPr>
                                    <m:t>−</m:t>
                                  </m:r>
                                  <m:r>
                                    <a:rPr kumimoji="1" lang="en-US" altLang="ja-JP" sz="1100" i="1" smtClean="0">
                                      <a:latin typeface="Cambria Math" panose="02040503050406030204" pitchFamily="18" charset="0"/>
                                    </a:rPr>
                                    <m:t>𝑥</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r>
                                <a:rPr kumimoji="1" lang="ja-JP" altLang="en-US" sz="1100" i="1">
                                  <a:latin typeface="Cambria Math" panose="02040503050406030204" pitchFamily="18" charset="0"/>
                                </a:rPr>
                                <m:t>＋</m:t>
                              </m:r>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𝑧</m:t>
                                  </m:r>
                                </m:e>
                                <m:sub>
                                  <m:r>
                                    <a:rPr kumimoji="1" lang="en-US" altLang="ja-JP" sz="1100" i="1" smtClean="0">
                                      <a:latin typeface="Cambria Math" panose="02040503050406030204" pitchFamily="18" charset="0"/>
                                    </a:rPr>
                                    <m:t>0</m:t>
                                  </m:r>
                                </m:sub>
                              </m:sSub>
                              <m:r>
                                <a:rPr kumimoji="1" lang="en-US" altLang="ja-JP" sz="1100" b="0" i="1" smtClean="0">
                                  <a:latin typeface="Cambria Math" panose="02040503050406030204" pitchFamily="18" charset="0"/>
                                </a:rPr>
                                <m:t>𝑐𝑜𝑠</m:t>
                              </m:r>
                              <m:r>
                                <m:rPr>
                                  <m:sty m:val="p"/>
                                </m:rPr>
                                <a:rPr kumimoji="1" lang="en-US" altLang="ja-JP" sz="1100" i="1">
                                  <a:latin typeface="Cambria Math" panose="02040503050406030204" pitchFamily="18" charset="0"/>
                                </a:rPr>
                                <m:t>Θ</m:t>
                              </m:r>
                            </m:e>
                            <m:e>
                              <m:r>
                                <a:rPr kumimoji="1" lang="en-US" altLang="ja-JP" sz="1100" b="0" i="1" smtClean="0">
                                  <a:latin typeface="Cambria Math" panose="02040503050406030204" pitchFamily="18" charset="0"/>
                                </a:rPr>
                                <m:t>1</m:t>
                              </m:r>
                            </m:e>
                          </m:eqArr>
                        </m:e>
                      </m:d>
                    </m:oMath>
                  </m:oMathPara>
                </a14:m>
                <a:endParaRPr kumimoji="1" lang="en-US" altLang="ja-JP" sz="1200" dirty="0"/>
              </a:p>
              <a:p>
                <a:pPr algn="l"/>
                <a:endParaRPr kumimoji="1" lang="en-US" altLang="ja-JP" sz="1200" dirty="0"/>
              </a:p>
              <a:p>
                <a:pPr algn="l"/>
                <a:r>
                  <a:rPr kumimoji="1" lang="ja-JP" altLang="en-US" sz="1200" dirty="0"/>
                  <a:t>三次元ベクトルの回転と同じになっていることが分る。なお、</a:t>
                </a:r>
                <a:endParaRPr kumimoji="1" lang="en-US" altLang="ja-JP" sz="1200" dirty="0"/>
              </a:p>
              <a:p>
                <a:pPr algn="l"/>
                <a:r>
                  <a:rPr kumimoji="1" lang="en-US" altLang="ja-JP" sz="1200" b="1" dirty="0"/>
                  <a:t>z</a:t>
                </a:r>
                <a:r>
                  <a:rPr kumimoji="1" lang="ja-JP" altLang="en-US" sz="1200" b="1" dirty="0"/>
                  <a:t>軸回転</a:t>
                </a:r>
                <a:r>
                  <a:rPr kumimoji="1" lang="en-US" altLang="ja-JP" sz="1200" b="1" dirty="0"/>
                  <a:t>(</a:t>
                </a:r>
                <a:r>
                  <a:rPr kumimoji="1" lang="ja-JP" altLang="en-US" sz="1200" b="1" dirty="0"/>
                  <a:t>ロール</a:t>
                </a:r>
                <a:r>
                  <a:rPr kumimoji="1" lang="en-US" altLang="ja-JP" sz="1200" b="1" dirty="0"/>
                  <a:t>)</a:t>
                </a:r>
                <a:r>
                  <a:rPr kumimoji="1" lang="en-US" altLang="ja-JP" sz="1200" dirty="0"/>
                  <a:t>, </a:t>
                </a:r>
                <a:r>
                  <a:rPr kumimoji="1" lang="en-US" altLang="ja-JP" sz="1200" b="1" dirty="0"/>
                  <a:t>x</a:t>
                </a:r>
                <a:r>
                  <a:rPr kumimoji="1" lang="ja-JP" altLang="en-US" sz="1200" b="1" dirty="0"/>
                  <a:t>軸回転</a:t>
                </a:r>
                <a:r>
                  <a:rPr kumimoji="1" lang="en-US" altLang="ja-JP" sz="1200" b="1" dirty="0"/>
                  <a:t>(</a:t>
                </a:r>
                <a:r>
                  <a:rPr kumimoji="1" lang="ja-JP" altLang="en-US" sz="1200" b="1" dirty="0"/>
                  <a:t>ピッチ</a:t>
                </a:r>
                <a:r>
                  <a:rPr kumimoji="1" lang="en-US" altLang="ja-JP" sz="1200" b="1" dirty="0"/>
                  <a:t>)</a:t>
                </a:r>
                <a:r>
                  <a:rPr kumimoji="1" lang="en-US" altLang="ja-JP" sz="1200" dirty="0"/>
                  <a:t>, </a:t>
                </a:r>
                <a:r>
                  <a:rPr kumimoji="1" lang="en-US" altLang="ja-JP" sz="1200" b="1" dirty="0"/>
                  <a:t>y</a:t>
                </a:r>
                <a:r>
                  <a:rPr kumimoji="1" lang="ja-JP" altLang="en-US" sz="1200" b="1" dirty="0"/>
                  <a:t>軸回転</a:t>
                </a:r>
                <a:r>
                  <a:rPr kumimoji="1" lang="en-US" altLang="ja-JP" sz="1200" b="1" dirty="0"/>
                  <a:t>(</a:t>
                </a:r>
                <a:r>
                  <a:rPr kumimoji="1" lang="ja-JP" altLang="en-US" sz="1200" b="1" dirty="0"/>
                  <a:t>ヨー</a:t>
                </a:r>
                <a:r>
                  <a:rPr kumimoji="1" lang="en-US" altLang="ja-JP" sz="1200" b="1" dirty="0"/>
                  <a:t>)</a:t>
                </a:r>
              </a:p>
              <a:p>
                <a:pPr algn="l"/>
                <a:r>
                  <a:rPr kumimoji="1" lang="ja-JP" altLang="en-US" sz="1200" dirty="0"/>
                  <a:t>と呼ばれる。</a:t>
                </a:r>
                <a:endParaRPr kumimoji="1" lang="en-US" altLang="ja-JP" sz="1200" dirty="0"/>
              </a:p>
              <a:p>
                <a:pPr algn="l"/>
                <a:endParaRPr kumimoji="1" lang="en-US" altLang="ja-JP" sz="1200" dirty="0"/>
              </a:p>
              <a:p>
                <a:pPr algn="l"/>
                <a:r>
                  <a:rPr kumimoji="1" lang="ja-JP" altLang="en-US" sz="1200" dirty="0"/>
                  <a:t>このように三次元回転は、</a:t>
                </a:r>
                <a:endParaRPr kumimoji="1" lang="en-US" altLang="ja-JP" sz="1200" dirty="0"/>
              </a:p>
              <a:p>
                <a:pPr algn="l"/>
                <a:r>
                  <a:rPr kumimoji="1" lang="ja-JP" altLang="en-US" sz="1200" dirty="0"/>
                  <a:t>各軸に沿って回転させることで表現する。</a:t>
                </a:r>
                <a:endParaRPr kumimoji="1" lang="en-US" altLang="ja-JP" sz="1200" dirty="0"/>
              </a:p>
              <a:p>
                <a:pPr algn="l"/>
                <a:r>
                  <a:rPr kumimoji="1" lang="ja-JP" altLang="en-US" sz="1200" dirty="0"/>
                  <a:t>しかし、これでは全て軸沿いでしか回転できず。</a:t>
                </a:r>
                <a:endParaRPr kumimoji="1" lang="en-US" altLang="ja-JP" sz="1200" dirty="0"/>
              </a:p>
              <a:p>
                <a:pPr algn="l"/>
                <a:r>
                  <a:rPr kumimoji="1" lang="ja-JP" altLang="en-US" sz="1200" dirty="0"/>
                  <a:t>任意の回転位置に段々と変換する、などという動作ができない。</a:t>
                </a:r>
                <a:endParaRPr kumimoji="1" lang="en-US" altLang="ja-JP" sz="1200" dirty="0"/>
              </a:p>
              <a:p>
                <a:pPr algn="l"/>
                <a:r>
                  <a:rPr kumimoji="1" lang="ja-JP" altLang="en-US" sz="1200" dirty="0"/>
                  <a:t>なので、行列の合成を行って、それを単位行列化し、単位時間毎に積を取るようなやり方をする。</a:t>
                </a:r>
                <a:endParaRPr kumimoji="1" lang="en-US" altLang="ja-JP" sz="1200" dirty="0"/>
              </a:p>
            </p:txBody>
          </p:sp>
        </mc:Choice>
        <mc:Fallback xmlns="">
          <p:sp>
            <p:nvSpPr>
              <p:cNvPr id="5" name="テキスト ボックス 4">
                <a:extLst>
                  <a:ext uri="{FF2B5EF4-FFF2-40B4-BE49-F238E27FC236}">
                    <a16:creationId xmlns:a16="http://schemas.microsoft.com/office/drawing/2014/main" id="{DA88735F-248E-EBF3-8592-BE55BA333D13}"/>
                  </a:ext>
                </a:extLst>
              </p:cNvPr>
              <p:cNvSpPr txBox="1">
                <a:spLocks noRot="1" noChangeAspect="1" noMove="1" noResize="1" noEditPoints="1" noAdjustHandles="1" noChangeArrowheads="1" noChangeShapeType="1" noTextEdit="1"/>
              </p:cNvSpPr>
              <p:nvPr/>
            </p:nvSpPr>
            <p:spPr>
              <a:xfrm>
                <a:off x="120650" y="5033362"/>
                <a:ext cx="3657600" cy="5351786"/>
              </a:xfrm>
              <a:prstGeom prst="rect">
                <a:avLst/>
              </a:prstGeom>
              <a:blipFill>
                <a:blip r:embed="rId4"/>
                <a:stretch>
                  <a:fillRect l="-167" t="-1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DE50228-446F-C4E5-566D-AB05126EBFFE}"/>
                  </a:ext>
                </a:extLst>
              </p:cNvPr>
              <p:cNvSpPr txBox="1"/>
              <p:nvPr/>
            </p:nvSpPr>
            <p:spPr>
              <a:xfrm>
                <a:off x="3794125" y="5033362"/>
                <a:ext cx="3657600" cy="5324663"/>
              </a:xfrm>
              <a:prstGeom prst="rect">
                <a:avLst/>
              </a:prstGeom>
              <a:noFill/>
            </p:spPr>
            <p:txBody>
              <a:bodyPr wrap="square" rtlCol="0">
                <a:spAutoFit/>
              </a:bodyPr>
              <a:lstStyle/>
              <a:p>
                <a:r>
                  <a:rPr kumimoji="1" lang="ja-JP" altLang="en-US" sz="1200" dirty="0"/>
                  <a:t>通常ゲームプログラミングでは、</a:t>
                </a:r>
                <a:r>
                  <a:rPr kumimoji="1" lang="en-US" altLang="ja-JP" sz="1200" dirty="0"/>
                  <a:t>1~3</a:t>
                </a:r>
                <a:r>
                  <a:rPr kumimoji="1" lang="ja-JP" altLang="en-US" sz="1200" dirty="0"/>
                  <a:t>までの変換を一回の積で行えるように行列を</a:t>
                </a:r>
                <a:r>
                  <a:rPr kumimoji="1" lang="ja-JP" altLang="en-US" sz="1200" b="1" dirty="0"/>
                  <a:t>合成</a:t>
                </a:r>
                <a:r>
                  <a:rPr kumimoji="1" lang="ja-JP" altLang="en-US" sz="1200" dirty="0"/>
                  <a:t>し、それを各頂点座標に掛けていって物体を動かす。</a:t>
                </a:r>
                <a:endParaRPr kumimoji="1" lang="en-US" altLang="ja-JP" sz="1200" dirty="0"/>
              </a:p>
              <a:p>
                <a:endParaRPr kumimoji="1" lang="en-US" altLang="ja-JP" sz="1200" dirty="0"/>
              </a:p>
              <a:p>
                <a:r>
                  <a:rPr kumimoji="1" lang="ja-JP" altLang="en-US" sz="1200" dirty="0"/>
                  <a:t>例えば、拡大縮小したあと平行移動して</a:t>
                </a:r>
                <a:r>
                  <a:rPr kumimoji="1" lang="en-US" altLang="ja-JP" sz="1200" dirty="0"/>
                  <a:t>z</a:t>
                </a:r>
                <a:r>
                  <a:rPr kumimoji="1" lang="ja-JP" altLang="en-US" sz="1200" dirty="0"/>
                  <a:t>軸回転したとする。</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𝑐</m:t>
                                </m:r>
                                <m:r>
                                  <a:rPr kumimoji="1" lang="en-US" altLang="ja-JP" sz="1100" b="0" i="1" smtClean="0">
                                    <a:latin typeface="Cambria Math" panose="02040503050406030204" pitchFamily="18" charset="0"/>
                                  </a:rPr>
                                  <m:t>𝑜𝑠</m:t>
                                </m:r>
                                <m:r>
                                  <m:rPr>
                                    <m:sty m:val="p"/>
                                  </m:rPr>
                                  <a:rPr kumimoji="1" lang="en-US" altLang="ja-JP" sz="1100" i="1">
                                    <a:latin typeface="Cambria Math" panose="02040503050406030204" pitchFamily="18" charset="0"/>
                                  </a:rPr>
                                  <m:t>Θ</m:t>
                                </m:r>
                              </m:e>
                              <m:e>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𝑠𝑖𝑛</m:t>
                                </m:r>
                                <m:r>
                                  <m:rPr>
                                    <m:sty m:val="p"/>
                                  </m:rPr>
                                  <a:rPr kumimoji="1" lang="en-US" altLang="ja-JP" sz="1100" i="1">
                                    <a:latin typeface="Cambria Math" panose="02040503050406030204" pitchFamily="18" charset="0"/>
                                  </a:rPr>
                                  <m:t>Θ</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𝑠𝑖𝑛</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𝑐𝑜𝑠</m:t>
                                </m:r>
                                <m:r>
                                  <m:rPr>
                                    <m:sty m:val="p"/>
                                  </m:rPr>
                                  <a:rPr lang="en-US" altLang="ja-JP" sz="1100" i="1">
                                    <a:latin typeface="Cambria Math" panose="02040503050406030204" pitchFamily="18" charset="0"/>
                                  </a:rPr>
                                  <m:t>Θ</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e>
                                <m:r>
                                  <a:rPr kumimoji="1" lang="en-US" altLang="ja-JP" sz="1100" b="0" i="1" dirty="0"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r>
                                  <m:rPr>
                                    <m:brk m:alnAt="7"/>
                                  </m:rPr>
                                  <a:rPr kumimoji="1" lang="en-US" altLang="ja-JP" sz="1100" b="0" i="1" smtClean="0">
                                    <a:latin typeface="Cambria Math" panose="02040503050406030204" pitchFamily="18" charset="0"/>
                                  </a:rPr>
                                  <m:t>1</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𝑑𝑥</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𝑑𝑦</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e>
                                <m:r>
                                  <a:rPr lang="en-US" altLang="ja-JP" sz="1100" b="0" i="1" smtClean="0">
                                    <a:latin typeface="Cambria Math" panose="02040503050406030204" pitchFamily="18" charset="0"/>
                                  </a:rPr>
                                  <m:t>𝑑𝑧</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d>
                        <m:dPr>
                          <m:begChr m:val="["/>
                          <m:endChr m:val="]"/>
                          <m:ctrlPr>
                            <a:rPr kumimoji="1" lang="en-US" altLang="ja-JP" sz="1100" b="0" i="1" smtClean="0">
                              <a:latin typeface="Cambria Math" panose="02040503050406030204" pitchFamily="18" charset="0"/>
                            </a:rPr>
                          </m:ctrlPr>
                        </m:dPr>
                        <m:e>
                          <m:m>
                            <m:mPr>
                              <m:mcs>
                                <m:mc>
                                  <m:mcPr>
                                    <m:count m:val="4"/>
                                    <m:mcJc m:val="center"/>
                                  </m:mcPr>
                                </m:mc>
                              </m:mcs>
                              <m:ctrlPr>
                                <a:rPr kumimoji="1" lang="en-US" altLang="ja-JP" sz="1100" b="0" i="1" smtClean="0">
                                  <a:latin typeface="Cambria Math" panose="02040503050406030204" pitchFamily="18" charset="0"/>
                                </a:rPr>
                              </m:ctrlPr>
                            </m:mPr>
                            <m:mr>
                              <m:e>
                                <m:sSub>
                                  <m:sSubPr>
                                    <m:ctrlPr>
                                      <a:rPr kumimoji="1" lang="en-US" altLang="ja-JP" sz="1100" i="1" smtClean="0">
                                        <a:solidFill>
                                          <a:srgbClr val="836967"/>
                                        </a:solidFill>
                                        <a:latin typeface="Cambria Math" panose="02040503050406030204" pitchFamily="18" charset="0"/>
                                      </a:rPr>
                                    </m:ctrlPr>
                                  </m:sSubPr>
                                  <m:e>
                                    <m:r>
                                      <a:rPr kumimoji="1" lang="en-US" altLang="ja-JP" sz="1100" i="1" smtClean="0">
                                        <a:latin typeface="Cambria Math" panose="02040503050406030204" pitchFamily="18" charset="0"/>
                                      </a:rPr>
                                      <m:t>𝑠</m:t>
                                    </m:r>
                                  </m:e>
                                  <m:sub>
                                    <m:r>
                                      <a:rPr kumimoji="1" lang="en-US" altLang="ja-JP" sz="1100" i="1" smtClean="0">
                                        <a:latin typeface="Cambria Math" panose="02040503050406030204" pitchFamily="18" charset="0"/>
                                      </a:rPr>
                                      <m:t>𝑥</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i="1" dirty="0" smtClean="0">
                                        <a:latin typeface="Cambria Math" panose="02040503050406030204" pitchFamily="18" charset="0"/>
                                      </a:rPr>
                                      <m:t>𝑦</m:t>
                                    </m:r>
                                  </m:sub>
                                </m:sSub>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sSub>
                                  <m:sSubPr>
                                    <m:ctrlPr>
                                      <a:rPr kumimoji="1" lang="en-US" altLang="ja-JP" sz="1100" i="1" dirty="0" smtClean="0">
                                        <a:solidFill>
                                          <a:srgbClr val="836967"/>
                                        </a:solidFill>
                                        <a:latin typeface="Cambria Math" panose="02040503050406030204" pitchFamily="18" charset="0"/>
                                      </a:rPr>
                                    </m:ctrlPr>
                                  </m:sSubPr>
                                  <m:e>
                                    <m:r>
                                      <a:rPr kumimoji="1" lang="en-US" altLang="ja-JP" sz="1100" i="1" dirty="0" smtClean="0">
                                        <a:latin typeface="Cambria Math" panose="02040503050406030204" pitchFamily="18" charset="0"/>
                                      </a:rPr>
                                      <m:t>𝑠</m:t>
                                    </m:r>
                                  </m:e>
                                  <m:sub>
                                    <m:r>
                                      <a:rPr kumimoji="1" lang="en-US" altLang="ja-JP" sz="1100" b="0" i="1" dirty="0" smtClean="0">
                                        <a:latin typeface="Cambria Math" panose="02040503050406030204" pitchFamily="18" charset="0"/>
                                      </a:rPr>
                                      <m:t>𝑧</m:t>
                                    </m:r>
                                  </m:sub>
                                </m:sSub>
                              </m:e>
                              <m:e>
                                <m:r>
                                  <a:rPr lang="en-US" altLang="ja-JP" sz="1100" b="0" i="1" smtClean="0">
                                    <a:latin typeface="Cambria Math" panose="02040503050406030204" pitchFamily="18" charset="0"/>
                                  </a:rPr>
                                  <m:t>0</m:t>
                                </m:r>
                              </m:e>
                            </m:mr>
                            <m:mr>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0</m:t>
                                </m:r>
                              </m:e>
                              <m:e>
                                <m:r>
                                  <a:rPr lang="en-US" altLang="ja-JP" sz="1100" b="0" i="1" smtClean="0">
                                    <a:latin typeface="Cambria Math" panose="02040503050406030204" pitchFamily="18" charset="0"/>
                                  </a:rPr>
                                  <m:t>1</m:t>
                                </m:r>
                              </m:e>
                            </m:mr>
                          </m:m>
                        </m:e>
                      </m:d>
                    </m:oMath>
                  </m:oMathPara>
                </a14:m>
                <a:endParaRPr kumimoji="1" lang="en-US" altLang="ja-JP" sz="1200" dirty="0"/>
              </a:p>
              <a:p>
                <a:pPr algn="l"/>
                <a:endParaRPr kumimoji="1" lang="en-US" altLang="ja-JP" sz="1200" dirty="0"/>
              </a:p>
              <a:p>
                <a:pPr algn="l"/>
                <a:r>
                  <a:rPr kumimoji="1" lang="ja-JP" altLang="en-US" sz="1200" dirty="0"/>
                  <a:t>合成すると、</a:t>
                </a:r>
                <a:endParaRPr kumimoji="1" lang="en-US" altLang="ja-JP" sz="1200" dirty="0"/>
              </a:p>
              <a:p>
                <a:pPr algn="l"/>
                <a14:m>
                  <m:oMath xmlns:m="http://schemas.openxmlformats.org/officeDocument/2006/math">
                    <m:d>
                      <m:dPr>
                        <m:begChr m:val="["/>
                        <m:endChr m:val="]"/>
                        <m:ctrlPr>
                          <a:rPr kumimoji="1" lang="en-US" altLang="ja-JP" sz="1200" b="0" i="1" smtClean="0">
                            <a:latin typeface="Cambria Math" panose="02040503050406030204" pitchFamily="18" charset="0"/>
                          </a:rPr>
                        </m:ctrlPr>
                      </m:dPr>
                      <m:e>
                        <m:m>
                          <m:mPr>
                            <m:mcs>
                              <m:mc>
                                <m:mcPr>
                                  <m:count m:val="4"/>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𝑜𝑠</m:t>
                              </m:r>
                              <m:r>
                                <m:rPr>
                                  <m:sty m:val="p"/>
                                </m:rPr>
                                <a:rPr kumimoji="1" lang="en-US" altLang="ja-JP" sz="1200" i="1">
                                  <a:latin typeface="Cambria Math" panose="02040503050406030204" pitchFamily="18" charset="0"/>
                                </a:rPr>
                                <m:t>Θ</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mr>
                          <m:mr>
                            <m:e>
                              <m:r>
                                <a:rPr lang="en-US" altLang="ja-JP" sz="1200" b="0" i="1" smtClean="0">
                                  <a:latin typeface="Cambria Math" panose="02040503050406030204" pitchFamily="18" charset="0"/>
                                </a:rPr>
                                <m:t>𝑠𝑖𝑛</m:t>
                              </m:r>
                              <m:r>
                                <m:rPr>
                                  <m:sty m:val="p"/>
                                </m:rPr>
                                <a:rPr lang="en-US" altLang="ja-JP" sz="1200" i="1">
                                  <a:latin typeface="Cambria Math" panose="02040503050406030204" pitchFamily="18" charset="0"/>
                                </a:rPr>
                                <m:t>Θ</m:t>
                              </m:r>
                            </m:e>
                            <m:e>
                              <m:r>
                                <a:rPr lang="en-US" altLang="ja-JP" sz="1200" b="0" i="1" smtClean="0">
                                  <a:latin typeface="Cambria Math" panose="02040503050406030204" pitchFamily="18" charset="0"/>
                                </a:rPr>
                                <m:t>𝑐𝑜𝑠</m:t>
                              </m:r>
                              <m:r>
                                <m:rPr>
                                  <m:sty m:val="p"/>
                                </m:rPr>
                                <a:rPr lang="en-US" altLang="ja-JP" sz="1200" i="1">
                                  <a:latin typeface="Cambria Math" panose="02040503050406030204" pitchFamily="18" charset="0"/>
                                </a:rPr>
                                <m:t>Θ</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e>
                              <m:r>
                                <a:rPr kumimoji="1" lang="en-US" altLang="ja-JP" sz="1200" b="0" i="1" dirty="0" smtClean="0">
                                  <a:latin typeface="Cambria Math" panose="02040503050406030204" pitchFamily="18" charset="0"/>
                                </a:rPr>
                                <m:t>0</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mr>
                        </m:m>
                      </m:e>
                    </m:d>
                    <m:r>
                      <a:rPr lang="en-US" altLang="ja-JP" sz="1200" b="0" i="1" smtClean="0">
                        <a:latin typeface="Cambria Math" panose="02040503050406030204" pitchFamily="18" charset="0"/>
                      </a:rPr>
                      <m:t> </m:t>
                    </m:r>
                    <m:d>
                      <m:dPr>
                        <m:begChr m:val="["/>
                        <m:endChr m:val="]"/>
                        <m:ctrlPr>
                          <a:rPr kumimoji="1" lang="en-US" altLang="ja-JP" sz="1200" b="0" i="1" smtClean="0">
                            <a:latin typeface="Cambria Math" panose="02040503050406030204" pitchFamily="18" charset="0"/>
                          </a:rPr>
                        </m:ctrlPr>
                      </m:dPr>
                      <m:e>
                        <m:m>
                          <m:mPr>
                            <m:mcs>
                              <m:mc>
                                <m:mcPr>
                                  <m:count m:val="4"/>
                                  <m:mcJc m:val="center"/>
                                </m:mcPr>
                              </m:mc>
                            </m:mcs>
                            <m:ctrlPr>
                              <a:rPr kumimoji="1" lang="en-US" altLang="ja-JP" sz="1200" b="0" i="1" smtClean="0">
                                <a:latin typeface="Cambria Math" panose="02040503050406030204" pitchFamily="18" charset="0"/>
                              </a:rPr>
                            </m:ctrlPr>
                          </m:mPr>
                          <m:m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𝑠</m:t>
                                  </m:r>
                                </m:e>
                                <m:sub>
                                  <m:r>
                                    <a:rPr kumimoji="1" lang="en-US" altLang="ja-JP" sz="1200" i="1" smtClean="0">
                                      <a:latin typeface="Cambria Math" panose="02040503050406030204" pitchFamily="18" charset="0"/>
                                    </a:rPr>
                                    <m:t>𝑥</m:t>
                                  </m:r>
                                </m:sub>
                              </m:sSub>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𝑑𝑥</m:t>
                              </m:r>
                            </m:e>
                          </m:mr>
                          <m:mr>
                            <m:e>
                              <m:r>
                                <a:rPr lang="en-US" altLang="ja-JP" sz="1200" b="0" i="1" smtClean="0">
                                  <a:latin typeface="Cambria Math" panose="02040503050406030204" pitchFamily="18" charset="0"/>
                                </a:rPr>
                                <m:t>0</m:t>
                              </m:r>
                            </m:e>
                            <m:e>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i="1" dirty="0" smtClean="0">
                                      <a:latin typeface="Cambria Math" panose="02040503050406030204" pitchFamily="18" charset="0"/>
                                    </a:rPr>
                                    <m:t>𝑦</m:t>
                                  </m:r>
                                </m:sub>
                              </m:sSub>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𝑑𝑦</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b="0" i="1" dirty="0" smtClean="0">
                                      <a:latin typeface="Cambria Math" panose="02040503050406030204" pitchFamily="18" charset="0"/>
                                    </a:rPr>
                                    <m:t>𝑧</m:t>
                                  </m:r>
                                </m:sub>
                              </m:sSub>
                            </m:e>
                            <m:e>
                              <m:r>
                                <a:rPr kumimoji="1" lang="en-US" altLang="ja-JP" sz="1200" b="0" i="1" dirty="0" smtClean="0">
                                  <a:latin typeface="Cambria Math" panose="02040503050406030204" pitchFamily="18" charset="0"/>
                                </a:rPr>
                                <m:t>𝑑𝑧</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mr>
                        </m:m>
                      </m:e>
                    </m:d>
                  </m:oMath>
                </a14:m>
                <a:r>
                  <a:rPr kumimoji="1" lang="en-US" altLang="ja-JP" sz="1200" dirty="0"/>
                  <a:t>=</a:t>
                </a:r>
                <a:r>
                  <a:rPr kumimoji="1" lang="en-US" altLang="ja-JP" sz="1200" b="0" dirty="0"/>
                  <a:t> </a:t>
                </a:r>
                <a14:m>
                  <m:oMath xmlns:m="http://schemas.openxmlformats.org/officeDocument/2006/math">
                    <m:d>
                      <m:dPr>
                        <m:begChr m:val="["/>
                        <m:endChr m:val="]"/>
                        <m:ctrlPr>
                          <a:rPr kumimoji="1" lang="en-US" altLang="ja-JP" sz="1200" b="0" i="1" smtClean="0">
                            <a:latin typeface="Cambria Math" panose="02040503050406030204" pitchFamily="18" charset="0"/>
                          </a:rPr>
                        </m:ctrlPr>
                      </m:dPr>
                      <m:e>
                        <m:m>
                          <m:mPr>
                            <m:mcs>
                              <m:mc>
                                <m:mcPr>
                                  <m:count m:val="4"/>
                                  <m:mcJc m:val="center"/>
                                </m:mcPr>
                              </m:mc>
                            </m:mcs>
                            <m:ctrlPr>
                              <a:rPr kumimoji="1" lang="en-US" altLang="ja-JP" sz="1200" b="0" i="1" smtClean="0">
                                <a:latin typeface="Cambria Math" panose="02040503050406030204" pitchFamily="18" charset="0"/>
                              </a:rPr>
                            </m:ctrlPr>
                          </m:mPr>
                          <m:m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𝑠</m:t>
                                  </m:r>
                                </m:e>
                                <m:sub>
                                  <m:r>
                                    <a:rPr kumimoji="1" lang="en-US" altLang="ja-JP" sz="1200" i="1" smtClean="0">
                                      <a:latin typeface="Cambria Math" panose="02040503050406030204" pitchFamily="18" charset="0"/>
                                    </a:rPr>
                                    <m:t>𝑥</m:t>
                                  </m:r>
                                </m:sub>
                              </m:sSub>
                              <m:r>
                                <a:rPr kumimoji="1" lang="en-US" altLang="ja-JP" sz="1200" b="0" i="1" smtClean="0">
                                  <a:latin typeface="Cambria Math" panose="02040503050406030204" pitchFamily="18" charset="0"/>
                                </a:rPr>
                                <m:t>𝑐𝑜𝑠</m:t>
                              </m:r>
                              <m:r>
                                <m:rPr>
                                  <m:sty m:val="p"/>
                                </m:rPr>
                                <a:rPr kumimoji="1" lang="en-US" altLang="ja-JP" sz="1200" i="1">
                                  <a:latin typeface="Cambria Math" panose="02040503050406030204" pitchFamily="18" charset="0"/>
                                </a:rPr>
                                <m:t>Θ</m:t>
                              </m:r>
                            </m:e>
                            <m:e>
                              <m:sSub>
                                <m:sSubPr>
                                  <m:ctrlPr>
                                    <a:rPr kumimoji="1" lang="en-US" altLang="ja-JP" sz="1200" i="1" dirty="0" smtClean="0">
                                      <a:solidFill>
                                        <a:srgbClr val="836967"/>
                                      </a:solidFill>
                                      <a:latin typeface="Cambria Math" panose="02040503050406030204" pitchFamily="18" charset="0"/>
                                    </a:rPr>
                                  </m:ctrlPr>
                                </m:sSubPr>
                                <m:e>
                                  <m:r>
                                    <a:rPr kumimoji="1" lang="en-US" altLang="ja-JP" sz="1200" b="0" i="1" dirty="0" smtClean="0">
                                      <a:solidFill>
                                        <a:srgbClr val="836967"/>
                                      </a:solidFill>
                                      <a:latin typeface="Cambria Math" panose="02040503050406030204" pitchFamily="18" charset="0"/>
                                    </a:rPr>
                                    <m:t>−</m:t>
                                  </m:r>
                                  <m:r>
                                    <a:rPr kumimoji="1" lang="en-US" altLang="ja-JP" sz="1200" i="1" dirty="0" smtClean="0">
                                      <a:latin typeface="Cambria Math" panose="02040503050406030204" pitchFamily="18" charset="0"/>
                                    </a:rPr>
                                    <m:t>𝑠</m:t>
                                  </m:r>
                                </m:e>
                                <m:sub>
                                  <m:r>
                                    <a:rPr kumimoji="1" lang="en-US" altLang="ja-JP" sz="1200" i="1" dirty="0" smtClean="0">
                                      <a:latin typeface="Cambria Math" panose="02040503050406030204" pitchFamily="18" charset="0"/>
                                    </a:rPr>
                                    <m:t>𝑦</m:t>
                                  </m:r>
                                </m:sub>
                              </m:sSub>
                              <m:r>
                                <a:rPr kumimoji="1" lang="en-US" altLang="ja-JP" sz="1200" b="0" i="1" dirty="0" smtClean="0">
                                  <a:latin typeface="Cambria Math" panose="02040503050406030204" pitchFamily="18" charset="0"/>
                                </a:rPr>
                                <m:t>𝑠𝑖𝑛</m:t>
                              </m:r>
                              <m:r>
                                <m:rPr>
                                  <m:sty m:val="p"/>
                                </m:rPr>
                                <a:rPr kumimoji="1" lang="en-US" altLang="ja-JP" sz="1200" i="1" dirty="0">
                                  <a:latin typeface="Cambria Math" panose="02040503050406030204" pitchFamily="18" charset="0"/>
                                </a:rPr>
                                <m:t>Θ</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𝑑𝑥𝑐𝑜𝑠</m:t>
                              </m:r>
                              <m:r>
                                <m:rPr>
                                  <m:sty m:val="p"/>
                                </m:rPr>
                                <a:rPr lang="en-US" altLang="ja-JP" sz="1200" i="1">
                                  <a:latin typeface="Cambria Math" panose="02040503050406030204" pitchFamily="18" charset="0"/>
                                </a:rPr>
                                <m:t>Θ</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𝑑𝑦𝑠𝑖𝑛</m:t>
                              </m:r>
                              <m:r>
                                <m:rPr>
                                  <m:sty m:val="p"/>
                                </m:rPr>
                                <a:rPr lang="en-US" altLang="ja-JP" sz="1200" i="1">
                                  <a:latin typeface="Cambria Math" panose="02040503050406030204" pitchFamily="18" charset="0"/>
                                </a:rPr>
                                <m:t>Θ</m:t>
                              </m:r>
                            </m:e>
                          </m:mr>
                          <m:mr>
                            <m:e>
                              <m:sSub>
                                <m:sSubPr>
                                  <m:ctrlPr>
                                    <a:rPr kumimoji="1" lang="en-US" altLang="ja-JP" sz="1200" i="1" smtClean="0">
                                      <a:solidFill>
                                        <a:srgbClr val="836967"/>
                                      </a:solidFill>
                                      <a:latin typeface="Cambria Math" panose="02040503050406030204" pitchFamily="18" charset="0"/>
                                    </a:rPr>
                                  </m:ctrlPr>
                                </m:sSubPr>
                                <m:e>
                                  <m:r>
                                    <a:rPr kumimoji="1" lang="en-US" altLang="ja-JP" sz="1200" i="1" smtClean="0">
                                      <a:latin typeface="Cambria Math" panose="02040503050406030204" pitchFamily="18" charset="0"/>
                                    </a:rPr>
                                    <m:t>𝑠</m:t>
                                  </m:r>
                                </m:e>
                                <m:sub>
                                  <m:r>
                                    <a:rPr kumimoji="1" lang="en-US" altLang="ja-JP" sz="1200" i="1" smtClean="0">
                                      <a:latin typeface="Cambria Math" panose="02040503050406030204" pitchFamily="18" charset="0"/>
                                    </a:rPr>
                                    <m:t>𝑥</m:t>
                                  </m:r>
                                </m:sub>
                              </m:sSub>
                              <m:r>
                                <a:rPr kumimoji="1" lang="en-US" altLang="ja-JP" sz="1200" b="0" i="1" smtClean="0">
                                  <a:latin typeface="Cambria Math" panose="02040503050406030204" pitchFamily="18" charset="0"/>
                                </a:rPr>
                                <m:t>𝑠𝑖𝑛</m:t>
                              </m:r>
                              <m:r>
                                <m:rPr>
                                  <m:sty m:val="p"/>
                                </m:rPr>
                                <a:rPr kumimoji="1" lang="en-US" altLang="ja-JP" sz="1200" i="1">
                                  <a:latin typeface="Cambria Math" panose="02040503050406030204" pitchFamily="18" charset="0"/>
                                </a:rPr>
                                <m:t>Θ</m:t>
                              </m:r>
                            </m:e>
                            <m:e>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i="1" dirty="0" smtClean="0">
                                      <a:latin typeface="Cambria Math" panose="02040503050406030204" pitchFamily="18" charset="0"/>
                                    </a:rPr>
                                    <m:t>𝑦</m:t>
                                  </m:r>
                                </m:sub>
                              </m:sSub>
                              <m:r>
                                <a:rPr kumimoji="1" lang="en-US" altLang="ja-JP" sz="1200" b="0" i="1" dirty="0" smtClean="0">
                                  <a:latin typeface="Cambria Math" panose="02040503050406030204" pitchFamily="18" charset="0"/>
                                </a:rPr>
                                <m:t>𝑐𝑜𝑠</m:t>
                              </m:r>
                              <m:r>
                                <m:rPr>
                                  <m:sty m:val="p"/>
                                </m:rPr>
                                <a:rPr kumimoji="1" lang="en-US" altLang="ja-JP" sz="1200" i="1" dirty="0">
                                  <a:latin typeface="Cambria Math" panose="02040503050406030204" pitchFamily="18" charset="0"/>
                                </a:rPr>
                                <m:t>Θ</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𝑑𝑥𝑠𝑖𝑛</m:t>
                              </m:r>
                              <m:r>
                                <m:rPr>
                                  <m:sty m:val="p"/>
                                </m:rPr>
                                <a:rPr lang="en-US" altLang="ja-JP" sz="1200" i="1">
                                  <a:latin typeface="Cambria Math" panose="02040503050406030204" pitchFamily="18" charset="0"/>
                                </a:rPr>
                                <m:t>Θ</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𝑑𝑦𝑐𝑜𝑠</m:t>
                              </m:r>
                              <m:r>
                                <m:rPr>
                                  <m:sty m:val="p"/>
                                </m:rPr>
                                <a:rPr lang="en-US" altLang="ja-JP" sz="1200" i="1">
                                  <a:latin typeface="Cambria Math" panose="02040503050406030204" pitchFamily="18" charset="0"/>
                                </a:rPr>
                                <m:t>Θ</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sSub>
                                <m:sSubPr>
                                  <m:ctrlPr>
                                    <a:rPr kumimoji="1" lang="en-US" altLang="ja-JP" sz="1200" i="1" dirty="0" smtClean="0">
                                      <a:solidFill>
                                        <a:srgbClr val="836967"/>
                                      </a:solidFill>
                                      <a:latin typeface="Cambria Math" panose="02040503050406030204" pitchFamily="18" charset="0"/>
                                    </a:rPr>
                                  </m:ctrlPr>
                                </m:sSubPr>
                                <m:e>
                                  <m:r>
                                    <a:rPr kumimoji="1" lang="en-US" altLang="ja-JP" sz="1200" i="1" dirty="0" smtClean="0">
                                      <a:latin typeface="Cambria Math" panose="02040503050406030204" pitchFamily="18" charset="0"/>
                                    </a:rPr>
                                    <m:t>𝑠</m:t>
                                  </m:r>
                                </m:e>
                                <m:sub>
                                  <m:r>
                                    <a:rPr kumimoji="1" lang="en-US" altLang="ja-JP" sz="1200" b="0" i="1" dirty="0" smtClean="0">
                                      <a:latin typeface="Cambria Math" panose="02040503050406030204" pitchFamily="18" charset="0"/>
                                    </a:rPr>
                                    <m:t>𝑧</m:t>
                                  </m:r>
                                </m:sub>
                              </m:sSub>
                            </m:e>
                            <m:e>
                              <m:r>
                                <a:rPr kumimoji="1" lang="en-US" altLang="ja-JP" sz="1200" b="0" i="1" dirty="0" smtClean="0">
                                  <a:latin typeface="Cambria Math" panose="02040503050406030204" pitchFamily="18" charset="0"/>
                                </a:rPr>
                                <m:t>𝑑𝑧</m:t>
                              </m:r>
                            </m:e>
                          </m:mr>
                          <m:mr>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0</m:t>
                              </m:r>
                            </m:e>
                            <m:e>
                              <m:r>
                                <a:rPr lang="en-US" altLang="ja-JP" sz="1200" b="0" i="1" smtClean="0">
                                  <a:latin typeface="Cambria Math" panose="02040503050406030204" pitchFamily="18" charset="0"/>
                                </a:rPr>
                                <m:t>1</m:t>
                              </m:r>
                            </m:e>
                          </m:mr>
                        </m:m>
                      </m:e>
                    </m:d>
                  </m:oMath>
                </a14:m>
                <a:endParaRPr kumimoji="1" lang="en-US" altLang="ja-JP" sz="1200" dirty="0"/>
              </a:p>
              <a:p>
                <a:pPr algn="l"/>
                <a:endParaRPr kumimoji="1" lang="en-US" altLang="ja-JP" sz="1200" dirty="0"/>
              </a:p>
              <a:p>
                <a:pPr algn="l"/>
                <a:r>
                  <a:rPr kumimoji="1" lang="ja-JP" altLang="en-US" sz="1200" dirty="0"/>
                  <a:t>これらをオブジェクトの各頂点に掛ける。</a:t>
                </a:r>
                <a:endParaRPr kumimoji="1" lang="en-US" altLang="ja-JP" sz="1200" dirty="0"/>
              </a:p>
              <a:p>
                <a:pPr algn="l"/>
                <a:r>
                  <a:rPr kumimoji="1" lang="ja-JP" altLang="en-US" sz="1200" dirty="0"/>
                  <a:t>この行列の合成はゲームプログラミングでは非常に大事で、</a:t>
                </a:r>
                <a:r>
                  <a:rPr kumimoji="1" lang="ja-JP" altLang="en-US" sz="1200" b="1" dirty="0"/>
                  <a:t>各頂点に掛ける</a:t>
                </a:r>
                <a:r>
                  <a:rPr kumimoji="1" lang="ja-JP" altLang="en-US" sz="1200" dirty="0"/>
                  <a:t>と書いてあるように、各頂点全てに処理を行う必要があり、ここの計算を如何に減らすかがそのまま速度に直結します。</a:t>
                </a:r>
                <a:endParaRPr kumimoji="1" lang="en-US" altLang="ja-JP" sz="1200" dirty="0"/>
              </a:p>
              <a:p>
                <a:pPr algn="l"/>
                <a:r>
                  <a:rPr kumimoji="1" lang="ja-JP" altLang="en-US" sz="1200" dirty="0"/>
                  <a:t>なので、合成できる処理はできる限り合成してから、計算を行うのが重要です。</a:t>
                </a:r>
                <a:endParaRPr kumimoji="1" lang="en-US" altLang="ja-JP" sz="1200" dirty="0"/>
              </a:p>
            </p:txBody>
          </p:sp>
        </mc:Choice>
        <mc:Fallback xmlns="">
          <p:sp>
            <p:nvSpPr>
              <p:cNvPr id="3" name="テキスト ボックス 2">
                <a:extLst>
                  <a:ext uri="{FF2B5EF4-FFF2-40B4-BE49-F238E27FC236}">
                    <a16:creationId xmlns:a16="http://schemas.microsoft.com/office/drawing/2014/main" id="{5DE50228-446F-C4E5-566D-AB05126EBFFE}"/>
                  </a:ext>
                </a:extLst>
              </p:cNvPr>
              <p:cNvSpPr txBox="1">
                <a:spLocks noRot="1" noChangeAspect="1" noMove="1" noResize="1" noEditPoints="1" noAdjustHandles="1" noChangeArrowheads="1" noChangeShapeType="1" noTextEdit="1"/>
              </p:cNvSpPr>
              <p:nvPr/>
            </p:nvSpPr>
            <p:spPr>
              <a:xfrm>
                <a:off x="3794125" y="5033362"/>
                <a:ext cx="3657600" cy="5324663"/>
              </a:xfrm>
              <a:prstGeom prst="rect">
                <a:avLst/>
              </a:prstGeom>
              <a:blipFill>
                <a:blip r:embed="rId5"/>
                <a:stretch>
                  <a:fillRect t="-115" r="-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512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6">
            <a:extLst>
              <a:ext uri="{FF2B5EF4-FFF2-40B4-BE49-F238E27FC236}">
                <a16:creationId xmlns:a16="http://schemas.microsoft.com/office/drawing/2014/main" id="{326EA0B0-D505-E0D7-9AD7-7B2B24D260C5}"/>
              </a:ext>
            </a:extLst>
          </p:cNvPr>
          <p:cNvSpPr txBox="1"/>
          <p:nvPr/>
        </p:nvSpPr>
        <p:spPr>
          <a:xfrm>
            <a:off x="196850" y="1008693"/>
            <a:ext cx="7162800" cy="1445909"/>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1</a:t>
            </a:r>
            <a:r>
              <a:rPr lang="ja-JP" altLang="en-US" sz="1200" dirty="0">
                <a:latin typeface="ＭＳ ゴシック"/>
                <a:cs typeface="ＭＳ ゴシック"/>
              </a:rPr>
              <a:t>　</a:t>
            </a:r>
            <a:r>
              <a:rPr lang="ja-JP" altLang="en-US" sz="1050" spc="-20" dirty="0">
                <a:latin typeface="ＭＳ 明朝"/>
                <a:cs typeface="ＭＳ ゴシック"/>
              </a:rPr>
              <a:t>次の行列を求めよ。</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に</a:t>
            </a:r>
            <a:r>
              <a:rPr lang="en-US" altLang="ja-JP" sz="1050" spc="-20" dirty="0">
                <a:latin typeface="ＭＳ 明朝"/>
                <a:cs typeface="ＭＳ 明朝"/>
              </a:rPr>
              <a:t>3,y</a:t>
            </a:r>
            <a:r>
              <a:rPr lang="ja-JP" altLang="en-US" sz="1050" spc="-20" dirty="0">
                <a:latin typeface="ＭＳ 明朝"/>
                <a:cs typeface="ＭＳ 明朝"/>
              </a:rPr>
              <a:t>に</a:t>
            </a:r>
            <a:r>
              <a:rPr lang="en-US" altLang="ja-JP" sz="1050" spc="-20" dirty="0">
                <a:latin typeface="ＭＳ 明朝"/>
                <a:cs typeface="ＭＳ 明朝"/>
              </a:rPr>
              <a:t>7</a:t>
            </a:r>
            <a:r>
              <a:rPr lang="ja-JP" altLang="en-US" sz="1050" spc="-20" dirty="0">
                <a:latin typeface="ＭＳ 明朝"/>
                <a:cs typeface="ＭＳ 明朝"/>
              </a:rPr>
              <a:t> 移動させる行列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に</a:t>
            </a:r>
            <a:r>
              <a:rPr lang="en-US" altLang="ja-JP" sz="1050" spc="-20" dirty="0">
                <a:latin typeface="ＭＳ 明朝"/>
                <a:cs typeface="ＭＳ 明朝"/>
              </a:rPr>
              <a:t>5,y</a:t>
            </a:r>
            <a:r>
              <a:rPr lang="ja-JP" altLang="en-US" sz="1050" spc="-20" dirty="0">
                <a:latin typeface="ＭＳ 明朝"/>
                <a:cs typeface="ＭＳ 明朝"/>
              </a:rPr>
              <a:t>に</a:t>
            </a:r>
            <a:r>
              <a:rPr lang="en-US" altLang="ja-JP" sz="1050" spc="-20" dirty="0">
                <a:latin typeface="ＭＳ 明朝"/>
                <a:cs typeface="ＭＳ 明朝"/>
              </a:rPr>
              <a:t>7,z</a:t>
            </a:r>
            <a:r>
              <a:rPr lang="ja-JP" altLang="en-US" sz="1050" spc="-20" dirty="0">
                <a:latin typeface="ＭＳ 明朝"/>
                <a:cs typeface="ＭＳ 明朝"/>
              </a:rPr>
              <a:t>に</a:t>
            </a:r>
            <a:r>
              <a:rPr lang="en-US" altLang="ja-JP" sz="1050" spc="-20" dirty="0">
                <a:latin typeface="ＭＳ 明朝"/>
                <a:cs typeface="ＭＳ 明朝"/>
              </a:rPr>
              <a:t>12</a:t>
            </a:r>
            <a:r>
              <a:rPr lang="ja-JP" altLang="en-US" sz="1050" spc="-20" dirty="0">
                <a:latin typeface="ＭＳ 明朝"/>
                <a:cs typeface="ＭＳ 明朝"/>
              </a:rPr>
              <a:t> 移動させる行列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a:t>
            </a:r>
            <a:r>
              <a:rPr lang="en-US" altLang="ja-JP" sz="1050" spc="-20" dirty="0">
                <a:latin typeface="ＭＳ 明朝"/>
                <a:cs typeface="ＭＳ 明朝"/>
              </a:rPr>
              <a:t>x</a:t>
            </a:r>
            <a:r>
              <a:rPr lang="ja-JP" altLang="en-US" sz="1050" spc="-20" dirty="0">
                <a:latin typeface="ＭＳ 明朝"/>
                <a:cs typeface="ＭＳ 明朝"/>
              </a:rPr>
              <a:t>を</a:t>
            </a:r>
            <a:r>
              <a:rPr lang="en-US" altLang="ja-JP" sz="1050" spc="-20" dirty="0">
                <a:latin typeface="ＭＳ 明朝"/>
                <a:cs typeface="ＭＳ 明朝"/>
              </a:rPr>
              <a:t>1/2,y</a:t>
            </a:r>
            <a:r>
              <a:rPr lang="ja-JP" altLang="en-US" sz="1050" spc="-20" dirty="0">
                <a:latin typeface="ＭＳ 明朝"/>
                <a:cs typeface="ＭＳ 明朝"/>
              </a:rPr>
              <a:t>を</a:t>
            </a:r>
            <a:r>
              <a:rPr lang="en-US" altLang="ja-JP" sz="1050" spc="-20" dirty="0">
                <a:latin typeface="ＭＳ 明朝"/>
                <a:cs typeface="ＭＳ 明朝"/>
              </a:rPr>
              <a:t>1/3</a:t>
            </a:r>
            <a:r>
              <a:rPr lang="ja-JP" altLang="en-US" sz="1050" spc="-20" dirty="0">
                <a:latin typeface="ＭＳ 明朝"/>
                <a:cs typeface="ＭＳ 明朝"/>
              </a:rPr>
              <a:t>　にする行列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を</a:t>
            </a:r>
            <a:r>
              <a:rPr lang="en-US" altLang="ja-JP" sz="1050" spc="-20" dirty="0">
                <a:latin typeface="ＭＳ 明朝"/>
                <a:cs typeface="ＭＳ 明朝"/>
              </a:rPr>
              <a:t>1/3,y</a:t>
            </a:r>
            <a:r>
              <a:rPr lang="ja-JP" altLang="en-US" sz="1050" spc="-20" dirty="0">
                <a:latin typeface="ＭＳ 明朝"/>
                <a:cs typeface="ＭＳ 明朝"/>
              </a:rPr>
              <a:t>を</a:t>
            </a:r>
            <a:r>
              <a:rPr lang="en-US" altLang="ja-JP" sz="1050" spc="-20" dirty="0">
                <a:latin typeface="ＭＳ 明朝"/>
                <a:cs typeface="ＭＳ 明朝"/>
              </a:rPr>
              <a:t>1/4,z</a:t>
            </a:r>
            <a:r>
              <a:rPr lang="ja-JP" altLang="en-US" sz="1050" spc="-20" dirty="0">
                <a:latin typeface="ＭＳ 明朝"/>
                <a:cs typeface="ＭＳ 明朝"/>
              </a:rPr>
              <a:t>を</a:t>
            </a:r>
            <a:r>
              <a:rPr lang="en-US" altLang="ja-JP" sz="1050" spc="-20" dirty="0">
                <a:latin typeface="ＭＳ 明朝"/>
                <a:cs typeface="ＭＳ 明朝"/>
              </a:rPr>
              <a:t>1/5</a:t>
            </a:r>
            <a:r>
              <a:rPr lang="ja-JP" altLang="en-US" sz="1050" spc="-20" dirty="0">
                <a:latin typeface="ＭＳ 明朝"/>
                <a:cs typeface="ＭＳ 明朝"/>
              </a:rPr>
              <a:t> にする行列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endParaRPr lang="en-US" altLang="ja-JP" sz="1050" spc="-20" dirty="0">
              <a:latin typeface="ＭＳ 明朝"/>
              <a:cs typeface="ＭＳ 明朝"/>
            </a:endParaRPr>
          </a:p>
        </p:txBody>
      </p:sp>
      <p:sp>
        <p:nvSpPr>
          <p:cNvPr id="3" name="object 6">
            <a:extLst>
              <a:ext uri="{FF2B5EF4-FFF2-40B4-BE49-F238E27FC236}">
                <a16:creationId xmlns:a16="http://schemas.microsoft.com/office/drawing/2014/main" id="{4E17EF15-AC22-5056-75C9-4057BEC75FA3}"/>
              </a:ext>
            </a:extLst>
          </p:cNvPr>
          <p:cNvSpPr txBox="1"/>
          <p:nvPr/>
        </p:nvSpPr>
        <p:spPr>
          <a:xfrm>
            <a:off x="196849" y="2568096"/>
            <a:ext cx="7162800" cy="1445909"/>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2</a:t>
            </a:r>
            <a:r>
              <a:rPr lang="ja-JP" altLang="en-US" sz="1200" dirty="0">
                <a:latin typeface="ＭＳ ゴシック"/>
                <a:cs typeface="ＭＳ ゴシック"/>
              </a:rPr>
              <a:t>　</a:t>
            </a:r>
            <a:r>
              <a:rPr lang="ja-JP" altLang="en-US" sz="1050" spc="-20" dirty="0">
                <a:latin typeface="ＭＳ 明朝"/>
                <a:cs typeface="ＭＳ ゴシック"/>
              </a:rPr>
              <a:t>次の行列を求めよ。</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　</a:t>
            </a:r>
            <a:r>
              <a:rPr lang="en-US" altLang="ja-JP" sz="1050" spc="-20" dirty="0">
                <a:latin typeface="ＭＳ 明朝"/>
                <a:cs typeface="ＭＳ 明朝"/>
              </a:rPr>
              <a:t>30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z</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ロール</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30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y</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ピッチ</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45</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z</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ヨー</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60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123189">
              <a:spcBef>
                <a:spcPts val="540"/>
              </a:spcBef>
              <a:tabLst>
                <a:tab pos="413384" algn="l"/>
                <a:tab pos="414020" algn="l"/>
              </a:tabLst>
            </a:pPr>
            <a:endParaRPr lang="en-US" altLang="ja-JP" sz="1050" spc="-20" dirty="0">
              <a:latin typeface="ＭＳ 明朝"/>
              <a:cs typeface="ＭＳ 明朝"/>
            </a:endParaRPr>
          </a:p>
        </p:txBody>
      </p:sp>
      <p:sp>
        <p:nvSpPr>
          <p:cNvPr id="4" name="object 6">
            <a:extLst>
              <a:ext uri="{FF2B5EF4-FFF2-40B4-BE49-F238E27FC236}">
                <a16:creationId xmlns:a16="http://schemas.microsoft.com/office/drawing/2014/main" id="{1900908B-E0AE-C91B-595D-F29175A853E4}"/>
              </a:ext>
            </a:extLst>
          </p:cNvPr>
          <p:cNvSpPr txBox="1"/>
          <p:nvPr/>
        </p:nvSpPr>
        <p:spPr>
          <a:xfrm>
            <a:off x="196850" y="4127500"/>
            <a:ext cx="7162800" cy="2056332"/>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3</a:t>
            </a:r>
            <a:r>
              <a:rPr lang="ja-JP" altLang="en-US" sz="1200" dirty="0">
                <a:latin typeface="ＭＳ ゴシック"/>
                <a:cs typeface="ＭＳ ゴシック"/>
              </a:rPr>
              <a:t>　</a:t>
            </a:r>
            <a:r>
              <a:rPr lang="ja-JP" altLang="en-US" sz="1050" spc="-20" dirty="0">
                <a:latin typeface="ＭＳ 明朝"/>
                <a:cs typeface="ＭＳ ゴシック"/>
              </a:rPr>
              <a:t>次の問いに答えよ。</a:t>
            </a: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I</a:t>
            </a:r>
            <a:r>
              <a:rPr lang="ja-JP" altLang="en-US" sz="1050" spc="-20" dirty="0">
                <a:latin typeface="ＭＳ 明朝"/>
                <a:cs typeface="ＭＳ 明朝"/>
              </a:rPr>
              <a:t>を</a:t>
            </a:r>
            <a:r>
              <a:rPr lang="en-US" altLang="ja-JP" sz="1050" spc="-20" dirty="0">
                <a:latin typeface="ＭＳ 明朝"/>
                <a:cs typeface="ＭＳ 明朝"/>
              </a:rPr>
              <a:t>+(1,2,3)</a:t>
            </a:r>
            <a:r>
              <a:rPr lang="ja-JP" altLang="en-US" sz="1050" spc="-20" dirty="0">
                <a:latin typeface="ＭＳ 明朝"/>
                <a:cs typeface="ＭＳ 明朝"/>
              </a:rPr>
              <a:t>移動させたあと、</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y</a:t>
            </a:r>
            <a:r>
              <a:rPr lang="ja-JP" altLang="en-US" sz="1050" spc="-20" dirty="0">
                <a:latin typeface="ＭＳ 明朝"/>
                <a:cs typeface="ＭＳ 明朝"/>
              </a:rPr>
              <a:t>軸周りにを</a:t>
            </a:r>
            <a:r>
              <a:rPr lang="en-US" altLang="ja-JP" sz="1050" spc="-20" dirty="0">
                <a:latin typeface="ＭＳ 明朝"/>
                <a:cs typeface="ＭＳ 明朝"/>
              </a:rPr>
              <a:t>30</a:t>
            </a:r>
            <a:r>
              <a:rPr lang="ja-JP" altLang="en-US" sz="1050" spc="-20" dirty="0">
                <a:latin typeface="ＭＳ 明朝"/>
                <a:cs typeface="ＭＳ 明朝"/>
              </a:rPr>
              <a:t>度回転させ、</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(1/2,1/2,1/2)</a:t>
            </a:r>
            <a:r>
              <a:rPr lang="ja-JP" altLang="en-US" sz="1050" spc="-20" dirty="0">
                <a:latin typeface="ＭＳ 明朝"/>
                <a:cs typeface="ＭＳ 明朝"/>
              </a:rPr>
              <a:t>に縮小したい。</a:t>
            </a:r>
            <a:endParaRPr lang="en-US" altLang="ja-JP" sz="1050" spc="-20" dirty="0">
              <a:latin typeface="ＭＳ 明朝"/>
              <a:cs typeface="ＭＳ 明朝"/>
            </a:endParaRPr>
          </a:p>
          <a:p>
            <a:pPr marL="129539">
              <a:lnSpc>
                <a:spcPct val="100000"/>
              </a:lnSpc>
              <a:spcBef>
                <a:spcPts val="1035"/>
              </a:spcBef>
            </a:pPr>
            <a:r>
              <a:rPr lang="ja-JP" altLang="en-US" sz="1050" dirty="0">
                <a:latin typeface="ＭＳ 明朝"/>
                <a:cs typeface="ＭＳ 明朝"/>
              </a:rPr>
              <a:t>上記の合成行列を求めよ。</a:t>
            </a:r>
            <a:endParaRPr lang="en-US" altLang="ja-JP" sz="1050" dirty="0">
              <a:latin typeface="ＭＳ 明朝"/>
              <a:cs typeface="ＭＳ 明朝"/>
            </a:endParaRPr>
          </a:p>
          <a:p>
            <a:pPr marL="129539">
              <a:lnSpc>
                <a:spcPct val="100000"/>
              </a:lnSpc>
              <a:spcBef>
                <a:spcPts val="1035"/>
              </a:spcBef>
            </a:pPr>
            <a:r>
              <a:rPr lang="ja-JP" altLang="en-US" sz="1050" dirty="0">
                <a:latin typeface="ＭＳ 明朝"/>
                <a:cs typeface="ＭＳ 明朝"/>
              </a:rPr>
              <a:t>また、最終的な</a:t>
            </a:r>
            <a:r>
              <a:rPr lang="en-US" altLang="ja-JP" sz="1050" dirty="0">
                <a:latin typeface="ＭＳ 明朝"/>
                <a:cs typeface="ＭＳ 明朝"/>
              </a:rPr>
              <a:t>I</a:t>
            </a:r>
            <a:r>
              <a:rPr lang="ja-JP" altLang="en-US" sz="1050" dirty="0">
                <a:latin typeface="ＭＳ 明朝"/>
                <a:cs typeface="ＭＳ 明朝"/>
              </a:rPr>
              <a:t>の座標を求めよ。</a:t>
            </a:r>
            <a:endParaRPr lang="en-US" altLang="ja-JP" sz="1050" dirty="0">
              <a:latin typeface="ＭＳ 明朝"/>
              <a:cs typeface="ＭＳ 明朝"/>
            </a:endParaRPr>
          </a:p>
          <a:p>
            <a:pPr marL="129539">
              <a:lnSpc>
                <a:spcPct val="100000"/>
              </a:lnSpc>
              <a:spcBef>
                <a:spcPts val="1035"/>
              </a:spcBef>
            </a:pP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ja-JP" altLang="en-US" sz="1050" dirty="0">
              <a:latin typeface="ＭＳ 明朝"/>
              <a:cs typeface="ＭＳ 明朝"/>
            </a:endParaRPr>
          </a:p>
          <a:p>
            <a:pPr marL="123189">
              <a:lnSpc>
                <a:spcPct val="100000"/>
              </a:lnSpc>
              <a:spcBef>
                <a:spcPts val="540"/>
              </a:spcBef>
              <a:tabLst>
                <a:tab pos="413384" algn="l"/>
                <a:tab pos="414020" algn="l"/>
              </a:tabLst>
            </a:pP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en-US" altLang="ja-JP"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en-US" altLang="ja-JP"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en-US" altLang="ja-JP"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en-US" altLang="ja-JP"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en-US" altLang="ja-JP"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endParaRPr lang="ja-JP" altLang="en-US" sz="1050" dirty="0">
              <a:latin typeface="ＭＳ 明朝"/>
              <a:cs typeface="ＭＳ 明朝"/>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72DDC2D-381E-48C2-B0AA-D98A1D40B39F}"/>
                  </a:ext>
                </a:extLst>
              </p:cNvPr>
              <p:cNvSpPr txBox="1"/>
              <p:nvPr/>
            </p:nvSpPr>
            <p:spPr>
              <a:xfrm>
                <a:off x="565735" y="164299"/>
                <a:ext cx="2026709" cy="772712"/>
              </a:xfrm>
              <a:prstGeom prst="rect">
                <a:avLst/>
              </a:prstGeom>
              <a:noFill/>
            </p:spPr>
            <p:txBody>
              <a:bodyPr wrap="none" rtlCol="0">
                <a:spAutoFit/>
              </a:bodyPr>
              <a:lstStyle/>
              <a:p>
                <a:r>
                  <a:rPr kumimoji="1" lang="en-US" altLang="ja-JP" sz="1200" b="0" dirty="0"/>
                  <a:t>H</a:t>
                </a:r>
                <a14:m>
                  <m:oMath xmlns:m="http://schemas.openxmlformats.org/officeDocument/2006/math">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1"/>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mr>
                          <m:m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1</m:t>
                                  </m:r>
                                </m:e>
                              </m:eqArr>
                            </m:e>
                          </m:mr>
                        </m:m>
                      </m:e>
                    </m:d>
                  </m:oMath>
                </a14:m>
                <a:r>
                  <a:rPr kumimoji="1" lang="en-US" altLang="ja-JP" sz="1200" dirty="0"/>
                  <a:t>,Ⅰ=</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1"/>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3</m:t>
                              </m:r>
                            </m:e>
                          </m:mr>
                          <m:m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1</m:t>
                                  </m:r>
                                </m:e>
                              </m:eqArr>
                            </m:e>
                          </m:mr>
                        </m:m>
                      </m:e>
                    </m:d>
                  </m:oMath>
                </a14:m>
                <a:r>
                  <a:rPr kumimoji="1" lang="en-US" altLang="ja-JP" sz="1200" dirty="0"/>
                  <a:t>,E(</a:t>
                </a:r>
                <a:r>
                  <a:rPr kumimoji="1" lang="ja-JP" altLang="en-US" sz="1200" dirty="0"/>
                  <a:t>単位行列</a:t>
                </a:r>
                <a:r>
                  <a:rPr kumimoji="1" lang="en-US" altLang="ja-JP" sz="1200" dirty="0"/>
                  <a:t>)</a:t>
                </a:r>
                <a:endParaRPr kumimoji="1" lang="ja-JP" altLang="en-US" sz="1200" dirty="0"/>
              </a:p>
            </p:txBody>
          </p:sp>
        </mc:Choice>
        <mc:Fallback xmlns="">
          <p:sp>
            <p:nvSpPr>
              <p:cNvPr id="16" name="テキスト ボックス 15">
                <a:extLst>
                  <a:ext uri="{FF2B5EF4-FFF2-40B4-BE49-F238E27FC236}">
                    <a16:creationId xmlns:a16="http://schemas.microsoft.com/office/drawing/2014/main" id="{172DDC2D-381E-48C2-B0AA-D98A1D40B39F}"/>
                  </a:ext>
                </a:extLst>
              </p:cNvPr>
              <p:cNvSpPr txBox="1">
                <a:spLocks noRot="1" noChangeAspect="1" noMove="1" noResize="1" noEditPoints="1" noAdjustHandles="1" noChangeArrowheads="1" noChangeShapeType="1" noTextEdit="1"/>
              </p:cNvSpPr>
              <p:nvPr/>
            </p:nvSpPr>
            <p:spPr>
              <a:xfrm>
                <a:off x="565735" y="164299"/>
                <a:ext cx="2026709" cy="772712"/>
              </a:xfrm>
              <a:prstGeom prst="rect">
                <a:avLst/>
              </a:prstGeom>
              <a:blipFill>
                <a:blip r:embed="rId2"/>
                <a:stretch>
                  <a:fillRect l="-301"/>
                </a:stretch>
              </a:blipFill>
            </p:spPr>
            <p:txBody>
              <a:bodyPr/>
              <a:lstStyle/>
              <a:p>
                <a:r>
                  <a:rPr lang="ja-JP" altLang="en-US">
                    <a:noFill/>
                  </a:rPr>
                  <a:t> </a:t>
                </a:r>
              </a:p>
            </p:txBody>
          </p:sp>
        </mc:Fallback>
      </mc:AlternateContent>
      <p:sp>
        <p:nvSpPr>
          <p:cNvPr id="17" name="object 6">
            <a:extLst>
              <a:ext uri="{FF2B5EF4-FFF2-40B4-BE49-F238E27FC236}">
                <a16:creationId xmlns:a16="http://schemas.microsoft.com/office/drawing/2014/main" id="{A3778A92-1659-49C0-B295-781AEECBB905}"/>
              </a:ext>
            </a:extLst>
          </p:cNvPr>
          <p:cNvSpPr txBox="1"/>
          <p:nvPr/>
        </p:nvSpPr>
        <p:spPr>
          <a:xfrm>
            <a:off x="196849" y="6428132"/>
            <a:ext cx="7162800" cy="3795270"/>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en-US" altLang="ja-JP" sz="1200" dirty="0">
                <a:latin typeface="ＭＳ ゴシック"/>
                <a:cs typeface="ＭＳ ゴシック"/>
              </a:rPr>
              <a:t>4</a:t>
            </a:r>
            <a:r>
              <a:rPr lang="ja-JP" altLang="en-US" sz="1200" dirty="0">
                <a:latin typeface="ＭＳ ゴシック"/>
                <a:cs typeface="ＭＳ ゴシック"/>
              </a:rPr>
              <a:t>　</a:t>
            </a:r>
            <a:r>
              <a:rPr lang="ja-JP" altLang="en-US" sz="1050" spc="-20" dirty="0">
                <a:latin typeface="ＭＳ 明朝"/>
                <a:cs typeface="ＭＳ ゴシック"/>
              </a:rPr>
              <a:t>次の問いに答えよ。</a:t>
            </a:r>
            <a:endParaRPr lang="en-US" altLang="ja-JP" sz="1050" spc="-20" dirty="0">
              <a:latin typeface="ＭＳ 明朝"/>
              <a:cs typeface="ＭＳ ゴシック"/>
            </a:endParaRPr>
          </a:p>
          <a:p>
            <a:pPr marL="129539">
              <a:spcBef>
                <a:spcPts val="1035"/>
              </a:spcBef>
            </a:pPr>
            <a:r>
              <a:rPr lang="en-US" altLang="ja-JP" sz="1050" spc="-20" dirty="0">
                <a:latin typeface="ＭＳ 明朝"/>
                <a:cs typeface="ＭＳ 明朝"/>
              </a:rPr>
              <a:t>A(0,0),B(4,0),C(2,3)</a:t>
            </a:r>
            <a:r>
              <a:rPr lang="ja-JP" altLang="en-US" sz="1050" spc="-20" dirty="0">
                <a:latin typeface="ＭＳ 明朝"/>
                <a:cs typeface="ＭＳ 明朝"/>
              </a:rPr>
              <a:t>とする。</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三角形</a:t>
            </a:r>
            <a:r>
              <a:rPr lang="en-US" altLang="ja-JP" sz="1050" spc="-20" dirty="0">
                <a:latin typeface="ＭＳ 明朝"/>
                <a:cs typeface="ＭＳ 明朝"/>
              </a:rPr>
              <a:t>ABC</a:t>
            </a:r>
            <a:r>
              <a:rPr lang="ja-JP" altLang="en-US" sz="1050" spc="-20" dirty="0">
                <a:latin typeface="ＭＳ 明朝"/>
                <a:cs typeface="ＭＳ 明朝"/>
              </a:rPr>
              <a:t>に</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x</a:t>
            </a:r>
            <a:r>
              <a:rPr lang="ja-JP" altLang="en-US" sz="1050" spc="-20" dirty="0">
                <a:latin typeface="ＭＳ 明朝"/>
                <a:cs typeface="ＭＳ 明朝"/>
              </a:rPr>
              <a:t>に２移動</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y</a:t>
            </a:r>
            <a:r>
              <a:rPr lang="ja-JP" altLang="en-US" sz="1050" spc="-20" dirty="0">
                <a:latin typeface="ＭＳ 明朝"/>
                <a:cs typeface="ＭＳ 明朝"/>
              </a:rPr>
              <a:t>に</a:t>
            </a:r>
            <a:r>
              <a:rPr lang="en-US" altLang="ja-JP" sz="1050" spc="-20" dirty="0">
                <a:latin typeface="ＭＳ 明朝"/>
                <a:cs typeface="ＭＳ 明朝"/>
              </a:rPr>
              <a:t>4</a:t>
            </a:r>
            <a:r>
              <a:rPr lang="ja-JP" altLang="en-US" sz="1050" spc="-20" dirty="0">
                <a:latin typeface="ＭＳ 明朝"/>
                <a:cs typeface="ＭＳ 明朝"/>
              </a:rPr>
              <a:t>移動</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ABC</a:t>
            </a:r>
            <a:r>
              <a:rPr lang="ja-JP" altLang="en-US" sz="1050" spc="-20" dirty="0">
                <a:latin typeface="ＭＳ 明朝"/>
                <a:cs typeface="ＭＳ 明朝"/>
              </a:rPr>
              <a:t>の中点を基準として</a:t>
            </a:r>
            <a:r>
              <a:rPr lang="en-US" altLang="ja-JP" sz="1050" spc="-20" dirty="0">
                <a:latin typeface="ＭＳ 明朝"/>
                <a:cs typeface="ＭＳ 明朝"/>
              </a:rPr>
              <a:t>y</a:t>
            </a:r>
            <a:r>
              <a:rPr lang="ja-JP" altLang="en-US" sz="1050" spc="-20" dirty="0">
                <a:latin typeface="ＭＳ 明朝"/>
                <a:cs typeface="ＭＳ 明朝"/>
              </a:rPr>
              <a:t>軸周りにを</a:t>
            </a:r>
            <a:r>
              <a:rPr lang="en-US" altLang="ja-JP" sz="1050" spc="-20" dirty="0">
                <a:latin typeface="ＭＳ 明朝"/>
                <a:cs typeface="ＭＳ 明朝"/>
              </a:rPr>
              <a:t>30</a:t>
            </a:r>
            <a:r>
              <a:rPr lang="ja-JP" altLang="en-US" sz="1050" spc="-20" dirty="0">
                <a:latin typeface="ＭＳ 明朝"/>
                <a:cs typeface="ＭＳ 明朝"/>
              </a:rPr>
              <a:t>度回転</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ABC</a:t>
            </a:r>
            <a:r>
              <a:rPr lang="ja-JP" altLang="en-US" sz="1050" spc="-20" dirty="0">
                <a:latin typeface="ＭＳ 明朝"/>
                <a:cs typeface="ＭＳ 明朝"/>
              </a:rPr>
              <a:t>の中点を基準として</a:t>
            </a:r>
            <a:r>
              <a:rPr lang="en-US" altLang="ja-JP" sz="1050" spc="-20" dirty="0">
                <a:latin typeface="ＭＳ 明朝"/>
                <a:cs typeface="ＭＳ 明朝"/>
              </a:rPr>
              <a:t>x</a:t>
            </a:r>
            <a:r>
              <a:rPr lang="ja-JP" altLang="en-US" sz="1050" spc="-20" dirty="0">
                <a:latin typeface="ＭＳ 明朝"/>
                <a:cs typeface="ＭＳ 明朝"/>
              </a:rPr>
              <a:t>軸周りにを</a:t>
            </a:r>
            <a:r>
              <a:rPr lang="en-US" altLang="ja-JP" sz="1050" spc="-20" dirty="0">
                <a:latin typeface="ＭＳ 明朝"/>
                <a:cs typeface="ＭＳ 明朝"/>
              </a:rPr>
              <a:t>30</a:t>
            </a:r>
            <a:r>
              <a:rPr lang="ja-JP" altLang="en-US" sz="1050" spc="-20" dirty="0">
                <a:latin typeface="ＭＳ 明朝"/>
                <a:cs typeface="ＭＳ 明朝"/>
              </a:rPr>
              <a:t>度回転</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(1/2,1/2)</a:t>
            </a:r>
            <a:r>
              <a:rPr lang="ja-JP" altLang="en-US" sz="1050" spc="-20" dirty="0">
                <a:latin typeface="ＭＳ 明朝"/>
                <a:cs typeface="ＭＳ 明朝"/>
              </a:rPr>
              <a:t>縮小</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上記の変換をかけるとする。</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合成行列を求めよ。</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また、最終的な三角形</a:t>
            </a:r>
            <a:r>
              <a:rPr lang="en-US" altLang="ja-JP" sz="1050" spc="-20" dirty="0">
                <a:latin typeface="ＭＳ 明朝"/>
                <a:cs typeface="ＭＳ 明朝"/>
              </a:rPr>
              <a:t>ABC</a:t>
            </a:r>
            <a:r>
              <a:rPr lang="ja-JP" altLang="en-US" sz="1050" spc="-20" dirty="0">
                <a:latin typeface="ＭＳ 明朝"/>
                <a:cs typeface="ＭＳ 明朝"/>
              </a:rPr>
              <a:t>の</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中点 </a:t>
            </a:r>
            <a:r>
              <a:rPr lang="en-US" altLang="ja-JP" sz="1050" spc="-20" dirty="0">
                <a:latin typeface="ＭＳ 明朝"/>
                <a:cs typeface="ＭＳ 明朝"/>
              </a:rPr>
              <a:t>/ </a:t>
            </a:r>
            <a:r>
              <a:rPr lang="ja-JP" altLang="en-US" sz="1050" spc="-20" dirty="0">
                <a:latin typeface="ＭＳ 明朝"/>
                <a:cs typeface="ＭＳ 明朝"/>
              </a:rPr>
              <a:t>点</a:t>
            </a:r>
            <a:r>
              <a:rPr lang="en-US" altLang="ja-JP" sz="1050" spc="-20" dirty="0">
                <a:latin typeface="ＭＳ 明朝"/>
                <a:cs typeface="ＭＳ 明朝"/>
              </a:rPr>
              <a:t>A / </a:t>
            </a:r>
            <a:r>
              <a:rPr lang="ja-JP" altLang="en-US" sz="1050" spc="-20" dirty="0">
                <a:latin typeface="ＭＳ 明朝"/>
                <a:cs typeface="ＭＳ 明朝"/>
              </a:rPr>
              <a:t>点</a:t>
            </a:r>
            <a:r>
              <a:rPr lang="en-US" altLang="ja-JP" sz="1050"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a:t>
            </a:r>
            <a:r>
              <a:rPr lang="ja-JP" altLang="en-US" sz="1050" spc="-20" dirty="0">
                <a:latin typeface="ＭＳ 明朝"/>
                <a:cs typeface="ＭＳ 明朝"/>
              </a:rPr>
              <a:t> 点</a:t>
            </a:r>
            <a:r>
              <a:rPr lang="en-US" altLang="ja-JP" sz="1050" spc="-20" dirty="0">
                <a:latin typeface="ＭＳ 明朝"/>
                <a:cs typeface="ＭＳ 明朝"/>
              </a:rPr>
              <a:t>C</a:t>
            </a:r>
            <a:r>
              <a:rPr lang="ja-JP" altLang="en-US" sz="1050" spc="-20" dirty="0">
                <a:latin typeface="ＭＳ 明朝"/>
                <a:cs typeface="ＭＳ 明朝"/>
              </a:rPr>
              <a:t>　を求めなさい。</a:t>
            </a:r>
            <a:endParaRPr lang="en-US" altLang="ja-JP" sz="1050" spc="-20" dirty="0">
              <a:latin typeface="ＭＳ 明朝"/>
              <a:cs typeface="ＭＳ 明朝"/>
            </a:endParaRPr>
          </a:p>
          <a:p>
            <a:pPr marL="129539">
              <a:lnSpc>
                <a:spcPct val="100000"/>
              </a:lnSpc>
              <a:spcBef>
                <a:spcPts val="1035"/>
              </a:spcBef>
            </a:pPr>
            <a:endParaRPr lang="en-US" sz="1050" spc="-20" dirty="0">
              <a:latin typeface="ＭＳ 明朝"/>
              <a:cs typeface="ＭＳ 明朝"/>
            </a:endParaRPr>
          </a:p>
        </p:txBody>
      </p:sp>
    </p:spTree>
    <p:extLst>
      <p:ext uri="{BB962C8B-B14F-4D97-AF65-F5344CB8AC3E}">
        <p14:creationId xmlns:p14="http://schemas.microsoft.com/office/powerpoint/2010/main" val="249343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object 6">
                <a:extLst>
                  <a:ext uri="{FF2B5EF4-FFF2-40B4-BE49-F238E27FC236}">
                    <a16:creationId xmlns:a16="http://schemas.microsoft.com/office/drawing/2014/main" id="{326EA0B0-D505-E0D7-9AD7-7B2B24D260C5}"/>
                  </a:ext>
                </a:extLst>
              </p:cNvPr>
              <p:cNvSpPr txBox="1"/>
              <p:nvPr/>
            </p:nvSpPr>
            <p:spPr>
              <a:xfrm>
                <a:off x="203413" y="6267810"/>
                <a:ext cx="7162800" cy="1220206"/>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1</a:t>
                </a:r>
                <a:r>
                  <a:rPr lang="ja-JP" altLang="en-US" sz="1200" dirty="0">
                    <a:latin typeface="ＭＳ ゴシック"/>
                    <a:cs typeface="ＭＳ ゴシック"/>
                  </a:rPr>
                  <a:t>　</a:t>
                </a:r>
                <a:r>
                  <a:rPr lang="ja-JP" altLang="en-US" sz="1050" spc="-20" dirty="0">
                    <a:latin typeface="ＭＳ 明朝"/>
                    <a:cs typeface="ＭＳ ゴシック"/>
                  </a:rPr>
                  <a:t>次の行列計算をせよ。</a:t>
                </a: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sz="1050" spc="-20" dirty="0">
                    <a:latin typeface="ＭＳ 明朝"/>
                    <a:cs typeface="ＭＳ 明朝"/>
                  </a:rPr>
                  <a:t>A+B</a:t>
                </a:r>
                <a:r>
                  <a:rPr lang="ja-JP" altLang="en-US" sz="1050" spc="-20" dirty="0">
                    <a:latin typeface="ＭＳ 明朝"/>
                    <a:cs typeface="ＭＳ 明朝"/>
                  </a:rPr>
                  <a:t>　　</a:t>
                </a:r>
                <a:r>
                  <a:rPr lang="en-US" altLang="ja-JP" sz="1050" spc="-20" dirty="0">
                    <a:latin typeface="ＭＳ 明朝"/>
                    <a:cs typeface="ＭＳ 明朝"/>
                  </a:rPr>
                  <a:t>(4) (1/2)D</a:t>
                </a:r>
                <a:endParaRPr lang="en-US" sz="1050" dirty="0">
                  <a:latin typeface="ＭＳ 明朝"/>
                  <a:cs typeface="ＭＳ 明朝"/>
                </a:endParaRPr>
              </a:p>
              <a:p>
                <a:pPr marL="413384" indent="-290195">
                  <a:spcBef>
                    <a:spcPts val="540"/>
                  </a:spcBef>
                  <a:buFont typeface="Times New Roman"/>
                  <a:buAutoNum type="arabicParenBoth"/>
                  <a:tabLst>
                    <a:tab pos="413384" algn="l"/>
                    <a:tab pos="414020" algn="l"/>
                  </a:tabLst>
                </a:pPr>
                <a:r>
                  <a:rPr lang="en-US" sz="1050" spc="-20" dirty="0">
                    <a:latin typeface="ＭＳ 明朝"/>
                    <a:cs typeface="ＭＳ 明朝"/>
                  </a:rPr>
                  <a:t>A-B    (5)</a:t>
                </a:r>
                <a:r>
                  <a:rPr lang="en-US" altLang="ja-JP" sz="1050" spc="-20" dirty="0">
                    <a:latin typeface="ＭＳ 明朝"/>
                    <a:cs typeface="ＭＳ 明朝"/>
                  </a:rPr>
                  <a:t> (-1/4)X = (1/2)B – 3A</a:t>
                </a:r>
                <a:endParaRPr lang="en-US" sz="1050" spc="-2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-3C    (6) 2X = 3C - D </a:t>
                </a:r>
              </a:p>
              <a:p>
                <a:pPr marL="123189">
                  <a:lnSpc>
                    <a:spcPct val="100000"/>
                  </a:lnSpc>
                  <a:spcBef>
                    <a:spcPts val="540"/>
                  </a:spcBef>
                  <a:tabLst>
                    <a:tab pos="413384" algn="l"/>
                    <a:tab pos="414020" algn="l"/>
                  </a:tabLst>
                </a:pPr>
                <a:endParaRPr lang="en-US" altLang="ja-JP" sz="1050" spc="-20" dirty="0">
                  <a:latin typeface="ＭＳ 明朝"/>
                  <a:cs typeface="ＭＳ 明朝"/>
                </a:endParaRPr>
              </a:p>
              <a:p>
                <a:pPr marL="123189">
                  <a:lnSpc>
                    <a:spcPct val="100000"/>
                  </a:lnSpc>
                  <a:spcBef>
                    <a:spcPts val="540"/>
                  </a:spcBef>
                  <a:tabLst>
                    <a:tab pos="413384" algn="l"/>
                    <a:tab pos="414020" algn="l"/>
                  </a:tabLst>
                </a:pPr>
                <a:r>
                  <a:rPr lang="en-US" altLang="ja-JP" sz="1050" spc="-20" dirty="0">
                    <a:latin typeface="ＭＳ 明朝"/>
                    <a:cs typeface="ＭＳ 明朝"/>
                  </a:rPr>
                  <a:t>(1)</a:t>
                </a:r>
                <a14:m>
                  <m:oMath xmlns:m="http://schemas.openxmlformats.org/officeDocument/2006/math">
                    <m:d>
                      <m:dPr>
                        <m:begChr m:val="["/>
                        <m:endChr m:val="]"/>
                        <m:ctrlPr>
                          <a:rPr lang="ar-AE" altLang="ja-JP" sz="1050" i="1" spc="-20" smtClean="0">
                            <a:latin typeface="Cambria Math" panose="02040503050406030204" pitchFamily="18" charset="0"/>
                          </a:rPr>
                        </m:ctrlPr>
                      </m:dPr>
                      <m:e>
                        <m:m>
                          <m:mPr>
                            <m:mcs>
                              <m:mc>
                                <m:mcPr>
                                  <m:count m:val="2"/>
                                  <m:mcJc m:val="center"/>
                                </m:mcPr>
                              </m:mc>
                            </m:mcs>
                            <m:ctrlPr>
                              <a:rPr lang="ar-AE" altLang="ja-JP" sz="1050" i="1" spc="-20" smtClean="0">
                                <a:latin typeface="Cambria Math" panose="02040503050406030204" pitchFamily="18" charset="0"/>
                              </a:rPr>
                            </m:ctrlPr>
                          </m:mPr>
                          <m:mr>
                            <m:e>
                              <m:r>
                                <m:rPr>
                                  <m:brk m:alnAt="7"/>
                                </m:rPr>
                                <a:rPr lang="ar-AE" altLang="ja-JP" sz="1050" b="0" i="1" spc="-20" smtClean="0">
                                  <a:latin typeface="Cambria Math" panose="02040503050406030204" pitchFamily="18" charset="0"/>
                                </a:rPr>
                                <m:t>−</m:t>
                              </m:r>
                              <m:r>
                                <m:rPr>
                                  <m:brk m:alnAt="7"/>
                                </m:rPr>
                                <a:rPr lang="en-US" altLang="ja-JP" sz="1050" b="0" i="1" spc="-20" smtClean="0">
                                  <a:latin typeface="Cambria Math" panose="02040503050406030204" pitchFamily="18" charset="0"/>
                                </a:rPr>
                                <m:t>3</m:t>
                              </m:r>
                            </m:e>
                            <m:e>
                              <m:r>
                                <a:rPr lang="en-US" altLang="ja-JP" sz="1050" b="0" i="1" spc="-20" smtClean="0">
                                  <a:latin typeface="Cambria Math" panose="02040503050406030204" pitchFamily="18" charset="0"/>
                                </a:rPr>
                                <m:t>4</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e>
                              <m:r>
                                <a:rPr lang="en-US" altLang="ja-JP" sz="1050" b="0" i="1" spc="-20" smtClean="0">
                                  <a:latin typeface="Cambria Math" panose="02040503050406030204" pitchFamily="18" charset="0"/>
                                </a:rPr>
                                <m:t>6</m:t>
                              </m:r>
                            </m:e>
                          </m:mr>
                        </m:m>
                      </m:e>
                    </m:d>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2</m:t>
                    </m:r>
                    <m:r>
                      <a:rPr lang="en-US" altLang="ja-JP" sz="1050" b="0" i="1" spc="-20" smtClean="0">
                        <a:latin typeface="Cambria Math" panose="02040503050406030204" pitchFamily="18" charset="0"/>
                      </a:rPr>
                      <m:t>)</m:t>
                    </m:r>
                    <m:d>
                      <m:dPr>
                        <m:begChr m:val="["/>
                        <m:endChr m:val="]"/>
                        <m:ctrlPr>
                          <a:rPr lang="en-US" altLang="ja-JP" sz="1050" b="0" i="1" spc="-20" smtClean="0">
                            <a:latin typeface="Cambria Math" panose="02040503050406030204" pitchFamily="18" charset="0"/>
                          </a:rPr>
                        </m:ctrlPr>
                      </m:dPr>
                      <m:e>
                        <m:m>
                          <m:mPr>
                            <m:mcs>
                              <m:mc>
                                <m:mcPr>
                                  <m:count m:val="2"/>
                                  <m:mcJc m:val="center"/>
                                </m:mcPr>
                              </m:mc>
                            </m:mcs>
                            <m:ctrlPr>
                              <a:rPr lang="en-US" altLang="ja-JP" sz="1050" b="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7</m:t>
                              </m:r>
                            </m:e>
                            <m:e>
                              <m:r>
                                <a:rPr lang="en-US" altLang="ja-JP" sz="1050" b="0" i="1" spc="-20" smtClean="0">
                                  <a:latin typeface="Cambria Math" panose="02040503050406030204" pitchFamily="18" charset="0"/>
                                </a:rPr>
                                <m:t>2</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6</m:t>
                              </m:r>
                            </m:e>
                          </m:mr>
                        </m:m>
                      </m:e>
                    </m:d>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3</m:t>
                    </m:r>
                    <m:r>
                      <a:rPr lang="en-US" altLang="ja-JP" sz="1050" b="0" i="1" spc="-20" smtClean="0">
                        <a:latin typeface="Cambria Math" panose="02040503050406030204" pitchFamily="18" charset="0"/>
                      </a:rPr>
                      <m:t>)</m:t>
                    </m:r>
                    <m:d>
                      <m:dPr>
                        <m:begChr m:val="["/>
                        <m:endChr m:val="]"/>
                        <m:ctrlPr>
                          <a:rPr lang="en-US" altLang="ja-JP" sz="1050" b="0" i="1" spc="-20" smtClean="0">
                            <a:latin typeface="Cambria Math" panose="02040503050406030204" pitchFamily="18" charset="0"/>
                          </a:rPr>
                        </m:ctrlPr>
                      </m:dPr>
                      <m:e>
                        <m:m>
                          <m:mPr>
                            <m:mcs>
                              <m:mc>
                                <m:mcPr>
                                  <m:count m:val="3"/>
                                  <m:mcJc m:val="center"/>
                                </m:mcPr>
                              </m:mc>
                            </m:mcs>
                            <m:ctrlPr>
                              <a:rPr lang="en-US" altLang="ja-JP" sz="1050" b="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6</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9</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15</m:t>
                              </m:r>
                            </m:e>
                          </m:mr>
                          <m:mr>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3</m:t>
                              </m:r>
                            </m:e>
                            <m:e>
                              <m:r>
                                <a:rPr lang="en-US" altLang="ja-JP" sz="1050" b="0" i="1" spc="-20" smtClean="0">
                                  <a:latin typeface="Cambria Math" panose="02040503050406030204" pitchFamily="18" charset="0"/>
                                </a:rPr>
                                <m:t>12</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30</m:t>
                              </m:r>
                            </m:e>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3</m:t>
                              </m:r>
                            </m:e>
                          </m:mr>
                        </m:m>
                      </m:e>
                    </m:d>
                  </m:oMath>
                </a14:m>
                <a:endParaRPr lang="en-US" altLang="ja-JP" sz="1050" spc="-20" dirty="0">
                  <a:latin typeface="ＭＳ 明朝"/>
                  <a:cs typeface="ＭＳ 明朝"/>
                </a:endParaRPr>
              </a:p>
              <a:p>
                <a:pPr marL="123189">
                  <a:lnSpc>
                    <a:spcPct val="100000"/>
                  </a:lnSpc>
                  <a:spcBef>
                    <a:spcPts val="540"/>
                  </a:spcBef>
                  <a:tabLst>
                    <a:tab pos="413384" algn="l"/>
                    <a:tab pos="414020" algn="l"/>
                  </a:tabLst>
                </a:pPr>
                <a:r>
                  <a:rPr lang="en-US" altLang="ja-JP" sz="1050" spc="-20" dirty="0">
                    <a:latin typeface="ＭＳ 明朝"/>
                    <a:cs typeface="ＭＳ 明朝"/>
                  </a:rPr>
                  <a:t>(4)</a:t>
                </a:r>
                <a14:m>
                  <m:oMath xmlns:m="http://schemas.openxmlformats.org/officeDocument/2006/math">
                    <m:d>
                      <m:dPr>
                        <m:begChr m:val="["/>
                        <m:endChr m:val="]"/>
                        <m:ctrlPr>
                          <a:rPr lang="en-US" altLang="ja-JP" sz="1050" i="1" spc="-20" smtClean="0">
                            <a:latin typeface="Cambria Math" panose="02040503050406030204" pitchFamily="18" charset="0"/>
                          </a:rPr>
                        </m:ctrlPr>
                      </m:dPr>
                      <m:e>
                        <m:m>
                          <m:mPr>
                            <m:mcs>
                              <m:mc>
                                <m:mcPr>
                                  <m:count m:val="3"/>
                                  <m:mcJc m:val="center"/>
                                </m:mcPr>
                              </m:mc>
                            </m:mcs>
                            <m:ctrlPr>
                              <a:rPr lang="en-US" altLang="ja-JP" sz="105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3</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4</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mr>
                          <m:mr>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5</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2</m:t>
                              </m:r>
                            </m:e>
                          </m:mr>
                          <m:mr>
                            <m:e>
                              <m:r>
                                <a:rPr lang="en-US" altLang="ja-JP" sz="1050" b="0" i="1" spc="-20" smtClean="0">
                                  <a:latin typeface="Cambria Math" panose="02040503050406030204" pitchFamily="18" charset="0"/>
                                </a:rPr>
                                <m:t>6</m:t>
                              </m:r>
                            </m:e>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8</m:t>
                              </m:r>
                            </m:e>
                          </m:mr>
                        </m:m>
                      </m:e>
                    </m:d>
                  </m:oMath>
                </a14:m>
                <a:r>
                  <a:rPr lang="en-US" altLang="ja-JP" sz="1050" spc="-20" dirty="0">
                    <a:latin typeface="ＭＳ 明朝"/>
                    <a:cs typeface="ＭＳ 明朝"/>
                  </a:rPr>
                  <a:t> (5)</a:t>
                </a:r>
                <a14:m>
                  <m:oMath xmlns:m="http://schemas.openxmlformats.org/officeDocument/2006/math">
                    <m:d>
                      <m:dPr>
                        <m:begChr m:val="["/>
                        <m:endChr m:val="]"/>
                        <m:ctrlPr>
                          <a:rPr lang="en-US" altLang="ja-JP" sz="1050" i="1" spc="-20" smtClean="0">
                            <a:latin typeface="Cambria Math" panose="02040503050406030204" pitchFamily="18" charset="0"/>
                          </a:rPr>
                        </m:ctrlPr>
                      </m:dPr>
                      <m:e>
                        <m:m>
                          <m:mPr>
                            <m:mcs>
                              <m:mc>
                                <m:mcPr>
                                  <m:count m:val="2"/>
                                  <m:mcJc m:val="center"/>
                                </m:mcPr>
                              </m:mc>
                            </m:mcs>
                            <m:ctrlPr>
                              <a:rPr lang="en-US" altLang="ja-JP" sz="105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3</m:t>
                              </m:r>
                              <m:r>
                                <a:rPr lang="en-US" altLang="ja-JP" sz="1050" b="0" i="1" spc="-20" smtClean="0">
                                  <a:latin typeface="Cambria Math" panose="02040503050406030204" pitchFamily="18" charset="0"/>
                                </a:rPr>
                                <m:t>4</m:t>
                              </m:r>
                            </m:e>
                            <m:e>
                              <m:r>
                                <a:rPr lang="en-US" altLang="ja-JP" sz="1050" b="0" i="1" spc="-20" smtClean="0">
                                  <a:latin typeface="Cambria Math" panose="02040503050406030204" pitchFamily="18" charset="0"/>
                                </a:rPr>
                                <m:t>32</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12</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12</m:t>
                              </m:r>
                            </m:e>
                          </m:mr>
                        </m:m>
                      </m:e>
                    </m:d>
                  </m:oMath>
                </a14:m>
                <a:r>
                  <a:rPr lang="en-US" altLang="ja-JP" sz="1050" spc="-20" dirty="0">
                    <a:latin typeface="ＭＳ 明朝"/>
                    <a:cs typeface="ＭＳ 明朝"/>
                  </a:rPr>
                  <a:t> (6)</a:t>
                </a:r>
                <a:r>
                  <a:rPr lang="en-US" altLang="ja-JP" sz="1050" spc="-20" dirty="0"/>
                  <a:t> </a:t>
                </a:r>
                <a14:m>
                  <m:oMath xmlns:m="http://schemas.openxmlformats.org/officeDocument/2006/math">
                    <m:d>
                      <m:dPr>
                        <m:begChr m:val="["/>
                        <m:endChr m:val="]"/>
                        <m:ctrlPr>
                          <a:rPr lang="en-US" altLang="ja-JP" sz="1050" i="1" spc="-20" smtClean="0">
                            <a:latin typeface="Cambria Math" panose="02040503050406030204" pitchFamily="18" charset="0"/>
                          </a:rPr>
                        </m:ctrlPr>
                      </m:dPr>
                      <m:e>
                        <m:m>
                          <m:mPr>
                            <m:mcs>
                              <m:mc>
                                <m:mcPr>
                                  <m:count m:val="3"/>
                                  <m:mcJc m:val="center"/>
                                </m:mcPr>
                              </m:mc>
                            </m:mcs>
                            <m:ctrlPr>
                              <a:rPr lang="en-US" altLang="ja-JP" sz="105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m:t>
                              </m:r>
                              <m:r>
                                <m:rPr>
                                  <m:brk m:alnAt="7"/>
                                </m:rPr>
                                <a:rPr lang="en-US" altLang="ja-JP" sz="1050" b="0" i="1" spc="-20" smtClean="0">
                                  <a:latin typeface="Cambria Math" panose="02040503050406030204" pitchFamily="18" charset="0"/>
                                </a:rPr>
                                <m:t>6</m:t>
                              </m:r>
                            </m:e>
                            <m:e>
                              <m:r>
                                <a:rPr lang="en-US" altLang="ja-JP" sz="1050" b="0" i="1" spc="-20" smtClean="0">
                                  <a:latin typeface="Cambria Math" panose="02040503050406030204" pitchFamily="18" charset="0"/>
                                </a:rPr>
                                <m:t>17</m:t>
                              </m:r>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2</m:t>
                              </m:r>
                            </m:e>
                            <m:e>
                              <m:r>
                                <a:rPr lang="en-US" altLang="ja-JP" sz="1050" b="0" i="1" spc="-20" smtClean="0">
                                  <a:latin typeface="Cambria Math" panose="02040503050406030204" pitchFamily="18" charset="0"/>
                                </a:rPr>
                                <m:t>17</m:t>
                              </m:r>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2</m:t>
                              </m:r>
                            </m:e>
                          </m:mr>
                          <m:mr>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7</m:t>
                              </m:r>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2</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4</m:t>
                              </m:r>
                            </m:e>
                          </m:mr>
                          <m:mr>
                            <m:e>
                              <m:r>
                                <a:rPr lang="en-US" altLang="ja-JP" sz="1050" b="0" i="1" spc="-20" smtClean="0">
                                  <a:latin typeface="Cambria Math" panose="02040503050406030204" pitchFamily="18" charset="0"/>
                                </a:rPr>
                                <m:t>9</m:t>
                              </m:r>
                            </m:e>
                            <m:e>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13</m:t>
                              </m:r>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2</m:t>
                              </m:r>
                            </m:e>
                          </m:mr>
                        </m:m>
                      </m:e>
                    </m:d>
                  </m:oMath>
                </a14:m>
                <a:r>
                  <a:rPr lang="en-US" altLang="ja-JP" sz="1050" spc="-20" dirty="0">
                    <a:latin typeface="ＭＳ 明朝"/>
                    <a:cs typeface="ＭＳ 明朝"/>
                  </a:rPr>
                  <a:t> </a:t>
                </a:r>
                <a:endParaRPr lang="ar-AE" altLang="ja-JP" sz="1050" spc="-20" dirty="0">
                  <a:latin typeface="ＭＳ 明朝"/>
                  <a:cs typeface="ＭＳ 明朝"/>
                </a:endParaRPr>
              </a:p>
            </p:txBody>
          </p:sp>
        </mc:Choice>
        <mc:Fallback xmlns="">
          <p:sp>
            <p:nvSpPr>
              <p:cNvPr id="14" name="object 6">
                <a:extLst>
                  <a:ext uri="{FF2B5EF4-FFF2-40B4-BE49-F238E27FC236}">
                    <a16:creationId xmlns:a16="http://schemas.microsoft.com/office/drawing/2014/main" id="{326EA0B0-D505-E0D7-9AD7-7B2B24D260C5}"/>
                  </a:ext>
                </a:extLst>
              </p:cNvPr>
              <p:cNvSpPr txBox="1">
                <a:spLocks noRot="1" noChangeAspect="1" noMove="1" noResize="1" noEditPoints="1" noAdjustHandles="1" noChangeArrowheads="1" noChangeShapeType="1" noTextEdit="1"/>
              </p:cNvSpPr>
              <p:nvPr/>
            </p:nvSpPr>
            <p:spPr>
              <a:xfrm>
                <a:off x="203413" y="6267810"/>
                <a:ext cx="7162800" cy="1220206"/>
              </a:xfrm>
              <a:prstGeom prst="rect">
                <a:avLst/>
              </a:prstGeom>
              <a:blipFill>
                <a:blip r:embed="rId2"/>
                <a:stretch>
                  <a:fillRect r="-1699"/>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43FA080-2253-4E69-F5CC-9C0BE34CA6DC}"/>
                  </a:ext>
                </a:extLst>
              </p:cNvPr>
              <p:cNvSpPr txBox="1"/>
              <p:nvPr/>
            </p:nvSpPr>
            <p:spPr>
              <a:xfrm>
                <a:off x="196850" y="5633428"/>
                <a:ext cx="6351739" cy="584519"/>
              </a:xfrm>
              <a:prstGeom prst="rect">
                <a:avLst/>
              </a:prstGeom>
              <a:noFill/>
            </p:spPr>
            <p:txBody>
              <a:bodyPr wrap="none" rtlCol="0">
                <a:spAutoFit/>
              </a:bodyPr>
              <a:lstStyle/>
              <a:p>
                <a14:m>
                  <m:oMath xmlns:m="http://schemas.openxmlformats.org/officeDocument/2006/math">
                    <m:r>
                      <m:rPr>
                        <m:sty m:val="p"/>
                      </m:rPr>
                      <a:rPr kumimoji="1" lang="en-US" altLang="ja-JP" sz="1200" i="1" smtClean="0">
                        <a:latin typeface="Cambria Math" panose="02040503050406030204" pitchFamily="18" charset="0"/>
                      </a:rPr>
                      <m:t>A</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3</m:t>
                              </m:r>
                            </m:e>
                          </m:mr>
                          <m:mr>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0</m:t>
                              </m:r>
                            </m:e>
                          </m:mr>
                        </m:m>
                      </m:e>
                    </m:d>
                  </m:oMath>
                </a14:m>
                <a:r>
                  <a:rPr kumimoji="1" lang="en-US" altLang="ja-JP" sz="1200" dirty="0"/>
                  <a:t>, B=</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5</m:t>
                              </m:r>
                            </m:e>
                            <m:e>
                              <m:r>
                                <a:rPr kumimoji="1" lang="en-US" altLang="ja-JP" sz="1200" b="0" i="1" smtClean="0">
                                  <a:latin typeface="Cambria Math" panose="02040503050406030204" pitchFamily="18" charset="0"/>
                                </a:rPr>
                                <m:t>1</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6</m:t>
                              </m:r>
                            </m:e>
                          </m:mr>
                        </m:m>
                      </m:e>
                    </m:d>
                  </m:oMath>
                </a14:m>
                <a:r>
                  <a:rPr kumimoji="1" lang="en-US" altLang="ja-JP" sz="1200" dirty="0"/>
                  <a:t>, C=</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5</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10</m:t>
                              </m:r>
                            </m:e>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m:t>
                              </m:r>
                            </m:e>
                          </m:mr>
                        </m:m>
                      </m:e>
                    </m:d>
                  </m:oMath>
                </a14:m>
                <a:r>
                  <a:rPr kumimoji="1" lang="en-US" altLang="ja-JP" sz="1200" dirty="0"/>
                  <a:t>, D=</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6</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8</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12</m:t>
                              </m:r>
                            </m:e>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16</m:t>
                              </m:r>
                            </m:e>
                          </m:mr>
                        </m:m>
                      </m:e>
                    </m:d>
                  </m:oMath>
                </a14:m>
                <a:r>
                  <a:rPr kumimoji="1" lang="en-US" altLang="ja-JP" sz="1200" b="0" dirty="0"/>
                  <a:t>, H</a:t>
                </a:r>
                <a14:m>
                  <m:oMath xmlns:m="http://schemas.openxmlformats.org/officeDocument/2006/math">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1"/>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mr>
                        </m:m>
                      </m:e>
                    </m:d>
                  </m:oMath>
                </a14:m>
                <a:r>
                  <a:rPr kumimoji="1" lang="en-US" altLang="ja-JP" sz="1200" dirty="0"/>
                  <a:t>,Ⅰ=</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1"/>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mr>
                          <m:mr>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mr>
                        </m:m>
                      </m:e>
                    </m:d>
                  </m:oMath>
                </a14:m>
                <a:r>
                  <a:rPr kumimoji="1" lang="en-US" altLang="ja-JP" sz="1200" dirty="0"/>
                  <a:t>,E(</a:t>
                </a:r>
                <a:r>
                  <a:rPr kumimoji="1" lang="ja-JP" altLang="en-US" sz="1200" dirty="0"/>
                  <a:t>単位行列</a:t>
                </a:r>
                <a:r>
                  <a:rPr kumimoji="1" lang="en-US" altLang="ja-JP" sz="1200" dirty="0"/>
                  <a:t>)</a:t>
                </a:r>
                <a:endParaRPr kumimoji="1" lang="ja-JP" altLang="en-US" sz="1200" dirty="0"/>
              </a:p>
            </p:txBody>
          </p:sp>
        </mc:Choice>
        <mc:Fallback xmlns="">
          <p:sp>
            <p:nvSpPr>
              <p:cNvPr id="15" name="テキスト ボックス 14">
                <a:extLst>
                  <a:ext uri="{FF2B5EF4-FFF2-40B4-BE49-F238E27FC236}">
                    <a16:creationId xmlns:a16="http://schemas.microsoft.com/office/drawing/2014/main" id="{C43FA080-2253-4E69-F5CC-9C0BE34CA6DC}"/>
                  </a:ext>
                </a:extLst>
              </p:cNvPr>
              <p:cNvSpPr txBox="1">
                <a:spLocks noRot="1" noChangeAspect="1" noMove="1" noResize="1" noEditPoints="1" noAdjustHandles="1" noChangeArrowheads="1" noChangeShapeType="1" noTextEdit="1"/>
              </p:cNvSpPr>
              <p:nvPr/>
            </p:nvSpPr>
            <p:spPr>
              <a:xfrm>
                <a:off x="196850" y="5633428"/>
                <a:ext cx="6351739" cy="584519"/>
              </a:xfrm>
              <a:prstGeom prst="rect">
                <a:avLst/>
              </a:prstGeom>
              <a:blipFill>
                <a:blip r:embed="rId3"/>
                <a:stretch>
                  <a:fillRect b="-10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object 6">
                <a:extLst>
                  <a:ext uri="{FF2B5EF4-FFF2-40B4-BE49-F238E27FC236}">
                    <a16:creationId xmlns:a16="http://schemas.microsoft.com/office/drawing/2014/main" id="{4E17EF15-AC22-5056-75C9-4057BEC75FA3}"/>
                  </a:ext>
                </a:extLst>
              </p:cNvPr>
              <p:cNvSpPr txBox="1"/>
              <p:nvPr/>
            </p:nvSpPr>
            <p:spPr>
              <a:xfrm>
                <a:off x="190289" y="7600762"/>
                <a:ext cx="7162800" cy="1051442"/>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2</a:t>
                </a:r>
                <a:r>
                  <a:rPr lang="ja-JP" altLang="en-US" sz="1200" dirty="0">
                    <a:latin typeface="ＭＳ ゴシック"/>
                    <a:cs typeface="ＭＳ ゴシック"/>
                  </a:rPr>
                  <a:t>　</a:t>
                </a:r>
                <a:r>
                  <a:rPr lang="ja-JP" altLang="en-US" sz="1050" spc="-20" dirty="0">
                    <a:latin typeface="ＭＳ 明朝"/>
                    <a:cs typeface="ＭＳ ゴシック"/>
                  </a:rPr>
                  <a:t>次の行列計算をせよ。</a:t>
                </a: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sz="1050" spc="-20" dirty="0">
                    <a:latin typeface="ＭＳ 明朝"/>
                    <a:cs typeface="ＭＳ 明朝"/>
                  </a:rPr>
                  <a:t>AB  (3) BH</a:t>
                </a:r>
                <a:r>
                  <a:rPr lang="ja-JP" altLang="en-US" sz="1050" spc="-20" dirty="0">
                    <a:latin typeface="ＭＳ 明朝"/>
                    <a:cs typeface="ＭＳ 明朝"/>
                  </a:rPr>
                  <a:t>　</a:t>
                </a:r>
                <a:r>
                  <a:rPr lang="en-US" sz="1050" spc="-20" dirty="0">
                    <a:latin typeface="ＭＳ 明朝"/>
                    <a:cs typeface="ＭＳ 明朝"/>
                  </a:rPr>
                  <a:t>(5) A</a:t>
                </a:r>
                <a:r>
                  <a:rPr lang="en-US" altLang="ja-JP" sz="1050" spc="-20" dirty="0">
                    <a:latin typeface="ＭＳ 明朝"/>
                    <a:cs typeface="ＭＳ 明朝"/>
                  </a:rPr>
                  <a:t>E</a:t>
                </a:r>
                <a:endParaRPr 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CD  (4) CI</a:t>
                </a:r>
                <a:r>
                  <a:rPr lang="ja-JP" altLang="en-US" sz="1050" spc="-20" dirty="0">
                    <a:latin typeface="ＭＳ 明朝"/>
                    <a:cs typeface="ＭＳ 明朝"/>
                  </a:rPr>
                  <a:t>　</a:t>
                </a:r>
                <a:r>
                  <a:rPr lang="en-US" altLang="ja-JP" sz="1050" spc="-20" dirty="0">
                    <a:latin typeface="ＭＳ 明朝"/>
                    <a:cs typeface="ＭＳ 明朝"/>
                  </a:rPr>
                  <a:t>(6) ED</a:t>
                </a:r>
              </a:p>
              <a:p>
                <a:pPr marL="413384" indent="-290195">
                  <a:lnSpc>
                    <a:spcPct val="100000"/>
                  </a:lnSpc>
                  <a:spcBef>
                    <a:spcPts val="540"/>
                  </a:spcBef>
                  <a:buFont typeface="Times New Roman"/>
                  <a:buAutoNum type="arabicParenBoth"/>
                  <a:tabLst>
                    <a:tab pos="413384" algn="l"/>
                    <a:tab pos="414020" algn="l"/>
                  </a:tabLst>
                </a:pPr>
                <a:endParaRPr lang="en-US" altLang="ja-JP" sz="1050" spc="-20" dirty="0">
                  <a:latin typeface="ＭＳ 明朝"/>
                  <a:cs typeface="ＭＳ 明朝"/>
                </a:endParaRPr>
              </a:p>
              <a:p>
                <a:pPr marL="123189">
                  <a:lnSpc>
                    <a:spcPct val="100000"/>
                  </a:lnSpc>
                  <a:spcBef>
                    <a:spcPts val="540"/>
                  </a:spcBef>
                  <a:tabLst>
                    <a:tab pos="413384" algn="l"/>
                    <a:tab pos="414020" algn="l"/>
                  </a:tabLst>
                </a:pPr>
                <a:r>
                  <a:rPr lang="en-US" altLang="ja-JP" sz="1050" spc="-20" dirty="0">
                    <a:latin typeface="ＭＳ 明朝"/>
                    <a:cs typeface="ＭＳ 明朝"/>
                  </a:rPr>
                  <a:t>(1)</a:t>
                </a:r>
                <a:r>
                  <a:rPr lang="en-US" altLang="ja-JP" sz="1050" spc="-20" dirty="0"/>
                  <a:t> </a:t>
                </a:r>
                <a14:m>
                  <m:oMath xmlns:m="http://schemas.openxmlformats.org/officeDocument/2006/math">
                    <m:d>
                      <m:dPr>
                        <m:begChr m:val="["/>
                        <m:endChr m:val="]"/>
                        <m:ctrlPr>
                          <a:rPr lang="ar-AE" altLang="ja-JP" sz="1050" i="1" spc="-20" smtClean="0">
                            <a:latin typeface="Cambria Math" panose="02040503050406030204" pitchFamily="18" charset="0"/>
                          </a:rPr>
                        </m:ctrlPr>
                      </m:dPr>
                      <m:e>
                        <m:m>
                          <m:mPr>
                            <m:mcs>
                              <m:mc>
                                <m:mcPr>
                                  <m:count m:val="2"/>
                                  <m:mcJc m:val="center"/>
                                </m:mcPr>
                              </m:mc>
                            </m:mcs>
                            <m:ctrlPr>
                              <a:rPr lang="ar-AE" altLang="ja-JP" sz="1050" i="1" spc="-20" smtClean="0">
                                <a:latin typeface="Cambria Math" panose="02040503050406030204" pitchFamily="18" charset="0"/>
                              </a:rPr>
                            </m:ctrlPr>
                          </m:mPr>
                          <m:mr>
                            <m:e>
                              <m:r>
                                <m:rPr>
                                  <m:brk m:alnAt="7"/>
                                </m:rPr>
                                <a:rPr lang="ar-AE" altLang="ja-JP" sz="1050" b="0" i="1" spc="-20" smtClean="0">
                                  <a:latin typeface="Cambria Math" panose="02040503050406030204" pitchFamily="18" charset="0"/>
                                </a:rPr>
                                <m:t>−</m:t>
                              </m:r>
                              <m:r>
                                <m:rPr>
                                  <m:brk m:alnAt="7"/>
                                </m:rPr>
                                <a:rPr lang="ar-AE" altLang="ja-JP" sz="1050" b="0" i="1" spc="-20" smtClean="0">
                                  <a:latin typeface="Cambria Math" panose="02040503050406030204" pitchFamily="18" charset="0"/>
                                </a:rPr>
                                <m:t>1</m:t>
                              </m:r>
                              <m: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20</m:t>
                              </m:r>
                            </m:e>
                          </m:mr>
                          <m:mr>
                            <m:e>
                              <m:r>
                                <a:rPr lang="en-US" altLang="ja-JP" sz="1050" b="0" i="1" spc="-20" smtClean="0">
                                  <a:latin typeface="Cambria Math" panose="02040503050406030204" pitchFamily="18" charset="0"/>
                                </a:rPr>
                                <m:t>5</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mr>
                        </m:m>
                      </m:e>
                    </m:d>
                  </m:oMath>
                </a14:m>
                <a:r>
                  <a:rPr lang="en-US" altLang="ja-JP" sz="1050" spc="-20" dirty="0">
                    <a:latin typeface="ＭＳ 明朝"/>
                    <a:cs typeface="ＭＳ 明朝"/>
                  </a:rPr>
                  <a:t> (2)</a:t>
                </a:r>
                <a:r>
                  <a:rPr lang="en-US" altLang="ja-JP" sz="1050" b="0" spc="-20" dirty="0"/>
                  <a:t> </a:t>
                </a:r>
                <a14:m>
                  <m:oMath xmlns:m="http://schemas.openxmlformats.org/officeDocument/2006/math">
                    <m:d>
                      <m:dPr>
                        <m:begChr m:val="["/>
                        <m:endChr m:val="]"/>
                        <m:ctrlPr>
                          <a:rPr lang="en-US" altLang="ja-JP" sz="1050" b="0" i="1" spc="-20" smtClean="0">
                            <a:latin typeface="Cambria Math" panose="02040503050406030204" pitchFamily="18" charset="0"/>
                          </a:rPr>
                        </m:ctrlPr>
                      </m:dPr>
                      <m:e>
                        <m:m>
                          <m:mPr>
                            <m:mcs>
                              <m:mc>
                                <m:mcPr>
                                  <m:count m:val="3"/>
                                  <m:mcJc m:val="center"/>
                                </m:mcPr>
                              </m:mc>
                            </m:mcs>
                            <m:ctrlPr>
                              <a:rPr lang="en-US" altLang="ja-JP" sz="1050" b="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4</m:t>
                              </m:r>
                              <m:r>
                                <a:rPr lang="en-US" altLang="ja-JP" sz="1050" b="0" i="1" spc="-20" smtClean="0">
                                  <a:latin typeface="Cambria Math" panose="02040503050406030204" pitchFamily="18" charset="0"/>
                                </a:rPr>
                                <m:t>8</m:t>
                              </m:r>
                            </m:e>
                            <m:e>
                              <m:r>
                                <a:rPr lang="en-US" altLang="ja-JP" sz="1050" b="0" i="1" spc="-20" smtClean="0">
                                  <a:latin typeface="Cambria Math" panose="02040503050406030204" pitchFamily="18" charset="0"/>
                                </a:rPr>
                                <m:t>46</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88</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48</m:t>
                              </m:r>
                            </m:e>
                            <m:e>
                              <m:r>
                                <a:rPr lang="en-US" altLang="ja-JP" sz="1050" b="0" i="1" spc="-20" smtClean="0">
                                  <a:latin typeface="Cambria Math" panose="02040503050406030204" pitchFamily="18" charset="0"/>
                                </a:rPr>
                                <m:t>10</m:t>
                              </m:r>
                            </m:e>
                            <m:e>
                              <m:r>
                                <a:rPr lang="en-US" altLang="ja-JP" sz="1050" b="0" i="1" spc="-20" smtClean="0">
                                  <a:latin typeface="Cambria Math" panose="02040503050406030204" pitchFamily="18" charset="0"/>
                                </a:rPr>
                                <m:t>60</m:t>
                              </m:r>
                            </m:e>
                          </m:mr>
                          <m:mr>
                            <m:e>
                              <m:r>
                                <a:rPr lang="en-US" altLang="ja-JP" sz="1050" b="0" i="1" spc="-20" smtClean="0">
                                  <a:latin typeface="Cambria Math" panose="02040503050406030204" pitchFamily="18" charset="0"/>
                                </a:rPr>
                                <m:t>48</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80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4</m:t>
                              </m:r>
                            </m:e>
                          </m:mr>
                        </m:m>
                      </m:e>
                    </m:d>
                  </m:oMath>
                </a14:m>
                <a:r>
                  <a:rPr lang="en-US" altLang="ja-JP" sz="1050" spc="-20" dirty="0">
                    <a:latin typeface="ＭＳ 明朝"/>
                    <a:cs typeface="ＭＳ 明朝"/>
                  </a:rPr>
                  <a:t> (3)</a:t>
                </a:r>
                <a:r>
                  <a:rPr kumimoji="1" lang="en-US" altLang="ja-JP" sz="1050" b="0" dirty="0"/>
                  <a:t> </a:t>
                </a:r>
                <a14:m>
                  <m:oMath xmlns:m="http://schemas.openxmlformats.org/officeDocument/2006/math">
                    <m:d>
                      <m:dPr>
                        <m:begChr m:val="["/>
                        <m:endChr m:val="]"/>
                        <m:ctrlPr>
                          <a:rPr kumimoji="1" lang="en-US" altLang="ja-JP" sz="1050" b="0" i="1" smtClean="0">
                            <a:latin typeface="Cambria Math" panose="02040503050406030204" pitchFamily="18" charset="0"/>
                          </a:rPr>
                        </m:ctrlPr>
                      </m:dPr>
                      <m:e>
                        <m:m>
                          <m:mPr>
                            <m:mcs>
                              <m:mc>
                                <m:mcPr>
                                  <m:count m:val="1"/>
                                  <m:mcJc m:val="center"/>
                                </m:mcPr>
                              </m:mc>
                            </m:mcs>
                            <m:ctrlPr>
                              <a:rPr kumimoji="1" lang="en-US" altLang="ja-JP"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7</m:t>
                              </m:r>
                            </m:e>
                          </m:mr>
                          <m:mr>
                            <m:e>
                              <m:r>
                                <a:rPr kumimoji="1" lang="en-US" altLang="ja-JP" sz="1050" b="0" i="1" smtClean="0">
                                  <a:latin typeface="Cambria Math" panose="02040503050406030204" pitchFamily="18" charset="0"/>
                                </a:rPr>
                                <m:t>18</m:t>
                              </m:r>
                            </m:e>
                          </m:mr>
                        </m:m>
                      </m:e>
                    </m:d>
                  </m:oMath>
                </a14:m>
                <a:endParaRPr lang="ar-AE" altLang="ja-JP" sz="1050" spc="-20" dirty="0">
                  <a:latin typeface="ＭＳ 明朝"/>
                  <a:cs typeface="ＭＳ 明朝"/>
                </a:endParaRPr>
              </a:p>
              <a:p>
                <a:pPr marL="123189">
                  <a:lnSpc>
                    <a:spcPct val="100000"/>
                  </a:lnSpc>
                  <a:spcBef>
                    <a:spcPts val="540"/>
                  </a:spcBef>
                  <a:tabLst>
                    <a:tab pos="413384" algn="l"/>
                    <a:tab pos="414020" algn="l"/>
                  </a:tabLst>
                </a:pPr>
                <a:r>
                  <a:rPr lang="en-US" altLang="ja-JP" sz="1050" spc="-20" dirty="0">
                    <a:latin typeface="ＭＳ 明朝"/>
                    <a:cs typeface="ＭＳ 明朝"/>
                  </a:rPr>
                  <a:t>(4)</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1"/>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9</m:t>
                              </m:r>
                            </m:e>
                          </m:mr>
                          <m:mr>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10</m:t>
                              </m:r>
                            </m:e>
                          </m:mr>
                          <m:mr>
                            <m:e>
                              <m:r>
                                <a:rPr kumimoji="1" lang="en-US" altLang="ja-JP" sz="1050" b="0" i="1" smtClean="0">
                                  <a:latin typeface="Cambria Math" panose="02040503050406030204" pitchFamily="18" charset="0"/>
                                </a:rPr>
                                <m:t>7</m:t>
                              </m:r>
                            </m:e>
                          </m:mr>
                        </m:m>
                      </m:e>
                    </m:d>
                  </m:oMath>
                </a14:m>
                <a:r>
                  <a:rPr lang="en-US" altLang="ja-JP" sz="1050" spc="-20" dirty="0">
                    <a:latin typeface="ＭＳ 明朝"/>
                    <a:cs typeface="ＭＳ 明朝"/>
                  </a:rPr>
                  <a:t> (5)</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2"/>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3</m:t>
                              </m:r>
                            </m:e>
                          </m:mr>
                          <m:mr>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mr>
                        </m:m>
                      </m:e>
                    </m:d>
                  </m:oMath>
                </a14:m>
                <a:r>
                  <a:rPr lang="en-US" altLang="ja-JP" sz="1050" spc="-20" dirty="0">
                    <a:latin typeface="ＭＳ 明朝"/>
                    <a:cs typeface="ＭＳ 明朝"/>
                  </a:rPr>
                  <a:t> (6)</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3"/>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6</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8</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10</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mr>
                          <m:mr>
                            <m:e>
                              <m:r>
                                <a:rPr kumimoji="1" lang="en-US" altLang="ja-JP" sz="1050" b="0" i="1" smtClean="0">
                                  <a:latin typeface="Cambria Math" panose="02040503050406030204" pitchFamily="18" charset="0"/>
                                </a:rPr>
                                <m:t>12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16</m:t>
                              </m:r>
                            </m:e>
                          </m:mr>
                        </m:m>
                      </m:e>
                    </m:d>
                  </m:oMath>
                </a14:m>
                <a:endParaRPr lang="en-US" altLang="ja-JP" sz="1050" spc="-20" dirty="0">
                  <a:latin typeface="ＭＳ 明朝"/>
                  <a:cs typeface="ＭＳ 明朝"/>
                </a:endParaRPr>
              </a:p>
            </p:txBody>
          </p:sp>
        </mc:Choice>
        <mc:Fallback xmlns="">
          <p:sp>
            <p:nvSpPr>
              <p:cNvPr id="3" name="object 6">
                <a:extLst>
                  <a:ext uri="{FF2B5EF4-FFF2-40B4-BE49-F238E27FC236}">
                    <a16:creationId xmlns:a16="http://schemas.microsoft.com/office/drawing/2014/main" id="{4E17EF15-AC22-5056-75C9-4057BEC75FA3}"/>
                  </a:ext>
                </a:extLst>
              </p:cNvPr>
              <p:cNvSpPr txBox="1">
                <a:spLocks noRot="1" noChangeAspect="1" noMove="1" noResize="1" noEditPoints="1" noAdjustHandles="1" noChangeArrowheads="1" noChangeShapeType="1" noTextEdit="1"/>
              </p:cNvSpPr>
              <p:nvPr/>
            </p:nvSpPr>
            <p:spPr>
              <a:xfrm>
                <a:off x="190289" y="7600762"/>
                <a:ext cx="7162800" cy="1051442"/>
              </a:xfrm>
              <a:prstGeom prst="rect">
                <a:avLst/>
              </a:prstGeom>
              <a:blipFill>
                <a:blip r:embed="rId4"/>
                <a:stretch>
                  <a:fillRect b="-2874"/>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object 6">
                <a:extLst>
                  <a:ext uri="{FF2B5EF4-FFF2-40B4-BE49-F238E27FC236}">
                    <a16:creationId xmlns:a16="http://schemas.microsoft.com/office/drawing/2014/main" id="{1900908B-E0AE-C91B-595D-F29175A853E4}"/>
                  </a:ext>
                </a:extLst>
              </p:cNvPr>
              <p:cNvSpPr txBox="1"/>
              <p:nvPr/>
            </p:nvSpPr>
            <p:spPr>
              <a:xfrm>
                <a:off x="190288" y="8690257"/>
                <a:ext cx="7175925" cy="832920"/>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3</a:t>
                </a:r>
                <a:r>
                  <a:rPr lang="ja-JP" altLang="en-US" sz="1200" dirty="0">
                    <a:latin typeface="ＭＳ ゴシック"/>
                    <a:cs typeface="ＭＳ ゴシック"/>
                  </a:rPr>
                  <a:t>　</a:t>
                </a:r>
                <a:r>
                  <a:rPr lang="ja-JP" altLang="en-US" sz="1050" spc="-20" dirty="0">
                    <a:latin typeface="ＭＳ 明朝"/>
                    <a:cs typeface="ＭＳ ゴシック"/>
                  </a:rPr>
                  <a:t>次の行列の転置行列を求めよ。</a:t>
                </a:r>
              </a:p>
              <a:p>
                <a:pPr marL="129539">
                  <a:lnSpc>
                    <a:spcPct val="100000"/>
                  </a:lnSpc>
                  <a:spcBef>
                    <a:spcPts val="1035"/>
                  </a:spcBef>
                </a:pPr>
                <a:r>
                  <a:rPr lang="en-US" altLang="ja-JP" sz="1050" spc="-20" dirty="0">
                    <a:latin typeface="ＭＳ 明朝"/>
                    <a:cs typeface="ＭＳ ゴシック"/>
                  </a:rPr>
                  <a:t>B,C,D</a:t>
                </a:r>
                <a:endParaRPr lang="ja-JP" altLang="en-US" sz="1050" dirty="0">
                  <a:latin typeface="ＭＳ 明朝"/>
                  <a:cs typeface="ＭＳ 明朝"/>
                </a:endParaRPr>
              </a:p>
              <a:p>
                <a:pPr marL="123189">
                  <a:lnSpc>
                    <a:spcPct val="100000"/>
                  </a:lnSpc>
                  <a:spcBef>
                    <a:spcPts val="540"/>
                  </a:spcBef>
                  <a:tabLst>
                    <a:tab pos="413384" algn="l"/>
                    <a:tab pos="414020" algn="l"/>
                  </a:tabLst>
                </a:pPr>
                <a:endParaRPr lang="en-US" altLang="ja-JP" sz="1050" dirty="0">
                  <a:latin typeface="ＭＳ 明朝"/>
                </a:endParaRPr>
              </a:p>
              <a:p>
                <a:pPr marL="123189">
                  <a:lnSpc>
                    <a:spcPct val="100000"/>
                  </a:lnSpc>
                  <a:spcBef>
                    <a:spcPts val="540"/>
                  </a:spcBef>
                  <a:tabLst>
                    <a:tab pos="413384" algn="l"/>
                    <a:tab pos="414020" algn="l"/>
                  </a:tabLst>
                </a:pPr>
                <a:r>
                  <a:rPr lang="ja-JP" altLang="en-US" sz="1050" dirty="0">
                    <a:solidFill>
                      <a:srgbClr val="836967"/>
                    </a:solidFill>
                  </a:rPr>
                  <a:t> </a:t>
                </a:r>
                <a14:m>
                  <m:oMath xmlns:m="http://schemas.openxmlformats.org/officeDocument/2006/math">
                    <m:sSup>
                      <m:sSupPr>
                        <m:ctrlPr>
                          <a:rPr lang="ja-JP" altLang="en-US" sz="1050" i="1" smtClean="0">
                            <a:solidFill>
                              <a:srgbClr val="836967"/>
                            </a:solidFill>
                            <a:latin typeface="Cambria Math" panose="02040503050406030204" pitchFamily="18" charset="0"/>
                          </a:rPr>
                        </m:ctrlPr>
                      </m:sSupPr>
                      <m:e>
                        <m:r>
                          <a:rPr lang="ja-JP" altLang="en-US" sz="1050" i="1" smtClean="0">
                            <a:latin typeface="Cambria Math" panose="02040503050406030204" pitchFamily="18" charset="0"/>
                          </a:rPr>
                          <m:t>𝐵</m:t>
                        </m:r>
                      </m:e>
                      <m:sup>
                        <m:r>
                          <a:rPr lang="ja-JP" altLang="en-US" sz="1050" i="1" smtClean="0">
                            <a:latin typeface="Cambria Math" panose="02040503050406030204" pitchFamily="18" charset="0"/>
                          </a:rPr>
                          <m:t>𝑇</m:t>
                        </m:r>
                      </m:sup>
                    </m:sSup>
                    <m:r>
                      <a:rPr lang="en-US" altLang="ja-JP" sz="1050" b="0" i="1" smtClean="0">
                        <a:latin typeface="Cambria Math" panose="02040503050406030204" pitchFamily="18" charset="0"/>
                      </a:rPr>
                      <m:t>=</m:t>
                    </m:r>
                    <m:d>
                      <m:dPr>
                        <m:begChr m:val="["/>
                        <m:endChr m:val="]"/>
                        <m:ctrlPr>
                          <a:rPr kumimoji="1" lang="en-US" altLang="ja-JP" sz="1050" i="1" smtClean="0">
                            <a:latin typeface="Cambria Math" panose="02040503050406030204" pitchFamily="18" charset="0"/>
                          </a:rPr>
                        </m:ctrlPr>
                      </m:dPr>
                      <m:e>
                        <m:m>
                          <m:mPr>
                            <m:mcs>
                              <m:mc>
                                <m:mcPr>
                                  <m:count m:val="2"/>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5</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6</m:t>
                              </m:r>
                            </m:e>
                          </m:mr>
                        </m:m>
                      </m:e>
                    </m:d>
                    <m:r>
                      <a:rPr kumimoji="1" lang="en-US" altLang="ja-JP" sz="1050" b="0" i="1" smtClean="0">
                        <a:latin typeface="Cambria Math" panose="02040503050406030204" pitchFamily="18" charset="0"/>
                      </a:rPr>
                      <m:t>,</m:t>
                    </m:r>
                    <m:sSup>
                      <m:sSupPr>
                        <m:ctrlPr>
                          <a:rPr lang="en-US" altLang="ja-JP" sz="1050" i="1" dirty="0" smtClean="0">
                            <a:solidFill>
                              <a:srgbClr val="836967"/>
                            </a:solidFill>
                            <a:latin typeface="Cambria Math" panose="02040503050406030204" pitchFamily="18" charset="0"/>
                          </a:rPr>
                        </m:ctrlPr>
                      </m:sSupPr>
                      <m:e>
                        <m:r>
                          <a:rPr lang="ja-JP" altLang="en-US" sz="1050" i="1" dirty="0" smtClean="0">
                            <a:latin typeface="Cambria Math" panose="02040503050406030204" pitchFamily="18" charset="0"/>
                          </a:rPr>
                          <m:t>𝑐</m:t>
                        </m:r>
                      </m:e>
                      <m:sup>
                        <m:r>
                          <a:rPr lang="ja-JP" altLang="en-US" sz="1050" i="1" dirty="0" smtClean="0">
                            <a:latin typeface="Cambria Math" panose="02040503050406030204" pitchFamily="18" charset="0"/>
                          </a:rPr>
                          <m:t>𝑇</m:t>
                        </m:r>
                      </m:sup>
                    </m:sSup>
                    <m:r>
                      <a:rPr lang="en-US" altLang="ja-JP" sz="1050" b="0" i="1" dirty="0" smtClean="0">
                        <a:latin typeface="Cambria Math" panose="02040503050406030204" pitchFamily="18" charset="0"/>
                      </a:rPr>
                      <m:t>=</m:t>
                    </m:r>
                    <m:d>
                      <m:dPr>
                        <m:begChr m:val="["/>
                        <m:endChr m:val="]"/>
                        <m:ctrlPr>
                          <a:rPr kumimoji="1" lang="en-US" altLang="ja-JP" sz="1050" i="1" smtClean="0">
                            <a:latin typeface="Cambria Math" panose="02040503050406030204" pitchFamily="18" charset="0"/>
                          </a:rPr>
                        </m:ctrlPr>
                      </m:dPr>
                      <m:e>
                        <m:m>
                          <m:mPr>
                            <m:mcs>
                              <m:mc>
                                <m:mcPr>
                                  <m:count m:val="3"/>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10</m:t>
                              </m:r>
                            </m:e>
                          </m:mr>
                          <m:mr>
                            <m:e>
                              <m:r>
                                <a:rPr kumimoji="1" lang="en-US" altLang="ja-JP" sz="1050" b="0" i="1" smtClean="0">
                                  <a:latin typeface="Cambria Math" panose="02040503050406030204" pitchFamily="18" charset="0"/>
                                </a:rPr>
                                <m:t>3</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5</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mr>
                        </m:m>
                      </m:e>
                    </m:d>
                    <m:sSup>
                      <m:sSupPr>
                        <m:ctrlPr>
                          <a:rPr lang="en-US" altLang="ja-JP" sz="1050" i="1" dirty="0" smtClean="0">
                            <a:solidFill>
                              <a:srgbClr val="836967"/>
                            </a:solidFill>
                            <a:latin typeface="Cambria Math" panose="02040503050406030204" pitchFamily="18" charset="0"/>
                          </a:rPr>
                        </m:ctrlPr>
                      </m:sSupPr>
                      <m:e>
                        <m:r>
                          <a:rPr lang="ja-JP" altLang="en-US" sz="1050" i="1" dirty="0" smtClean="0">
                            <a:latin typeface="Cambria Math" panose="02040503050406030204" pitchFamily="18" charset="0"/>
                          </a:rPr>
                          <m:t>𝐷</m:t>
                        </m:r>
                      </m:e>
                      <m:sup>
                        <m:r>
                          <a:rPr lang="ja-JP" altLang="en-US" sz="1050" i="1" dirty="0" smtClean="0">
                            <a:latin typeface="Cambria Math" panose="02040503050406030204" pitchFamily="18" charset="0"/>
                          </a:rPr>
                          <m:t>𝑇</m:t>
                        </m:r>
                      </m:sup>
                    </m:sSup>
                    <m:r>
                      <a:rPr lang="en-US" altLang="ja-JP" sz="1050" b="0" i="1" dirty="0" smtClean="0">
                        <a:latin typeface="Cambria Math" panose="02040503050406030204" pitchFamily="18" charset="0"/>
                      </a:rPr>
                      <m:t>=</m:t>
                    </m:r>
                    <m:d>
                      <m:dPr>
                        <m:begChr m:val="["/>
                        <m:endChr m:val="]"/>
                        <m:ctrlPr>
                          <a:rPr kumimoji="1" lang="en-US" altLang="ja-JP" sz="1050" i="1" smtClean="0">
                            <a:latin typeface="Cambria Math" panose="02040503050406030204" pitchFamily="18" charset="0"/>
                          </a:rPr>
                        </m:ctrlPr>
                      </m:dPr>
                      <m:e>
                        <m:m>
                          <m:mPr>
                            <m:mcs>
                              <m:mc>
                                <m:mcPr>
                                  <m:count m:val="3"/>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10</m:t>
                              </m:r>
                            </m:e>
                          </m:mr>
                          <m:mr>
                            <m:e>
                              <m:r>
                                <a:rPr kumimoji="1" lang="en-US" altLang="ja-JP" sz="1050" b="0" i="1" smtClean="0">
                                  <a:latin typeface="Cambria Math" panose="02040503050406030204" pitchFamily="18" charset="0"/>
                                </a:rPr>
                                <m:t>3</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5</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mr>
                        </m:m>
                      </m:e>
                    </m:d>
                  </m:oMath>
                </a14:m>
                <a:endParaRPr lang="en-US" sz="1050" dirty="0">
                  <a:latin typeface="ＭＳ 明朝"/>
                  <a:cs typeface="ＭＳ 明朝"/>
                </a:endParaRPr>
              </a:p>
            </p:txBody>
          </p:sp>
        </mc:Choice>
        <mc:Fallback xmlns="">
          <p:sp>
            <p:nvSpPr>
              <p:cNvPr id="4" name="object 6">
                <a:extLst>
                  <a:ext uri="{FF2B5EF4-FFF2-40B4-BE49-F238E27FC236}">
                    <a16:creationId xmlns:a16="http://schemas.microsoft.com/office/drawing/2014/main" id="{1900908B-E0AE-C91B-595D-F29175A853E4}"/>
                  </a:ext>
                </a:extLst>
              </p:cNvPr>
              <p:cNvSpPr txBox="1">
                <a:spLocks noRot="1" noChangeAspect="1" noMove="1" noResize="1" noEditPoints="1" noAdjustHandles="1" noChangeArrowheads="1" noChangeShapeType="1" noTextEdit="1"/>
              </p:cNvSpPr>
              <p:nvPr/>
            </p:nvSpPr>
            <p:spPr>
              <a:xfrm>
                <a:off x="190288" y="8690257"/>
                <a:ext cx="7175925" cy="832920"/>
              </a:xfrm>
              <a:prstGeom prst="rect">
                <a:avLst/>
              </a:prstGeom>
              <a:blipFill>
                <a:blip r:embed="rId5"/>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object 6">
                <a:extLst>
                  <a:ext uri="{FF2B5EF4-FFF2-40B4-BE49-F238E27FC236}">
                    <a16:creationId xmlns:a16="http://schemas.microsoft.com/office/drawing/2014/main" id="{F0B1EBAF-C527-6366-3645-216755EAC608}"/>
                  </a:ext>
                </a:extLst>
              </p:cNvPr>
              <p:cNvSpPr txBox="1"/>
              <p:nvPr/>
            </p:nvSpPr>
            <p:spPr>
              <a:xfrm>
                <a:off x="196850" y="9618169"/>
                <a:ext cx="7162800" cy="979564"/>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4</a:t>
                </a:r>
                <a:r>
                  <a:rPr lang="ja-JP" altLang="en-US" sz="1200" dirty="0">
                    <a:latin typeface="ＭＳ ゴシック"/>
                    <a:cs typeface="ＭＳ ゴシック"/>
                  </a:rPr>
                  <a:t>　</a:t>
                </a:r>
                <a:r>
                  <a:rPr lang="ja-JP" altLang="en-US" sz="1050" spc="-20" dirty="0">
                    <a:latin typeface="ＭＳ 明朝"/>
                    <a:cs typeface="ＭＳ ゴシック"/>
                  </a:rPr>
                  <a:t>次の逆行列を求め、逆行列であることを確かめよ。</a:t>
                </a:r>
                <a:endParaRPr lang="en-US" altLang="ja-JP" sz="1050" spc="-20" dirty="0">
                  <a:latin typeface="ＭＳ 明朝"/>
                  <a:cs typeface="ＭＳ ゴシック"/>
                </a:endParaRPr>
              </a:p>
              <a:p>
                <a:pPr marL="129539">
                  <a:lnSpc>
                    <a:spcPct val="100000"/>
                  </a:lnSpc>
                  <a:spcBef>
                    <a:spcPts val="1035"/>
                  </a:spcBef>
                </a:pPr>
                <a:r>
                  <a:rPr lang="en-US" altLang="ja-JP" sz="1050" spc="-20" dirty="0">
                    <a:latin typeface="ＭＳ 明朝"/>
                    <a:cs typeface="ＭＳ 明朝"/>
                  </a:rPr>
                  <a:t>A</a:t>
                </a:r>
              </a:p>
              <a:p>
                <a:pPr marL="129539">
                  <a:lnSpc>
                    <a:spcPct val="100000"/>
                  </a:lnSpc>
                  <a:spcBef>
                    <a:spcPts val="1035"/>
                  </a:spcBef>
                </a:pPr>
                <a:endParaRPr lang="en-US" altLang="ja-JP" sz="1050" spc="-20" dirty="0">
                  <a:latin typeface="ＭＳ 明朝"/>
                  <a:cs typeface="ＭＳ 明朝"/>
                </a:endParaRPr>
              </a:p>
              <a:p>
                <a:pPr marL="129539">
                  <a:lnSpc>
                    <a:spcPct val="100000"/>
                  </a:lnSpc>
                  <a:spcBef>
                    <a:spcPts val="1035"/>
                  </a:spcBef>
                </a:pPr>
                <a:r>
                  <a:rPr kumimoji="1" lang="en-US" altLang="ja-JP" sz="1050" dirty="0">
                    <a:solidFill>
                      <a:srgbClr val="836967"/>
                    </a:solidFill>
                  </a:rPr>
                  <a:t> </a:t>
                </a:r>
                <a14:m>
                  <m:oMath xmlns:m="http://schemas.openxmlformats.org/officeDocument/2006/math">
                    <m:sSup>
                      <m:sSupPr>
                        <m:ctrlPr>
                          <a:rPr kumimoji="1" lang="en-US" altLang="ja-JP" sz="1050" i="1" dirty="0" smtClean="0">
                            <a:solidFill>
                              <a:srgbClr val="836967"/>
                            </a:solidFill>
                            <a:latin typeface="Cambria Math" panose="02040503050406030204" pitchFamily="18" charset="0"/>
                          </a:rPr>
                        </m:ctrlPr>
                      </m:sSupPr>
                      <m:e>
                        <m:r>
                          <a:rPr kumimoji="1" lang="en-US" altLang="ja-JP" sz="1050" i="1" dirty="0">
                            <a:latin typeface="Cambria Math" panose="02040503050406030204" pitchFamily="18" charset="0"/>
                          </a:rPr>
                          <m:t>𝐴</m:t>
                        </m:r>
                      </m:e>
                      <m:sup>
                        <m:r>
                          <a:rPr kumimoji="1" lang="en-US" altLang="ja-JP" sz="1050" i="0" dirty="0">
                            <a:latin typeface="Cambria Math" panose="02040503050406030204" pitchFamily="18" charset="0"/>
                          </a:rPr>
                          <m:t>−</m:t>
                        </m:r>
                        <m:r>
                          <a:rPr kumimoji="1" lang="en-US" altLang="ja-JP" sz="1050" i="0" dirty="0">
                            <a:latin typeface="Cambria Math" panose="02040503050406030204" pitchFamily="18" charset="0"/>
                          </a:rPr>
                          <m:t>1</m:t>
                        </m:r>
                      </m:sup>
                    </m:sSup>
                    <m:r>
                      <a:rPr kumimoji="1" lang="en-US" altLang="ja-JP" sz="1050" i="1" dirty="0">
                        <a:latin typeface="Cambria Math" panose="02040503050406030204" pitchFamily="18" charset="0"/>
                      </a:rPr>
                      <m:t> </m:t>
                    </m:r>
                  </m:oMath>
                </a14:m>
                <a:r>
                  <a:rPr lang="en-US" altLang="ja-JP" sz="1050" spc="-20" dirty="0">
                    <a:latin typeface="ＭＳ 明朝"/>
                    <a:cs typeface="ＭＳ 明朝"/>
                  </a:rPr>
                  <a:t>=</a:t>
                </a:r>
                <a14:m>
                  <m:oMath xmlns:m="http://schemas.openxmlformats.org/officeDocument/2006/math">
                    <m:r>
                      <a:rPr lang="en-US" altLang="ja-JP" sz="1050" b="0" i="0" spc="-20" smtClean="0">
                        <a:latin typeface="Cambria Math" panose="02040503050406030204" pitchFamily="18" charset="0"/>
                      </a:rPr>
                      <m:t>1</m:t>
                    </m:r>
                    <m:r>
                      <a:rPr lang="en-US" altLang="ja-JP" sz="1050" b="0" i="0" spc="-20" smtClean="0">
                        <a:latin typeface="Cambria Math" panose="02040503050406030204" pitchFamily="18" charset="0"/>
                      </a:rPr>
                      <m:t>/</m:t>
                    </m:r>
                    <m:r>
                      <a:rPr lang="en-US" altLang="ja-JP" sz="1050" b="0" i="1" spc="-20" smtClean="0">
                        <a:latin typeface="Cambria Math" panose="02040503050406030204" pitchFamily="18" charset="0"/>
                      </a:rPr>
                      <m:t>3</m:t>
                    </m:r>
                    <m:d>
                      <m:dPr>
                        <m:begChr m:val="["/>
                        <m:endChr m:val="]"/>
                        <m:ctrlPr>
                          <a:rPr lang="en-US" altLang="ja-JP" sz="1050" i="1" spc="-20" smtClean="0">
                            <a:latin typeface="Cambria Math" panose="02040503050406030204" pitchFamily="18" charset="0"/>
                          </a:rPr>
                        </m:ctrlPr>
                      </m:dPr>
                      <m:e>
                        <m:m>
                          <m:mPr>
                            <m:mcs>
                              <m:mc>
                                <m:mcPr>
                                  <m:count m:val="2"/>
                                  <m:mcJc m:val="center"/>
                                </m:mcPr>
                              </m:mc>
                            </m:mcs>
                            <m:ctrlPr>
                              <a:rPr lang="en-US" altLang="ja-JP" sz="105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3</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e>
                              <m:r>
                                <a:rPr lang="en-US" altLang="ja-JP" sz="1050" b="0" i="1" spc="-20" smtClean="0">
                                  <a:latin typeface="Cambria Math" panose="02040503050406030204" pitchFamily="18" charset="0"/>
                                </a:rPr>
                                <m:t>2</m:t>
                              </m:r>
                            </m:e>
                          </m:mr>
                        </m:m>
                      </m:e>
                    </m:d>
                  </m:oMath>
                </a14:m>
                <a:r>
                  <a:rPr kumimoji="1" lang="en-US" altLang="ja-JP" sz="1050" b="0" dirty="0"/>
                  <a:t>,  </a:t>
                </a:r>
                <a14:m>
                  <m:oMath xmlns:m="http://schemas.openxmlformats.org/officeDocument/2006/math">
                    <m:sSup>
                      <m:sSupPr>
                        <m:ctrlPr>
                          <a:rPr kumimoji="1" lang="en-US" altLang="ja-JP" sz="1050" i="1" dirty="0" smtClean="0">
                            <a:solidFill>
                              <a:srgbClr val="836967"/>
                            </a:solidFill>
                            <a:latin typeface="Cambria Math" panose="02040503050406030204" pitchFamily="18" charset="0"/>
                          </a:rPr>
                        </m:ctrlPr>
                      </m:sSupPr>
                      <m:e>
                        <m:r>
                          <a:rPr kumimoji="1" lang="en-US" altLang="ja-JP" sz="1050" b="0" i="1" dirty="0" smtClean="0">
                            <a:solidFill>
                              <a:srgbClr val="836967"/>
                            </a:solidFill>
                            <a:latin typeface="Cambria Math" panose="02040503050406030204" pitchFamily="18" charset="0"/>
                          </a:rPr>
                          <m:t>𝐴</m:t>
                        </m:r>
                        <m:r>
                          <a:rPr kumimoji="1" lang="en-US" altLang="ja-JP" sz="1050" i="1" dirty="0">
                            <a:latin typeface="Cambria Math" panose="02040503050406030204" pitchFamily="18" charset="0"/>
                          </a:rPr>
                          <m:t>𝐴</m:t>
                        </m:r>
                      </m:e>
                      <m:sup>
                        <m:r>
                          <a:rPr kumimoji="1" lang="en-US" altLang="ja-JP" sz="1050" i="0" dirty="0">
                            <a:latin typeface="Cambria Math" panose="02040503050406030204" pitchFamily="18" charset="0"/>
                          </a:rPr>
                          <m:t>−</m:t>
                        </m:r>
                        <m:r>
                          <a:rPr kumimoji="1" lang="en-US" altLang="ja-JP" sz="1050" i="0" dirty="0">
                            <a:latin typeface="Cambria Math" panose="02040503050406030204" pitchFamily="18" charset="0"/>
                          </a:rPr>
                          <m:t>1</m:t>
                        </m:r>
                      </m:sup>
                    </m:sSup>
                    <m:r>
                      <a:rPr kumimoji="1" lang="en-US" altLang="ja-JP" sz="1050" i="1" dirty="0">
                        <a:latin typeface="Cambria Math" panose="02040503050406030204" pitchFamily="18" charset="0"/>
                      </a:rPr>
                      <m:t> </m:t>
                    </m:r>
                  </m:oMath>
                </a14:m>
                <a:r>
                  <a:rPr kumimoji="1" lang="en-US" altLang="ja-JP" sz="1050" b="0" dirty="0"/>
                  <a:t>=</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2"/>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3</m:t>
                              </m:r>
                            </m:e>
                          </m:mr>
                          <m:mr>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mr>
                        </m:m>
                      </m:e>
                    </m:d>
                    <m:r>
                      <a:rPr lang="en-US" altLang="ja-JP" sz="1050" b="0" i="0" spc="-20" smtClean="0">
                        <a:latin typeface="Cambria Math" panose="02040503050406030204" pitchFamily="18" charset="0"/>
                      </a:rPr>
                      <m:t>1</m:t>
                    </m:r>
                    <m:r>
                      <a:rPr lang="en-US" altLang="ja-JP" sz="1050" b="0" i="0" spc="-20" smtClean="0">
                        <a:latin typeface="Cambria Math" panose="02040503050406030204" pitchFamily="18" charset="0"/>
                      </a:rPr>
                      <m:t>/</m:t>
                    </m:r>
                    <m:r>
                      <a:rPr lang="en-US" altLang="ja-JP" sz="1050" b="0" i="1" spc="-20" smtClean="0">
                        <a:latin typeface="Cambria Math" panose="02040503050406030204" pitchFamily="18" charset="0"/>
                      </a:rPr>
                      <m:t>3</m:t>
                    </m:r>
                    <m:d>
                      <m:dPr>
                        <m:begChr m:val="["/>
                        <m:endChr m:val="]"/>
                        <m:ctrlPr>
                          <a:rPr lang="en-US" altLang="ja-JP" sz="1050" i="1" spc="-20" smtClean="0">
                            <a:latin typeface="Cambria Math" panose="02040503050406030204" pitchFamily="18" charset="0"/>
                          </a:rPr>
                        </m:ctrlPr>
                      </m:dPr>
                      <m:e>
                        <m:m>
                          <m:mPr>
                            <m:mcs>
                              <m:mc>
                                <m:mcPr>
                                  <m:count m:val="2"/>
                                  <m:mcJc m:val="center"/>
                                </m:mcPr>
                              </m:mc>
                            </m:mcs>
                            <m:ctrlPr>
                              <a:rPr lang="en-US" altLang="ja-JP" sz="1050" i="1" spc="-20" smtClean="0">
                                <a:latin typeface="Cambria Math" panose="02040503050406030204" pitchFamily="18" charset="0"/>
                              </a:rPr>
                            </m:ctrlPr>
                          </m:mPr>
                          <m:mr>
                            <m:e>
                              <m:r>
                                <m:rPr>
                                  <m:brk m:alnAt="7"/>
                                </m:rPr>
                                <a:rPr lang="en-US" altLang="ja-JP" sz="1050" b="0" i="1" spc="-20" smtClean="0">
                                  <a:latin typeface="Cambria Math" panose="02040503050406030204" pitchFamily="18" charset="0"/>
                                </a:rPr>
                                <m:t>0</m:t>
                              </m:r>
                            </m:e>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3</m:t>
                              </m:r>
                            </m:e>
                          </m:mr>
                          <m:mr>
                            <m:e>
                              <m:r>
                                <a:rPr lang="en-US" altLang="ja-JP" sz="1050" b="0" i="1" spc="-20" smtClean="0">
                                  <a:latin typeface="Cambria Math" panose="02040503050406030204" pitchFamily="18" charset="0"/>
                                </a:rPr>
                                <m:t>−</m:t>
                              </m:r>
                              <m:r>
                                <a:rPr lang="en-US" altLang="ja-JP" sz="1050" b="0" i="1" spc="-20" smtClean="0">
                                  <a:latin typeface="Cambria Math" panose="02040503050406030204" pitchFamily="18" charset="0"/>
                                </a:rPr>
                                <m:t>1</m:t>
                              </m:r>
                            </m:e>
                            <m:e>
                              <m:r>
                                <a:rPr lang="en-US" altLang="ja-JP" sz="1050" b="0" i="1" spc="-20" smtClean="0">
                                  <a:latin typeface="Cambria Math" panose="02040503050406030204" pitchFamily="18" charset="0"/>
                                </a:rPr>
                                <m:t>2</m:t>
                              </m:r>
                            </m:e>
                          </m:mr>
                        </m:m>
                      </m:e>
                    </m:d>
                  </m:oMath>
                </a14:m>
                <a:r>
                  <a:rPr kumimoji="1" lang="en-US" altLang="ja-JP" sz="1050" b="0" dirty="0"/>
                  <a:t>=</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2"/>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endParaRPr kumimoji="1" lang="en-US" altLang="ja-JP" sz="1050" b="0" dirty="0"/>
              </a:p>
              <a:p>
                <a:pPr marL="129539">
                  <a:lnSpc>
                    <a:spcPct val="100000"/>
                  </a:lnSpc>
                  <a:spcBef>
                    <a:spcPts val="1035"/>
                  </a:spcBef>
                </a:pPr>
                <a:endParaRPr lang="en-US" altLang="ja-JP" sz="1050" spc="-20" dirty="0">
                  <a:latin typeface="ＭＳ 明朝"/>
                  <a:cs typeface="ＭＳ 明朝"/>
                </a:endParaRPr>
              </a:p>
            </p:txBody>
          </p:sp>
        </mc:Choice>
        <mc:Fallback xmlns="">
          <p:sp>
            <p:nvSpPr>
              <p:cNvPr id="5" name="object 6">
                <a:extLst>
                  <a:ext uri="{FF2B5EF4-FFF2-40B4-BE49-F238E27FC236}">
                    <a16:creationId xmlns:a16="http://schemas.microsoft.com/office/drawing/2014/main" id="{F0B1EBAF-C527-6366-3645-216755EAC608}"/>
                  </a:ext>
                </a:extLst>
              </p:cNvPr>
              <p:cNvSpPr txBox="1">
                <a:spLocks noRot="1" noChangeAspect="1" noMove="1" noResize="1" noEditPoints="1" noAdjustHandles="1" noChangeArrowheads="1" noChangeShapeType="1" noTextEdit="1"/>
              </p:cNvSpPr>
              <p:nvPr/>
            </p:nvSpPr>
            <p:spPr>
              <a:xfrm>
                <a:off x="196850" y="9618169"/>
                <a:ext cx="7162800" cy="979564"/>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4FAC26-69E6-5ADE-B8EA-1A76985BA6A6}"/>
              </a:ext>
            </a:extLst>
          </p:cNvPr>
          <p:cNvSpPr txBox="1"/>
          <p:nvPr/>
        </p:nvSpPr>
        <p:spPr>
          <a:xfrm>
            <a:off x="157139" y="194717"/>
            <a:ext cx="1051891" cy="307777"/>
          </a:xfrm>
          <a:prstGeom prst="rect">
            <a:avLst/>
          </a:prstGeom>
          <a:noFill/>
        </p:spPr>
        <p:txBody>
          <a:bodyPr wrap="none" rtlCol="0">
            <a:spAutoFit/>
          </a:bodyPr>
          <a:lstStyle/>
          <a:p>
            <a:r>
              <a:rPr kumimoji="1" lang="en-US" altLang="ja-JP" sz="1400" b="1" u="sng" dirty="0"/>
              <a:t>4.</a:t>
            </a:r>
            <a:r>
              <a:rPr kumimoji="1" lang="ja-JP" altLang="en-US" sz="1400" b="1" u="sng" dirty="0"/>
              <a:t>転置行列</a:t>
            </a:r>
            <a:endParaRPr kumimoji="1" lang="en-US" altLang="ja-JP" sz="1400" b="1" u="sng"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57C76A-7909-FCFE-471B-7FB5C6414C2B}"/>
                  </a:ext>
                </a:extLst>
              </p:cNvPr>
              <p:cNvSpPr txBox="1"/>
              <p:nvPr/>
            </p:nvSpPr>
            <p:spPr>
              <a:xfrm>
                <a:off x="190289" y="502494"/>
                <a:ext cx="3446431" cy="1815049"/>
              </a:xfrm>
              <a:prstGeom prst="rect">
                <a:avLst/>
              </a:prstGeom>
              <a:noFill/>
            </p:spPr>
            <p:txBody>
              <a:bodyPr wrap="square" rtlCol="0">
                <a:spAutoFit/>
              </a:bodyPr>
              <a:lstStyle/>
              <a:p>
                <a:r>
                  <a:rPr kumimoji="1" lang="ja-JP" altLang="en-US" sz="1200" dirty="0"/>
                  <a:t>行と列を入れ替えた物が</a:t>
                </a:r>
                <a:r>
                  <a:rPr kumimoji="1" lang="ja-JP" altLang="en-US" sz="1200" b="1" u="sng" dirty="0"/>
                  <a:t>転置行列</a:t>
                </a:r>
                <a:r>
                  <a:rPr kumimoji="1" lang="ja-JP" altLang="en-US" sz="1200" dirty="0"/>
                  <a:t>です。</a:t>
                </a:r>
                <a:endParaRPr kumimoji="1" lang="en-US" altLang="ja-JP" sz="1200" dirty="0"/>
              </a:p>
              <a:p>
                <a:r>
                  <a:rPr kumimoji="1" lang="ja-JP" altLang="en-US" sz="1200" dirty="0"/>
                  <a:t>行列を</a:t>
                </a:r>
                <a:r>
                  <a:rPr kumimoji="1" lang="en-US" altLang="ja-JP" sz="1200" dirty="0"/>
                  <a:t>D</a:t>
                </a:r>
                <a:r>
                  <a:rPr kumimoji="1" lang="ja-JP" altLang="en-US" sz="1200" dirty="0"/>
                  <a:t>と置くと、</a:t>
                </a:r>
                <a:r>
                  <a:rPr kumimoji="1" lang="en-US" altLang="ja-JP" sz="1200" dirty="0"/>
                  <a:t>D</a:t>
                </a:r>
                <a:r>
                  <a:rPr kumimoji="1" lang="ja-JP" altLang="en-US" sz="1200" dirty="0"/>
                  <a:t>の転置行列は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m:rPr>
                          <m:sty m:val="p"/>
                        </m:rPr>
                        <a:rPr kumimoji="1" lang="en-US" altLang="ja-JP" sz="1200" i="1" smtClean="0">
                          <a:latin typeface="Cambria Math" panose="02040503050406030204" pitchFamily="18" charset="0"/>
                        </a:rPr>
                        <m:t>D</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2</m:t>
                                </m:r>
                              </m:e>
                            </m:mr>
                            <m:m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4</m:t>
                                </m:r>
                              </m:e>
                            </m:mr>
                          </m:m>
                        </m:e>
                      </m:d>
                    </m:oMath>
                  </m:oMathPara>
                </a14:m>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sSup>
                        <m:sSupPr>
                          <m:ctrlPr>
                            <a:rPr kumimoji="1" lang="en-US" altLang="ja-JP" sz="1200" i="1" smtClean="0">
                              <a:solidFill>
                                <a:srgbClr val="836967"/>
                              </a:solidFill>
                              <a:latin typeface="Cambria Math" panose="02040503050406030204" pitchFamily="18" charset="0"/>
                            </a:rPr>
                          </m:ctrlPr>
                        </m:sSupPr>
                        <m:e>
                          <m:r>
                            <a:rPr kumimoji="1" lang="en-US" altLang="ja-JP" sz="1200" i="1" smtClean="0">
                              <a:latin typeface="Cambria Math" panose="02040503050406030204" pitchFamily="18" charset="0"/>
                            </a:rPr>
                            <m:t>𝐷</m:t>
                          </m:r>
                        </m:e>
                        <m:sup>
                          <m:r>
                            <a:rPr kumimoji="1" lang="en-US" altLang="ja-JP" sz="1200" i="1" smtClean="0">
                              <a:latin typeface="Cambria Math" panose="02040503050406030204" pitchFamily="18" charset="0"/>
                            </a:rPr>
                            <m:t>𝑇</m:t>
                          </m:r>
                        </m:sup>
                      </m:sSup>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3</m:t>
                                </m:r>
                              </m:e>
                            </m:mr>
                            <m:mr>
                              <m:e>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4</m:t>
                                </m:r>
                              </m:e>
                            </m:mr>
                          </m:m>
                        </m:e>
                      </m:d>
                    </m:oMath>
                  </m:oMathPara>
                </a14:m>
                <a:endParaRPr kumimoji="1" lang="en-US" altLang="ja-JP" sz="1200" dirty="0"/>
              </a:p>
              <a:p>
                <a:endParaRPr kumimoji="1" lang="en-US" altLang="ja-JP" sz="1200" dirty="0"/>
              </a:p>
              <a:p>
                <a:r>
                  <a:rPr kumimoji="1" lang="ja-JP" altLang="en-US" sz="1200" dirty="0"/>
                  <a:t>という風に書きます。</a:t>
                </a:r>
                <a:endParaRPr kumimoji="1" lang="en-US" altLang="ja-JP" sz="1200" dirty="0"/>
              </a:p>
            </p:txBody>
          </p:sp>
        </mc:Choice>
        <mc:Fallback xmlns="">
          <p:sp>
            <p:nvSpPr>
              <p:cNvPr id="8" name="テキスト ボックス 7">
                <a:extLst>
                  <a:ext uri="{FF2B5EF4-FFF2-40B4-BE49-F238E27FC236}">
                    <a16:creationId xmlns:a16="http://schemas.microsoft.com/office/drawing/2014/main" id="{1957C76A-7909-FCFE-471B-7FB5C6414C2B}"/>
                  </a:ext>
                </a:extLst>
              </p:cNvPr>
              <p:cNvSpPr txBox="1">
                <a:spLocks noRot="1" noChangeAspect="1" noMove="1" noResize="1" noEditPoints="1" noAdjustHandles="1" noChangeArrowheads="1" noChangeShapeType="1" noTextEdit="1"/>
              </p:cNvSpPr>
              <p:nvPr/>
            </p:nvSpPr>
            <p:spPr>
              <a:xfrm>
                <a:off x="190289" y="502494"/>
                <a:ext cx="3446431" cy="1815049"/>
              </a:xfrm>
              <a:prstGeom prst="rect">
                <a:avLst/>
              </a:prstGeom>
              <a:blipFill>
                <a:blip r:embed="rId7"/>
                <a:stretch>
                  <a:fillRect b="-134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04B176-C557-2A8B-4A82-72A593ED96F4}"/>
              </a:ext>
            </a:extLst>
          </p:cNvPr>
          <p:cNvSpPr txBox="1"/>
          <p:nvPr/>
        </p:nvSpPr>
        <p:spPr>
          <a:xfrm>
            <a:off x="3886632" y="197422"/>
            <a:ext cx="1051891" cy="307777"/>
          </a:xfrm>
          <a:prstGeom prst="rect">
            <a:avLst/>
          </a:prstGeom>
          <a:noFill/>
        </p:spPr>
        <p:txBody>
          <a:bodyPr wrap="none" rtlCol="0">
            <a:spAutoFit/>
          </a:bodyPr>
          <a:lstStyle/>
          <a:p>
            <a:r>
              <a:rPr kumimoji="1" lang="en-US" altLang="ja-JP" sz="1400" b="1" u="sng" dirty="0"/>
              <a:t>5.</a:t>
            </a:r>
            <a:r>
              <a:rPr kumimoji="1" lang="ja-JP" altLang="en-US" sz="1400" b="1" u="sng" dirty="0"/>
              <a:t>単位行列</a:t>
            </a:r>
            <a:endParaRPr kumimoji="1" lang="en-US" altLang="ja-JP" sz="1400" b="1" u="sng"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5D2EC2F-C495-CD3F-4C48-3AE56DE2ACEF}"/>
                  </a:ext>
                </a:extLst>
              </p:cNvPr>
              <p:cNvSpPr txBox="1"/>
              <p:nvPr/>
            </p:nvSpPr>
            <p:spPr>
              <a:xfrm>
                <a:off x="3919782" y="505199"/>
                <a:ext cx="3446431" cy="1873398"/>
              </a:xfrm>
              <a:prstGeom prst="rect">
                <a:avLst/>
              </a:prstGeom>
              <a:noFill/>
            </p:spPr>
            <p:txBody>
              <a:bodyPr wrap="square" rtlCol="0">
                <a:spAutoFit/>
              </a:bodyPr>
              <a:lstStyle/>
              <a:p>
                <a:r>
                  <a:rPr kumimoji="1" lang="ja-JP" altLang="en-US" sz="1200" dirty="0"/>
                  <a:t>単位行列は行列での</a:t>
                </a:r>
                <a:r>
                  <a:rPr kumimoji="1" lang="en-US" altLang="ja-JP" sz="1200" dirty="0"/>
                  <a:t>1</a:t>
                </a:r>
                <a:r>
                  <a:rPr kumimoji="1" lang="ja-JP" altLang="en-US" sz="1200" dirty="0"/>
                  <a:t>を表すものです。</a:t>
                </a:r>
                <a:endParaRPr kumimoji="1" lang="en-US" altLang="ja-JP" sz="1200" dirty="0"/>
              </a:p>
              <a:p>
                <a:r>
                  <a:rPr kumimoji="1" lang="en-US" altLang="ja-JP" sz="1200" dirty="0"/>
                  <a:t>E=</a:t>
                </a:r>
                <a14:m>
                  <m:oMath xmlns:m="http://schemas.openxmlformats.org/officeDocument/2006/math">
                    <m:d>
                      <m:dPr>
                        <m:begChr m:val="["/>
                        <m:endChr m:val="]"/>
                        <m:ctrlPr>
                          <a:rPr kumimoji="1" lang="en-US" altLang="ja-JP" sz="120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1</m:t>
                            </m:r>
                          </m:e>
                        </m:eqArr>
                      </m:e>
                    </m:d>
                  </m:oMath>
                </a14:m>
                <a:r>
                  <a:rPr kumimoji="1" lang="en-US" altLang="ja-JP" sz="1200" dirty="0"/>
                  <a:t>,</a:t>
                </a:r>
                <a14:m>
                  <m:oMath xmlns:m="http://schemas.openxmlformats.org/officeDocument/2006/math">
                    <m:r>
                      <m:rPr>
                        <m:sty m:val="p"/>
                      </m:rPr>
                      <a:rPr kumimoji="1" lang="en-US" altLang="ja-JP" sz="1200" i="1">
                        <a:latin typeface="Cambria Math" panose="02040503050406030204" pitchFamily="18" charset="0"/>
                      </a:rPr>
                      <m:t>E</m:t>
                    </m:r>
                    <m:r>
                      <a:rPr kumimoji="1" lang="en-US" altLang="ja-JP" sz="120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2"/>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1</m:t>
                              </m:r>
                            </m:e>
                            <m:e>
                              <m:r>
                                <a:rPr kumimoji="1" lang="en-US" altLang="ja-JP" sz="1200" b="0" i="1" smtClean="0">
                                  <a:latin typeface="Cambria Math" panose="02040503050406030204" pitchFamily="18" charset="0"/>
                                </a:rPr>
                                <m:t>0</m:t>
                              </m:r>
                            </m:e>
                          </m:mr>
                          <m:mr>
                            <m:e>
                              <m:r>
                                <a:rPr kumimoji="1" lang="en-US" altLang="ja-JP" sz="1200" b="0" i="1" smtClean="0">
                                  <a:latin typeface="Cambria Math" panose="02040503050406030204" pitchFamily="18" charset="0"/>
                                </a:rPr>
                                <m:t>0</m:t>
                              </m:r>
                            </m:e>
                            <m:e>
                              <m:r>
                                <a:rPr kumimoji="1" lang="en-US" altLang="ja-JP" sz="1200" b="0" i="1" smtClean="0">
                                  <a:latin typeface="Cambria Math" panose="02040503050406030204" pitchFamily="18" charset="0"/>
                                </a:rPr>
                                <m:t>1</m:t>
                              </m:r>
                            </m:e>
                          </m:mr>
                        </m:m>
                      </m:e>
                    </m:d>
                  </m:oMath>
                </a14:m>
                <a:r>
                  <a:rPr kumimoji="1" lang="en-US" altLang="ja-JP" sz="1200" dirty="0"/>
                  <a:t>,E=</a:t>
                </a:r>
                <a14:m>
                  <m:oMath xmlns:m="http://schemas.openxmlformats.org/officeDocument/2006/math">
                    <m:d>
                      <m:dPr>
                        <m:begChr m:val="["/>
                        <m:endChr m:val="]"/>
                        <m:ctrlPr>
                          <a:rPr kumimoji="1" lang="en-US" altLang="ja-JP" sz="1200" i="1" dirty="0" smtClean="0">
                            <a:latin typeface="Cambria Math" panose="02040503050406030204" pitchFamily="18" charset="0"/>
                          </a:rPr>
                        </m:ctrlPr>
                      </m:dPr>
                      <m:e>
                        <m:m>
                          <m:mPr>
                            <m:mcs>
                              <m:mc>
                                <m:mcPr>
                                  <m:count m:val="3"/>
                                  <m:mcJc m:val="center"/>
                                </m:mcPr>
                              </m:mc>
                            </m:mcs>
                            <m:ctrlPr>
                              <a:rPr kumimoji="1" lang="en-US" altLang="ja-JP" sz="1200" i="1" dirty="0" smtClean="0">
                                <a:latin typeface="Cambria Math" panose="02040503050406030204" pitchFamily="18" charset="0"/>
                              </a:rPr>
                            </m:ctrlPr>
                          </m:mPr>
                          <m:mr>
                            <m:e>
                              <m:r>
                                <m:rPr>
                                  <m:brk m:alnAt="7"/>
                                </m:rP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0</m:t>
                              </m:r>
                            </m:e>
                          </m:mr>
                          <m:mr>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1</m:t>
                              </m:r>
                            </m:e>
                            <m:e>
                              <m:r>
                                <a:rPr kumimoji="1" lang="en-US" altLang="ja-JP" sz="1200" b="0" i="1" dirty="0" smtClean="0">
                                  <a:latin typeface="Cambria Math" panose="02040503050406030204" pitchFamily="18" charset="0"/>
                                </a:rPr>
                                <m:t>0</m:t>
                              </m:r>
                            </m:e>
                          </m:mr>
                          <m:mr>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0</m:t>
                              </m:r>
                            </m:e>
                            <m:e>
                              <m:r>
                                <a:rPr kumimoji="1" lang="en-US" altLang="ja-JP" sz="1200" b="0" i="1" dirty="0" smtClean="0">
                                  <a:latin typeface="Cambria Math" panose="02040503050406030204" pitchFamily="18" charset="0"/>
                                </a:rPr>
                                <m:t>1</m:t>
                              </m:r>
                            </m:e>
                          </m:mr>
                        </m:m>
                      </m:e>
                    </m:d>
                  </m:oMath>
                </a14:m>
                <a:endParaRPr kumimoji="1" lang="en-US" altLang="ja-JP" sz="1200" dirty="0"/>
              </a:p>
              <a:p>
                <a:endParaRPr kumimoji="1" lang="en-US" altLang="ja-JP" sz="1200" dirty="0"/>
              </a:p>
              <a:p>
                <a:r>
                  <a:rPr kumimoji="1" lang="ja-JP" altLang="en-US" sz="1200" dirty="0"/>
                  <a:t>という風に斜めに</a:t>
                </a:r>
                <a:r>
                  <a:rPr kumimoji="1" lang="en-US" altLang="ja-JP" sz="1200" dirty="0"/>
                  <a:t>1</a:t>
                </a:r>
                <a:r>
                  <a:rPr kumimoji="1" lang="ja-JP" altLang="en-US" sz="1200" dirty="0"/>
                  <a:t>を配置します。</a:t>
                </a:r>
                <a:endParaRPr kumimoji="1" lang="en-US" altLang="ja-JP" sz="1200" dirty="0"/>
              </a:p>
              <a:p>
                <a:r>
                  <a:rPr kumimoji="1" lang="ja-JP" altLang="en-US" sz="1200" dirty="0"/>
                  <a:t>この行列は掛けても変化しない行列です。</a:t>
                </a:r>
                <a:endParaRPr kumimoji="1" lang="en-US" altLang="ja-JP" sz="1200" dirty="0"/>
              </a:p>
              <a:p>
                <a:r>
                  <a:rPr kumimoji="1" lang="ja-JP" altLang="en-US" sz="1200" dirty="0"/>
                  <a:t>変化してほしくはないが、掛け算自体はしなければならない場面などで使用します。</a:t>
                </a:r>
                <a:endParaRPr kumimoji="1" lang="en-US" altLang="ja-JP" sz="1200" dirty="0"/>
              </a:p>
              <a:p>
                <a:endParaRPr kumimoji="1" lang="en-US" altLang="ja-JP" sz="1200" dirty="0"/>
              </a:p>
            </p:txBody>
          </p:sp>
        </mc:Choice>
        <mc:Fallback xmlns="">
          <p:sp>
            <p:nvSpPr>
              <p:cNvPr id="10" name="テキスト ボックス 9">
                <a:extLst>
                  <a:ext uri="{FF2B5EF4-FFF2-40B4-BE49-F238E27FC236}">
                    <a16:creationId xmlns:a16="http://schemas.microsoft.com/office/drawing/2014/main" id="{05D2EC2F-C495-CD3F-4C48-3AE56DE2ACEF}"/>
                  </a:ext>
                </a:extLst>
              </p:cNvPr>
              <p:cNvSpPr txBox="1">
                <a:spLocks noRot="1" noChangeAspect="1" noMove="1" noResize="1" noEditPoints="1" noAdjustHandles="1" noChangeArrowheads="1" noChangeShapeType="1" noTextEdit="1"/>
              </p:cNvSpPr>
              <p:nvPr/>
            </p:nvSpPr>
            <p:spPr>
              <a:xfrm>
                <a:off x="3919782" y="505199"/>
                <a:ext cx="3446431" cy="1873398"/>
              </a:xfrm>
              <a:prstGeom prst="rect">
                <a:avLst/>
              </a:prstGeom>
              <a:blipFill>
                <a:blip r:embed="rId8"/>
                <a:stretch>
                  <a:fillRect t="-32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F99875F-97A5-9515-BC11-9CFCCA0A2CF9}"/>
              </a:ext>
            </a:extLst>
          </p:cNvPr>
          <p:cNvSpPr txBox="1"/>
          <p:nvPr/>
        </p:nvSpPr>
        <p:spPr>
          <a:xfrm>
            <a:off x="157139" y="2312273"/>
            <a:ext cx="1354858" cy="307777"/>
          </a:xfrm>
          <a:prstGeom prst="rect">
            <a:avLst/>
          </a:prstGeom>
          <a:noFill/>
        </p:spPr>
        <p:txBody>
          <a:bodyPr wrap="none" rtlCol="0">
            <a:spAutoFit/>
          </a:bodyPr>
          <a:lstStyle/>
          <a:p>
            <a:r>
              <a:rPr kumimoji="1" lang="en-US" altLang="ja-JP" sz="1400" b="1" u="sng" dirty="0"/>
              <a:t>5.2×2</a:t>
            </a:r>
            <a:r>
              <a:rPr kumimoji="1" lang="ja-JP" altLang="en-US" sz="1400" b="1" u="sng" dirty="0"/>
              <a:t>型逆行列</a:t>
            </a:r>
            <a:endParaRPr kumimoji="1" lang="en-US" altLang="ja-JP" sz="1400" b="1" u="sng"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0364316-94E5-C51E-77F6-0BE6824C5360}"/>
                  </a:ext>
                </a:extLst>
              </p:cNvPr>
              <p:cNvSpPr txBox="1"/>
              <p:nvPr/>
            </p:nvSpPr>
            <p:spPr>
              <a:xfrm>
                <a:off x="196850" y="2693005"/>
                <a:ext cx="3446431" cy="2343783"/>
              </a:xfrm>
              <a:prstGeom prst="rect">
                <a:avLst/>
              </a:prstGeom>
              <a:noFill/>
            </p:spPr>
            <p:txBody>
              <a:bodyPr wrap="square" rtlCol="0">
                <a:spAutoFit/>
              </a:bodyPr>
              <a:lstStyle/>
              <a:p>
                <a:r>
                  <a:rPr kumimoji="1" lang="ja-JP" altLang="en-US" sz="1200" dirty="0"/>
                  <a:t>逆行列とは</a:t>
                </a:r>
                <a:r>
                  <a:rPr kumimoji="1" lang="ja-JP" altLang="en-US" sz="1200" b="1" u="sng" dirty="0"/>
                  <a:t>変換を元に戻す行列</a:t>
                </a:r>
                <a:r>
                  <a:rPr kumimoji="1" lang="ja-JP" altLang="en-US" sz="1200" dirty="0"/>
                  <a:t>です。</a:t>
                </a:r>
                <a:endParaRPr kumimoji="1" lang="en-US" altLang="ja-JP" sz="1200" dirty="0"/>
              </a:p>
              <a:p>
                <a:r>
                  <a:rPr kumimoji="1" lang="ja-JP" altLang="en-US" sz="1200" dirty="0"/>
                  <a:t>変換する行列を</a:t>
                </a:r>
                <a:r>
                  <a:rPr kumimoji="1" lang="en-US" altLang="ja-JP" sz="1200" dirty="0"/>
                  <a:t>A</a:t>
                </a:r>
                <a:r>
                  <a:rPr kumimoji="1" lang="ja-JP" altLang="en-US" sz="1200" dirty="0"/>
                  <a:t>とした場合、</a:t>
                </a:r>
                <a14:m>
                  <m:oMath xmlns:m="http://schemas.openxmlformats.org/officeDocument/2006/math">
                    <m:sSup>
                      <m:sSupPr>
                        <m:ctrlPr>
                          <a:rPr kumimoji="1" lang="ja-JP" altLang="en-US" sz="1200" i="1" smtClean="0">
                            <a:solidFill>
                              <a:srgbClr val="836967"/>
                            </a:solidFill>
                            <a:latin typeface="Cambria Math" panose="02040503050406030204" pitchFamily="18" charset="0"/>
                          </a:rPr>
                        </m:ctrlPr>
                      </m:sSupPr>
                      <m:e>
                        <m:r>
                          <a:rPr kumimoji="1" lang="ja-JP" altLang="en-US" sz="1200" i="1" smtClean="0">
                            <a:latin typeface="Cambria Math" panose="02040503050406030204" pitchFamily="18" charset="0"/>
                          </a:rPr>
                          <m:t>𝐴</m:t>
                        </m:r>
                      </m:e>
                      <m:sup>
                        <m:r>
                          <a:rPr kumimoji="1" lang="ja-JP" altLang="en-US" sz="1200" i="1" smtClean="0">
                            <a:latin typeface="Cambria Math" panose="02040503050406030204" pitchFamily="18" charset="0"/>
                          </a:rPr>
                          <m:t>−</m:t>
                        </m:r>
                        <m:r>
                          <a:rPr kumimoji="1" lang="ja-JP" altLang="en-US" sz="1200" i="1" smtClean="0">
                            <a:latin typeface="Cambria Math" panose="02040503050406030204" pitchFamily="18" charset="0"/>
                          </a:rPr>
                          <m:t>1</m:t>
                        </m:r>
                      </m:sup>
                    </m:sSup>
                  </m:oMath>
                </a14:m>
                <a:r>
                  <a:rPr kumimoji="1" lang="ja-JP" altLang="en-US" sz="1200" dirty="0"/>
                  <a:t>と表します。</a:t>
                </a:r>
                <a:endParaRPr kumimoji="1" lang="en-US" altLang="ja-JP" sz="1200" dirty="0"/>
              </a:p>
              <a:p>
                <a:r>
                  <a:rPr kumimoji="1" lang="ja-JP" altLang="en-US" sz="1200" dirty="0"/>
                  <a:t>どういうことかを行列</a:t>
                </a:r>
                <a:r>
                  <a:rPr kumimoji="1" lang="en-US" altLang="ja-JP" sz="1200" dirty="0"/>
                  <a:t>D</a:t>
                </a:r>
                <a:r>
                  <a:rPr kumimoji="1" lang="ja-JP" altLang="en-US" sz="1200" dirty="0"/>
                  <a:t>で考えると</a:t>
                </a:r>
                <a:endParaRPr kumimoji="1" lang="en-US" altLang="ja-JP" sz="1200" dirty="0"/>
              </a:p>
              <a:p>
                <a:endParaRPr kumimoji="1" lang="en-US" altLang="ja-JP" sz="1200" dirty="0"/>
              </a:p>
              <a:p>
                <a:r>
                  <a:rPr kumimoji="1" lang="ja-JP" altLang="en-US" sz="1200" dirty="0"/>
                  <a:t>　　　　　　　　</a:t>
                </a:r>
                <a:r>
                  <a:rPr kumimoji="1" lang="en-US" altLang="ja-JP" sz="1200" dirty="0"/>
                  <a:t>D</a:t>
                </a:r>
                <a:r>
                  <a:rPr kumimoji="1" lang="ja-JP" altLang="en-US" sz="1200" dirty="0"/>
                  <a:t> </a:t>
                </a:r>
                <a:r>
                  <a:rPr kumimoji="1" lang="en-US" altLang="ja-JP" sz="1200" dirty="0"/>
                  <a:t>=</a:t>
                </a:r>
                <a:r>
                  <a:rPr kumimoji="1" lang="ja-JP" altLang="en-US" sz="1200" dirty="0"/>
                  <a:t> </a:t>
                </a:r>
                <a14:m>
                  <m:oMath xmlns:m="http://schemas.openxmlformats.org/officeDocument/2006/math">
                    <m:sSup>
                      <m:sSupPr>
                        <m:ctrlPr>
                          <a:rPr kumimoji="1" lang="ja-JP" altLang="en-US" sz="1200" i="1" smtClean="0">
                            <a:solidFill>
                              <a:srgbClr val="836967"/>
                            </a:solidFill>
                            <a:latin typeface="Cambria Math" panose="02040503050406030204" pitchFamily="18" charset="0"/>
                          </a:rPr>
                        </m:ctrlPr>
                      </m:sSupPr>
                      <m:e>
                        <m:r>
                          <a:rPr kumimoji="1" lang="ja-JP" altLang="en-US" sz="1200" i="1" smtClean="0">
                            <a:latin typeface="Cambria Math" panose="02040503050406030204" pitchFamily="18" charset="0"/>
                          </a:rPr>
                          <m:t>𝐴</m:t>
                        </m:r>
                      </m:e>
                      <m:sup>
                        <m:r>
                          <a:rPr kumimoji="1" lang="ja-JP" altLang="en-US" sz="1200" i="1" smtClean="0">
                            <a:latin typeface="Cambria Math" panose="02040503050406030204" pitchFamily="18" charset="0"/>
                          </a:rPr>
                          <m:t>−</m:t>
                        </m:r>
                        <m:r>
                          <a:rPr kumimoji="1" lang="ja-JP" altLang="en-US" sz="1200" i="1" smtClean="0">
                            <a:latin typeface="Cambria Math" panose="02040503050406030204" pitchFamily="18" charset="0"/>
                          </a:rPr>
                          <m:t>1</m:t>
                        </m:r>
                      </m:sup>
                    </m:sSup>
                    <m:r>
                      <a:rPr kumimoji="1" lang="ja-JP" altLang="en-US" sz="1200" i="1" smtClean="0">
                        <a:latin typeface="Cambria Math" panose="02040503050406030204" pitchFamily="18" charset="0"/>
                      </a:rPr>
                      <m:t> </m:t>
                    </m:r>
                  </m:oMath>
                </a14:m>
                <a:r>
                  <a:rPr kumimoji="1" lang="en-US" altLang="ja-JP" sz="1200" dirty="0"/>
                  <a:t>AD </a:t>
                </a:r>
              </a:p>
              <a:p>
                <a:endParaRPr kumimoji="1" lang="en-US" altLang="ja-JP" sz="1200" dirty="0"/>
              </a:p>
              <a:p>
                <a:r>
                  <a:rPr kumimoji="1" lang="ja-JP" altLang="en-US" sz="1200" dirty="0"/>
                  <a:t>となる。つまり、</a:t>
                </a:r>
                <a:r>
                  <a:rPr kumimoji="1" lang="en-US" altLang="ja-JP" sz="1200" dirty="0"/>
                  <a:t>D</a:t>
                </a:r>
                <a:r>
                  <a:rPr kumimoji="1" lang="ja-JP" altLang="en-US" sz="1200" dirty="0"/>
                  <a:t>に</a:t>
                </a:r>
                <a:r>
                  <a:rPr kumimoji="1" lang="en-US" altLang="ja-JP" sz="1200" dirty="0"/>
                  <a:t>A</a:t>
                </a:r>
                <a:r>
                  <a:rPr kumimoji="1" lang="ja-JP" altLang="en-US" sz="1200" dirty="0"/>
                  <a:t>の返還をかけた後、元に戻す。</a:t>
                </a:r>
                <a:r>
                  <a:rPr kumimoji="1" lang="en-US" altLang="ja-JP" sz="1200" dirty="0"/>
                  <a:t> </a:t>
                </a:r>
                <a:r>
                  <a:rPr kumimoji="1" lang="ja-JP" altLang="en-US" sz="1200" dirty="0"/>
                  <a:t>という処理で使います。</a:t>
                </a:r>
                <a:endParaRPr kumimoji="1" lang="en-US" altLang="ja-JP" sz="1200" dirty="0"/>
              </a:p>
              <a:p>
                <a:r>
                  <a:rPr kumimoji="1" lang="ja-JP" altLang="en-US" sz="1200" dirty="0"/>
                  <a:t>具体的に式で表すと以下になります。</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m:rPr>
                          <m:sty m:val="p"/>
                        </m:rPr>
                        <a:rPr kumimoji="1" lang="en-US" altLang="ja-JP" sz="1400" i="1" dirty="0">
                          <a:latin typeface="Cambria Math" panose="02040503050406030204" pitchFamily="18" charset="0"/>
                        </a:rPr>
                        <m:t>A</m:t>
                      </m:r>
                      <m:r>
                        <a:rPr kumimoji="1" lang="en-US" altLang="ja-JP" sz="1400" i="1" dirty="0">
                          <a:latin typeface="Cambria Math" panose="02040503050406030204" pitchFamily="18" charset="0"/>
                        </a:rPr>
                        <m:t>=</m:t>
                      </m:r>
                      <m:d>
                        <m:dPr>
                          <m:begChr m:val="["/>
                          <m:endChr m:val="]"/>
                          <m:ctrlPr>
                            <a:rPr kumimoji="1" lang="en-US" altLang="ja-JP" sz="1400" i="1" dirty="0" smtClean="0">
                              <a:latin typeface="Cambria Math" panose="02040503050406030204" pitchFamily="18" charset="0"/>
                            </a:rPr>
                          </m:ctrlPr>
                        </m:dPr>
                        <m:e>
                          <m:m>
                            <m:mPr>
                              <m:mcs>
                                <m:mc>
                                  <m:mcPr>
                                    <m:count m:val="2"/>
                                    <m:mcJc m:val="center"/>
                                  </m:mcPr>
                                </m:mc>
                              </m:mcs>
                              <m:ctrlPr>
                                <a:rPr kumimoji="1" lang="en-US" altLang="ja-JP" sz="1400" i="1" dirty="0" smtClean="0">
                                  <a:latin typeface="Cambria Math" panose="02040503050406030204" pitchFamily="18" charset="0"/>
                                </a:rPr>
                              </m:ctrlPr>
                            </m:mPr>
                            <m:mr>
                              <m:e>
                                <m:r>
                                  <m:rPr>
                                    <m:brk m:alnAt="7"/>
                                  </m:rPr>
                                  <a:rPr kumimoji="1" lang="en-US" altLang="ja-JP" sz="1400" b="0" i="1" dirty="0" smtClean="0">
                                    <a:latin typeface="Cambria Math" panose="02040503050406030204" pitchFamily="18" charset="0"/>
                                  </a:rPr>
                                  <m:t>𝑎</m:t>
                                </m:r>
                              </m:e>
                              <m:e>
                                <m:r>
                                  <a:rPr kumimoji="1" lang="en-US" altLang="ja-JP" sz="1400" b="0" i="1" dirty="0" smtClean="0">
                                    <a:latin typeface="Cambria Math" panose="02040503050406030204" pitchFamily="18" charset="0"/>
                                  </a:rPr>
                                  <m:t>𝑏</m:t>
                                </m:r>
                              </m:e>
                            </m:mr>
                            <m:mr>
                              <m:e>
                                <m:r>
                                  <a:rPr kumimoji="1" lang="en-US" altLang="ja-JP" sz="1400" b="0" i="1" dirty="0" smtClean="0">
                                    <a:latin typeface="Cambria Math" panose="02040503050406030204" pitchFamily="18" charset="0"/>
                                  </a:rPr>
                                  <m:t>𝑐</m:t>
                                </m:r>
                              </m:e>
                              <m:e>
                                <m:r>
                                  <a:rPr kumimoji="1" lang="en-US" altLang="ja-JP" sz="1400" b="0" i="1" dirty="0" smtClean="0">
                                    <a:latin typeface="Cambria Math" panose="02040503050406030204" pitchFamily="18" charset="0"/>
                                  </a:rPr>
                                  <m:t>𝑑</m:t>
                                </m:r>
                              </m:e>
                            </m:mr>
                          </m:m>
                        </m:e>
                      </m:d>
                      <m:r>
                        <a:rPr kumimoji="1" lang="en-US" altLang="ja-JP" sz="1400" b="0" i="0" dirty="0" smtClean="0">
                          <a:latin typeface="Cambria Math" panose="02040503050406030204" pitchFamily="18" charset="0"/>
                        </a:rPr>
                        <m:t>,  </m:t>
                      </m:r>
                      <m:sSup>
                        <m:sSupPr>
                          <m:ctrlPr>
                            <a:rPr kumimoji="1" lang="en-US" altLang="ja-JP" sz="1400" i="1" dirty="0" smtClean="0">
                              <a:solidFill>
                                <a:srgbClr val="836967"/>
                              </a:solidFill>
                              <a:latin typeface="Cambria Math" panose="02040503050406030204" pitchFamily="18" charset="0"/>
                            </a:rPr>
                          </m:ctrlPr>
                        </m:sSupPr>
                        <m:e>
                          <m:r>
                            <a:rPr kumimoji="1" lang="en-US" altLang="ja-JP" sz="1400" i="1" dirty="0">
                              <a:latin typeface="Cambria Math" panose="02040503050406030204" pitchFamily="18" charset="0"/>
                            </a:rPr>
                            <m:t>𝐴</m:t>
                          </m:r>
                        </m:e>
                        <m:sup>
                          <m:r>
                            <a:rPr kumimoji="1" lang="en-US" altLang="ja-JP" sz="1400" i="0" dirty="0">
                              <a:latin typeface="Cambria Math" panose="02040503050406030204" pitchFamily="18" charset="0"/>
                            </a:rPr>
                            <m:t>−</m:t>
                          </m:r>
                          <m:r>
                            <a:rPr kumimoji="1" lang="en-US" altLang="ja-JP" sz="1400" i="0" dirty="0">
                              <a:latin typeface="Cambria Math" panose="02040503050406030204" pitchFamily="18" charset="0"/>
                            </a:rPr>
                            <m:t>1</m:t>
                          </m:r>
                        </m:sup>
                      </m:sSup>
                      <m:r>
                        <a:rPr kumimoji="1" lang="en-US" altLang="ja-JP" sz="1400" b="0" i="1" dirty="0" smtClean="0">
                          <a:latin typeface="Cambria Math" panose="02040503050406030204" pitchFamily="18" charset="0"/>
                        </a:rPr>
                        <m:t>=</m:t>
                      </m:r>
                      <m:f>
                        <m:fPr>
                          <m:ctrlPr>
                            <a:rPr kumimoji="1" lang="en-US" altLang="ja-JP" sz="1400" i="1" dirty="0" smtClean="0">
                              <a:solidFill>
                                <a:srgbClr val="836967"/>
                              </a:solidFill>
                              <a:latin typeface="Cambria Math" panose="02040503050406030204" pitchFamily="18" charset="0"/>
                            </a:rPr>
                          </m:ctrlPr>
                        </m:fPr>
                        <m:num>
                          <m:r>
                            <a:rPr kumimoji="1" lang="en-US" altLang="ja-JP" sz="1400" dirty="0">
                              <a:latin typeface="Cambria Math" panose="02040503050406030204" pitchFamily="18" charset="0"/>
                            </a:rPr>
                            <m:t>1</m:t>
                          </m:r>
                        </m:num>
                        <m:den>
                          <m:r>
                            <a:rPr kumimoji="1" lang="en-US" altLang="ja-JP" sz="1400" i="1" dirty="0">
                              <a:latin typeface="Cambria Math" panose="02040503050406030204" pitchFamily="18" charset="0"/>
                            </a:rPr>
                            <m:t>𝑎𝑑</m:t>
                          </m:r>
                          <m:r>
                            <a:rPr kumimoji="1" lang="en-US" altLang="ja-JP" sz="1400" i="0" dirty="0">
                              <a:latin typeface="Cambria Math" panose="02040503050406030204" pitchFamily="18" charset="0"/>
                            </a:rPr>
                            <m:t>−</m:t>
                          </m:r>
                          <m:r>
                            <a:rPr kumimoji="1" lang="en-US" altLang="ja-JP" sz="1400" i="1" dirty="0">
                              <a:latin typeface="Cambria Math" panose="02040503050406030204" pitchFamily="18" charset="0"/>
                            </a:rPr>
                            <m:t>𝑏𝑐</m:t>
                          </m:r>
                        </m:den>
                      </m:f>
                      <m:d>
                        <m:dPr>
                          <m:begChr m:val="["/>
                          <m:endChr m:val="]"/>
                          <m:ctrlPr>
                            <a:rPr kumimoji="1" lang="en-US" altLang="ja-JP" sz="1400" i="1" dirty="0" smtClean="0">
                              <a:latin typeface="Cambria Math" panose="02040503050406030204" pitchFamily="18" charset="0"/>
                            </a:rPr>
                          </m:ctrlPr>
                        </m:dPr>
                        <m:e>
                          <m:m>
                            <m:mPr>
                              <m:mcs>
                                <m:mc>
                                  <m:mcPr>
                                    <m:count m:val="2"/>
                                    <m:mcJc m:val="center"/>
                                  </m:mcPr>
                                </m:mc>
                              </m:mcs>
                              <m:ctrlPr>
                                <a:rPr kumimoji="1" lang="en-US" altLang="ja-JP" sz="1400" i="1" dirty="0" smtClean="0">
                                  <a:latin typeface="Cambria Math" panose="02040503050406030204" pitchFamily="18" charset="0"/>
                                </a:rPr>
                              </m:ctrlPr>
                            </m:mPr>
                            <m:mr>
                              <m:e>
                                <m:r>
                                  <m:rPr>
                                    <m:brk m:alnAt="7"/>
                                  </m:rPr>
                                  <a:rPr kumimoji="1" lang="en-US" altLang="ja-JP" sz="1400" b="0" i="1" dirty="0" smtClean="0">
                                    <a:latin typeface="Cambria Math" panose="02040503050406030204" pitchFamily="18" charset="0"/>
                                  </a:rPr>
                                  <m:t>𝑑</m:t>
                                </m:r>
                              </m:e>
                              <m:e>
                                <m:r>
                                  <a:rPr kumimoji="1" lang="en-US" altLang="ja-JP" sz="1400" b="0" i="1" dirty="0" smtClean="0">
                                    <a:latin typeface="Cambria Math" panose="02040503050406030204" pitchFamily="18" charset="0"/>
                                  </a:rPr>
                                  <m:t>−</m:t>
                                </m:r>
                                <m:r>
                                  <a:rPr kumimoji="1" lang="en-US" altLang="ja-JP" sz="1400" b="0" i="1" dirty="0" smtClean="0">
                                    <a:latin typeface="Cambria Math" panose="02040503050406030204" pitchFamily="18" charset="0"/>
                                  </a:rPr>
                                  <m:t>𝑏</m:t>
                                </m:r>
                              </m:e>
                            </m:mr>
                            <m:mr>
                              <m:e>
                                <m:r>
                                  <a:rPr kumimoji="1" lang="en-US" altLang="ja-JP" sz="1400" b="0" i="1" dirty="0" smtClean="0">
                                    <a:latin typeface="Cambria Math" panose="02040503050406030204" pitchFamily="18" charset="0"/>
                                  </a:rPr>
                                  <m:t>−</m:t>
                                </m:r>
                                <m:r>
                                  <a:rPr kumimoji="1" lang="en-US" altLang="ja-JP" sz="1400" b="0" i="1" dirty="0" smtClean="0">
                                    <a:latin typeface="Cambria Math" panose="02040503050406030204" pitchFamily="18" charset="0"/>
                                  </a:rPr>
                                  <m:t>𝑐</m:t>
                                </m:r>
                              </m:e>
                              <m:e>
                                <m:r>
                                  <a:rPr kumimoji="1" lang="en-US" altLang="ja-JP" sz="1400" b="0" i="1" dirty="0" smtClean="0">
                                    <a:latin typeface="Cambria Math" panose="02040503050406030204" pitchFamily="18" charset="0"/>
                                  </a:rPr>
                                  <m:t>𝑎</m:t>
                                </m:r>
                              </m:e>
                            </m:mr>
                          </m:m>
                        </m:e>
                      </m:d>
                    </m:oMath>
                  </m:oMathPara>
                </a14:m>
                <a:endParaRPr kumimoji="1" lang="en-US" altLang="ja-JP" sz="1400" dirty="0"/>
              </a:p>
            </p:txBody>
          </p:sp>
        </mc:Choice>
        <mc:Fallback xmlns="">
          <p:sp>
            <p:nvSpPr>
              <p:cNvPr id="2" name="テキスト ボックス 1">
                <a:extLst>
                  <a:ext uri="{FF2B5EF4-FFF2-40B4-BE49-F238E27FC236}">
                    <a16:creationId xmlns:a16="http://schemas.microsoft.com/office/drawing/2014/main" id="{D0364316-94E5-C51E-77F6-0BE6824C5360}"/>
                  </a:ext>
                </a:extLst>
              </p:cNvPr>
              <p:cNvSpPr txBox="1">
                <a:spLocks noRot="1" noChangeAspect="1" noMove="1" noResize="1" noEditPoints="1" noAdjustHandles="1" noChangeArrowheads="1" noChangeShapeType="1" noTextEdit="1"/>
              </p:cNvSpPr>
              <p:nvPr/>
            </p:nvSpPr>
            <p:spPr>
              <a:xfrm>
                <a:off x="196850" y="2693005"/>
                <a:ext cx="3446431" cy="2343783"/>
              </a:xfrm>
              <a:prstGeom prst="rect">
                <a:avLst/>
              </a:prstGeom>
              <a:blipFill>
                <a:blip r:embed="rId9"/>
                <a:stretch>
                  <a:fillRect t="-26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EF5C239-EEDA-E9BD-06BC-275479BA8796}"/>
              </a:ext>
            </a:extLst>
          </p:cNvPr>
          <p:cNvSpPr txBox="1"/>
          <p:nvPr/>
        </p:nvSpPr>
        <p:spPr>
          <a:xfrm>
            <a:off x="3784813" y="2317543"/>
            <a:ext cx="1354858" cy="307777"/>
          </a:xfrm>
          <a:prstGeom prst="rect">
            <a:avLst/>
          </a:prstGeom>
          <a:noFill/>
        </p:spPr>
        <p:txBody>
          <a:bodyPr wrap="none" rtlCol="0">
            <a:spAutoFit/>
          </a:bodyPr>
          <a:lstStyle/>
          <a:p>
            <a:r>
              <a:rPr kumimoji="1" lang="en-US" altLang="ja-JP" sz="1400" b="1" u="sng" dirty="0"/>
              <a:t>5.3×3</a:t>
            </a:r>
            <a:r>
              <a:rPr kumimoji="1" lang="ja-JP" altLang="en-US" sz="1400" b="1" u="sng" dirty="0"/>
              <a:t>型逆行列</a:t>
            </a:r>
            <a:endParaRPr kumimoji="1" lang="en-US" altLang="ja-JP" sz="1400" b="1" u="sng"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8EDADE6-F852-BB9C-9F29-F65B6DC56778}"/>
                  </a:ext>
                </a:extLst>
              </p:cNvPr>
              <p:cNvSpPr txBox="1"/>
              <p:nvPr/>
            </p:nvSpPr>
            <p:spPr>
              <a:xfrm>
                <a:off x="3886632" y="2620655"/>
                <a:ext cx="3446431" cy="2743572"/>
              </a:xfrm>
              <a:prstGeom prst="rect">
                <a:avLst/>
              </a:prstGeom>
              <a:noFill/>
            </p:spPr>
            <p:txBody>
              <a:bodyPr wrap="square" rtlCol="0">
                <a:spAutoFit/>
              </a:bodyPr>
              <a:lstStyle/>
              <a:p>
                <a:r>
                  <a:rPr kumimoji="1" lang="ja-JP" altLang="en-US" sz="1200" dirty="0"/>
                  <a:t>ゲームプログラミングにおいて、</a:t>
                </a:r>
                <a:endParaRPr kumimoji="1" lang="en-US" altLang="ja-JP" sz="1200" dirty="0"/>
              </a:p>
              <a:p>
                <a:r>
                  <a:rPr kumimoji="1" lang="ja-JP" altLang="en-US" sz="1200" dirty="0"/>
                  <a:t>逆行列が必要なのは</a:t>
                </a:r>
                <a:r>
                  <a:rPr kumimoji="1" lang="en-US" altLang="ja-JP" sz="1200" dirty="0"/>
                  <a:t>3×3</a:t>
                </a:r>
                <a:r>
                  <a:rPr kumimoji="1" lang="ja-JP" altLang="en-US" sz="1200" dirty="0"/>
                  <a:t>までが一般的です。</a:t>
                </a:r>
                <a:endParaRPr kumimoji="1" lang="en-US" altLang="ja-JP" sz="1200" dirty="0"/>
              </a:p>
              <a:p>
                <a:r>
                  <a:rPr kumimoji="1" lang="ja-JP" altLang="en-US" sz="1200" dirty="0"/>
                  <a:t>なので、</a:t>
                </a:r>
                <a:r>
                  <a:rPr kumimoji="1" lang="en-US" altLang="ja-JP" sz="1200" dirty="0"/>
                  <a:t>3×3</a:t>
                </a:r>
                <a:r>
                  <a:rPr kumimoji="1" lang="ja-JP" altLang="en-US" sz="1200" dirty="0"/>
                  <a:t>までは把握しておきましょう。</a:t>
                </a:r>
                <a:endParaRPr kumimoji="1" lang="en-US" altLang="ja-JP" sz="1200" dirty="0"/>
              </a:p>
              <a:p>
                <a:r>
                  <a:rPr kumimoji="1" lang="en-US" altLang="ja-JP" sz="1200" dirty="0"/>
                  <a:t>3×3</a:t>
                </a:r>
                <a:r>
                  <a:rPr kumimoji="1" lang="ja-JP" altLang="en-US" sz="1200" dirty="0"/>
                  <a:t>型の行列を</a:t>
                </a:r>
                <a:r>
                  <a:rPr kumimoji="1" lang="en-US" altLang="ja-JP" sz="1200" dirty="0"/>
                  <a:t>A</a:t>
                </a:r>
                <a:r>
                  <a:rPr kumimoji="1" lang="ja-JP" altLang="en-US" sz="1200" dirty="0"/>
                  <a:t>とすると、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𝑎</m:t>
                                </m:r>
                              </m:e>
                              <m:e>
                                <m:r>
                                  <a:rPr kumimoji="1" lang="en-US" altLang="ja-JP" sz="1200" b="0" i="1" smtClean="0">
                                    <a:latin typeface="Cambria Math" panose="02040503050406030204" pitchFamily="18" charset="0"/>
                                  </a:rPr>
                                  <m:t>𝑏</m:t>
                                </m:r>
                              </m:e>
                              <m:e>
                                <m:r>
                                  <a:rPr kumimoji="1" lang="en-US" altLang="ja-JP" sz="1200" b="0" i="1" smtClean="0">
                                    <a:latin typeface="Cambria Math" panose="02040503050406030204" pitchFamily="18" charset="0"/>
                                  </a:rPr>
                                  <m:t>𝑐</m:t>
                                </m:r>
                              </m:e>
                            </m:mr>
                            <m:mr>
                              <m:e>
                                <m:r>
                                  <a:rPr kumimoji="1" lang="en-US" altLang="ja-JP" sz="1200" b="0" i="1" smtClean="0">
                                    <a:latin typeface="Cambria Math" panose="02040503050406030204" pitchFamily="18" charset="0"/>
                                  </a:rPr>
                                  <m:t>𝑑</m:t>
                                </m:r>
                              </m:e>
                              <m:e>
                                <m:r>
                                  <a:rPr kumimoji="1" lang="en-US" altLang="ja-JP" sz="1200" b="0" i="1" smtClean="0">
                                    <a:latin typeface="Cambria Math" panose="02040503050406030204" pitchFamily="18" charset="0"/>
                                  </a:rPr>
                                  <m:t>𝑒</m:t>
                                </m:r>
                              </m:e>
                              <m:e>
                                <m:r>
                                  <a:rPr kumimoji="1" lang="en-US" altLang="ja-JP" sz="1200" b="0" i="1" smtClean="0">
                                    <a:latin typeface="Cambria Math" panose="02040503050406030204" pitchFamily="18" charset="0"/>
                                  </a:rPr>
                                  <m:t>𝑓</m:t>
                                </m:r>
                              </m:e>
                            </m:mr>
                            <m:mr>
                              <m:e>
                                <m:r>
                                  <a:rPr kumimoji="1" lang="en-US" altLang="ja-JP" sz="1200" b="0" i="1" smtClean="0">
                                    <a:latin typeface="Cambria Math" panose="02040503050406030204" pitchFamily="18" charset="0"/>
                                  </a:rPr>
                                  <m:t>𝑔</m:t>
                                </m:r>
                              </m:e>
                              <m:e>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𝑖</m:t>
                                </m:r>
                              </m:e>
                            </m:mr>
                          </m:m>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𝑑𝑒𝑡𝐴</m:t>
                      </m:r>
                      <m:r>
                        <a:rPr kumimoji="1" lang="en-US" altLang="ja-JP" sz="1200" b="0" i="1" smtClean="0">
                          <a:latin typeface="Cambria Math" panose="02040503050406030204" pitchFamily="18" charset="0"/>
                        </a:rPr>
                        <m:t>=</m:t>
                      </m:r>
                      <m:r>
                        <a:rPr kumimoji="1" lang="en-US" altLang="ja-JP" sz="1200" i="1" smtClean="0">
                          <a:latin typeface="Cambria Math" panose="02040503050406030204" pitchFamily="18" charset="0"/>
                        </a:rPr>
                        <m:t>𝑎</m:t>
                      </m:r>
                      <m:r>
                        <a:rPr kumimoji="1" lang="en-US" altLang="ja-JP" sz="1200" i="1" smtClean="0">
                          <a:latin typeface="Cambria Math" panose="02040503050406030204" pitchFamily="18" charset="0"/>
                        </a:rPr>
                        <m:t>ⅇⅈ+</m:t>
                      </m:r>
                      <m:r>
                        <a:rPr kumimoji="1" lang="en-US" altLang="ja-JP" sz="1200" i="1" smtClean="0">
                          <a:latin typeface="Cambria Math" panose="02040503050406030204" pitchFamily="18" charset="0"/>
                        </a:rPr>
                        <m:t>𝑐</m:t>
                      </m:r>
                      <m:r>
                        <a:rPr kumimoji="1" lang="en-US" altLang="ja-JP" sz="1200" i="1" smtClean="0">
                          <a:latin typeface="Cambria Math" panose="02040503050406030204" pitchFamily="18" charset="0"/>
                        </a:rPr>
                        <m:t>ⅆ</m:t>
                      </m:r>
                      <m:r>
                        <a:rPr kumimoji="1" lang="en-US" altLang="ja-JP" sz="1200" i="1" smtClean="0">
                          <a:latin typeface="Cambria Math" panose="02040503050406030204" pitchFamily="18" charset="0"/>
                        </a:rPr>
                        <m:t>h</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𝑏𝑓𝑔</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𝑐</m:t>
                      </m:r>
                      <m:r>
                        <a:rPr kumimoji="1" lang="en-US" altLang="ja-JP" sz="1200" i="1" smtClean="0">
                          <a:latin typeface="Cambria Math" panose="02040503050406030204" pitchFamily="18" charset="0"/>
                        </a:rPr>
                        <m:t>ⅇ</m:t>
                      </m:r>
                      <m:r>
                        <a:rPr kumimoji="1" lang="en-US" altLang="ja-JP" sz="1200" i="1" smtClean="0">
                          <a:latin typeface="Cambria Math" panose="02040503050406030204" pitchFamily="18" charset="0"/>
                        </a:rPr>
                        <m:t>𝑔</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𝑎𝑓</m:t>
                      </m:r>
                      <m:r>
                        <a:rPr kumimoji="1" lang="en-US" altLang="ja-JP" sz="1200" i="1" smtClean="0">
                          <a:latin typeface="Cambria Math" panose="02040503050406030204" pitchFamily="18" charset="0"/>
                        </a:rPr>
                        <m:t>h</m:t>
                      </m:r>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𝑏</m:t>
                      </m:r>
                      <m:r>
                        <a:rPr kumimoji="1" lang="en-US" altLang="ja-JP" sz="1200" i="1" smtClean="0">
                          <a:latin typeface="Cambria Math" panose="02040503050406030204" pitchFamily="18" charset="0"/>
                        </a:rPr>
                        <m:t>ⅆⅈ</m:t>
                      </m:r>
                    </m:oMath>
                  </m:oMathPara>
                </a14:m>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sSup>
                        <m:sSupPr>
                          <m:ctrlPr>
                            <a:rPr kumimoji="1" lang="en-US" altLang="ja-JP" sz="1200" i="1" smtClean="0">
                              <a:solidFill>
                                <a:srgbClr val="836967"/>
                              </a:solidFill>
                              <a:latin typeface="Cambria Math" panose="02040503050406030204" pitchFamily="18" charset="0"/>
                            </a:rPr>
                          </m:ctrlPr>
                        </m:sSupPr>
                        <m:e>
                          <m:r>
                            <a:rPr kumimoji="1" lang="en-US" altLang="ja-JP" sz="1200" i="1" smtClean="0">
                              <a:latin typeface="Cambria Math" panose="02040503050406030204" pitchFamily="18" charset="0"/>
                            </a:rPr>
                            <m:t>𝐴</m:t>
                          </m:r>
                        </m:e>
                        <m:sup>
                          <m:r>
                            <a:rPr kumimoji="1" lang="en-US" altLang="ja-JP" sz="1200" i="1" smtClean="0">
                              <a:latin typeface="Cambria Math" panose="02040503050406030204" pitchFamily="18" charset="0"/>
                            </a:rPr>
                            <m:t>−</m:t>
                          </m:r>
                          <m:r>
                            <a:rPr kumimoji="1" lang="en-US" altLang="ja-JP" sz="1200" i="1" smtClean="0">
                              <a:latin typeface="Cambria Math" panose="02040503050406030204" pitchFamily="18" charset="0"/>
                            </a:rPr>
                            <m:t>1</m:t>
                          </m:r>
                        </m:sup>
                      </m:sSup>
                      <m:r>
                        <a:rPr kumimoji="1" lang="en-US" altLang="ja-JP" sz="1200" b="0" i="1" smtClean="0">
                          <a:latin typeface="Cambria Math" panose="02040503050406030204" pitchFamily="18" charset="0"/>
                        </a:rPr>
                        <m:t>=</m:t>
                      </m:r>
                      <m:f>
                        <m:fPr>
                          <m:ctrlPr>
                            <a:rPr kumimoji="1" lang="en-US" altLang="ja-JP" sz="1200" i="1" smtClean="0">
                              <a:solidFill>
                                <a:srgbClr val="836967"/>
                              </a:solidFill>
                              <a:latin typeface="Cambria Math" panose="02040503050406030204" pitchFamily="18" charset="0"/>
                            </a:rPr>
                          </m:ctrlPr>
                        </m:fPr>
                        <m:num>
                          <m:r>
                            <a:rPr kumimoji="1" lang="en-US" altLang="ja-JP" sz="1200" i="1" smtClean="0">
                              <a:latin typeface="Cambria Math" panose="02040503050406030204" pitchFamily="18" charset="0"/>
                            </a:rPr>
                            <m:t>1</m:t>
                          </m:r>
                        </m:num>
                        <m:den>
                          <m:func>
                            <m:funcPr>
                              <m:ctrlPr>
                                <a:rPr kumimoji="1" lang="en-US" altLang="ja-JP" sz="1200" i="1" smtClean="0">
                                  <a:latin typeface="Cambria Math" panose="02040503050406030204" pitchFamily="18" charset="0"/>
                                </a:rPr>
                              </m:ctrlPr>
                            </m:funcPr>
                            <m:fName>
                              <m:r>
                                <m:rPr>
                                  <m:sty m:val="p"/>
                                </m:rPr>
                                <a:rPr kumimoji="1" lang="en-US" altLang="ja-JP" sz="1200" i="1" smtClean="0">
                                  <a:latin typeface="Cambria Math" panose="02040503050406030204" pitchFamily="18" charset="0"/>
                                </a:rPr>
                                <m:t>det</m:t>
                              </m:r>
                            </m:fName>
                            <m:e>
                              <m:r>
                                <a:rPr kumimoji="1" lang="en-US" altLang="ja-JP" sz="1200" i="1" smtClean="0">
                                  <a:latin typeface="Cambria Math" panose="02040503050406030204" pitchFamily="18" charset="0"/>
                                </a:rPr>
                                <m:t>𝐴</m:t>
                              </m:r>
                            </m:e>
                          </m:func>
                        </m:den>
                      </m:f>
                      <m:d>
                        <m:dPr>
                          <m:begChr m:val="["/>
                          <m:endChr m:val="]"/>
                          <m:ctrlPr>
                            <a:rPr kumimoji="1" lang="en-US" altLang="ja-JP" sz="1200" i="1" smtClean="0">
                              <a:latin typeface="Cambria Math" panose="02040503050406030204" pitchFamily="18" charset="0"/>
                            </a:rPr>
                          </m:ctrlPr>
                        </m:dPr>
                        <m:e>
                          <m:m>
                            <m:mPr>
                              <m:mcs>
                                <m:mc>
                                  <m:mcPr>
                                    <m:count m:val="3"/>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𝑓</m:t>
                                </m:r>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h</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𝑏𝑖</m:t>
                                </m:r>
                              </m:e>
                              <m:e>
                                <m:r>
                                  <a:rPr kumimoji="1" lang="en-US" altLang="ja-JP" sz="1200" b="0" i="1" smtClean="0">
                                    <a:latin typeface="Cambria Math" panose="02040503050406030204" pitchFamily="18" charset="0"/>
                                  </a:rPr>
                                  <m:t>𝑏𝑓</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𝑐𝑒</m:t>
                                </m:r>
                              </m:e>
                            </m:mr>
                            <m:mr>
                              <m:e>
                                <m:r>
                                  <a:rPr kumimoji="1" lang="en-US" altLang="ja-JP" sz="1200" b="0" i="1" smtClean="0">
                                    <a:latin typeface="Cambria Math" panose="02040503050406030204" pitchFamily="18" charset="0"/>
                                  </a:rPr>
                                  <m:t>𝑓𝑔</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𝑑𝑖</m:t>
                                </m:r>
                              </m:e>
                              <m:e>
                                <m:r>
                                  <a:rPr kumimoji="1" lang="en-US" altLang="ja-JP" sz="1200" b="0" i="1" smtClean="0">
                                    <a:latin typeface="Cambria Math" panose="02040503050406030204" pitchFamily="18" charset="0"/>
                                  </a:rPr>
                                  <m:t>𝑎𝑖</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𝑒𝑔</m:t>
                                </m:r>
                              </m:e>
                              <m:e>
                                <m:r>
                                  <a:rPr kumimoji="1" lang="en-US" altLang="ja-JP" sz="1200" b="0" i="1" smtClean="0">
                                    <a:latin typeface="Cambria Math" panose="02040503050406030204" pitchFamily="18" charset="0"/>
                                  </a:rPr>
                                  <m:t>𝑐𝑑</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𝑎𝑓</m:t>
                                </m:r>
                              </m:e>
                            </m:mr>
                            <m:mr>
                              <m:e>
                                <m:r>
                                  <a:rPr kumimoji="1" lang="en-US" altLang="ja-JP" sz="1200" b="0" i="1" smtClean="0">
                                    <a:latin typeface="Cambria Math" panose="02040503050406030204" pitchFamily="18" charset="0"/>
                                  </a:rPr>
                                  <m:t>𝑑</m:t>
                                </m:r>
                                <m:r>
                                  <a:rPr kumimoji="1" lang="en-US" altLang="ja-JP" sz="1200" b="0" i="1" smtClean="0">
                                    <a:latin typeface="Cambria Math" panose="02040503050406030204" pitchFamily="18" charset="0"/>
                                  </a:rPr>
                                  <m:t>h</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𝑒𝑔</m:t>
                                </m:r>
                              </m:e>
                              <m:e>
                                <m:r>
                                  <a:rPr kumimoji="1" lang="en-US" altLang="ja-JP" sz="1200" b="0" i="1" smtClean="0">
                                    <a:latin typeface="Cambria Math" panose="02040503050406030204" pitchFamily="18" charset="0"/>
                                  </a:rPr>
                                  <m:t>𝑏𝑔</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h</m:t>
                                </m:r>
                              </m:e>
                              <m:e>
                                <m:r>
                                  <a:rPr kumimoji="1" lang="en-US" altLang="ja-JP" sz="1200" b="0" i="1" smtClean="0">
                                    <a:latin typeface="Cambria Math" panose="02040503050406030204" pitchFamily="18" charset="0"/>
                                  </a:rPr>
                                  <m:t>𝑎𝑒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𝑏𝑑</m:t>
                                </m:r>
                              </m:e>
                            </m:mr>
                          </m:m>
                        </m:e>
                      </m:d>
                    </m:oMath>
                  </m:oMathPara>
                </a14:m>
                <a:endParaRPr kumimoji="1" lang="en-US" altLang="ja-JP" sz="1200" dirty="0"/>
              </a:p>
              <a:p>
                <a:r>
                  <a:rPr kumimoji="1" lang="ja-JP" altLang="en-US" sz="1200" dirty="0"/>
                  <a:t>となります。</a:t>
                </a:r>
                <a:endParaRPr kumimoji="1" lang="en-US" altLang="ja-JP" sz="1200" dirty="0"/>
              </a:p>
            </p:txBody>
          </p:sp>
        </mc:Choice>
        <mc:Fallback xmlns="">
          <p:sp>
            <p:nvSpPr>
              <p:cNvPr id="12" name="テキスト ボックス 11">
                <a:extLst>
                  <a:ext uri="{FF2B5EF4-FFF2-40B4-BE49-F238E27FC236}">
                    <a16:creationId xmlns:a16="http://schemas.microsoft.com/office/drawing/2014/main" id="{18EDADE6-F852-BB9C-9F29-F65B6DC56778}"/>
                  </a:ext>
                </a:extLst>
              </p:cNvPr>
              <p:cNvSpPr txBox="1">
                <a:spLocks noRot="1" noChangeAspect="1" noMove="1" noResize="1" noEditPoints="1" noAdjustHandles="1" noChangeArrowheads="1" noChangeShapeType="1" noTextEdit="1"/>
              </p:cNvSpPr>
              <p:nvPr/>
            </p:nvSpPr>
            <p:spPr>
              <a:xfrm>
                <a:off x="3886632" y="2620655"/>
                <a:ext cx="3446431" cy="2743572"/>
              </a:xfrm>
              <a:prstGeom prst="rect">
                <a:avLst/>
              </a:prstGeom>
              <a:blipFill>
                <a:blip r:embed="rId10"/>
                <a:stretch>
                  <a:fillRect l="-177" t="-222" b="-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3336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object 6">
                <a:extLst>
                  <a:ext uri="{FF2B5EF4-FFF2-40B4-BE49-F238E27FC236}">
                    <a16:creationId xmlns:a16="http://schemas.microsoft.com/office/drawing/2014/main" id="{326EA0B0-D505-E0D7-9AD7-7B2B24D260C5}"/>
                  </a:ext>
                </a:extLst>
              </p:cNvPr>
              <p:cNvSpPr txBox="1"/>
              <p:nvPr/>
            </p:nvSpPr>
            <p:spPr>
              <a:xfrm>
                <a:off x="196850" y="1008693"/>
                <a:ext cx="7162800" cy="1445909"/>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1</a:t>
                </a:r>
                <a:r>
                  <a:rPr lang="ja-JP" altLang="en-US" sz="1200" dirty="0">
                    <a:latin typeface="ＭＳ ゴシック"/>
                    <a:cs typeface="ＭＳ ゴシック"/>
                  </a:rPr>
                  <a:t>　</a:t>
                </a:r>
                <a:r>
                  <a:rPr lang="ja-JP" altLang="en-US" sz="1050" spc="-20" dirty="0">
                    <a:latin typeface="ＭＳ 明朝"/>
                    <a:cs typeface="ＭＳ ゴシック"/>
                  </a:rPr>
                  <a:t>次の行列を求めよ。</a:t>
                </a: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に</a:t>
                </a:r>
                <a:r>
                  <a:rPr lang="en-US" altLang="ja-JP" sz="1050" spc="-20" dirty="0">
                    <a:latin typeface="ＭＳ 明朝"/>
                    <a:cs typeface="ＭＳ 明朝"/>
                  </a:rPr>
                  <a:t>3,y</a:t>
                </a:r>
                <a:r>
                  <a:rPr lang="ja-JP" altLang="en-US" sz="1050" spc="-20" dirty="0">
                    <a:latin typeface="ＭＳ 明朝"/>
                    <a:cs typeface="ＭＳ 明朝"/>
                  </a:rPr>
                  <a:t>に</a:t>
                </a:r>
                <a:r>
                  <a:rPr lang="en-US" altLang="ja-JP" sz="1050" spc="-20" dirty="0">
                    <a:latin typeface="ＭＳ 明朝"/>
                    <a:cs typeface="ＭＳ 明朝"/>
                  </a:rPr>
                  <a:t>7</a:t>
                </a:r>
                <a:r>
                  <a:rPr lang="ja-JP" altLang="en-US" sz="1050" spc="-20" dirty="0">
                    <a:latin typeface="ＭＳ 明朝"/>
                    <a:cs typeface="ＭＳ 明朝"/>
                  </a:rPr>
                  <a:t> 移動させる行列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に</a:t>
                </a:r>
                <a:r>
                  <a:rPr lang="en-US" altLang="ja-JP" sz="1050" spc="-20" dirty="0">
                    <a:latin typeface="ＭＳ 明朝"/>
                    <a:cs typeface="ＭＳ 明朝"/>
                  </a:rPr>
                  <a:t>5,y</a:t>
                </a:r>
                <a:r>
                  <a:rPr lang="ja-JP" altLang="en-US" sz="1050" spc="-20" dirty="0">
                    <a:latin typeface="ＭＳ 明朝"/>
                    <a:cs typeface="ＭＳ 明朝"/>
                  </a:rPr>
                  <a:t>に</a:t>
                </a:r>
                <a:r>
                  <a:rPr lang="en-US" altLang="ja-JP" sz="1050" spc="-20" dirty="0">
                    <a:latin typeface="ＭＳ 明朝"/>
                    <a:cs typeface="ＭＳ 明朝"/>
                  </a:rPr>
                  <a:t>7,z</a:t>
                </a:r>
                <a:r>
                  <a:rPr lang="ja-JP" altLang="en-US" sz="1050" spc="-20" dirty="0">
                    <a:latin typeface="ＭＳ 明朝"/>
                    <a:cs typeface="ＭＳ 明朝"/>
                  </a:rPr>
                  <a:t>に</a:t>
                </a:r>
                <a:r>
                  <a:rPr lang="en-US" altLang="ja-JP" sz="1050" spc="-20" dirty="0">
                    <a:latin typeface="ＭＳ 明朝"/>
                    <a:cs typeface="ＭＳ 明朝"/>
                  </a:rPr>
                  <a:t>12</a:t>
                </a:r>
                <a:r>
                  <a:rPr lang="ja-JP" altLang="en-US" sz="1050" spc="-20" dirty="0">
                    <a:latin typeface="ＭＳ 明朝"/>
                    <a:cs typeface="ＭＳ 明朝"/>
                  </a:rPr>
                  <a:t> 移動させる行列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a:t>
                </a:r>
                <a:r>
                  <a:rPr lang="en-US" altLang="ja-JP" sz="1050" spc="-20" dirty="0">
                    <a:latin typeface="ＭＳ 明朝"/>
                    <a:cs typeface="ＭＳ 明朝"/>
                  </a:rPr>
                  <a:t>x</a:t>
                </a:r>
                <a:r>
                  <a:rPr lang="ja-JP" altLang="en-US" sz="1050" spc="-20" dirty="0">
                    <a:latin typeface="ＭＳ 明朝"/>
                    <a:cs typeface="ＭＳ 明朝"/>
                  </a:rPr>
                  <a:t>を</a:t>
                </a:r>
                <a:r>
                  <a:rPr lang="en-US" altLang="ja-JP" sz="1050" spc="-20" dirty="0">
                    <a:latin typeface="ＭＳ 明朝"/>
                    <a:cs typeface="ＭＳ 明朝"/>
                  </a:rPr>
                  <a:t>1/2,y</a:t>
                </a:r>
                <a:r>
                  <a:rPr lang="ja-JP" altLang="en-US" sz="1050" spc="-20" dirty="0">
                    <a:latin typeface="ＭＳ 明朝"/>
                    <a:cs typeface="ＭＳ 明朝"/>
                  </a:rPr>
                  <a:t>を</a:t>
                </a:r>
                <a:r>
                  <a:rPr lang="en-US" altLang="ja-JP" sz="1050" spc="-20" dirty="0">
                    <a:latin typeface="ＭＳ 明朝"/>
                    <a:cs typeface="ＭＳ 明朝"/>
                  </a:rPr>
                  <a:t>1/3</a:t>
                </a:r>
                <a:r>
                  <a:rPr lang="ja-JP" altLang="en-US" sz="1050" spc="-20" dirty="0">
                    <a:latin typeface="ＭＳ 明朝"/>
                    <a:cs typeface="ＭＳ 明朝"/>
                  </a:rPr>
                  <a:t>　にする行列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を</a:t>
                </a:r>
                <a:r>
                  <a:rPr lang="en-US" altLang="ja-JP" sz="1050" spc="-20" dirty="0">
                    <a:latin typeface="ＭＳ 明朝"/>
                    <a:cs typeface="ＭＳ 明朝"/>
                  </a:rPr>
                  <a:t>1/3,y</a:t>
                </a:r>
                <a:r>
                  <a:rPr lang="ja-JP" altLang="en-US" sz="1050" spc="-20" dirty="0">
                    <a:latin typeface="ＭＳ 明朝"/>
                    <a:cs typeface="ＭＳ 明朝"/>
                  </a:rPr>
                  <a:t>を</a:t>
                </a:r>
                <a:r>
                  <a:rPr lang="en-US" altLang="ja-JP" sz="1050" spc="-20" dirty="0">
                    <a:latin typeface="ＭＳ 明朝"/>
                    <a:cs typeface="ＭＳ 明朝"/>
                  </a:rPr>
                  <a:t>1/4,z</a:t>
                </a:r>
                <a:r>
                  <a:rPr lang="ja-JP" altLang="en-US" sz="1050" spc="-20" dirty="0">
                    <a:latin typeface="ＭＳ 明朝"/>
                    <a:cs typeface="ＭＳ 明朝"/>
                  </a:rPr>
                  <a:t>を</a:t>
                </a:r>
                <a:r>
                  <a:rPr lang="en-US" altLang="ja-JP" sz="1050" spc="-20" dirty="0">
                    <a:latin typeface="ＭＳ 明朝"/>
                    <a:cs typeface="ＭＳ 明朝"/>
                  </a:rPr>
                  <a:t>1/5</a:t>
                </a:r>
                <a:r>
                  <a:rPr lang="ja-JP" altLang="en-US" sz="1050" spc="-20" dirty="0">
                    <a:latin typeface="ＭＳ 明朝"/>
                    <a:cs typeface="ＭＳ 明朝"/>
                  </a:rPr>
                  <a:t> にする行列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endParaRPr lang="ja-JP" altLang="en-US" sz="1050" spc="-20" dirty="0">
                  <a:latin typeface="ＭＳ 明朝"/>
                  <a:cs typeface="ＭＳ 明朝"/>
                </a:endParaRPr>
              </a:p>
              <a:p>
                <a:pPr marL="123189">
                  <a:spcBef>
                    <a:spcPts val="540"/>
                  </a:spcBef>
                  <a:tabLst>
                    <a:tab pos="413384" algn="l"/>
                    <a:tab pos="414020" algn="l"/>
                  </a:tabLst>
                </a:pPr>
                <a:r>
                  <a:rPr kumimoji="1" lang="en-US" altLang="ja-JP" sz="1050" dirty="0"/>
                  <a:t>(1)</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3</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7</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lang="ja-JP" altLang="en-US" sz="1050" spc="-20" dirty="0">
                    <a:latin typeface="ＭＳ 明朝"/>
                    <a:cs typeface="ＭＳ 明朝"/>
                  </a:rPr>
                  <a:t> </a:t>
                </a:r>
                <a:r>
                  <a:rPr lang="en-US" altLang="ja-JP" sz="1050" spc="-20" dirty="0">
                    <a:latin typeface="ＭＳ 明朝"/>
                    <a:cs typeface="ＭＳ 明朝"/>
                  </a:rPr>
                  <a:t>(2)</a:t>
                </a:r>
                <a:r>
                  <a:rPr kumimoji="1" lang="ja-JP" altLang="en-US" sz="1050" dirty="0"/>
                  <a:t> </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4"/>
                                  <m:mcJc m:val="center"/>
                                </m:mcPr>
                              </m:mc>
                            </m:mcs>
                            <m:ctrlPr>
                              <a:rPr kumimoji="1" lang="ja-JP" altLang="en-US"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5</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7</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12</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endParaRPr lang="en-US" altLang="ja-JP" sz="1050" spc="-20" dirty="0">
                  <a:latin typeface="ＭＳ 明朝"/>
                  <a:cs typeface="ＭＳ 明朝"/>
                </a:endParaRPr>
              </a:p>
              <a:p>
                <a:pPr marL="123189">
                  <a:spcBef>
                    <a:spcPts val="540"/>
                  </a:spcBef>
                  <a:tabLst>
                    <a:tab pos="413384" algn="l"/>
                    <a:tab pos="414020" algn="l"/>
                  </a:tabLst>
                </a:pPr>
                <a:r>
                  <a:rPr lang="en-US" altLang="ja-JP" sz="1050" spc="-20" dirty="0">
                    <a:latin typeface="ＭＳ 明朝"/>
                    <a:cs typeface="ＭＳ 明朝"/>
                  </a:rPr>
                  <a:t>(3)</a:t>
                </a:r>
                <a:r>
                  <a:rPr lang="ja-JP" altLang="en-US" sz="1050" spc="-20" dirty="0">
                    <a:latin typeface="ＭＳ 明朝"/>
                    <a:cs typeface="ＭＳ 明朝"/>
                  </a:rPr>
                  <a:t> </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3</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lang="ja-JP" altLang="en-US" sz="1050" spc="-20" dirty="0">
                    <a:latin typeface="ＭＳ 明朝"/>
                    <a:cs typeface="ＭＳ 明朝"/>
                  </a:rPr>
                  <a:t> </a:t>
                </a:r>
                <a:r>
                  <a:rPr lang="en-US" altLang="ja-JP" sz="1050" spc="-20" dirty="0">
                    <a:latin typeface="ＭＳ 明朝"/>
                    <a:cs typeface="ＭＳ 明朝"/>
                  </a:rPr>
                  <a:t>(4)</a:t>
                </a:r>
                <a:r>
                  <a:rPr kumimoji="1" lang="ja-JP" altLang="en-US" sz="1050" dirty="0"/>
                  <a:t> </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4"/>
                                  <m:mcJc m:val="center"/>
                                </m:mcPr>
                              </m:mc>
                            </m:mcs>
                            <m:ctrlPr>
                              <a:rPr kumimoji="1" lang="ja-JP" altLang="en-US"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3</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5</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endParaRPr lang="ja-JP" altLang="en-US" sz="1050" spc="-20" dirty="0">
                  <a:latin typeface="ＭＳ 明朝"/>
                  <a:cs typeface="ＭＳ 明朝"/>
                </a:endParaRPr>
              </a:p>
            </p:txBody>
          </p:sp>
        </mc:Choice>
        <mc:Fallback>
          <p:sp>
            <p:nvSpPr>
              <p:cNvPr id="14" name="object 6">
                <a:extLst>
                  <a:ext uri="{FF2B5EF4-FFF2-40B4-BE49-F238E27FC236}">
                    <a16:creationId xmlns:a16="http://schemas.microsoft.com/office/drawing/2014/main" id="{326EA0B0-D505-E0D7-9AD7-7B2B24D260C5}"/>
                  </a:ext>
                </a:extLst>
              </p:cNvPr>
              <p:cNvSpPr txBox="1">
                <a:spLocks noRot="1" noChangeAspect="1" noMove="1" noResize="1" noEditPoints="1" noAdjustHandles="1" noChangeArrowheads="1" noChangeShapeType="1" noTextEdit="1"/>
              </p:cNvSpPr>
              <p:nvPr/>
            </p:nvSpPr>
            <p:spPr>
              <a:xfrm>
                <a:off x="196850" y="1008693"/>
                <a:ext cx="7162800" cy="1445909"/>
              </a:xfrm>
              <a:prstGeom prst="rect">
                <a:avLst/>
              </a:prstGeom>
              <a:blipFill>
                <a:blip r:embed="rId2"/>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object 6">
                <a:extLst>
                  <a:ext uri="{FF2B5EF4-FFF2-40B4-BE49-F238E27FC236}">
                    <a16:creationId xmlns:a16="http://schemas.microsoft.com/office/drawing/2014/main" id="{4E17EF15-AC22-5056-75C9-4057BEC75FA3}"/>
                  </a:ext>
                </a:extLst>
              </p:cNvPr>
              <p:cNvSpPr txBox="1"/>
              <p:nvPr/>
            </p:nvSpPr>
            <p:spPr>
              <a:xfrm>
                <a:off x="196849" y="2568096"/>
                <a:ext cx="7162800" cy="1506951"/>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2</a:t>
                </a:r>
                <a:r>
                  <a:rPr lang="ja-JP" altLang="en-US" sz="1200" dirty="0">
                    <a:latin typeface="ＭＳ ゴシック"/>
                    <a:cs typeface="ＭＳ ゴシック"/>
                  </a:rPr>
                  <a:t>　</a:t>
                </a:r>
                <a:r>
                  <a:rPr lang="ja-JP" altLang="en-US" sz="1050" spc="-20" dirty="0">
                    <a:latin typeface="ＭＳ 明朝"/>
                    <a:cs typeface="ＭＳ ゴシック"/>
                  </a:rPr>
                  <a:t>次の行列を求めよ。</a:t>
                </a:r>
                <a:endParaRPr lang="ja-JP" altLang="en-US"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lang="en-US" altLang="ja-JP" sz="1050" spc="-20" dirty="0">
                    <a:latin typeface="ＭＳ 明朝"/>
                    <a:cs typeface="ＭＳ 明朝"/>
                  </a:rPr>
                  <a:t>NH</a:t>
                </a:r>
                <a:r>
                  <a:rPr lang="ja-JP" altLang="en-US" sz="1050" spc="-20" dirty="0">
                    <a:latin typeface="ＭＳ 明朝"/>
                    <a:cs typeface="ＭＳ 明朝"/>
                  </a:rPr>
                  <a:t>　で</a:t>
                </a:r>
                <a:r>
                  <a:rPr lang="en-US" altLang="ja-JP" sz="1050" spc="-20" dirty="0">
                    <a:latin typeface="ＭＳ 明朝"/>
                    <a:cs typeface="ＭＳ 明朝"/>
                  </a:rPr>
                  <a:t>H</a:t>
                </a:r>
                <a:r>
                  <a:rPr lang="ja-JP" altLang="en-US" sz="1050" spc="-20" dirty="0">
                    <a:latin typeface="ＭＳ 明朝"/>
                    <a:cs typeface="ＭＳ 明朝"/>
                  </a:rPr>
                  <a:t>を　</a:t>
                </a:r>
                <a:r>
                  <a:rPr lang="en-US" altLang="ja-JP" sz="1050" spc="-20" dirty="0">
                    <a:latin typeface="ＭＳ 明朝"/>
                    <a:cs typeface="ＭＳ 明朝"/>
                  </a:rPr>
                  <a:t>30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z</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ロール</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30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x</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ピッチ</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45</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413384" indent="-290195">
                  <a:spcBef>
                    <a:spcPts val="540"/>
                  </a:spcBef>
                  <a:buFont typeface="Times New Roman"/>
                  <a:buAutoNum type="arabicParenBoth"/>
                  <a:tabLst>
                    <a:tab pos="413384" algn="l"/>
                    <a:tab pos="414020" algn="l"/>
                  </a:tabLst>
                </a:pPr>
                <a:r>
                  <a:rPr lang="en-US" altLang="ja-JP" sz="1050" spc="-20" dirty="0">
                    <a:latin typeface="ＭＳ 明朝"/>
                    <a:cs typeface="ＭＳ 明朝"/>
                  </a:rPr>
                  <a:t>NI</a:t>
                </a:r>
                <a:r>
                  <a:rPr lang="ja-JP" altLang="en-US" sz="1050" spc="-20" dirty="0">
                    <a:latin typeface="ＭＳ 明朝"/>
                    <a:cs typeface="ＭＳ 明朝"/>
                  </a:rPr>
                  <a:t>　で</a:t>
                </a:r>
                <a:r>
                  <a:rPr lang="en-US" altLang="ja-JP" sz="1050" spc="-20" dirty="0">
                    <a:latin typeface="ＭＳ 明朝"/>
                    <a:cs typeface="ＭＳ 明朝"/>
                  </a:rPr>
                  <a:t>I</a:t>
                </a:r>
                <a:r>
                  <a:rPr lang="ja-JP" altLang="en-US" sz="1050" spc="-20" dirty="0">
                    <a:latin typeface="ＭＳ 明朝"/>
                    <a:cs typeface="ＭＳ 明朝"/>
                  </a:rPr>
                  <a:t>を　</a:t>
                </a:r>
                <a:r>
                  <a:rPr lang="en-US" altLang="ja-JP" sz="1050" spc="-20" dirty="0">
                    <a:latin typeface="ＭＳ 明朝"/>
                    <a:cs typeface="ＭＳ 明朝"/>
                  </a:rPr>
                  <a:t>y</a:t>
                </a:r>
                <a:r>
                  <a:rPr lang="ja-JP" altLang="en-US" sz="1050" spc="-20" dirty="0">
                    <a:latin typeface="ＭＳ 明朝"/>
                    <a:cs typeface="ＭＳ 明朝"/>
                  </a:rPr>
                  <a:t>軸周り</a:t>
                </a:r>
                <a:r>
                  <a:rPr lang="en-US" altLang="ja-JP" sz="1050" spc="-20" dirty="0">
                    <a:latin typeface="ＭＳ 明朝"/>
                    <a:cs typeface="ＭＳ 明朝"/>
                  </a:rPr>
                  <a:t>(</a:t>
                </a:r>
                <a:r>
                  <a:rPr lang="ja-JP" altLang="en-US" sz="1050" spc="-20" dirty="0">
                    <a:latin typeface="ＭＳ 明朝"/>
                    <a:cs typeface="ＭＳ 明朝"/>
                  </a:rPr>
                  <a:t>ヨー</a:t>
                </a:r>
                <a:r>
                  <a:rPr lang="en-US" altLang="ja-JP" sz="1050" spc="-20" dirty="0">
                    <a:latin typeface="ＭＳ 明朝"/>
                    <a:cs typeface="ＭＳ 明朝"/>
                  </a:rPr>
                  <a:t>)</a:t>
                </a:r>
                <a:r>
                  <a:rPr lang="ja-JP" altLang="en-US" sz="1050" spc="-20" dirty="0">
                    <a:latin typeface="ＭＳ 明朝"/>
                    <a:cs typeface="ＭＳ 明朝"/>
                  </a:rPr>
                  <a:t>で</a:t>
                </a:r>
                <a:r>
                  <a:rPr lang="en-US" altLang="ja-JP" sz="1050" spc="-20" dirty="0">
                    <a:latin typeface="ＭＳ 明朝"/>
                    <a:cs typeface="ＭＳ 明朝"/>
                  </a:rPr>
                  <a:t>60</a:t>
                </a:r>
                <a:r>
                  <a:rPr lang="ja-JP" altLang="en-US" sz="1050" spc="-20" dirty="0">
                    <a:latin typeface="ＭＳ 明朝"/>
                    <a:cs typeface="ＭＳ 明朝"/>
                  </a:rPr>
                  <a:t>度回転させる行列</a:t>
                </a:r>
                <a:r>
                  <a:rPr lang="en-US" altLang="ja-JP" sz="1050" spc="-20" dirty="0">
                    <a:latin typeface="ＭＳ 明朝"/>
                    <a:cs typeface="ＭＳ 明朝"/>
                  </a:rPr>
                  <a:t>N</a:t>
                </a:r>
              </a:p>
              <a:p>
                <a:pPr marL="123189">
                  <a:spcBef>
                    <a:spcPts val="540"/>
                  </a:spcBef>
                  <a:tabLst>
                    <a:tab pos="413384" algn="l"/>
                    <a:tab pos="414020" algn="l"/>
                  </a:tabLst>
                </a:pPr>
                <a:r>
                  <a:rPr lang="en-US" altLang="ja-JP" sz="1050" spc="-20" dirty="0">
                    <a:latin typeface="ＭＳ 明朝"/>
                  </a:rPr>
                  <a:t>(1)</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lang="en-US" altLang="ja-JP" sz="1050" spc="-20" dirty="0">
                    <a:latin typeface="ＭＳ 明朝"/>
                    <a:cs typeface="ＭＳ 明朝"/>
                  </a:rPr>
                  <a:t>(2)</a:t>
                </a:r>
                <a:r>
                  <a:rPr kumimoji="1" lang="en-US" altLang="ja-JP" sz="1050" b="0" dirty="0"/>
                  <a:t> </a:t>
                </a:r>
                <a14:m>
                  <m:oMath xmlns:m="http://schemas.openxmlformats.org/officeDocument/2006/math">
                    <m:d>
                      <m:dPr>
                        <m:begChr m:val="["/>
                        <m:endChr m:val="]"/>
                        <m:ctrlPr>
                          <a:rPr kumimoji="1" lang="en-US" altLang="ja-JP" sz="1050" b="0" i="1" smtClean="0">
                            <a:latin typeface="Cambria Math" panose="02040503050406030204" pitchFamily="18" charset="0"/>
                          </a:rPr>
                        </m:ctrlPr>
                      </m:dPr>
                      <m:e>
                        <m:m>
                          <m:mPr>
                            <m:mcs>
                              <m:mc>
                                <m:mcPr>
                                  <m:count m:val="4"/>
                                  <m:mcJc m:val="center"/>
                                </m:mcPr>
                              </m:mc>
                            </m:mcs>
                            <m:ctrlPr>
                              <a:rPr kumimoji="1" lang="en-US" altLang="ja-JP" sz="1050" b="0" i="1" smtClean="0">
                                <a:latin typeface="Cambria Math" panose="02040503050406030204" pitchFamily="18" charset="0"/>
                              </a:rPr>
                            </m:ctrlPr>
                          </m:mPr>
                          <m:mr>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mr>
                          <m:mr>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1</m:t>
                              </m:r>
                            </m:e>
                            <m:e>
                              <m:r>
                                <a:rPr kumimoji="1" lang="en-US" altLang="ja-JP" sz="1050" b="0" i="1" dirty="0" smtClean="0">
                                  <a:latin typeface="Cambria Math" panose="02040503050406030204" pitchFamily="18" charset="0"/>
                                </a:rPr>
                                <m:t>0</m:t>
                              </m:r>
                            </m:e>
                          </m:mr>
                          <m:mr>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1</m:t>
                              </m:r>
                            </m:e>
                          </m:mr>
                        </m:m>
                      </m:e>
                    </m:d>
                  </m:oMath>
                </a14:m>
                <a:endParaRPr lang="en-US" altLang="ja-JP" sz="1050" spc="-20" dirty="0">
                  <a:latin typeface="ＭＳ 明朝"/>
                  <a:cs typeface="ＭＳ 明朝"/>
                </a:endParaRPr>
              </a:p>
              <a:p>
                <a:pPr marL="123189">
                  <a:spcBef>
                    <a:spcPts val="540"/>
                  </a:spcBef>
                  <a:tabLst>
                    <a:tab pos="413384" algn="l"/>
                    <a:tab pos="414020" algn="l"/>
                  </a:tabLst>
                </a:pPr>
                <a:r>
                  <a:rPr lang="en-US" altLang="ja-JP" sz="1050" spc="-20" dirty="0">
                    <a:latin typeface="ＭＳ 明朝"/>
                    <a:cs typeface="ＭＳ 明朝"/>
                  </a:rPr>
                  <a:t>(3)</a:t>
                </a:r>
                <a:r>
                  <a:rPr kumimoji="1" lang="en-US" altLang="ja-JP" sz="1050" b="0" dirty="0"/>
                  <a:t> </a:t>
                </a:r>
                <a14:m>
                  <m:oMath xmlns:m="http://schemas.openxmlformats.org/officeDocument/2006/math">
                    <m:d>
                      <m:dPr>
                        <m:begChr m:val="["/>
                        <m:endChr m:val="]"/>
                        <m:ctrlPr>
                          <a:rPr kumimoji="1" lang="en-US" altLang="ja-JP" sz="1050" b="0" i="1" smtClean="0">
                            <a:latin typeface="Cambria Math" panose="02040503050406030204" pitchFamily="18" charset="0"/>
                          </a:rPr>
                        </m:ctrlPr>
                      </m:dPr>
                      <m:e>
                        <m:m>
                          <m:mPr>
                            <m:mcs>
                              <m:mc>
                                <m:mcPr>
                                  <m:count m:val="4"/>
                                  <m:mcJc m:val="center"/>
                                </m:mcPr>
                              </m:mc>
                            </m:mcs>
                            <m:ctrlPr>
                              <a:rPr kumimoji="1" lang="en-US" altLang="ja-JP"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mr>
                          <m:mr>
                            <m:e>
                              <m:r>
                                <a:rPr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2</m:t>
                                  </m:r>
                                </m:e>
                              </m:rad>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2</m:t>
                                  </m:r>
                                </m:e>
                              </m:rad>
                            </m:e>
                            <m:e>
                              <m:r>
                                <a:rPr lang="en-US" altLang="ja-JP" sz="1050" b="0" i="1" smtClean="0">
                                  <a:latin typeface="Cambria Math" panose="02040503050406030204" pitchFamily="18" charset="0"/>
                                </a:rPr>
                                <m:t>0</m:t>
                              </m:r>
                            </m:e>
                          </m:mr>
                          <m:mr>
                            <m:e>
                              <m:r>
                                <a:rPr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2</m:t>
                                  </m:r>
                                </m:e>
                              </m:rad>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2</m:t>
                                  </m:r>
                                </m:e>
                              </m:rad>
                            </m:e>
                            <m:e>
                              <m:r>
                                <a:rPr kumimoji="1" lang="en-US" altLang="ja-JP" sz="1050" b="0" i="1" dirty="0" smtClean="0">
                                  <a:latin typeface="Cambria Math" panose="02040503050406030204" pitchFamily="18" charset="0"/>
                                </a:rPr>
                                <m:t>0</m:t>
                              </m:r>
                            </m:e>
                          </m:mr>
                          <m:mr>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1</m:t>
                              </m:r>
                            </m:e>
                          </m:mr>
                        </m:m>
                      </m:e>
                    </m:d>
                  </m:oMath>
                </a14:m>
                <a:r>
                  <a:rPr lang="en-US" altLang="ja-JP" sz="1050" spc="-20" dirty="0">
                    <a:latin typeface="ＭＳ 明朝"/>
                    <a:cs typeface="ＭＳ 明朝"/>
                  </a:rPr>
                  <a:t> (4) </a:t>
                </a:r>
                <a14:m>
                  <m:oMath xmlns:m="http://schemas.openxmlformats.org/officeDocument/2006/math">
                    <m:d>
                      <m:dPr>
                        <m:begChr m:val="["/>
                        <m:endChr m:val="]"/>
                        <m:ctrlPr>
                          <a:rPr kumimoji="1" lang="en-US" altLang="ja-JP" sz="1050" b="0" i="1" smtClean="0">
                            <a:latin typeface="Cambria Math" panose="02040503050406030204" pitchFamily="18" charset="0"/>
                          </a:rPr>
                        </m:ctrlPr>
                      </m:dPr>
                      <m:e>
                        <m:m>
                          <m:mPr>
                            <m:mcs>
                              <m:mc>
                                <m:mcPr>
                                  <m:count m:val="4"/>
                                  <m:mcJc m:val="center"/>
                                </m:mcPr>
                              </m:mc>
                            </m:mcs>
                            <m:ctrlPr>
                              <a:rPr kumimoji="1" lang="en-US" altLang="ja-JP"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ad>
                                <m:radPr>
                                  <m:degHide m:val="on"/>
                                  <m:ctrlPr>
                                    <a:rPr lang="en-US" altLang="ja-JP" sz="1050" b="0" i="1" smtClean="0">
                                      <a:latin typeface="Cambria Math" panose="02040503050406030204" pitchFamily="18" charset="0"/>
                                    </a:rPr>
                                  </m:ctrlPr>
                                </m:radPr>
                                <m:deg/>
                                <m:e>
                                  <m:r>
                                    <a:rPr lang="en-US" altLang="ja-JP" sz="1050" b="0" i="1" smtClean="0">
                                      <a:latin typeface="Cambria Math" panose="02040503050406030204" pitchFamily="18" charset="0"/>
                                    </a:rPr>
                                    <m:t>3</m:t>
                                  </m:r>
                                </m:e>
                              </m:rad>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2</m:t>
                              </m:r>
                            </m:e>
                            <m:e>
                              <m:r>
                                <a:rPr lang="en-US" altLang="ja-JP" sz="1050" b="0" i="1" smtClean="0">
                                  <a:latin typeface="Cambria Math" panose="02040503050406030204" pitchFamily="18" charset="0"/>
                                </a:rPr>
                                <m:t>0</m:t>
                              </m:r>
                            </m:e>
                          </m:mr>
                          <m:mr>
                            <m:e>
                              <m:r>
                                <a:rPr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e>
                              <m:r>
                                <a:rPr lang="en-US" altLang="ja-JP" sz="1050" b="0" i="1" smtClean="0">
                                  <a:latin typeface="Cambria Math" panose="02040503050406030204" pitchFamily="18" charset="0"/>
                                </a:rPr>
                                <m:t>0</m:t>
                              </m:r>
                            </m:e>
                          </m:mr>
                          <m:mr>
                            <m:e>
                              <m:r>
                                <a:rPr lang="en-US" altLang="ja-JP" sz="1050" b="0" i="1" smtClean="0">
                                  <a:latin typeface="Cambria Math" panose="02040503050406030204" pitchFamily="18" charset="0"/>
                                </a:rPr>
                                <m:t>−</m:t>
                              </m:r>
                              <m:rad>
                                <m:radPr>
                                  <m:degHide m:val="on"/>
                                  <m:ctrlPr>
                                    <a:rPr lang="en-US" altLang="ja-JP" sz="1050" b="0" i="1" smtClean="0">
                                      <a:latin typeface="Cambria Math" panose="02040503050406030204" pitchFamily="18" charset="0"/>
                                    </a:rPr>
                                  </m:ctrlPr>
                                </m:radPr>
                                <m:deg/>
                                <m:e>
                                  <m:r>
                                    <a:rPr lang="en-US" altLang="ja-JP" sz="1050" b="0" i="1" smtClean="0">
                                      <a:latin typeface="Cambria Math" panose="02040503050406030204" pitchFamily="18" charset="0"/>
                                    </a:rPr>
                                    <m:t>3</m:t>
                                  </m:r>
                                </m:e>
                              </m:rad>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2</m:t>
                              </m:r>
                            </m:e>
                            <m:e>
                              <m:r>
                                <a:rPr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dirty="0" smtClean="0">
                                  <a:latin typeface="Cambria Math" panose="02040503050406030204" pitchFamily="18" charset="0"/>
                                </a:rPr>
                                <m:t>0</m:t>
                              </m:r>
                            </m:e>
                          </m:mr>
                          <m:mr>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0</m:t>
                              </m:r>
                            </m:e>
                            <m:e>
                              <m:r>
                                <a:rPr lang="en-US" altLang="ja-JP" sz="1050" b="0" i="1" smtClean="0">
                                  <a:latin typeface="Cambria Math" panose="02040503050406030204" pitchFamily="18" charset="0"/>
                                </a:rPr>
                                <m:t>1</m:t>
                              </m:r>
                            </m:e>
                          </m:mr>
                        </m:m>
                      </m:e>
                    </m:d>
                  </m:oMath>
                </a14:m>
                <a:endParaRPr lang="en-US" altLang="ja-JP" sz="1050" spc="-20" dirty="0">
                  <a:latin typeface="ＭＳ 明朝"/>
                  <a:cs typeface="ＭＳ 明朝"/>
                </a:endParaRPr>
              </a:p>
            </p:txBody>
          </p:sp>
        </mc:Choice>
        <mc:Fallback>
          <p:sp>
            <p:nvSpPr>
              <p:cNvPr id="3" name="object 6">
                <a:extLst>
                  <a:ext uri="{FF2B5EF4-FFF2-40B4-BE49-F238E27FC236}">
                    <a16:creationId xmlns:a16="http://schemas.microsoft.com/office/drawing/2014/main" id="{4E17EF15-AC22-5056-75C9-4057BEC75FA3}"/>
                  </a:ext>
                </a:extLst>
              </p:cNvPr>
              <p:cNvSpPr txBox="1">
                <a:spLocks noRot="1" noChangeAspect="1" noMove="1" noResize="1" noEditPoints="1" noAdjustHandles="1" noChangeArrowheads="1" noChangeShapeType="1" noTextEdit="1"/>
              </p:cNvSpPr>
              <p:nvPr/>
            </p:nvSpPr>
            <p:spPr>
              <a:xfrm>
                <a:off x="196849" y="2568096"/>
                <a:ext cx="7162800" cy="1506951"/>
              </a:xfrm>
              <a:prstGeom prst="rect">
                <a:avLst/>
              </a:prstGeom>
              <a:blipFill>
                <a:blip r:embed="rId3"/>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object 6">
                <a:extLst>
                  <a:ext uri="{FF2B5EF4-FFF2-40B4-BE49-F238E27FC236}">
                    <a16:creationId xmlns:a16="http://schemas.microsoft.com/office/drawing/2014/main" id="{1900908B-E0AE-C91B-595D-F29175A853E4}"/>
                  </a:ext>
                </a:extLst>
              </p:cNvPr>
              <p:cNvSpPr txBox="1"/>
              <p:nvPr/>
            </p:nvSpPr>
            <p:spPr>
              <a:xfrm>
                <a:off x="187959" y="4265268"/>
                <a:ext cx="7162800" cy="2056332"/>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3</a:t>
                </a:r>
                <a:r>
                  <a:rPr lang="ja-JP" altLang="en-US" sz="1200" dirty="0">
                    <a:latin typeface="ＭＳ ゴシック"/>
                    <a:cs typeface="ＭＳ ゴシック"/>
                  </a:rPr>
                  <a:t>　</a:t>
                </a:r>
                <a:r>
                  <a:rPr lang="ja-JP" altLang="en-US" sz="1050" spc="-20" dirty="0">
                    <a:latin typeface="ＭＳ 明朝"/>
                    <a:cs typeface="ＭＳ ゴシック"/>
                  </a:rPr>
                  <a:t>次の問いに答えよ。</a:t>
                </a: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I</a:t>
                </a:r>
                <a:r>
                  <a:rPr lang="ja-JP" altLang="en-US" sz="1050" spc="-20" dirty="0">
                    <a:latin typeface="ＭＳ 明朝"/>
                    <a:cs typeface="ＭＳ 明朝"/>
                  </a:rPr>
                  <a:t>を</a:t>
                </a:r>
                <a:r>
                  <a:rPr lang="en-US" altLang="ja-JP" sz="1050" spc="-20" dirty="0">
                    <a:latin typeface="ＭＳ 明朝"/>
                    <a:cs typeface="ＭＳ 明朝"/>
                  </a:rPr>
                  <a:t>+(1,2,3)</a:t>
                </a:r>
                <a:r>
                  <a:rPr lang="ja-JP" altLang="en-US" sz="1050" spc="-20" dirty="0">
                    <a:latin typeface="ＭＳ 明朝"/>
                    <a:cs typeface="ＭＳ 明朝"/>
                  </a:rPr>
                  <a:t>移動させたあと、</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y</a:t>
                </a:r>
                <a:r>
                  <a:rPr lang="ja-JP" altLang="en-US" sz="1050" spc="-20" dirty="0">
                    <a:latin typeface="ＭＳ 明朝"/>
                    <a:cs typeface="ＭＳ 明朝"/>
                  </a:rPr>
                  <a:t>軸周りにを</a:t>
                </a:r>
                <a:r>
                  <a:rPr lang="en-US" altLang="ja-JP" sz="1050" spc="-20" dirty="0">
                    <a:latin typeface="ＭＳ 明朝"/>
                    <a:cs typeface="ＭＳ 明朝"/>
                  </a:rPr>
                  <a:t>30</a:t>
                </a:r>
                <a:r>
                  <a:rPr lang="ja-JP" altLang="en-US" sz="1050" spc="-20" dirty="0">
                    <a:latin typeface="ＭＳ 明朝"/>
                    <a:cs typeface="ＭＳ 明朝"/>
                  </a:rPr>
                  <a:t>度回転させ、</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(1/2,1/2,1/2)</a:t>
                </a:r>
                <a:r>
                  <a:rPr lang="ja-JP" altLang="en-US" sz="1050" spc="-20" dirty="0">
                    <a:latin typeface="ＭＳ 明朝"/>
                    <a:cs typeface="ＭＳ 明朝"/>
                  </a:rPr>
                  <a:t>に縮小したい。</a:t>
                </a:r>
                <a:endParaRPr lang="en-US" altLang="ja-JP" sz="1050" spc="-20" dirty="0">
                  <a:latin typeface="ＭＳ 明朝"/>
                  <a:cs typeface="ＭＳ 明朝"/>
                </a:endParaRPr>
              </a:p>
              <a:p>
                <a:pPr marL="129539">
                  <a:lnSpc>
                    <a:spcPct val="100000"/>
                  </a:lnSpc>
                  <a:spcBef>
                    <a:spcPts val="1035"/>
                  </a:spcBef>
                </a:pPr>
                <a:r>
                  <a:rPr lang="ja-JP" altLang="en-US" sz="1050" dirty="0">
                    <a:latin typeface="ＭＳ 明朝"/>
                    <a:cs typeface="ＭＳ 明朝"/>
                  </a:rPr>
                  <a:t>上記の合成行列を求めよ。</a:t>
                </a:r>
                <a:endParaRPr lang="en-US" altLang="ja-JP" sz="1050" dirty="0">
                  <a:latin typeface="ＭＳ 明朝"/>
                  <a:cs typeface="ＭＳ 明朝"/>
                </a:endParaRPr>
              </a:p>
              <a:p>
                <a:pPr marL="129539">
                  <a:lnSpc>
                    <a:spcPct val="100000"/>
                  </a:lnSpc>
                  <a:spcBef>
                    <a:spcPts val="1035"/>
                  </a:spcBef>
                </a:pPr>
                <a:r>
                  <a:rPr lang="ja-JP" altLang="en-US" sz="1050" dirty="0">
                    <a:latin typeface="ＭＳ 明朝"/>
                    <a:cs typeface="ＭＳ 明朝"/>
                  </a:rPr>
                  <a:t>また、最終的な</a:t>
                </a:r>
                <a:r>
                  <a:rPr lang="en-US" altLang="ja-JP" sz="1050" dirty="0">
                    <a:latin typeface="ＭＳ 明朝"/>
                    <a:cs typeface="ＭＳ 明朝"/>
                  </a:rPr>
                  <a:t>I</a:t>
                </a:r>
                <a:r>
                  <a:rPr lang="ja-JP" altLang="en-US" sz="1050" dirty="0">
                    <a:latin typeface="ＭＳ 明朝"/>
                    <a:cs typeface="ＭＳ 明朝"/>
                  </a:rPr>
                  <a:t>の座標を求めよ。</a:t>
                </a:r>
                <a:endParaRPr lang="en-US" altLang="ja-JP" sz="1050" dirty="0">
                  <a:latin typeface="ＭＳ 明朝"/>
                  <a:cs typeface="ＭＳ 明朝"/>
                </a:endParaRPr>
              </a:p>
              <a:p>
                <a:pPr marL="129539">
                  <a:lnSpc>
                    <a:spcPct val="100000"/>
                  </a:lnSpc>
                  <a:spcBef>
                    <a:spcPts val="1035"/>
                  </a:spcBef>
                </a:pPr>
                <a:endParaRPr lang="en-US" altLang="ja-JP" sz="1050" dirty="0">
                  <a:latin typeface="ＭＳ 明朝"/>
                  <a:cs typeface="ＭＳ 明朝"/>
                </a:endParaRPr>
              </a:p>
              <a:p>
                <a:pPr marL="129539">
                  <a:lnSpc>
                    <a:spcPct val="100000"/>
                  </a:lnSpc>
                  <a:spcBef>
                    <a:spcPts val="1035"/>
                  </a:spcBef>
                </a:pPr>
                <a:r>
                  <a:rPr lang="ja-JP" altLang="en-US" sz="1050" dirty="0">
                    <a:latin typeface="ＭＳ 明朝"/>
                    <a:cs typeface="ＭＳ 明朝"/>
                  </a:rPr>
                  <a:t> </a:t>
                </a:r>
                <a14:m>
                  <m:oMath xmlns:m="http://schemas.openxmlformats.org/officeDocument/2006/math">
                    <m:d>
                      <m:dPr>
                        <m:begChr m:val="["/>
                        <m:endChr m:val="]"/>
                        <m:ctrlPr>
                          <a:rPr kumimoji="1" lang="ja-JP" altLang="en-US" sz="900" i="1" smtClean="0">
                            <a:latin typeface="Cambria Math" panose="02040503050406030204" pitchFamily="18" charset="0"/>
                          </a:rPr>
                        </m:ctrlPr>
                      </m:dPr>
                      <m:e>
                        <m:m>
                          <m:mPr>
                            <m:mcs>
                              <m:mc>
                                <m:mcPr>
                                  <m:count m:val="4"/>
                                  <m:mcJc m:val="center"/>
                                </m:mcPr>
                              </m:mc>
                            </m:mcs>
                            <m:ctrlPr>
                              <a:rPr kumimoji="1" lang="ja-JP" altLang="en-US" sz="900" b="0" i="1" smtClean="0">
                                <a:latin typeface="Cambria Math" panose="02040503050406030204" pitchFamily="18" charset="0"/>
                              </a:rPr>
                            </m:ctrlPr>
                          </m:mPr>
                          <m:mr>
                            <m:e>
                              <m:r>
                                <m:rPr>
                                  <m:brk m:alnAt="7"/>
                                </m:rPr>
                                <a:rPr kumimoji="1" lang="en-US" altLang="ja-JP" sz="900" b="0" i="1" smtClean="0">
                                  <a:latin typeface="Cambria Math" panose="02040503050406030204" pitchFamily="18" charset="0"/>
                                </a:rPr>
                                <m:t>1</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2</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mr>
                          <m:mr>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2</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mr>
                          <m:mr>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2</m:t>
                              </m:r>
                            </m:e>
                            <m:e>
                              <m:r>
                                <a:rPr kumimoji="1" lang="en-US" altLang="ja-JP" sz="900" b="0" i="1" smtClean="0">
                                  <a:latin typeface="Cambria Math" panose="02040503050406030204" pitchFamily="18" charset="0"/>
                                </a:rPr>
                                <m:t>0</m:t>
                              </m:r>
                            </m:e>
                          </m:mr>
                          <m:mr>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e>
                          </m:mr>
                        </m:m>
                      </m:e>
                    </m:d>
                    <m:d>
                      <m:dPr>
                        <m:begChr m:val="["/>
                        <m:endChr m:val="]"/>
                        <m:ctrlPr>
                          <a:rPr kumimoji="1" lang="en-US" altLang="ja-JP" sz="900" b="0" i="1" smtClean="0">
                            <a:latin typeface="Cambria Math" panose="02040503050406030204" pitchFamily="18" charset="0"/>
                          </a:rPr>
                        </m:ctrlPr>
                      </m:dPr>
                      <m:e>
                        <m:m>
                          <m:mPr>
                            <m:mcs>
                              <m:mc>
                                <m:mcPr>
                                  <m:count m:val="4"/>
                                  <m:mcJc m:val="center"/>
                                </m:mcPr>
                              </m:mc>
                            </m:mcs>
                            <m:ctrlPr>
                              <a:rPr kumimoji="1" lang="en-US" altLang="ja-JP" sz="900" b="0" i="1" smtClean="0">
                                <a:latin typeface="Cambria Math" panose="02040503050406030204" pitchFamily="18" charset="0"/>
                              </a:rPr>
                            </m:ctrlPr>
                          </m:mPr>
                          <m:mr>
                            <m:e>
                              <m:rad>
                                <m:radPr>
                                  <m:degHide m:val="on"/>
                                  <m:ctrlPr>
                                    <a:rPr lang="en-US" altLang="ja-JP" sz="900" b="0" i="1" smtClean="0">
                                      <a:latin typeface="Cambria Math" panose="02040503050406030204" pitchFamily="18" charset="0"/>
                                    </a:rPr>
                                  </m:ctrlPr>
                                </m:radPr>
                                <m:deg/>
                                <m:e>
                                  <m:r>
                                    <a:rPr lang="en-US" altLang="ja-JP" sz="900" b="0" i="1" smtClean="0">
                                      <a:latin typeface="Cambria Math" panose="02040503050406030204" pitchFamily="18" charset="0"/>
                                    </a:rPr>
                                    <m:t>3</m:t>
                                  </m:r>
                                </m:e>
                              </m:rad>
                              <m:r>
                                <a:rPr lang="en-US" altLang="ja-JP" sz="900" b="0" i="1" smtClean="0">
                                  <a:latin typeface="Cambria Math" panose="02040503050406030204" pitchFamily="18" charset="0"/>
                                </a:rPr>
                                <m:t>/</m:t>
                              </m:r>
                              <m:r>
                                <a:rPr lang="en-US" altLang="ja-JP" sz="900" b="0" i="1" smtClean="0">
                                  <a:latin typeface="Cambria Math" panose="02040503050406030204" pitchFamily="18" charset="0"/>
                                </a:rPr>
                                <m:t>2</m:t>
                              </m:r>
                            </m:e>
                            <m:e>
                              <m: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2</m:t>
                              </m:r>
                            </m:e>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e>
                            <m:e>
                              <m:r>
                                <a:rPr kumimoji="1"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mr>
                          <m:mr>
                            <m:e>
                              <m:r>
                                <a:rPr lang="en-US" altLang="ja-JP" sz="900" b="0" i="1" smtClean="0">
                                  <a:latin typeface="Cambria Math" panose="02040503050406030204" pitchFamily="18" charset="0"/>
                                </a:rPr>
                                <m:t>−</m:t>
                              </m:r>
                              <m:r>
                                <a:rPr lang="en-US" altLang="ja-JP" sz="900" b="0" i="1" smtClean="0">
                                  <a:latin typeface="Cambria Math" panose="02040503050406030204" pitchFamily="18" charset="0"/>
                                </a:rPr>
                                <m:t>1</m:t>
                              </m:r>
                              <m:r>
                                <a:rPr lang="en-US" altLang="ja-JP" sz="900" b="0" i="1" smtClean="0">
                                  <a:latin typeface="Cambria Math" panose="02040503050406030204" pitchFamily="18" charset="0"/>
                                </a:rPr>
                                <m:t>/</m:t>
                              </m:r>
                              <m:r>
                                <a:rPr lang="en-US" altLang="ja-JP" sz="900" b="0" i="1" smtClean="0">
                                  <a:latin typeface="Cambria Math" panose="02040503050406030204" pitchFamily="18" charset="0"/>
                                </a:rPr>
                                <m:t>2</m:t>
                              </m:r>
                            </m:e>
                            <m:e>
                              <m:r>
                                <a:rPr lang="en-US" altLang="ja-JP" sz="900" b="0" i="1" smtClean="0">
                                  <a:latin typeface="Cambria Math" panose="02040503050406030204" pitchFamily="18" charset="0"/>
                                </a:rPr>
                                <m:t>0</m:t>
                              </m:r>
                            </m:e>
                            <m:e>
                              <m:rad>
                                <m:radPr>
                                  <m:degHide m:val="on"/>
                                  <m:ctrlPr>
                                    <a:rPr lang="en-US" altLang="ja-JP" sz="900" b="0" i="1" smtClean="0">
                                      <a:latin typeface="Cambria Math" panose="02040503050406030204" pitchFamily="18" charset="0"/>
                                    </a:rPr>
                                  </m:ctrlPr>
                                </m:radPr>
                                <m:deg/>
                                <m:e>
                                  <m:r>
                                    <a:rPr lang="en-US" altLang="ja-JP" sz="900" b="0" i="1" smtClean="0">
                                      <a:latin typeface="Cambria Math" panose="02040503050406030204" pitchFamily="18" charset="0"/>
                                    </a:rPr>
                                    <m:t>3</m:t>
                                  </m:r>
                                </m:e>
                              </m:rad>
                              <m:r>
                                <a:rPr lang="en-US" altLang="ja-JP" sz="900" b="0" i="1" smtClean="0">
                                  <a:latin typeface="Cambria Math" panose="02040503050406030204" pitchFamily="18" charset="0"/>
                                </a:rPr>
                                <m:t>/</m:t>
                              </m:r>
                              <m:r>
                                <a:rPr lang="en-US" altLang="ja-JP" sz="900" b="0" i="1" smtClean="0">
                                  <a:latin typeface="Cambria Math" panose="02040503050406030204" pitchFamily="18" charset="0"/>
                                </a:rPr>
                                <m:t>2</m:t>
                              </m:r>
                            </m:e>
                            <m:e>
                              <m:r>
                                <a:rPr kumimoji="1" lang="en-US" altLang="ja-JP" sz="900" b="0" i="1" dirty="0" smtClean="0">
                                  <a:latin typeface="Cambria Math" panose="02040503050406030204" pitchFamily="18" charset="0"/>
                                </a:rPr>
                                <m:t>0</m:t>
                              </m:r>
                            </m:e>
                          </m:mr>
                          <m:mr>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1</m:t>
                              </m:r>
                            </m:e>
                          </m:mr>
                        </m:m>
                      </m:e>
                    </m:d>
                    <m:d>
                      <m:dPr>
                        <m:begChr m:val="["/>
                        <m:endChr m:val="]"/>
                        <m:ctrlPr>
                          <a:rPr kumimoji="1" lang="en-US" altLang="ja-JP" sz="900" b="0" i="1" smtClean="0">
                            <a:latin typeface="Cambria Math" panose="02040503050406030204" pitchFamily="18" charset="0"/>
                          </a:rPr>
                        </m:ctrlPr>
                      </m:dPr>
                      <m:e>
                        <m:m>
                          <m:mPr>
                            <m:mcs>
                              <m:mc>
                                <m:mcPr>
                                  <m:count m:val="4"/>
                                  <m:mcJc m:val="center"/>
                                </m:mcPr>
                              </m:mc>
                            </m:mcs>
                            <m:ctrlPr>
                              <a:rPr kumimoji="1" lang="en-US" altLang="ja-JP" sz="900" b="0" i="1" smtClean="0">
                                <a:latin typeface="Cambria Math" panose="02040503050406030204" pitchFamily="18" charset="0"/>
                              </a:rPr>
                            </m:ctrlPr>
                          </m:mPr>
                          <m:mr>
                            <m:e>
                              <m:r>
                                <m:rPr>
                                  <m:brk m:alnAt="7"/>
                                </m:rPr>
                                <a:rPr kumimoji="1" lang="en-US" altLang="ja-JP" sz="900" b="0" i="1" smtClean="0">
                                  <a:latin typeface="Cambria Math" panose="02040503050406030204" pitchFamily="18" charset="0"/>
                                </a:rPr>
                                <m:t>1</m:t>
                              </m:r>
                            </m:e>
                            <m:e>
                              <m:r>
                                <a:rPr kumimoji="1"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1</m:t>
                              </m:r>
                            </m:e>
                          </m:mr>
                          <m:mr>
                            <m:e>
                              <m:r>
                                <a:rPr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1</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2</m:t>
                              </m:r>
                            </m:e>
                          </m:mr>
                          <m:mr>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1</m:t>
                              </m:r>
                            </m:e>
                            <m:e>
                              <m:r>
                                <a:rPr lang="en-US" altLang="ja-JP" sz="900" b="0" i="1" smtClean="0">
                                  <a:latin typeface="Cambria Math" panose="02040503050406030204" pitchFamily="18" charset="0"/>
                                </a:rPr>
                                <m:t>3</m:t>
                              </m:r>
                            </m:e>
                          </m:mr>
                          <m:mr>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0</m:t>
                              </m:r>
                            </m:e>
                            <m:e>
                              <m:r>
                                <a:rPr lang="en-US" altLang="ja-JP" sz="900" b="0" i="1" smtClean="0">
                                  <a:latin typeface="Cambria Math" panose="02040503050406030204" pitchFamily="18" charset="0"/>
                                </a:rPr>
                                <m:t>1</m:t>
                              </m:r>
                            </m:e>
                          </m:mr>
                        </m:m>
                      </m:e>
                    </m:d>
                    <m:r>
                      <a:rPr lang="en-US" altLang="ja-JP" sz="900" b="0" i="1" smtClean="0">
                        <a:latin typeface="Cambria Math" panose="02040503050406030204" pitchFamily="18" charset="0"/>
                      </a:rPr>
                      <m:t> </m:t>
                    </m:r>
                    <m:d>
                      <m:dPr>
                        <m:begChr m:val="["/>
                        <m:endChr m:val="]"/>
                        <m:ctrlPr>
                          <a:rPr kumimoji="1" lang="en-US" altLang="ja-JP" sz="900" b="0" i="1" smtClean="0">
                            <a:latin typeface="Cambria Math" panose="02040503050406030204" pitchFamily="18" charset="0"/>
                          </a:rPr>
                        </m:ctrlPr>
                      </m:dPr>
                      <m:e>
                        <m:m>
                          <m:mPr>
                            <m:mcs>
                              <m:mc>
                                <m:mcPr>
                                  <m:count m:val="1"/>
                                  <m:mcJc m:val="center"/>
                                </m:mcPr>
                              </m:mc>
                            </m:mcs>
                            <m:ctrlPr>
                              <a:rPr kumimoji="1" lang="en-US" altLang="ja-JP" sz="900" b="0" i="1" smtClean="0">
                                <a:latin typeface="Cambria Math" panose="02040503050406030204" pitchFamily="18" charset="0"/>
                              </a:rPr>
                            </m:ctrlPr>
                          </m:mPr>
                          <m:mr>
                            <m:e>
                              <m:r>
                                <m:rPr>
                                  <m:brk m:alnAt="7"/>
                                </m:rPr>
                                <a:rPr kumimoji="1" lang="en-US" altLang="ja-JP" sz="900" b="0" i="1" smtClean="0">
                                  <a:latin typeface="Cambria Math" panose="02040503050406030204" pitchFamily="18" charset="0"/>
                                </a:rPr>
                                <m:t>4</m:t>
                              </m:r>
                            </m:e>
                          </m:mr>
                          <m:mr>
                            <m:e>
                              <m:eqArr>
                                <m:eqArrPr>
                                  <m:ctrlPr>
                                    <a:rPr kumimoji="1" lang="en-US" altLang="ja-JP" sz="900" b="0" i="1" smtClean="0">
                                      <a:latin typeface="Cambria Math" panose="02040503050406030204" pitchFamily="18" charset="0"/>
                                    </a:rPr>
                                  </m:ctrlPr>
                                </m:eqArrPr>
                                <m:e>
                                  <m:r>
                                    <a:rPr kumimoji="1" lang="en-US" altLang="ja-JP" sz="900" b="0" i="1" smtClean="0">
                                      <a:latin typeface="Cambria Math" panose="02040503050406030204" pitchFamily="18" charset="0"/>
                                    </a:rPr>
                                    <m:t>3</m:t>
                                  </m:r>
                                </m:e>
                                <m:e>
                                  <m:r>
                                    <a:rPr kumimoji="1" lang="en-US" altLang="ja-JP" sz="900" b="0" i="1" smtClean="0">
                                      <a:latin typeface="Cambria Math" panose="02040503050406030204" pitchFamily="18" charset="0"/>
                                    </a:rPr>
                                    <m:t>2</m:t>
                                  </m:r>
                                </m:e>
                                <m:e>
                                  <m:r>
                                    <a:rPr kumimoji="1" lang="en-US" altLang="ja-JP" sz="900" b="0" i="1" smtClean="0">
                                      <a:latin typeface="Cambria Math" panose="02040503050406030204" pitchFamily="18" charset="0"/>
                                    </a:rPr>
                                    <m:t>1</m:t>
                                  </m:r>
                                </m:e>
                              </m:eqArr>
                            </m:e>
                          </m:mr>
                        </m:m>
                      </m:e>
                    </m:d>
                  </m:oMath>
                </a14:m>
                <a:endParaRPr kumimoji="1" lang="en-US" altLang="ja-JP" sz="900" b="0" dirty="0">
                  <a:latin typeface="ＭＳ 明朝"/>
                </a:endParaRPr>
              </a:p>
              <a:p>
                <a:pPr marL="129539">
                  <a:lnSpc>
                    <a:spcPct val="100000"/>
                  </a:lnSpc>
                  <a:spcBef>
                    <a:spcPts val="1035"/>
                  </a:spcBef>
                </a:pPr>
                <a:r>
                  <a:rPr lang="ja-JP" altLang="en-US" sz="1050" dirty="0">
                    <a:latin typeface="ＭＳ 明朝"/>
                    <a:cs typeface="ＭＳ 明朝"/>
                  </a:rPr>
                  <a:t> </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4"/>
                                  <m:mcJc m:val="center"/>
                                </m:mcPr>
                              </m:mc>
                            </m:mcs>
                            <m:ctrlPr>
                              <a:rPr kumimoji="1" lang="ja-JP" altLang="en-US" sz="1050" b="0" i="1" smtClean="0">
                                <a:latin typeface="Cambria Math" panose="02040503050406030204" pitchFamily="18" charset="0"/>
                              </a:rPr>
                            </m:ctrlPr>
                          </m:mPr>
                          <m:mr>
                            <m:e>
                              <m:rad>
                                <m:radPr>
                                  <m:degHide m:val="on"/>
                                  <m:ctrlPr>
                                    <a:rPr kumimoji="1" lang="ja-JP" altLang="en-US"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3</m:t>
                              </m:r>
                              <m:r>
                                <a:rPr kumimoji="1" lang="en-US" altLang="ja-JP" sz="1050" b="0" i="1" smtClean="0">
                                  <a:latin typeface="Cambria Math" panose="02040503050406030204" pitchFamily="18" charset="0"/>
                                </a:rPr>
                                <m:t>+</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r>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0</m:t>
                              </m:r>
                            </m:e>
                            <m:e>
                              <m:rad>
                                <m:radPr>
                                  <m:degHide m:val="on"/>
                                  <m:ctrlPr>
                                    <a:rPr kumimoji="1" lang="ja-JP" altLang="en-US"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3</m:t>
                              </m:r>
                              <m:rad>
                                <m:radPr>
                                  <m:degHide m:val="on"/>
                                  <m:ctrlPr>
                                    <a:rPr kumimoji="1" lang="ja-JP" altLang="en-US"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4</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kumimoji="1" lang="en-US" altLang="ja-JP" sz="1050" b="0" dirty="0"/>
                  <a:t> </a:t>
                </a:r>
                <a14:m>
                  <m:oMath xmlns:m="http://schemas.openxmlformats.org/officeDocument/2006/math">
                    <m:d>
                      <m:dPr>
                        <m:begChr m:val="["/>
                        <m:endChr m:val="]"/>
                        <m:ctrlPr>
                          <a:rPr kumimoji="1" lang="en-US" altLang="ja-JP" sz="1050" b="0" i="1" smtClean="0">
                            <a:latin typeface="Cambria Math" panose="02040503050406030204" pitchFamily="18" charset="0"/>
                          </a:rPr>
                        </m:ctrlPr>
                      </m:dPr>
                      <m:e>
                        <m:m>
                          <m:mPr>
                            <m:mcs>
                              <m:mc>
                                <m:mcPr>
                                  <m:count m:val="1"/>
                                  <m:mcJc m:val="center"/>
                                </m:mcPr>
                              </m:mc>
                            </m:mcs>
                            <m:ctrlPr>
                              <a:rPr kumimoji="1" lang="en-US" altLang="ja-JP" sz="1050" b="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4</m:t>
                              </m:r>
                            </m:e>
                          </m:mr>
                          <m:mr>
                            <m:e>
                              <m:eqArr>
                                <m:eqArrPr>
                                  <m:ctrlPr>
                                    <a:rPr kumimoji="1" lang="en-US" altLang="ja-JP" sz="1050" b="0" i="1" smtClean="0">
                                      <a:latin typeface="Cambria Math" panose="02040503050406030204" pitchFamily="18" charset="0"/>
                                    </a:rPr>
                                  </m:ctrlPr>
                                </m:eqArrPr>
                                <m:e>
                                  <m:r>
                                    <a:rPr kumimoji="1" lang="en-US" altLang="ja-JP" sz="1050" b="0" i="1" smtClean="0">
                                      <a:latin typeface="Cambria Math" panose="02040503050406030204" pitchFamily="18" charset="0"/>
                                    </a:rPr>
                                    <m:t>3</m:t>
                                  </m:r>
                                </m:e>
                                <m:e>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1</m:t>
                                  </m:r>
                                </m:e>
                              </m:eqArr>
                            </m:e>
                          </m:mr>
                        </m:m>
                      </m:e>
                    </m:d>
                  </m:oMath>
                </a14:m>
                <a:r>
                  <a:rPr lang="ja-JP" altLang="en-US" sz="1050" dirty="0">
                    <a:latin typeface="ＭＳ 明朝"/>
                    <a:cs typeface="ＭＳ 明朝"/>
                  </a:rPr>
                  <a:t> </a:t>
                </a:r>
                <a:r>
                  <a:rPr lang="en-US" altLang="ja-JP" sz="1050" dirty="0">
                    <a:latin typeface="ＭＳ 明朝"/>
                    <a:cs typeface="ＭＳ 明朝"/>
                  </a:rPr>
                  <a:t>=</a:t>
                </a:r>
                <a:r>
                  <a:rPr kumimoji="1" lang="en-US" altLang="ja-JP" sz="1050" dirty="0"/>
                  <a:t> </a:t>
                </a:r>
                <a14:m>
                  <m:oMath xmlns:m="http://schemas.openxmlformats.org/officeDocument/2006/math">
                    <m:d>
                      <m:dPr>
                        <m:begChr m:val="["/>
                        <m:endChr m:val="]"/>
                        <m:ctrlPr>
                          <a:rPr kumimoji="1" lang="en-US" altLang="ja-JP" sz="1050" i="1" smtClean="0">
                            <a:latin typeface="Cambria Math" panose="02040503050406030204" pitchFamily="18" charset="0"/>
                          </a:rPr>
                        </m:ctrlPr>
                      </m:dPr>
                      <m:e>
                        <m:m>
                          <m:mPr>
                            <m:mcs>
                              <m:mc>
                                <m:mcPr>
                                  <m:count m:val="1"/>
                                  <m:mcJc m:val="center"/>
                                </m:mcPr>
                              </m:mc>
                            </m:mcs>
                            <m:ctrlPr>
                              <a:rPr kumimoji="1" lang="en-US" altLang="ja-JP"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5</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5</m:t>
                              </m:r>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4</m:t>
                              </m:r>
                            </m:e>
                          </m:mr>
                          <m:mr>
                            <m:e>
                              <m:r>
                                <a:rPr kumimoji="1" lang="en-US" altLang="ja-JP" sz="1050" b="0" i="1" smtClean="0">
                                  <a:latin typeface="Cambria Math" panose="02040503050406030204" pitchFamily="18" charset="0"/>
                                </a:rPr>
                                <m:t>5</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mr>
                          <m:mr>
                            <m:e>
                              <m:eqArr>
                                <m:eqArrPr>
                                  <m:ctrlPr>
                                    <a:rPr kumimoji="1" lang="en-US" altLang="ja-JP" sz="1050" b="0" i="1" smtClean="0">
                                      <a:latin typeface="Cambria Math" panose="02040503050406030204" pitchFamily="18" charset="0"/>
                                    </a:rPr>
                                  </m:ctrlPr>
                                </m:eqArrPr>
                                <m:e>
                                  <m:r>
                                    <m:rPr>
                                      <m:brk m:alnAt="7"/>
                                    </m:rP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5</m:t>
                                  </m:r>
                                  <m:rad>
                                    <m:radPr>
                                      <m:degHide m:val="on"/>
                                      <m:ctrlPr>
                                        <a:rPr kumimoji="1" lang="en-US" altLang="ja-JP" sz="1050" b="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a:rPr kumimoji="1" lang="en-US" altLang="ja-JP" sz="1050" b="0" i="1" smtClean="0">
                                      <a:latin typeface="Cambria Math" panose="02040503050406030204" pitchFamily="18" charset="0"/>
                                    </a:rPr>
                                    <m:t>−</m:t>
                                  </m:r>
                                  <m:r>
                                    <m:rPr>
                                      <m:brk m:alnAt="7"/>
                                    </m:rPr>
                                    <a:rPr kumimoji="1" lang="en-US" altLang="ja-JP" sz="1050" b="0" i="1" smtClean="0">
                                      <a:latin typeface="Cambria Math" panose="02040503050406030204" pitchFamily="18" charset="0"/>
                                    </a:rPr>
                                    <m:t>5</m:t>
                                  </m:r>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4</m:t>
                                  </m:r>
                                </m:e>
                                <m:e>
                                  <m:r>
                                    <a:rPr kumimoji="1" lang="en-US" altLang="ja-JP" sz="1050" b="0" i="1" smtClean="0">
                                      <a:latin typeface="Cambria Math" panose="02040503050406030204" pitchFamily="18" charset="0"/>
                                    </a:rPr>
                                    <m:t>1</m:t>
                                  </m:r>
                                </m:e>
                              </m:eqArr>
                            </m:e>
                          </m:mr>
                        </m:m>
                      </m:e>
                    </m:d>
                  </m:oMath>
                </a14:m>
                <a:endParaRPr lang="ja-JP" altLang="en-US" sz="1050" dirty="0">
                  <a:latin typeface="ＭＳ 明朝"/>
                  <a:cs typeface="ＭＳ 明朝"/>
                </a:endParaRPr>
              </a:p>
            </p:txBody>
          </p:sp>
        </mc:Choice>
        <mc:Fallback xmlns="">
          <p:sp>
            <p:nvSpPr>
              <p:cNvPr id="4" name="object 6">
                <a:extLst>
                  <a:ext uri="{FF2B5EF4-FFF2-40B4-BE49-F238E27FC236}">
                    <a16:creationId xmlns:a16="http://schemas.microsoft.com/office/drawing/2014/main" id="{1900908B-E0AE-C91B-595D-F29175A853E4}"/>
                  </a:ext>
                </a:extLst>
              </p:cNvPr>
              <p:cNvSpPr txBox="1">
                <a:spLocks noRot="1" noChangeAspect="1" noMove="1" noResize="1" noEditPoints="1" noAdjustHandles="1" noChangeArrowheads="1" noChangeShapeType="1" noTextEdit="1"/>
              </p:cNvSpPr>
              <p:nvPr/>
            </p:nvSpPr>
            <p:spPr>
              <a:xfrm>
                <a:off x="187959" y="4265268"/>
                <a:ext cx="7162800" cy="2056332"/>
              </a:xfrm>
              <a:prstGeom prst="rect">
                <a:avLst/>
              </a:prstGeom>
              <a:blipFill>
                <a:blip r:embed="rId4"/>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72DDC2D-381E-48C2-B0AA-D98A1D40B39F}"/>
                  </a:ext>
                </a:extLst>
              </p:cNvPr>
              <p:cNvSpPr txBox="1"/>
              <p:nvPr/>
            </p:nvSpPr>
            <p:spPr>
              <a:xfrm>
                <a:off x="565735" y="164299"/>
                <a:ext cx="2026709" cy="772712"/>
              </a:xfrm>
              <a:prstGeom prst="rect">
                <a:avLst/>
              </a:prstGeom>
              <a:noFill/>
            </p:spPr>
            <p:txBody>
              <a:bodyPr wrap="none" rtlCol="0">
                <a:spAutoFit/>
              </a:bodyPr>
              <a:lstStyle/>
              <a:p>
                <a:r>
                  <a:rPr kumimoji="1" lang="en-US" altLang="ja-JP" sz="1200" b="0" dirty="0"/>
                  <a:t>H</a:t>
                </a:r>
                <a14:m>
                  <m:oMath xmlns:m="http://schemas.openxmlformats.org/officeDocument/2006/math">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m>
                          <m:mPr>
                            <m:mcs>
                              <m:mc>
                                <m:mcPr>
                                  <m:count m:val="1"/>
                                  <m:mcJc m:val="center"/>
                                </m:mcPr>
                              </m:mc>
                            </m:mcs>
                            <m:ctrlPr>
                              <a:rPr kumimoji="1" lang="en-US" altLang="ja-JP" sz="1200" b="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2</m:t>
                              </m:r>
                            </m:e>
                          </m:mr>
                          <m:m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3</m:t>
                                  </m:r>
                                </m:e>
                                <m:e>
                                  <m:r>
                                    <a:rPr kumimoji="1" lang="en-US" altLang="ja-JP" sz="1200" b="0" i="1" smtClean="0">
                                      <a:latin typeface="Cambria Math" panose="02040503050406030204" pitchFamily="18" charset="0"/>
                                    </a:rPr>
                                    <m:t>1</m:t>
                                  </m:r>
                                </m:e>
                              </m:eqArr>
                            </m:e>
                          </m:mr>
                        </m:m>
                      </m:e>
                    </m:d>
                  </m:oMath>
                </a14:m>
                <a:r>
                  <a:rPr kumimoji="1" lang="en-US" altLang="ja-JP" sz="1200" dirty="0"/>
                  <a:t>,Ⅰ=</a:t>
                </a:r>
                <a14:m>
                  <m:oMath xmlns:m="http://schemas.openxmlformats.org/officeDocument/2006/math">
                    <m:d>
                      <m:dPr>
                        <m:begChr m:val="["/>
                        <m:endChr m:val="]"/>
                        <m:ctrlPr>
                          <a:rPr kumimoji="1" lang="en-US" altLang="ja-JP" sz="1200" i="1" smtClean="0">
                            <a:latin typeface="Cambria Math" panose="02040503050406030204" pitchFamily="18" charset="0"/>
                          </a:rPr>
                        </m:ctrlPr>
                      </m:dPr>
                      <m:e>
                        <m:m>
                          <m:mPr>
                            <m:mcs>
                              <m:mc>
                                <m:mcPr>
                                  <m:count m:val="1"/>
                                  <m:mcJc m:val="center"/>
                                </m:mcPr>
                              </m:mc>
                            </m:mcs>
                            <m:ctrlPr>
                              <a:rPr kumimoji="1" lang="en-US" altLang="ja-JP" sz="1200" i="1" smtClean="0">
                                <a:latin typeface="Cambria Math" panose="02040503050406030204" pitchFamily="18" charset="0"/>
                              </a:rPr>
                            </m:ctrlPr>
                          </m:mPr>
                          <m:mr>
                            <m:e>
                              <m:r>
                                <m:rPr>
                                  <m:brk m:alnAt="7"/>
                                </m:rPr>
                                <a:rPr kumimoji="1" lang="en-US" altLang="ja-JP" sz="1200" b="0" i="1" smtClean="0">
                                  <a:latin typeface="Cambria Math" panose="02040503050406030204" pitchFamily="18" charset="0"/>
                                </a:rPr>
                                <m:t>4</m:t>
                              </m:r>
                            </m:e>
                          </m:mr>
                          <m:mr>
                            <m:e>
                              <m:r>
                                <a:rPr kumimoji="1" lang="en-US" altLang="ja-JP" sz="1200" b="0" i="1" smtClean="0">
                                  <a:latin typeface="Cambria Math" panose="02040503050406030204" pitchFamily="18" charset="0"/>
                                </a:rPr>
                                <m:t>3</m:t>
                              </m:r>
                            </m:e>
                          </m:mr>
                          <m:m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2</m:t>
                                  </m:r>
                                </m:e>
                                <m:e>
                                  <m:r>
                                    <a:rPr kumimoji="1" lang="en-US" altLang="ja-JP" sz="1200" b="0" i="1" smtClean="0">
                                      <a:latin typeface="Cambria Math" panose="02040503050406030204" pitchFamily="18" charset="0"/>
                                    </a:rPr>
                                    <m:t>1</m:t>
                                  </m:r>
                                </m:e>
                              </m:eqArr>
                            </m:e>
                          </m:mr>
                        </m:m>
                      </m:e>
                    </m:d>
                  </m:oMath>
                </a14:m>
                <a:r>
                  <a:rPr kumimoji="1" lang="en-US" altLang="ja-JP" sz="1200" dirty="0"/>
                  <a:t>,E(</a:t>
                </a:r>
                <a:r>
                  <a:rPr kumimoji="1" lang="ja-JP" altLang="en-US" sz="1200" dirty="0"/>
                  <a:t>単位行列</a:t>
                </a:r>
                <a:r>
                  <a:rPr kumimoji="1" lang="en-US" altLang="ja-JP" sz="1200" dirty="0"/>
                  <a:t>)</a:t>
                </a:r>
                <a:endParaRPr kumimoji="1" lang="ja-JP" altLang="en-US" sz="1200" dirty="0"/>
              </a:p>
            </p:txBody>
          </p:sp>
        </mc:Choice>
        <mc:Fallback xmlns="">
          <p:sp>
            <p:nvSpPr>
              <p:cNvPr id="16" name="テキスト ボックス 15">
                <a:extLst>
                  <a:ext uri="{FF2B5EF4-FFF2-40B4-BE49-F238E27FC236}">
                    <a16:creationId xmlns:a16="http://schemas.microsoft.com/office/drawing/2014/main" id="{172DDC2D-381E-48C2-B0AA-D98A1D40B39F}"/>
                  </a:ext>
                </a:extLst>
              </p:cNvPr>
              <p:cNvSpPr txBox="1">
                <a:spLocks noRot="1" noChangeAspect="1" noMove="1" noResize="1" noEditPoints="1" noAdjustHandles="1" noChangeArrowheads="1" noChangeShapeType="1" noTextEdit="1"/>
              </p:cNvSpPr>
              <p:nvPr/>
            </p:nvSpPr>
            <p:spPr>
              <a:xfrm>
                <a:off x="565735" y="164299"/>
                <a:ext cx="2026709" cy="772712"/>
              </a:xfrm>
              <a:prstGeom prst="rect">
                <a:avLst/>
              </a:prstGeom>
              <a:blipFill>
                <a:blip r:embed="rId5"/>
                <a:stretch>
                  <a:fillRect l="-30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object 6">
                <a:extLst>
                  <a:ext uri="{FF2B5EF4-FFF2-40B4-BE49-F238E27FC236}">
                    <a16:creationId xmlns:a16="http://schemas.microsoft.com/office/drawing/2014/main" id="{A3778A92-1659-49C0-B295-781AEECBB905}"/>
                  </a:ext>
                </a:extLst>
              </p:cNvPr>
              <p:cNvSpPr txBox="1"/>
              <p:nvPr/>
            </p:nvSpPr>
            <p:spPr>
              <a:xfrm>
                <a:off x="196849" y="6428132"/>
                <a:ext cx="7162800" cy="3998018"/>
              </a:xfrm>
              <a:prstGeom prst="rect">
                <a:avLst/>
              </a:prstGeom>
              <a:ln w="9525">
                <a:solidFill>
                  <a:srgbClr val="000000"/>
                </a:solidFill>
              </a:ln>
            </p:spPr>
            <p:txBody>
              <a:bodyPr vert="horz" wrap="square" lIns="0" tIns="131445" rIns="0" bIns="0" numCol="2" rtlCol="0">
                <a:spAutoFit/>
              </a:bodyPr>
              <a:lstStyle/>
              <a:p>
                <a:pPr marL="129539">
                  <a:lnSpc>
                    <a:spcPct val="100000"/>
                  </a:lnSpc>
                  <a:spcBef>
                    <a:spcPts val="1035"/>
                  </a:spcBef>
                </a:pPr>
                <a:r>
                  <a:rPr lang="en-US" altLang="ja-JP" sz="1200" dirty="0">
                    <a:latin typeface="ＭＳ ゴシック"/>
                    <a:cs typeface="ＭＳ ゴシック"/>
                  </a:rPr>
                  <a:t>4</a:t>
                </a:r>
                <a:r>
                  <a:rPr lang="ja-JP" altLang="en-US" sz="1200" dirty="0">
                    <a:latin typeface="ＭＳ ゴシック"/>
                    <a:cs typeface="ＭＳ ゴシック"/>
                  </a:rPr>
                  <a:t>　</a:t>
                </a:r>
                <a:r>
                  <a:rPr lang="ja-JP" altLang="en-US" sz="1050" spc="-20" dirty="0">
                    <a:latin typeface="ＭＳ 明朝"/>
                    <a:cs typeface="ＭＳ ゴシック"/>
                  </a:rPr>
                  <a:t>次の問いに答えよ。</a:t>
                </a:r>
                <a:endParaRPr lang="en-US" altLang="ja-JP" sz="1050" spc="-20" dirty="0">
                  <a:latin typeface="ＭＳ 明朝"/>
                  <a:cs typeface="ＭＳ ゴシック"/>
                </a:endParaRPr>
              </a:p>
              <a:p>
                <a:pPr marL="129539">
                  <a:spcBef>
                    <a:spcPts val="1035"/>
                  </a:spcBef>
                </a:pPr>
                <a:r>
                  <a:rPr lang="en-US" altLang="ja-JP" sz="1050" spc="-20" dirty="0">
                    <a:latin typeface="ＭＳ 明朝"/>
                    <a:cs typeface="ＭＳ 明朝"/>
                  </a:rPr>
                  <a:t>A(0,0),B(4,0),C(2,3)</a:t>
                </a:r>
                <a:r>
                  <a:rPr lang="ja-JP" altLang="en-US" sz="1050" spc="-20" dirty="0">
                    <a:latin typeface="ＭＳ 明朝"/>
                    <a:cs typeface="ＭＳ 明朝"/>
                  </a:rPr>
                  <a:t>とする。</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三角形</a:t>
                </a:r>
                <a:r>
                  <a:rPr lang="en-US" altLang="ja-JP" sz="1050" spc="-20" dirty="0">
                    <a:latin typeface="ＭＳ 明朝"/>
                    <a:cs typeface="ＭＳ 明朝"/>
                  </a:rPr>
                  <a:t>ABC</a:t>
                </a:r>
                <a:r>
                  <a:rPr lang="ja-JP" altLang="en-US" sz="1050" spc="-20" dirty="0">
                    <a:latin typeface="ＭＳ 明朝"/>
                    <a:cs typeface="ＭＳ 明朝"/>
                  </a:rPr>
                  <a:t>に</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ABC</a:t>
                </a:r>
                <a:r>
                  <a:rPr lang="ja-JP" altLang="en-US" sz="1050" spc="-20" dirty="0">
                    <a:latin typeface="ＭＳ 明朝"/>
                    <a:cs typeface="ＭＳ 明朝"/>
                  </a:rPr>
                  <a:t>の中点を基準として</a:t>
                </a:r>
                <a:r>
                  <a:rPr lang="en-US" altLang="ja-JP" sz="1050" spc="-20" dirty="0">
                    <a:latin typeface="ＭＳ 明朝"/>
                    <a:cs typeface="ＭＳ 明朝"/>
                  </a:rPr>
                  <a:t>30</a:t>
                </a:r>
                <a:r>
                  <a:rPr lang="ja-JP" altLang="en-US" sz="1050" spc="-20" dirty="0">
                    <a:latin typeface="ＭＳ 明朝"/>
                    <a:cs typeface="ＭＳ 明朝"/>
                  </a:rPr>
                  <a:t>度回転</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a:latin typeface="ＭＳ 明朝"/>
                    <a:cs typeface="ＭＳ 明朝"/>
                  </a:rPr>
                  <a:t>(1/2,1/2)</a:t>
                </a:r>
                <a:r>
                  <a:rPr lang="ja-JP" altLang="en-US" sz="1050" spc="-20" dirty="0">
                    <a:latin typeface="ＭＳ 明朝"/>
                    <a:cs typeface="ＭＳ 明朝"/>
                  </a:rPr>
                  <a:t>縮小</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x</a:t>
                </a:r>
                <a:r>
                  <a:rPr lang="ja-JP" altLang="en-US" sz="1050" spc="-20" dirty="0">
                    <a:latin typeface="ＭＳ 明朝"/>
                    <a:cs typeface="ＭＳ 明朝"/>
                  </a:rPr>
                  <a:t>に２移動</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a:t>
                </a:r>
                <a:r>
                  <a:rPr lang="en-US" altLang="ja-JP" sz="1050" spc="-20" dirty="0">
                    <a:latin typeface="ＭＳ 明朝"/>
                    <a:cs typeface="ＭＳ 明朝"/>
                  </a:rPr>
                  <a:t>y</a:t>
                </a:r>
                <a:r>
                  <a:rPr lang="ja-JP" altLang="en-US" sz="1050" spc="-20" dirty="0">
                    <a:latin typeface="ＭＳ 明朝"/>
                    <a:cs typeface="ＭＳ 明朝"/>
                  </a:rPr>
                  <a:t>に</a:t>
                </a:r>
                <a:r>
                  <a:rPr lang="en-US" altLang="ja-JP" sz="1050" spc="-20" dirty="0">
                    <a:latin typeface="ＭＳ 明朝"/>
                    <a:cs typeface="ＭＳ 明朝"/>
                  </a:rPr>
                  <a:t>4</a:t>
                </a:r>
                <a:r>
                  <a:rPr lang="ja-JP" altLang="en-US" sz="1050" spc="-20" dirty="0">
                    <a:latin typeface="ＭＳ 明朝"/>
                    <a:cs typeface="ＭＳ 明朝"/>
                  </a:rPr>
                  <a:t>移動</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上記の変換をかけるとする。</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合成行列を求めよ。</a:t>
                </a:r>
                <a:endParaRPr lang="en-US"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また、最終的な三角形</a:t>
                </a:r>
                <a:r>
                  <a:rPr lang="en-US" altLang="ja-JP" sz="1050" spc="-20" dirty="0">
                    <a:latin typeface="ＭＳ 明朝"/>
                    <a:cs typeface="ＭＳ 明朝"/>
                  </a:rPr>
                  <a:t>ABC</a:t>
                </a:r>
                <a:r>
                  <a:rPr lang="ja-JP" altLang="en-US" sz="1050" spc="-20" dirty="0">
                    <a:latin typeface="ＭＳ 明朝"/>
                    <a:cs typeface="ＭＳ 明朝"/>
                  </a:rPr>
                  <a:t>の</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中点 </a:t>
                </a:r>
                <a:r>
                  <a:rPr lang="en-US" altLang="ja-JP" sz="1050" spc="-20" dirty="0">
                    <a:latin typeface="ＭＳ 明朝"/>
                    <a:cs typeface="ＭＳ 明朝"/>
                  </a:rPr>
                  <a:t>/ </a:t>
                </a:r>
                <a:r>
                  <a:rPr lang="ja-JP" altLang="en-US" sz="1050" spc="-20" dirty="0">
                    <a:latin typeface="ＭＳ 明朝"/>
                    <a:cs typeface="ＭＳ 明朝"/>
                  </a:rPr>
                  <a:t>点</a:t>
                </a:r>
                <a:r>
                  <a:rPr lang="en-US" altLang="ja-JP" sz="1050" spc="-20" dirty="0">
                    <a:latin typeface="ＭＳ 明朝"/>
                    <a:cs typeface="ＭＳ 明朝"/>
                  </a:rPr>
                  <a:t>A / </a:t>
                </a:r>
                <a:r>
                  <a:rPr lang="ja-JP" altLang="en-US" sz="1050" spc="-20" dirty="0">
                    <a:latin typeface="ＭＳ 明朝"/>
                    <a:cs typeface="ＭＳ 明朝"/>
                  </a:rPr>
                  <a:t>点</a:t>
                </a:r>
                <a:r>
                  <a:rPr lang="en-US" altLang="ja-JP" sz="1050"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a:t>
                </a:r>
                <a:r>
                  <a:rPr lang="ja-JP" altLang="en-US" sz="1050" spc="-20" dirty="0">
                    <a:latin typeface="ＭＳ 明朝"/>
                    <a:cs typeface="ＭＳ 明朝"/>
                  </a:rPr>
                  <a:t> 点</a:t>
                </a:r>
                <a:r>
                  <a:rPr lang="en-US" altLang="ja-JP" sz="1050" spc="-20" dirty="0">
                    <a:latin typeface="ＭＳ 明朝"/>
                    <a:cs typeface="ＭＳ 明朝"/>
                  </a:rPr>
                  <a:t>C</a:t>
                </a:r>
                <a:r>
                  <a:rPr lang="ja-JP" altLang="en-US" sz="1050" spc="-20" dirty="0">
                    <a:latin typeface="ＭＳ 明朝"/>
                    <a:cs typeface="ＭＳ 明朝"/>
                  </a:rPr>
                  <a:t>　を求めなさい。</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まずは合成行列を作る。</a:t>
                </a:r>
                <a:endParaRPr lang="en-US" altLang="ja-JP" sz="1050" spc="-20" dirty="0">
                  <a:latin typeface="ＭＳ 明朝"/>
                  <a:cs typeface="ＭＳ 明朝"/>
                </a:endParaRPr>
              </a:p>
              <a:p>
                <a:pPr marL="129539">
                  <a:lnSpc>
                    <a:spcPct val="100000"/>
                  </a:lnSpc>
                  <a:spcBef>
                    <a:spcPts val="1035"/>
                  </a:spcBef>
                </a:pP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中点基準に回転するにはまずは中心が原点まで移動したと考える。そこから中心</a:t>
                </a:r>
                <a:r>
                  <a:rPr lang="en-US" altLang="ja-JP" sz="1050" spc="-20" dirty="0">
                    <a:latin typeface="ＭＳ 明朝"/>
                    <a:cs typeface="ＭＳ 明朝"/>
                  </a:rPr>
                  <a:t>(2,1)</a:t>
                </a:r>
                <a:r>
                  <a:rPr lang="ja-JP" altLang="en-US" sz="1050" spc="-20" dirty="0">
                    <a:latin typeface="ＭＳ 明朝"/>
                    <a:cs typeface="ＭＳ 明朝"/>
                  </a:rPr>
                  <a:t>なので、</a:t>
                </a:r>
                <a:endParaRPr lang="en-US" altLang="ja-JP" sz="1050" spc="-20" dirty="0">
                  <a:latin typeface="ＭＳ 明朝"/>
                  <a:cs typeface="ＭＳ 明朝"/>
                </a:endParaRPr>
              </a:p>
              <a:p>
                <a:pPr marL="129539">
                  <a:lnSpc>
                    <a:spcPct val="100000"/>
                  </a:lnSpc>
                  <a:spcBef>
                    <a:spcPts val="1035"/>
                  </a:spcBef>
                </a:pPr>
                <a:r>
                  <a:rPr kumimoji="1" lang="ja-JP" altLang="en-US" sz="1050" dirty="0"/>
                  <a:t> </a:t>
                </a: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r>
                      <a:rPr kumimoji="1" lang="en-US" altLang="ja-JP" sz="1050" b="0" i="1" smtClean="0">
                        <a:latin typeface="Cambria Math" panose="02040503050406030204" pitchFamily="18" charset="0"/>
                      </a:rPr>
                      <m:t> </m:t>
                    </m:r>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lang="ja-JP" altLang="en-US" sz="1050" spc="-20" dirty="0">
                    <a:latin typeface="ＭＳ 明朝"/>
                    <a:cs typeface="ＭＳ 明朝"/>
                  </a:rPr>
                  <a:t> </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そこから、縮小と移動を行うので</a:t>
                </a:r>
                <a:endParaRPr lang="en-US" altLang="ja-JP" sz="1050" spc="-20" dirty="0">
                  <a:latin typeface="ＭＳ 明朝"/>
                  <a:cs typeface="ＭＳ 明朝"/>
                </a:endParaRPr>
              </a:p>
              <a:p>
                <a:pPr marL="129539">
                  <a:spcBef>
                    <a:spcPts val="1035"/>
                  </a:spcBef>
                </a:pPr>
                <a14:m>
                  <m:oMath xmlns:m="http://schemas.openxmlformats.org/officeDocument/2006/math">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2</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4</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r>
                      <a:rPr kumimoji="1" lang="en-US" altLang="ja-JP" sz="1050" b="0" i="1" smtClean="0">
                        <a:latin typeface="Cambria Math" panose="02040503050406030204" pitchFamily="18" charset="0"/>
                      </a:rPr>
                      <m:t> </m:t>
                    </m:r>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1</m:t>
                              </m:r>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ad>
                                <m:radPr>
                                  <m:degHide m:val="on"/>
                                  <m:ctrlPr>
                                    <a:rPr kumimoji="1" lang="ja-JP" altLang="en-US" sz="1050" i="1" smtClean="0">
                                      <a:latin typeface="Cambria Math" panose="02040503050406030204" pitchFamily="18" charset="0"/>
                                    </a:rPr>
                                  </m:ctrlPr>
                                </m:radPr>
                                <m:deg/>
                                <m:e>
                                  <m:r>
                                    <a:rPr kumimoji="1" lang="en-US" altLang="ja-JP" sz="1050" b="0" i="1" smtClean="0">
                                      <a:latin typeface="Cambria Math" panose="02040503050406030204" pitchFamily="18" charset="0"/>
                                    </a:rPr>
                                    <m:t>3</m:t>
                                  </m:r>
                                </m:e>
                              </m:rad>
                              <m:r>
                                <m:rPr>
                                  <m:brk m:alnAt="7"/>
                                </m:rP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e>
                              <m:r>
                                <a:rPr kumimoji="1" lang="en-US" altLang="ja-JP" sz="1050" b="0" i="1" smtClean="0">
                                  <a:latin typeface="Cambria Math" panose="02040503050406030204" pitchFamily="18" charset="0"/>
                                </a:rPr>
                                <m:t>0</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r>
                      <a:rPr kumimoji="1" lang="en-US" altLang="ja-JP" sz="1050" b="0" i="1" smtClean="0">
                        <a:latin typeface="Cambria Math" panose="02040503050406030204" pitchFamily="18" charset="0"/>
                      </a:rPr>
                      <m:t> </m:t>
                    </m:r>
                    <m:d>
                      <m:dPr>
                        <m:begChr m:val="["/>
                        <m:endChr m:val="]"/>
                        <m:ctrlPr>
                          <a:rPr kumimoji="1" lang="ja-JP" altLang="en-US" sz="1050" i="1" smtClean="0">
                            <a:latin typeface="Cambria Math" panose="02040503050406030204" pitchFamily="18" charset="0"/>
                          </a:rPr>
                        </m:ctrlPr>
                      </m:dPr>
                      <m:e>
                        <m:m>
                          <m:mPr>
                            <m:mcs>
                              <m:mc>
                                <m:mcPr>
                                  <m:count m:val="3"/>
                                  <m:mcJc m:val="center"/>
                                </m:mcPr>
                              </m:mc>
                            </m:mcs>
                            <m:ctrlPr>
                              <a:rPr kumimoji="1" lang="ja-JP" altLang="en-US" sz="1050" i="1" smtClean="0">
                                <a:latin typeface="Cambria Math" panose="02040503050406030204" pitchFamily="18" charset="0"/>
                              </a:rPr>
                            </m:ctrlPr>
                          </m:mPr>
                          <m:mr>
                            <m:e>
                              <m:r>
                                <m:rPr>
                                  <m:brk m:alnAt="7"/>
                                </m:rP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2</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e>
                              <m:r>
                                <a:rPr kumimoji="1" lang="en-US" altLang="ja-JP" sz="1050" b="0" i="1" smtClean="0">
                                  <a:latin typeface="Cambria Math" panose="02040503050406030204" pitchFamily="18" charset="0"/>
                                </a:rPr>
                                <m:t>−</m:t>
                              </m:r>
                              <m:r>
                                <a:rPr kumimoji="1" lang="en-US" altLang="ja-JP" sz="1050" b="0" i="1" smtClean="0">
                                  <a:latin typeface="Cambria Math" panose="02040503050406030204" pitchFamily="18" charset="0"/>
                                </a:rPr>
                                <m:t>1</m:t>
                              </m:r>
                            </m:e>
                          </m:mr>
                          <m:mr>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0</m:t>
                              </m:r>
                            </m:e>
                            <m:e>
                              <m:r>
                                <a:rPr kumimoji="1" lang="en-US" altLang="ja-JP" sz="1050" b="0" i="1" smtClean="0">
                                  <a:latin typeface="Cambria Math" panose="02040503050406030204" pitchFamily="18" charset="0"/>
                                </a:rPr>
                                <m:t>1</m:t>
                              </m:r>
                            </m:e>
                          </m:mr>
                        </m:m>
                      </m:e>
                    </m:d>
                  </m:oMath>
                </a14:m>
                <a:r>
                  <a:rPr lang="ja-JP" altLang="en-US" sz="1050" spc="-20" dirty="0">
                    <a:latin typeface="ＭＳ 明朝"/>
                    <a:cs typeface="ＭＳ 明朝"/>
                  </a:rPr>
                  <a:t> </a:t>
                </a:r>
                <a:endParaRPr lang="en-US" altLang="ja-JP" sz="1050" spc="-20" dirty="0">
                  <a:latin typeface="ＭＳ 明朝"/>
                  <a:cs typeface="ＭＳ 明朝"/>
                </a:endParaRPr>
              </a:p>
              <a:p>
                <a:pPr marL="129539">
                  <a:spcBef>
                    <a:spcPts val="1035"/>
                  </a:spcBef>
                </a:pPr>
                <a:r>
                  <a:rPr lang="ja-JP" altLang="en-US" sz="1050" spc="-20" dirty="0">
                    <a:latin typeface="ＭＳ 明朝"/>
                    <a:cs typeface="ＭＳ 明朝"/>
                  </a:rPr>
                  <a:t>そこから、元の位置に戻す。</a:t>
                </a:r>
                <a:endParaRPr lang="en-US" altLang="ja-JP" sz="1050" spc="-20" dirty="0">
                  <a:latin typeface="ＭＳ 明朝"/>
                  <a:cs typeface="ＭＳ 明朝"/>
                </a:endParaRPr>
              </a:p>
              <a:p>
                <a:pPr marL="129539">
                  <a:spcBef>
                    <a:spcPts val="1035"/>
                  </a:spcBef>
                </a:pPr>
                <a14:m>
                  <m:oMath xmlns:m="http://schemas.openxmlformats.org/officeDocument/2006/math">
                    <m:d>
                      <m:dPr>
                        <m:begChr m:val="["/>
                        <m:endChr m:val="]"/>
                        <m:ctrlPr>
                          <a:rPr kumimoji="1" lang="ja-JP" altLang="en-US" sz="800" i="1" smtClean="0">
                            <a:latin typeface="Cambria Math" panose="02040503050406030204" pitchFamily="18" charset="0"/>
                          </a:rPr>
                        </m:ctrlPr>
                      </m:dPr>
                      <m:e>
                        <m:m>
                          <m:mPr>
                            <m:mcs>
                              <m:mc>
                                <m:mcPr>
                                  <m:count m:val="3"/>
                                  <m:mcJc m:val="center"/>
                                </m:mcPr>
                              </m:mc>
                            </m:mcs>
                            <m:ctrlPr>
                              <a:rPr kumimoji="1" lang="ja-JP" altLang="en-US" sz="800" i="1" smtClean="0">
                                <a:latin typeface="Cambria Math" panose="02040503050406030204" pitchFamily="18" charset="0"/>
                              </a:rPr>
                            </m:ctrlPr>
                          </m:mPr>
                          <m:mr>
                            <m:e>
                              <m:r>
                                <m:rPr>
                                  <m:brk m:alnAt="7"/>
                                </m:rP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2</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1</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e>
                    </m:d>
                    <m:d>
                      <m:dPr>
                        <m:begChr m:val="["/>
                        <m:endChr m:val="]"/>
                        <m:ctrlPr>
                          <a:rPr kumimoji="1" lang="ja-JP" altLang="en-US" sz="800" i="1" smtClean="0">
                            <a:latin typeface="Cambria Math" panose="02040503050406030204" pitchFamily="18" charset="0"/>
                          </a:rPr>
                        </m:ctrlPr>
                      </m:dPr>
                      <m:e>
                        <m:m>
                          <m:mPr>
                            <m:mcs>
                              <m:mc>
                                <m:mcPr>
                                  <m:count m:val="3"/>
                                  <m:mcJc m:val="center"/>
                                </m:mcPr>
                              </m:mc>
                            </m:mcs>
                            <m:ctrlPr>
                              <a:rPr kumimoji="1" lang="ja-JP" altLang="en-US" sz="800" i="1" smtClean="0">
                                <a:latin typeface="Cambria Math" panose="02040503050406030204" pitchFamily="18" charset="0"/>
                              </a:rPr>
                            </m:ctrlPr>
                          </m:mPr>
                          <m:mr>
                            <m:e>
                              <m:r>
                                <m:rPr>
                                  <m:brk m:alnAt="7"/>
                                </m:rP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2</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4</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e>
                    </m:d>
                    <m:d>
                      <m:dPr>
                        <m:begChr m:val="["/>
                        <m:endChr m:val="]"/>
                        <m:ctrlPr>
                          <a:rPr kumimoji="1" lang="ja-JP" altLang="en-US" sz="800" i="1" smtClean="0">
                            <a:latin typeface="Cambria Math" panose="02040503050406030204" pitchFamily="18" charset="0"/>
                          </a:rPr>
                        </m:ctrlPr>
                      </m:dPr>
                      <m:e>
                        <m:m>
                          <m:mPr>
                            <m:mcs>
                              <m:mc>
                                <m:mcPr>
                                  <m:count m:val="3"/>
                                  <m:mcJc m:val="center"/>
                                </m:mcPr>
                              </m:mc>
                            </m:mcs>
                            <m:ctrlPr>
                              <a:rPr kumimoji="1" lang="ja-JP" altLang="en-US" sz="800" i="1" smtClean="0">
                                <a:latin typeface="Cambria Math" panose="02040503050406030204" pitchFamily="18" charset="0"/>
                              </a:rPr>
                            </m:ctrlPr>
                          </m:mPr>
                          <m:mr>
                            <m:e>
                              <m:r>
                                <m:rPr>
                                  <m:brk m:alnAt="7"/>
                                </m:rPr>
                                <a:rPr kumimoji="1" lang="en-US" altLang="ja-JP" sz="800" b="0" i="1" smtClean="0">
                                  <a:latin typeface="Cambria Math" panose="02040503050406030204" pitchFamily="18" charset="0"/>
                                </a:rPr>
                                <m:t>1</m:t>
                              </m:r>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r>
                                <m:rPr>
                                  <m:brk m:alnAt="7"/>
                                </m:rP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
                                <a:rPr kumimoji="1" lang="en-US" altLang="ja-JP" sz="800" b="0" i="1" smtClean="0">
                                  <a:latin typeface="Cambria Math" panose="02040503050406030204" pitchFamily="18" charset="0"/>
                                </a:rPr>
                                <m:t>0</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e>
                    </m:d>
                    <m:r>
                      <a:rPr kumimoji="1" lang="en-US" altLang="ja-JP" sz="800" b="0" i="1" smtClean="0">
                        <a:latin typeface="Cambria Math" panose="02040503050406030204" pitchFamily="18" charset="0"/>
                      </a:rPr>
                      <m:t> </m:t>
                    </m:r>
                    <m:d>
                      <m:dPr>
                        <m:begChr m:val="["/>
                        <m:endChr m:val="]"/>
                        <m:ctrlPr>
                          <a:rPr kumimoji="1" lang="ja-JP" altLang="en-US" sz="800" i="1" smtClean="0">
                            <a:latin typeface="Cambria Math" panose="02040503050406030204" pitchFamily="18" charset="0"/>
                          </a:rPr>
                        </m:ctrlPr>
                      </m:dPr>
                      <m:e>
                        <m:m>
                          <m:mPr>
                            <m:mcs>
                              <m:mc>
                                <m:mcPr>
                                  <m:count m:val="3"/>
                                  <m:mcJc m:val="center"/>
                                </m:mcPr>
                              </m:mc>
                            </m:mcs>
                            <m:ctrlPr>
                              <a:rPr kumimoji="1" lang="ja-JP" altLang="en-US" sz="800" i="1" smtClean="0">
                                <a:latin typeface="Cambria Math" panose="02040503050406030204" pitchFamily="18" charset="0"/>
                              </a:rPr>
                            </m:ctrlPr>
                          </m:mPr>
                          <m:mr>
                            <m:e>
                              <m:rad>
                                <m:radPr>
                                  <m:degHide m:val="on"/>
                                  <m:ctrlPr>
                                    <a:rPr kumimoji="1" lang="ja-JP" altLang="en-US" sz="800" i="1" smtClean="0">
                                      <a:latin typeface="Cambria Math" panose="02040503050406030204" pitchFamily="18" charset="0"/>
                                    </a:rPr>
                                  </m:ctrlPr>
                                </m:radPr>
                                <m:deg/>
                                <m:e>
                                  <m:r>
                                    <a:rPr kumimoji="1" lang="en-US" altLang="ja-JP" sz="800" b="0" i="1" smtClean="0">
                                      <a:latin typeface="Cambria Math" panose="02040503050406030204" pitchFamily="18" charset="0"/>
                                    </a:rPr>
                                    <m:t>3</m:t>
                                  </m:r>
                                </m:e>
                              </m:rad>
                              <m:r>
                                <m:rPr>
                                  <m:brk m:alnAt="7"/>
                                </m:rP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1</m:t>
                              </m:r>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
                                <a:rPr kumimoji="1" lang="en-US" altLang="ja-JP" sz="800" b="0" i="1" smtClean="0">
                                  <a:latin typeface="Cambria Math" panose="02040503050406030204" pitchFamily="18" charset="0"/>
                                </a:rPr>
                                <m:t>0</m:t>
                              </m:r>
                            </m:e>
                          </m:mr>
                          <m:mr>
                            <m:e>
                              <m:r>
                                <a:rPr kumimoji="1" lang="en-US" altLang="ja-JP" sz="800" b="0" i="1" smtClean="0">
                                  <a:latin typeface="Cambria Math" panose="02040503050406030204" pitchFamily="18" charset="0"/>
                                </a:rPr>
                                <m:t>1</m:t>
                              </m:r>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ad>
                                <m:radPr>
                                  <m:degHide m:val="on"/>
                                  <m:ctrlPr>
                                    <a:rPr kumimoji="1" lang="ja-JP" altLang="en-US" sz="800" i="1" smtClean="0">
                                      <a:latin typeface="Cambria Math" panose="02040503050406030204" pitchFamily="18" charset="0"/>
                                    </a:rPr>
                                  </m:ctrlPr>
                                </m:radPr>
                                <m:deg/>
                                <m:e>
                                  <m:r>
                                    <a:rPr kumimoji="1" lang="en-US" altLang="ja-JP" sz="800" b="0" i="1" smtClean="0">
                                      <a:latin typeface="Cambria Math" panose="02040503050406030204" pitchFamily="18" charset="0"/>
                                    </a:rPr>
                                    <m:t>3</m:t>
                                  </m:r>
                                </m:e>
                              </m:rad>
                              <m:r>
                                <m:rPr>
                                  <m:brk m:alnAt="7"/>
                                </m:rP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e>
                              <m:r>
                                <a:rPr kumimoji="1" lang="en-US" altLang="ja-JP" sz="800" b="0" i="1" smtClean="0">
                                  <a:latin typeface="Cambria Math" panose="02040503050406030204" pitchFamily="18" charset="0"/>
                                </a:rPr>
                                <m:t>0</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e>
                    </m:d>
                    <m:r>
                      <a:rPr kumimoji="1" lang="en-US" altLang="ja-JP" sz="800" b="0" i="1" smtClean="0">
                        <a:latin typeface="Cambria Math" panose="02040503050406030204" pitchFamily="18" charset="0"/>
                      </a:rPr>
                      <m:t> </m:t>
                    </m:r>
                    <m:d>
                      <m:dPr>
                        <m:begChr m:val="["/>
                        <m:endChr m:val="]"/>
                        <m:ctrlPr>
                          <a:rPr kumimoji="1" lang="ja-JP" altLang="en-US" sz="800" i="1" smtClean="0">
                            <a:latin typeface="Cambria Math" panose="02040503050406030204" pitchFamily="18" charset="0"/>
                          </a:rPr>
                        </m:ctrlPr>
                      </m:dPr>
                      <m:e>
                        <m:m>
                          <m:mPr>
                            <m:mcs>
                              <m:mc>
                                <m:mcPr>
                                  <m:count m:val="3"/>
                                  <m:mcJc m:val="center"/>
                                </m:mcPr>
                              </m:mc>
                            </m:mcs>
                            <m:ctrlPr>
                              <a:rPr kumimoji="1" lang="ja-JP" altLang="en-US" sz="800" i="1" smtClean="0">
                                <a:latin typeface="Cambria Math" panose="02040503050406030204" pitchFamily="18" charset="0"/>
                              </a:rPr>
                            </m:ctrlPr>
                          </m:mPr>
                          <m:mr>
                            <m:e>
                              <m:r>
                                <m:rPr>
                                  <m:brk m:alnAt="7"/>
                                </m:rP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2</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e>
                              <m:r>
                                <a:rPr kumimoji="1" lang="en-US" altLang="ja-JP" sz="800" b="0" i="1" smtClean="0">
                                  <a:latin typeface="Cambria Math" panose="02040503050406030204" pitchFamily="18" charset="0"/>
                                </a:rPr>
                                <m:t>−</m:t>
                              </m:r>
                              <m:r>
                                <a:rPr kumimoji="1" lang="en-US" altLang="ja-JP" sz="800" b="0" i="1" smtClean="0">
                                  <a:latin typeface="Cambria Math" panose="02040503050406030204" pitchFamily="18" charset="0"/>
                                </a:rPr>
                                <m:t>1</m:t>
                              </m:r>
                            </m:e>
                          </m:mr>
                          <m:mr>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e>
                    </m:d>
                  </m:oMath>
                </a14:m>
                <a:r>
                  <a:rPr lang="ja-JP" altLang="en-US" sz="1050" spc="-20" dirty="0">
                    <a:latin typeface="ＭＳ 明朝"/>
                    <a:cs typeface="ＭＳ 明朝"/>
                  </a:rPr>
                  <a:t> </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ここから、合成行列を作り、</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それを全ての点に掛けてそれぞれの点の座標を求める。</a:t>
                </a:r>
                <a:endParaRPr lang="en-US" altLang="ja-JP" sz="1050" spc="-20" dirty="0">
                  <a:latin typeface="ＭＳ 明朝"/>
                  <a:cs typeface="ＭＳ 明朝"/>
                </a:endParaRPr>
              </a:p>
              <a:p>
                <a:pPr marL="129539">
                  <a:lnSpc>
                    <a:spcPct val="100000"/>
                  </a:lnSpc>
                  <a:spcBef>
                    <a:spcPts val="1035"/>
                  </a:spcBef>
                </a:pPr>
                <a:r>
                  <a:rPr lang="ja-JP" altLang="en-US" sz="1050" spc="-20" dirty="0">
                    <a:latin typeface="ＭＳ 明朝"/>
                    <a:cs typeface="ＭＳ 明朝"/>
                  </a:rPr>
                  <a:t>（手計算は面倒なので、プログラムで確認して下さい。）</a:t>
                </a:r>
                <a:endParaRPr lang="en-US" altLang="ja-JP" sz="1050" spc="-20" dirty="0">
                  <a:latin typeface="ＭＳ 明朝"/>
                  <a:cs typeface="ＭＳ 明朝"/>
                </a:endParaRPr>
              </a:p>
              <a:p>
                <a:pPr marL="129539">
                  <a:lnSpc>
                    <a:spcPct val="100000"/>
                  </a:lnSpc>
                  <a:spcBef>
                    <a:spcPts val="1035"/>
                  </a:spcBef>
                </a:pPr>
                <a:endParaRPr lang="en-US" sz="1050" spc="-20" dirty="0">
                  <a:latin typeface="ＭＳ 明朝"/>
                  <a:cs typeface="ＭＳ 明朝"/>
                </a:endParaRPr>
              </a:p>
            </p:txBody>
          </p:sp>
        </mc:Choice>
        <mc:Fallback>
          <p:sp>
            <p:nvSpPr>
              <p:cNvPr id="17" name="object 6">
                <a:extLst>
                  <a:ext uri="{FF2B5EF4-FFF2-40B4-BE49-F238E27FC236}">
                    <a16:creationId xmlns:a16="http://schemas.microsoft.com/office/drawing/2014/main" id="{A3778A92-1659-49C0-B295-781AEECBB905}"/>
                  </a:ext>
                </a:extLst>
              </p:cNvPr>
              <p:cNvSpPr txBox="1">
                <a:spLocks noRot="1" noChangeAspect="1" noMove="1" noResize="1" noEditPoints="1" noAdjustHandles="1" noChangeArrowheads="1" noChangeShapeType="1" noTextEdit="1"/>
              </p:cNvSpPr>
              <p:nvPr/>
            </p:nvSpPr>
            <p:spPr>
              <a:xfrm>
                <a:off x="196849" y="6428132"/>
                <a:ext cx="7162800" cy="3998018"/>
              </a:xfrm>
              <a:prstGeom prst="rect">
                <a:avLst/>
              </a:prstGeom>
              <a:blipFill>
                <a:blip r:embed="rId6"/>
                <a:stretch>
                  <a:fillRect r="-425"/>
                </a:stretch>
              </a:blipFill>
              <a:ln w="9525">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421911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2682</TotalTime>
  <Words>2696</Words>
  <Application>Microsoft Office PowerPoint</Application>
  <PresentationFormat>ユーザー設定</PresentationFormat>
  <Paragraphs>327</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ゴシック</vt:lpstr>
      <vt:lpstr>ＭＳ 明朝</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uhkq5psv.rv5</dc:title>
  <dc:creator>Mahiro</dc:creator>
  <cp:lastModifiedBy>内藤 真広</cp:lastModifiedBy>
  <cp:revision>1575</cp:revision>
  <dcterms:created xsi:type="dcterms:W3CDTF">2023-06-19T18:30:48Z</dcterms:created>
  <dcterms:modified xsi:type="dcterms:W3CDTF">2023-10-24T09:09:03Z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2023-06-20T00:00:00Z</vt:filetime>
  </property>
  <property fmtid="{D5CDD505-2E9C-101B-9397-08002B2CF9AE}" pid="3" name="Creator">
    <vt:lpwstr>Wondershare PDFelement</vt:lpwstr>
  </property>
  <property fmtid="{D5CDD505-2E9C-101B-9397-08002B2CF9AE}" pid="4" name="LastSaved">
    <vt:filetime>2023-06-19T00:00:00Z</vt:filetime>
  </property>
</Properties>
</file>