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4"/>
  </p:sldMasterIdLst>
  <p:sldIdLst>
    <p:sldId id="259" r:id="rId5"/>
    <p:sldId id="314" r:id="rId6"/>
    <p:sldId id="276" r:id="rId7"/>
    <p:sldId id="278" r:id="rId8"/>
    <p:sldId id="270" r:id="rId9"/>
    <p:sldId id="272" r:id="rId10"/>
    <p:sldId id="269" r:id="rId11"/>
    <p:sldId id="279" r:id="rId12"/>
    <p:sldId id="280" r:id="rId13"/>
    <p:sldId id="274" r:id="rId14"/>
    <p:sldId id="268" r:id="rId15"/>
    <p:sldId id="281" r:id="rId16"/>
    <p:sldId id="282" r:id="rId17"/>
    <p:sldId id="288" r:id="rId18"/>
    <p:sldId id="258" r:id="rId19"/>
    <p:sldId id="277" r:id="rId20"/>
    <p:sldId id="289" r:id="rId21"/>
    <p:sldId id="290" r:id="rId22"/>
    <p:sldId id="260" r:id="rId23"/>
    <p:sldId id="305" r:id="rId24"/>
    <p:sldId id="307" r:id="rId25"/>
    <p:sldId id="309" r:id="rId26"/>
    <p:sldId id="296" r:id="rId27"/>
    <p:sldId id="319" r:id="rId28"/>
    <p:sldId id="320" r:id="rId29"/>
    <p:sldId id="299" r:id="rId30"/>
    <p:sldId id="300" r:id="rId31"/>
    <p:sldId id="301" r:id="rId32"/>
    <p:sldId id="262" r:id="rId33"/>
    <p:sldId id="311" r:id="rId34"/>
    <p:sldId id="310" r:id="rId35"/>
    <p:sldId id="297" r:id="rId36"/>
    <p:sldId id="312" r:id="rId37"/>
    <p:sldId id="298" r:id="rId38"/>
    <p:sldId id="291" r:id="rId39"/>
    <p:sldId id="31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8F276-E985-421D-94B6-D506FDAB1A4C}" v="2" dt="2022-02-13T08:55:33.769"/>
    <p1510:client id="{C39FA2A0-A400-4B71-A891-3EF6AAB4DA4E}" v="1" dt="2022-07-25T16:03:18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米満　悠人" userId="S::fko2247015@stu.o-hara.ac.jp::c126d21e-cdcf-4858-905c-e4e93c6efb43" providerId="AD" clId="Web-{C39FA2A0-A400-4B71-A891-3EF6AAB4DA4E}"/>
    <pc:docChg chg="sldOrd">
      <pc:chgData name="米満　悠人" userId="S::fko2247015@stu.o-hara.ac.jp::c126d21e-cdcf-4858-905c-e4e93c6efb43" providerId="AD" clId="Web-{C39FA2A0-A400-4B71-A891-3EF6AAB4DA4E}" dt="2022-07-25T16:03:18.032" v="0"/>
      <pc:docMkLst>
        <pc:docMk/>
      </pc:docMkLst>
      <pc:sldChg chg="ord">
        <pc:chgData name="米満　悠人" userId="S::fko2247015@stu.o-hara.ac.jp::c126d21e-cdcf-4858-905c-e4e93c6efb43" providerId="AD" clId="Web-{C39FA2A0-A400-4B71-A891-3EF6AAB4DA4E}" dt="2022-07-25T16:03:18.032" v="0"/>
        <pc:sldMkLst>
          <pc:docMk/>
          <pc:sldMk cId="4166365293" sldId="313"/>
        </pc:sldMkLst>
      </pc:sldChg>
    </pc:docChg>
  </pc:docChgLst>
  <pc:docChgLst>
    <pc:chgData name="下道 俊樹" userId="4f335ad1-413c-4861-9659-6bb2568eb983" providerId="ADAL" clId="{50B8F276-E985-421D-94B6-D506FDAB1A4C}"/>
    <pc:docChg chg="addSld modSld">
      <pc:chgData name="下道 俊樹" userId="4f335ad1-413c-4861-9659-6bb2568eb983" providerId="ADAL" clId="{50B8F276-E985-421D-94B6-D506FDAB1A4C}" dt="2022-02-13T08:56:18.533" v="56" actId="20577"/>
      <pc:docMkLst>
        <pc:docMk/>
      </pc:docMkLst>
      <pc:sldChg chg="modSp add mod">
        <pc:chgData name="下道 俊樹" userId="4f335ad1-413c-4861-9659-6bb2568eb983" providerId="ADAL" clId="{50B8F276-E985-421D-94B6-D506FDAB1A4C}" dt="2022-02-13T08:56:06.108" v="53" actId="20577"/>
        <pc:sldMkLst>
          <pc:docMk/>
          <pc:sldMk cId="3663949886" sldId="260"/>
        </pc:sldMkLst>
        <pc:spChg chg="mod">
          <ac:chgData name="下道 俊樹" userId="4f335ad1-413c-4861-9659-6bb2568eb983" providerId="ADAL" clId="{50B8F276-E985-421D-94B6-D506FDAB1A4C}" dt="2022-02-13T08:55:48.811" v="36" actId="20577"/>
          <ac:spMkLst>
            <pc:docMk/>
            <pc:sldMk cId="3663949886" sldId="260"/>
            <ac:spMk id="2" creationId="{B07F0731-4B56-400E-B0FD-7E69E4D5EFE9}"/>
          </ac:spMkLst>
        </pc:spChg>
        <pc:spChg chg="mod">
          <ac:chgData name="下道 俊樹" userId="4f335ad1-413c-4861-9659-6bb2568eb983" providerId="ADAL" clId="{50B8F276-E985-421D-94B6-D506FDAB1A4C}" dt="2022-02-13T08:56:06.108" v="53" actId="20577"/>
          <ac:spMkLst>
            <pc:docMk/>
            <pc:sldMk cId="3663949886" sldId="260"/>
            <ac:spMk id="3" creationId="{C4142CD5-4FD2-4707-8F44-C7C8EB9111D4}"/>
          </ac:spMkLst>
        </pc:spChg>
      </pc:sldChg>
      <pc:sldChg chg="modSp add mod">
        <pc:chgData name="下道 俊樹" userId="4f335ad1-413c-4861-9659-6bb2568eb983" providerId="ADAL" clId="{50B8F276-E985-421D-94B6-D506FDAB1A4C}" dt="2022-02-13T08:56:18.533" v="56" actId="20577"/>
        <pc:sldMkLst>
          <pc:docMk/>
          <pc:sldMk cId="490597057" sldId="261"/>
        </pc:sldMkLst>
        <pc:spChg chg="mod">
          <ac:chgData name="下道 俊樹" userId="4f335ad1-413c-4861-9659-6bb2568eb983" providerId="ADAL" clId="{50B8F276-E985-421D-94B6-D506FDAB1A4C}" dt="2022-02-13T08:55:41.317" v="17" actId="20577"/>
          <ac:spMkLst>
            <pc:docMk/>
            <pc:sldMk cId="490597057" sldId="261"/>
            <ac:spMk id="2" creationId="{B07F0731-4B56-400E-B0FD-7E69E4D5EFE9}"/>
          </ac:spMkLst>
        </pc:spChg>
        <pc:spChg chg="mod">
          <ac:chgData name="下道 俊樹" userId="4f335ad1-413c-4861-9659-6bb2568eb983" providerId="ADAL" clId="{50B8F276-E985-421D-94B6-D506FDAB1A4C}" dt="2022-02-13T08:56:18.533" v="56" actId="20577"/>
          <ac:spMkLst>
            <pc:docMk/>
            <pc:sldMk cId="490597057" sldId="261"/>
            <ac:spMk id="3" creationId="{C4142CD5-4FD2-4707-8F44-C7C8EB9111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" y="2404534"/>
            <a:ext cx="11653200" cy="1646302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" y="4050833"/>
            <a:ext cx="11653200" cy="1096899"/>
          </a:xfr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D5920ED4-8CC9-4E1B-82DF-B0D80395B9F7}"/>
              </a:ext>
            </a:extLst>
          </p:cNvPr>
          <p:cNvCxnSpPr/>
          <p:nvPr userDrawn="1"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>
            <a:extLst>
              <a:ext uri="{FF2B5EF4-FFF2-40B4-BE49-F238E27FC236}">
                <a16:creationId xmlns:a16="http://schemas.microsoft.com/office/drawing/2014/main" id="{473D5894-B937-43F7-98A5-F94F97928479}"/>
              </a:ext>
            </a:extLst>
          </p:cNvPr>
          <p:cNvCxnSpPr/>
          <p:nvPr userDrawn="1"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C0A59EEE-1546-43F7-9E60-65FC3369AE8B}"/>
              </a:ext>
            </a:extLst>
          </p:cNvPr>
          <p:cNvSpPr/>
          <p:nvPr userDrawn="1"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B6878733-AB3C-4D70-A2A2-2F820A216441}"/>
              </a:ext>
            </a:extLst>
          </p:cNvPr>
          <p:cNvSpPr/>
          <p:nvPr userDrawn="1"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1FE40140-06C1-4D12-8F86-EA9A6661E73A}"/>
              </a:ext>
            </a:extLst>
          </p:cNvPr>
          <p:cNvSpPr/>
          <p:nvPr userDrawn="1"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88DA135C-FC8C-43EF-9C3C-70E7FB6227EB}"/>
              </a:ext>
            </a:extLst>
          </p:cNvPr>
          <p:cNvSpPr/>
          <p:nvPr userDrawn="1"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30">
            <a:extLst>
              <a:ext uri="{FF2B5EF4-FFF2-40B4-BE49-F238E27FC236}">
                <a16:creationId xmlns:a16="http://schemas.microsoft.com/office/drawing/2014/main" id="{CACF1F70-842D-42B2-8513-A2FBD79DA2DD}"/>
              </a:ext>
            </a:extLst>
          </p:cNvPr>
          <p:cNvSpPr/>
          <p:nvPr userDrawn="1"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9035425B-AC51-4A2B-9C60-18338337982C}"/>
              </a:ext>
            </a:extLst>
          </p:cNvPr>
          <p:cNvSpPr/>
          <p:nvPr userDrawn="1"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88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 userDrawn="1"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 userDrawn="1"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00000" cy="6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3800"/>
            <a:ext cx="108000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None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0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9A238FF-2F8A-473E-987B-A6298AD7D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dirty="0"/>
              <a:t>ゲーム数学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BAC7C9D-F0A9-4972-BCBC-05A10616F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760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-4 + (-5)		= -9</a:t>
            </a:r>
          </a:p>
          <a:p>
            <a:pPr marL="0" indent="0">
              <a:buNone/>
            </a:pPr>
            <a:r>
              <a:rPr kumimoji="1" lang="en-US" altLang="ja-JP" sz="3600" dirty="0"/>
              <a:t>-6 - (-5)		= -1</a:t>
            </a:r>
          </a:p>
          <a:p>
            <a:pPr marL="0" indent="0">
              <a:buNone/>
            </a:pPr>
            <a:r>
              <a:rPr kumimoji="1" lang="en-US" altLang="ja-JP" sz="3600" dirty="0"/>
              <a:t> 3 * (-4)		= -12</a:t>
            </a:r>
          </a:p>
          <a:p>
            <a:pPr marL="0" indent="0">
              <a:buNone/>
            </a:pPr>
            <a:r>
              <a:rPr kumimoji="1" lang="en-US" altLang="ja-JP" sz="3600" dirty="0"/>
              <a:t>-6 / (-2)		= 3</a:t>
            </a:r>
          </a:p>
          <a:p>
            <a:pPr marL="0" indent="0">
              <a:buNone/>
            </a:pPr>
            <a:r>
              <a:rPr kumimoji="1" lang="en-US" altLang="ja-JP" sz="3600" dirty="0"/>
              <a:t>-11</a:t>
            </a:r>
            <a:r>
              <a:rPr kumimoji="1" lang="ja-JP" altLang="en-US" sz="3600" dirty="0"/>
              <a:t>の絶対</a:t>
            </a:r>
            <a:r>
              <a:rPr lang="ja-JP" altLang="en-US" sz="3600" dirty="0"/>
              <a:t>値</a:t>
            </a:r>
            <a:r>
              <a:rPr kumimoji="1" lang="ja-JP" altLang="en-US" sz="3600" dirty="0"/>
              <a:t>は？</a:t>
            </a:r>
            <a:r>
              <a:rPr kumimoji="1" lang="en-US" altLang="ja-JP" sz="3600" dirty="0"/>
              <a:t>	= 11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952113-56CB-4A56-8932-CFCCE933D085}"/>
              </a:ext>
            </a:extLst>
          </p:cNvPr>
          <p:cNvSpPr/>
          <p:nvPr/>
        </p:nvSpPr>
        <p:spPr>
          <a:xfrm>
            <a:off x="3364992" y="1546320"/>
            <a:ext cx="768096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7E40C3-1650-40D3-A412-41728A516AEB}"/>
              </a:ext>
            </a:extLst>
          </p:cNvPr>
          <p:cNvSpPr/>
          <p:nvPr/>
        </p:nvSpPr>
        <p:spPr>
          <a:xfrm>
            <a:off x="3364992" y="2207480"/>
            <a:ext cx="768096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B249FA-BAB7-49F2-9DE5-456601DB4DD5}"/>
              </a:ext>
            </a:extLst>
          </p:cNvPr>
          <p:cNvSpPr/>
          <p:nvPr/>
        </p:nvSpPr>
        <p:spPr>
          <a:xfrm>
            <a:off x="3364992" y="2868640"/>
            <a:ext cx="768096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80B7E2-992C-42D7-BD2E-330D3271F251}"/>
              </a:ext>
            </a:extLst>
          </p:cNvPr>
          <p:cNvSpPr/>
          <p:nvPr/>
        </p:nvSpPr>
        <p:spPr>
          <a:xfrm>
            <a:off x="3364992" y="3579080"/>
            <a:ext cx="768096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D8779C-ACF9-40CA-92C8-EB2AEEDF81DB}"/>
              </a:ext>
            </a:extLst>
          </p:cNvPr>
          <p:cNvSpPr/>
          <p:nvPr/>
        </p:nvSpPr>
        <p:spPr>
          <a:xfrm>
            <a:off x="4852596" y="4127720"/>
            <a:ext cx="768096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F9000-BC65-4CEA-9710-C1185B7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割合</a:t>
            </a:r>
            <a:endParaRPr kumimoji="1" lang="ja-JP" altLang="en-US" sz="60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FCDFD8F-F5B9-4E3E-AB13-9EDF54A0A6A9}"/>
              </a:ext>
            </a:extLst>
          </p:cNvPr>
          <p:cNvSpPr txBox="1">
            <a:spLocks/>
          </p:cNvSpPr>
          <p:nvPr/>
        </p:nvSpPr>
        <p:spPr>
          <a:xfrm>
            <a:off x="677334" y="1354239"/>
            <a:ext cx="8596668" cy="468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/>
              <a:t>比べられる量</a:t>
            </a:r>
            <a:r>
              <a:rPr lang="en-US" altLang="ja-JP" sz="3200" dirty="0"/>
              <a:t>/</a:t>
            </a:r>
            <a:r>
              <a:rPr lang="ja-JP" altLang="en-US" sz="3200" dirty="0"/>
              <a:t>もとにする量　で表す数</a:t>
            </a:r>
            <a:endParaRPr lang="en-US" altLang="ja-JP" sz="3200" dirty="0"/>
          </a:p>
          <a:p>
            <a:pPr marL="457200" lvl="1" indent="0">
              <a:buNone/>
            </a:pPr>
            <a:r>
              <a:rPr lang="ja-JP" altLang="en-US" sz="3000" dirty="0"/>
              <a:t>ポケモン</a:t>
            </a:r>
            <a:r>
              <a:rPr lang="en-US" altLang="ja-JP" sz="3000" dirty="0"/>
              <a:t>150</a:t>
            </a:r>
            <a:r>
              <a:rPr lang="ja-JP" altLang="en-US" sz="3000" dirty="0"/>
              <a:t>種類のうち、</a:t>
            </a:r>
            <a:r>
              <a:rPr lang="en-US" altLang="ja-JP" sz="3000" dirty="0"/>
              <a:t>30</a:t>
            </a:r>
            <a:r>
              <a:rPr lang="ja-JP" altLang="en-US" sz="3000" dirty="0"/>
              <a:t>種類をゲットしている場合、コンプ率は </a:t>
            </a:r>
            <a:r>
              <a:rPr lang="en-US" altLang="ja-JP" sz="3000" dirty="0"/>
              <a:t>30/150=0.2</a:t>
            </a:r>
          </a:p>
          <a:p>
            <a:pPr marL="457200" lvl="1" indent="0">
              <a:buNone/>
            </a:pPr>
            <a:r>
              <a:rPr lang="ja-JP" altLang="en-US" sz="3000" dirty="0"/>
              <a:t>野球で</a:t>
            </a:r>
            <a:r>
              <a:rPr lang="en-US" altLang="ja-JP" sz="3000" dirty="0"/>
              <a:t>5</a:t>
            </a:r>
            <a:r>
              <a:rPr lang="ja-JP" altLang="en-US" sz="3000" dirty="0"/>
              <a:t>回打席に立って</a:t>
            </a:r>
            <a:r>
              <a:rPr lang="en-US" altLang="ja-JP" sz="3000" dirty="0"/>
              <a:t>2</a:t>
            </a:r>
            <a:r>
              <a:rPr lang="ja-JP" altLang="en-US" sz="3000" dirty="0"/>
              <a:t>回ヒットを打った場合、打率は </a:t>
            </a:r>
            <a:r>
              <a:rPr lang="en-US" altLang="ja-JP" sz="3000" dirty="0"/>
              <a:t>2/5=0.4</a:t>
            </a:r>
          </a:p>
        </p:txBody>
      </p:sp>
    </p:spTree>
    <p:extLst>
      <p:ext uri="{BB962C8B-B14F-4D97-AF65-F5344CB8AC3E}">
        <p14:creationId xmlns:p14="http://schemas.microsoft.com/office/powerpoint/2010/main" val="203645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F9000-BC65-4CEA-9710-C1185B7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割合の表現方法</a:t>
            </a:r>
            <a:endParaRPr kumimoji="1" lang="ja-JP" altLang="en-US" sz="60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0FF0F7E-4DB8-48FA-BDBA-6B0CE7CB2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097332"/>
              </p:ext>
            </p:extLst>
          </p:nvPr>
        </p:nvGraphicFramePr>
        <p:xfrm>
          <a:off x="677692" y="2155110"/>
          <a:ext cx="85963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172640383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5426716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8833398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18856065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5375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百分率</a:t>
                      </a:r>
                      <a:r>
                        <a:rPr kumimoji="1" lang="en-US" altLang="ja-JP" sz="2400" dirty="0"/>
                        <a:t>(%)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100%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10%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1%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0.1%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小数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0.01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0.001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歩合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10</a:t>
                      </a:r>
                      <a:r>
                        <a:rPr kumimoji="1" lang="ja-JP" altLang="en-US" sz="2400" dirty="0"/>
                        <a:t>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60271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FCDFD8F-F5B9-4E3E-AB13-9EDF54A0A6A9}"/>
              </a:ext>
            </a:extLst>
          </p:cNvPr>
          <p:cNvSpPr txBox="1">
            <a:spLocks/>
          </p:cNvSpPr>
          <p:nvPr/>
        </p:nvSpPr>
        <p:spPr>
          <a:xfrm>
            <a:off x="677334" y="1388963"/>
            <a:ext cx="8596668" cy="46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/>
              <a:t>割合には複数の表現方法がある</a:t>
            </a:r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ゲーム開発でよく使用されるのは小数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実際に表示するときに</a:t>
            </a:r>
            <a:r>
              <a:rPr lang="en-US" altLang="ja-JP" sz="3200" dirty="0"/>
              <a:t>*100</a:t>
            </a:r>
            <a:r>
              <a:rPr lang="ja-JP" altLang="en-US" sz="3200" dirty="0"/>
              <a:t>して</a:t>
            </a:r>
            <a:r>
              <a:rPr lang="en-US" altLang="ja-JP" sz="3200" dirty="0"/>
              <a:t>%</a:t>
            </a:r>
            <a:r>
              <a:rPr lang="ja-JP" altLang="en-US" sz="3200" dirty="0"/>
              <a:t>にする</a:t>
            </a:r>
          </a:p>
        </p:txBody>
      </p:sp>
    </p:spTree>
    <p:extLst>
      <p:ext uri="{BB962C8B-B14F-4D97-AF65-F5344CB8AC3E}">
        <p14:creationId xmlns:p14="http://schemas.microsoft.com/office/powerpoint/2010/main" val="405313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次の百分率で表された割合を小数に直せ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100%		= 1.0</a:t>
            </a:r>
          </a:p>
          <a:p>
            <a:pPr marL="0" indent="0">
              <a:buNone/>
            </a:pPr>
            <a:r>
              <a:rPr kumimoji="1" lang="en-US" altLang="ja-JP" sz="3600" dirty="0"/>
              <a:t>55%		= 0.55</a:t>
            </a:r>
          </a:p>
          <a:p>
            <a:pPr marL="0" indent="0">
              <a:buNone/>
            </a:pPr>
            <a:r>
              <a:rPr kumimoji="1" lang="en-US" altLang="ja-JP" sz="3600" dirty="0"/>
              <a:t>0.1%		= 0.001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A88CB0-6942-4757-885A-4A8D422A1C13}"/>
              </a:ext>
            </a:extLst>
          </p:cNvPr>
          <p:cNvSpPr/>
          <p:nvPr/>
        </p:nvSpPr>
        <p:spPr>
          <a:xfrm>
            <a:off x="2958353" y="2211479"/>
            <a:ext cx="1250576" cy="524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EEFEEE-72AA-4AEE-83C1-1F368A212913}"/>
              </a:ext>
            </a:extLst>
          </p:cNvPr>
          <p:cNvSpPr/>
          <p:nvPr/>
        </p:nvSpPr>
        <p:spPr>
          <a:xfrm>
            <a:off x="2958353" y="2847878"/>
            <a:ext cx="1250576" cy="524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62D79F-4B4D-429B-BD2C-8CAD8E86F4A9}"/>
              </a:ext>
            </a:extLst>
          </p:cNvPr>
          <p:cNvSpPr/>
          <p:nvPr/>
        </p:nvSpPr>
        <p:spPr>
          <a:xfrm>
            <a:off x="2958353" y="3559405"/>
            <a:ext cx="1250576" cy="524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8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78A47-037E-4345-871A-3D28DBBF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累乗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B611B-BCB8-4FA4-B5FC-BCF27249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累乗とは？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同じ数字を何回か掛け合わせる計算のこと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例</a:t>
            </a:r>
            <a:r>
              <a:rPr lang="en-US" altLang="ja-JP" sz="3200" dirty="0"/>
              <a:t>.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2*2</a:t>
            </a:r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(-4)*(-4)*(-4)</a:t>
            </a:r>
          </a:p>
        </p:txBody>
      </p:sp>
    </p:spTree>
    <p:extLst>
      <p:ext uri="{BB962C8B-B14F-4D97-AF65-F5344CB8AC3E}">
        <p14:creationId xmlns:p14="http://schemas.microsoft.com/office/powerpoint/2010/main" val="303769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30B81-50A4-4929-9043-771BE4CE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累乗の書き方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966D1A-89A5-41E5-982F-3CB542F9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r>
              <a:rPr lang="ja-JP" altLang="en-US" sz="3200" dirty="0"/>
              <a:t>を</a:t>
            </a:r>
            <a:r>
              <a:rPr lang="en-US" altLang="ja-JP" sz="3200" dirty="0">
                <a:solidFill>
                  <a:srgbClr val="0070C0"/>
                </a:solidFill>
              </a:rPr>
              <a:t>4</a:t>
            </a:r>
            <a:r>
              <a:rPr lang="ja-JP" altLang="en-US" sz="3200" dirty="0"/>
              <a:t>回かける場合、</a:t>
            </a:r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r>
              <a:rPr lang="ja-JP" altLang="en-US" sz="3200" dirty="0"/>
              <a:t>の右上に小さく</a:t>
            </a:r>
            <a:r>
              <a:rPr lang="en-US" altLang="ja-JP" sz="3200" dirty="0">
                <a:solidFill>
                  <a:srgbClr val="0070C0"/>
                </a:solidFill>
              </a:rPr>
              <a:t>4</a:t>
            </a:r>
            <a:r>
              <a:rPr lang="ja-JP" altLang="en-US" sz="3200" dirty="0"/>
              <a:t>と書き、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r>
              <a:rPr lang="ja-JP" altLang="en-US" sz="3200" dirty="0"/>
              <a:t>の</a:t>
            </a:r>
            <a:r>
              <a:rPr lang="en-US" altLang="ja-JP" sz="3200" dirty="0">
                <a:solidFill>
                  <a:srgbClr val="0070C0"/>
                </a:solidFill>
              </a:rPr>
              <a:t>4</a:t>
            </a:r>
            <a:r>
              <a:rPr lang="ja-JP" altLang="en-US" sz="3200" dirty="0"/>
              <a:t>乗と読む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en-US" altLang="ja-JP" sz="3200" dirty="0"/>
              <a:t>*</a:t>
            </a:r>
            <a:r>
              <a:rPr kumimoji="1" lang="en-US" altLang="ja-JP" sz="3200" dirty="0"/>
              <a:t>3</a:t>
            </a:r>
            <a:r>
              <a:rPr lang="ja-JP" altLang="en-US" sz="3200" dirty="0"/>
              <a:t>→</a:t>
            </a:r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r>
              <a:rPr lang="en-US" altLang="ja-JP" sz="3200" baseline="30000" dirty="0">
                <a:solidFill>
                  <a:srgbClr val="0070C0"/>
                </a:solidFill>
              </a:rPr>
              <a:t>4</a:t>
            </a:r>
          </a:p>
          <a:p>
            <a:pPr marL="0" indent="0">
              <a:buNone/>
            </a:pPr>
            <a:endParaRPr lang="en-US" altLang="ja-JP" sz="3200" baseline="30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r>
              <a:rPr lang="ja-JP" altLang="en-US" sz="3200" dirty="0"/>
              <a:t>を</a:t>
            </a:r>
            <a:r>
              <a:rPr lang="en-US" altLang="ja-JP" sz="3200" dirty="0">
                <a:solidFill>
                  <a:srgbClr val="0070C0"/>
                </a:solidFill>
              </a:rPr>
              <a:t>100</a:t>
            </a:r>
            <a:r>
              <a:rPr lang="ja-JP" altLang="en-US" sz="3200" dirty="0"/>
              <a:t>回かけたい場合は</a:t>
            </a:r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r>
              <a:rPr lang="en-US" altLang="ja-JP" sz="3200" baseline="30000" dirty="0">
                <a:solidFill>
                  <a:srgbClr val="0070C0"/>
                </a:solidFill>
              </a:rPr>
              <a:t>100</a:t>
            </a:r>
            <a:r>
              <a:rPr lang="ja-JP" altLang="en-US" sz="3200" dirty="0"/>
              <a:t>と書けば済む！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2800" baseline="300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30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E9A09-FB67-4636-B776-6B2AB8DF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累乗の例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4A61C-AB2F-4EE2-9098-DAB94BA3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2*2					</a:t>
            </a:r>
            <a:r>
              <a:rPr lang="ja-JP" altLang="en-US" sz="3600" dirty="0"/>
              <a:t>→</a:t>
            </a:r>
            <a:r>
              <a:rPr lang="en-US" altLang="ja-JP" sz="3600" dirty="0"/>
              <a:t>2</a:t>
            </a:r>
            <a:r>
              <a:rPr lang="en-US" altLang="ja-JP" sz="3600" baseline="30000" dirty="0"/>
              <a:t>2			</a:t>
            </a:r>
            <a:r>
              <a:rPr lang="en-US" altLang="ja-JP" sz="3600" dirty="0"/>
              <a:t>2</a:t>
            </a:r>
            <a:r>
              <a:rPr lang="ja-JP" altLang="en-US" sz="3600" dirty="0"/>
              <a:t>の</a:t>
            </a:r>
            <a:r>
              <a:rPr lang="en-US" altLang="ja-JP" sz="3600" dirty="0"/>
              <a:t>2</a:t>
            </a:r>
            <a:r>
              <a:rPr lang="ja-JP" altLang="en-US" sz="3600" dirty="0"/>
              <a:t>乗</a:t>
            </a:r>
            <a:endParaRPr lang="en-US" altLang="ja-JP" sz="3600" dirty="0"/>
          </a:p>
          <a:p>
            <a:r>
              <a:rPr kumimoji="1" lang="en-US" altLang="ja-JP" sz="3600" dirty="0"/>
              <a:t>3</a:t>
            </a:r>
            <a:r>
              <a:rPr lang="en-US" altLang="ja-JP" sz="3600" dirty="0"/>
              <a:t>*</a:t>
            </a:r>
            <a:r>
              <a:rPr kumimoji="1" lang="en-US" altLang="ja-JP" sz="3600" dirty="0"/>
              <a:t>3</a:t>
            </a:r>
            <a:r>
              <a:rPr lang="en-US" altLang="ja-JP" sz="3600" dirty="0"/>
              <a:t>*</a:t>
            </a:r>
            <a:r>
              <a:rPr kumimoji="1" lang="en-US" altLang="ja-JP" sz="3600" dirty="0"/>
              <a:t>3</a:t>
            </a:r>
            <a:r>
              <a:rPr lang="en-US" altLang="ja-JP" sz="3600" dirty="0"/>
              <a:t>*</a:t>
            </a:r>
            <a:r>
              <a:rPr kumimoji="1" lang="en-US" altLang="ja-JP" sz="3600" dirty="0"/>
              <a:t>3</a:t>
            </a:r>
            <a:r>
              <a:rPr lang="en-US" altLang="ja-JP" sz="3600" dirty="0"/>
              <a:t>*</a:t>
            </a:r>
            <a:r>
              <a:rPr kumimoji="1" lang="en-US" altLang="ja-JP" sz="3600" dirty="0"/>
              <a:t>3		</a:t>
            </a:r>
            <a:r>
              <a:rPr lang="ja-JP" altLang="en-US" sz="3600" dirty="0"/>
              <a:t>→</a:t>
            </a:r>
            <a:r>
              <a:rPr lang="en-US" altLang="ja-JP" sz="3600" dirty="0"/>
              <a:t>3</a:t>
            </a:r>
            <a:r>
              <a:rPr lang="en-US" altLang="ja-JP" sz="3600" baseline="30000" dirty="0"/>
              <a:t>5			</a:t>
            </a:r>
            <a:r>
              <a:rPr lang="en-US" altLang="ja-JP" sz="3600" dirty="0"/>
              <a:t>3</a:t>
            </a:r>
            <a:r>
              <a:rPr lang="ja-JP" altLang="en-US" sz="3600" dirty="0"/>
              <a:t>の</a:t>
            </a:r>
            <a:r>
              <a:rPr lang="en-US" altLang="ja-JP" sz="3600" dirty="0"/>
              <a:t>5</a:t>
            </a:r>
            <a:r>
              <a:rPr lang="ja-JP" altLang="en-US" sz="3600" dirty="0"/>
              <a:t>乗</a:t>
            </a:r>
            <a:endParaRPr lang="en-US" altLang="ja-JP" sz="3600" dirty="0"/>
          </a:p>
          <a:p>
            <a:r>
              <a:rPr lang="en-US" altLang="ja-JP" sz="3600" dirty="0"/>
              <a:t>(-4)*(-4)*(-4)	</a:t>
            </a:r>
            <a:r>
              <a:rPr lang="ja-JP" altLang="en-US" sz="3600" dirty="0"/>
              <a:t>→</a:t>
            </a:r>
            <a:r>
              <a:rPr lang="en-US" altLang="ja-JP" sz="3600" dirty="0"/>
              <a:t>(-4)</a:t>
            </a:r>
            <a:r>
              <a:rPr lang="en-US" altLang="ja-JP" sz="3600" baseline="30000" dirty="0"/>
              <a:t>3		</a:t>
            </a:r>
            <a:r>
              <a:rPr lang="en-US" altLang="ja-JP" sz="3600" dirty="0"/>
              <a:t>-4</a:t>
            </a:r>
            <a:r>
              <a:rPr lang="ja-JP" altLang="en-US" sz="3600" dirty="0"/>
              <a:t>の</a:t>
            </a:r>
            <a:r>
              <a:rPr lang="en-US" altLang="ja-JP" sz="3600" dirty="0"/>
              <a:t>3</a:t>
            </a:r>
            <a:r>
              <a:rPr lang="ja-JP" altLang="en-US" sz="3600" dirty="0"/>
              <a:t>乗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840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3</a:t>
            </a:r>
            <a:r>
              <a:rPr kumimoji="1" lang="en-US" altLang="ja-JP" sz="3600" baseline="30000" dirty="0"/>
              <a:t>3</a:t>
            </a:r>
            <a:r>
              <a:rPr kumimoji="1" lang="en-US" altLang="ja-JP" sz="3600" dirty="0"/>
              <a:t>				= 3*3*3				= 27</a:t>
            </a:r>
          </a:p>
          <a:p>
            <a:pPr marL="0" indent="0">
              <a:buNone/>
            </a:pPr>
            <a:r>
              <a:rPr kumimoji="1" lang="en-US" altLang="ja-JP" sz="3600" dirty="0"/>
              <a:t>11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	= 11*11				= 121</a:t>
            </a:r>
          </a:p>
          <a:p>
            <a:pPr marL="0" indent="0">
              <a:buNone/>
            </a:pPr>
            <a:r>
              <a:rPr kumimoji="1" lang="en-US" altLang="ja-JP" sz="3600" dirty="0"/>
              <a:t>(-4)</a:t>
            </a:r>
            <a:r>
              <a:rPr kumimoji="1" lang="en-US" altLang="ja-JP" sz="3600" baseline="30000" dirty="0"/>
              <a:t>3</a:t>
            </a:r>
            <a:r>
              <a:rPr kumimoji="1" lang="en-US" altLang="ja-JP" sz="3600" dirty="0"/>
              <a:t>			= (-4)*(-4)*(-4)	= -64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B6D1AE-6E72-4825-AE06-BC818EB8AE5D}"/>
              </a:ext>
            </a:extLst>
          </p:cNvPr>
          <p:cNvSpPr/>
          <p:nvPr/>
        </p:nvSpPr>
        <p:spPr>
          <a:xfrm>
            <a:off x="2944906" y="1489758"/>
            <a:ext cx="4316506" cy="67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FA3509-5F6E-44D8-97C9-629A45FF01AA}"/>
              </a:ext>
            </a:extLst>
          </p:cNvPr>
          <p:cNvSpPr/>
          <p:nvPr/>
        </p:nvSpPr>
        <p:spPr>
          <a:xfrm>
            <a:off x="2944906" y="2208152"/>
            <a:ext cx="4316506" cy="67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49CDA-4832-4DDD-8967-CF407966D90E}"/>
              </a:ext>
            </a:extLst>
          </p:cNvPr>
          <p:cNvSpPr/>
          <p:nvPr/>
        </p:nvSpPr>
        <p:spPr>
          <a:xfrm>
            <a:off x="2944906" y="2926546"/>
            <a:ext cx="4316506" cy="67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1B70-79D6-4984-94D7-CF3AE5B3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6000" dirty="0"/>
              <a:t>2</a:t>
            </a:r>
            <a:r>
              <a:rPr kumimoji="1" lang="ja-JP" altLang="en-US" sz="6000" dirty="0"/>
              <a:t>の累乗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3613F8-20A0-4AF1-A562-A7A68F44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000" dirty="0"/>
              <a:t>プログラム、コンピュータでは</a:t>
            </a:r>
            <a:r>
              <a:rPr kumimoji="1" lang="en-US" altLang="ja-JP" sz="3000" dirty="0"/>
              <a:t>2</a:t>
            </a:r>
            <a:r>
              <a:rPr kumimoji="1" lang="ja-JP" altLang="en-US" sz="3000" dirty="0"/>
              <a:t>の累乗が頻繁に出てくるので</a:t>
            </a:r>
            <a:br>
              <a:rPr kumimoji="1" lang="en-US" altLang="ja-JP" sz="3000"/>
            </a:br>
            <a:r>
              <a:rPr kumimoji="1" lang="ja-JP" altLang="en-US" sz="3000"/>
              <a:t>ある</a:t>
            </a:r>
            <a:r>
              <a:rPr kumimoji="1" lang="ja-JP" altLang="en-US" sz="3000" dirty="0"/>
              <a:t>程度覚えるのがオススメ</a:t>
            </a:r>
            <a:r>
              <a:rPr kumimoji="1" lang="ja-JP" altLang="en-US" sz="3200" dirty="0"/>
              <a:t>！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3000" dirty="0"/>
              <a:t>これも覚えておくことをオススメ</a:t>
            </a:r>
            <a:endParaRPr kumimoji="1" lang="en-US" altLang="ja-JP" sz="3000" dirty="0"/>
          </a:p>
          <a:p>
            <a:pPr marL="0" indent="0">
              <a:buNone/>
            </a:pPr>
            <a:r>
              <a:rPr kumimoji="1" lang="en-US" altLang="ja-JP" sz="3000" dirty="0"/>
              <a:t>16×16 = 2</a:t>
            </a:r>
            <a:r>
              <a:rPr kumimoji="1" lang="en-US" altLang="ja-JP" sz="3000" baseline="30000" dirty="0"/>
              <a:t>4</a:t>
            </a:r>
            <a:r>
              <a:rPr kumimoji="1" lang="en-US" altLang="ja-JP" sz="3000" dirty="0"/>
              <a:t>×2</a:t>
            </a:r>
            <a:r>
              <a:rPr kumimoji="1" lang="en-US" altLang="ja-JP" sz="3000" baseline="30000" dirty="0"/>
              <a:t>4 </a:t>
            </a:r>
            <a:r>
              <a:rPr kumimoji="1" lang="en-US" altLang="ja-JP" sz="3000" dirty="0"/>
              <a:t>= 2</a:t>
            </a:r>
            <a:r>
              <a:rPr kumimoji="1" lang="en-US" altLang="ja-JP" sz="3000" baseline="30000" dirty="0"/>
              <a:t>8 </a:t>
            </a:r>
            <a:r>
              <a:rPr kumimoji="1" lang="en-US" altLang="ja-JP" sz="3000" dirty="0"/>
              <a:t>= </a:t>
            </a:r>
            <a:r>
              <a:rPr kumimoji="1" lang="en-US" altLang="ja-JP" sz="3000" u="sng" dirty="0"/>
              <a:t>256</a:t>
            </a:r>
          </a:p>
          <a:p>
            <a:pPr marL="0" indent="0">
              <a:buNone/>
            </a:pPr>
            <a:r>
              <a:rPr lang="en-US" altLang="ja-JP" sz="3000" dirty="0"/>
              <a:t>256</a:t>
            </a:r>
            <a:r>
              <a:rPr kumimoji="1" lang="en-US" altLang="ja-JP" sz="3000" dirty="0"/>
              <a:t>×</a:t>
            </a:r>
            <a:r>
              <a:rPr lang="en-US" altLang="ja-JP" sz="3000" dirty="0"/>
              <a:t>256=</a:t>
            </a:r>
            <a:r>
              <a:rPr lang="en-US" altLang="ja-JP" sz="3000" u="sng" dirty="0"/>
              <a:t>65536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A8E0FC1-0744-4CD1-B55A-F4E061C8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09608"/>
              </p:ext>
            </p:extLst>
          </p:nvPr>
        </p:nvGraphicFramePr>
        <p:xfrm>
          <a:off x="1557127" y="2533725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812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7446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10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9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1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1024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512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256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3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A49EC-5A59-49EF-A877-FC3B6587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？の</a:t>
            </a:r>
            <a:r>
              <a:rPr kumimoji="1" lang="en-US" altLang="ja-JP" sz="6000" dirty="0"/>
              <a:t>2</a:t>
            </a:r>
            <a:r>
              <a:rPr kumimoji="1" lang="ja-JP" altLang="en-US" sz="6000" dirty="0"/>
              <a:t>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A286F-14D2-4A95-A6A2-E488212B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ja-JP" altLang="en-US" sz="3200" dirty="0"/>
              <a:t>桁の数字の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乗もある程度覚えておくと効率アップ！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62B5DC2-95F2-4DFC-906F-05828250F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2296"/>
              </p:ext>
            </p:extLst>
          </p:nvPr>
        </p:nvGraphicFramePr>
        <p:xfrm>
          <a:off x="1315080" y="2270461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812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7446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20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19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18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17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16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15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14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13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12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11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361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324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289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256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225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196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169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144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121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31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F1B49-86C0-4A43-97CE-037CF532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本日の授業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2FCA1-1A48-41A8-B97F-54DB395A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数学基礎の復習</a:t>
            </a:r>
            <a:endParaRPr kumimoji="1" lang="en-US" altLang="ja-JP" dirty="0"/>
          </a:p>
          <a:p>
            <a:pPr lvl="1"/>
            <a:r>
              <a:rPr lang="ja-JP" altLang="en-US" dirty="0"/>
              <a:t>ゲーム開発でもよく使われる数学</a:t>
            </a:r>
            <a:endParaRPr lang="en-US" altLang="ja-JP" dirty="0"/>
          </a:p>
          <a:p>
            <a:pPr lvl="1"/>
            <a:r>
              <a:rPr kumimoji="1" lang="ja-JP" altLang="en-US" dirty="0"/>
              <a:t>ゲームを作るための道具、を使うための数学</a:t>
            </a:r>
          </a:p>
        </p:txBody>
      </p:sp>
    </p:spTree>
    <p:extLst>
      <p:ext uri="{BB962C8B-B14F-4D97-AF65-F5344CB8AC3E}">
        <p14:creationId xmlns:p14="http://schemas.microsoft.com/office/powerpoint/2010/main" val="26363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69427-754B-44B1-AA4A-199CAB23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素数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5E3D5-7406-4D85-81F7-C3E040D6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素数とは？</a:t>
            </a:r>
            <a:endParaRPr kumimoji="1"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以上の数で、</a:t>
            </a:r>
            <a:r>
              <a:rPr lang="en-US" altLang="ja-JP" dirty="0"/>
              <a:t>1</a:t>
            </a:r>
            <a:r>
              <a:rPr lang="ja-JP" altLang="en-US" dirty="0"/>
              <a:t>とその数でしか割ることのできない数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例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2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でしか割ることができないので</a:t>
            </a:r>
            <a:r>
              <a:rPr kumimoji="1" lang="ja-JP" altLang="en-US" dirty="0">
                <a:solidFill>
                  <a:srgbClr val="FF0000"/>
                </a:solidFill>
              </a:rPr>
              <a:t>素数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3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</a:t>
            </a:r>
            <a:r>
              <a:rPr kumimoji="1" lang="en-US" altLang="ja-JP" dirty="0"/>
              <a:t>3</a:t>
            </a:r>
            <a:r>
              <a:rPr kumimoji="1" lang="ja-JP" altLang="en-US" dirty="0"/>
              <a:t>でしか割ることができないので</a:t>
            </a:r>
            <a:r>
              <a:rPr kumimoji="1" lang="ja-JP" altLang="en-US" dirty="0">
                <a:solidFill>
                  <a:srgbClr val="FF0000"/>
                </a:solidFill>
              </a:rPr>
              <a:t>素数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4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</a:t>
            </a:r>
            <a:r>
              <a:rPr kumimoji="1" lang="en-US" altLang="ja-JP" dirty="0"/>
              <a:t>4</a:t>
            </a:r>
            <a:r>
              <a:rPr kumimoji="1" lang="ja-JP" altLang="en-US" dirty="0"/>
              <a:t>の他、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で割ることができるので</a:t>
            </a:r>
            <a:r>
              <a:rPr kumimoji="1" lang="ja-JP" altLang="en-US" dirty="0">
                <a:solidFill>
                  <a:srgbClr val="FF0000"/>
                </a:solidFill>
              </a:rPr>
              <a:t>素数ではない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5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</a:t>
            </a:r>
            <a:r>
              <a:rPr kumimoji="1" lang="en-US" altLang="ja-JP" dirty="0"/>
              <a:t>5</a:t>
            </a:r>
            <a:r>
              <a:rPr kumimoji="1" lang="ja-JP" altLang="en-US" dirty="0"/>
              <a:t>でしか割ることができないので</a:t>
            </a:r>
            <a:r>
              <a:rPr kumimoji="1" lang="ja-JP" altLang="en-US" dirty="0">
                <a:solidFill>
                  <a:srgbClr val="FF0000"/>
                </a:solidFill>
              </a:rPr>
              <a:t>素数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7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次の数が素数か素数でないか答えよ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6		1,6,2,3</a:t>
            </a:r>
            <a:r>
              <a:rPr kumimoji="1" lang="ja-JP" altLang="en-US" sz="3600" dirty="0"/>
              <a:t>で割ることができる　</a:t>
            </a:r>
            <a:r>
              <a:rPr kumimoji="1" lang="ja-JP" altLang="en-US" sz="3600" dirty="0">
                <a:solidFill>
                  <a:srgbClr val="FF0000"/>
                </a:solidFill>
              </a:rPr>
              <a:t>素数ではない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3600" dirty="0"/>
              <a:t>13	1,13</a:t>
            </a:r>
            <a:r>
              <a:rPr lang="ja-JP" altLang="en-US" sz="3600" dirty="0"/>
              <a:t>以外で割ることができない　</a:t>
            </a:r>
            <a:r>
              <a:rPr lang="ja-JP" altLang="en-US" sz="3600" dirty="0">
                <a:solidFill>
                  <a:srgbClr val="FF0000"/>
                </a:solidFill>
              </a:rPr>
              <a:t>素数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3600" dirty="0"/>
              <a:t>17	1,17</a:t>
            </a:r>
            <a:r>
              <a:rPr lang="ja-JP" altLang="en-US" sz="3600" dirty="0"/>
              <a:t>以外で割ることができない　</a:t>
            </a:r>
            <a:r>
              <a:rPr lang="ja-JP" altLang="en-US" sz="3600" dirty="0">
                <a:solidFill>
                  <a:srgbClr val="FF0000"/>
                </a:solidFill>
              </a:rPr>
              <a:t>素数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87163541371843143512</a:t>
            </a:r>
          </a:p>
          <a:p>
            <a:pPr marL="0" indent="0">
              <a:buNone/>
            </a:pPr>
            <a:r>
              <a:rPr lang="en-US" altLang="ja-JP" sz="3600" dirty="0"/>
              <a:t>			2</a:t>
            </a:r>
            <a:r>
              <a:rPr lang="ja-JP" altLang="en-US" sz="3600" dirty="0"/>
              <a:t>で割ることができるので</a:t>
            </a:r>
            <a:r>
              <a:rPr lang="ja-JP" altLang="en-US" sz="3600" dirty="0">
                <a:solidFill>
                  <a:srgbClr val="FF0000"/>
                </a:solidFill>
              </a:rPr>
              <a:t>素数ではない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065402-D94E-4B64-9B30-3F91125072FA}"/>
              </a:ext>
            </a:extLst>
          </p:cNvPr>
          <p:cNvSpPr/>
          <p:nvPr/>
        </p:nvSpPr>
        <p:spPr>
          <a:xfrm>
            <a:off x="1611630" y="2125980"/>
            <a:ext cx="8081010" cy="560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152CBA-6DC1-48BA-9D18-A7691067BBA0}"/>
              </a:ext>
            </a:extLst>
          </p:cNvPr>
          <p:cNvSpPr/>
          <p:nvPr/>
        </p:nvSpPr>
        <p:spPr>
          <a:xfrm>
            <a:off x="1611630" y="2796540"/>
            <a:ext cx="8081010" cy="560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2F3F049-C9FD-4489-91E1-C06453D4EE14}"/>
              </a:ext>
            </a:extLst>
          </p:cNvPr>
          <p:cNvSpPr/>
          <p:nvPr/>
        </p:nvSpPr>
        <p:spPr>
          <a:xfrm>
            <a:off x="1611630" y="3467100"/>
            <a:ext cx="8081010" cy="560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E5E5BBF-0ED7-4C19-AFD7-5A9B9EAAB555}"/>
              </a:ext>
            </a:extLst>
          </p:cNvPr>
          <p:cNvSpPr/>
          <p:nvPr/>
        </p:nvSpPr>
        <p:spPr>
          <a:xfrm>
            <a:off x="1466850" y="4864130"/>
            <a:ext cx="8081010" cy="560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8063D-1C1D-44E9-9738-8033F3C5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素数か判定するテクニック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69E85-5BBD-4A2B-ACA5-F66F02D8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の位が偶数</a:t>
            </a:r>
            <a:r>
              <a:rPr kumimoji="1" lang="en-US" altLang="ja-JP" dirty="0"/>
              <a:t>			2</a:t>
            </a:r>
            <a:r>
              <a:rPr kumimoji="1" lang="ja-JP" altLang="en-US" dirty="0"/>
              <a:t>で割ることができる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の位が</a:t>
            </a:r>
            <a:r>
              <a:rPr lang="en-US" altLang="ja-JP" dirty="0"/>
              <a:t>5</a:t>
            </a:r>
            <a:r>
              <a:rPr lang="ja-JP" altLang="en-US" dirty="0"/>
              <a:t>か</a:t>
            </a:r>
            <a:r>
              <a:rPr lang="en-US" altLang="ja-JP" dirty="0"/>
              <a:t>0		5</a:t>
            </a:r>
            <a:r>
              <a:rPr lang="ja-JP" altLang="en-US" dirty="0"/>
              <a:t>で割ることができる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各桁の数字の合計が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で割れる場合、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で割ることができる</a:t>
            </a:r>
            <a:endParaRPr kumimoji="1" lang="en-US" altLang="ja-JP" dirty="0"/>
          </a:p>
          <a:p>
            <a:r>
              <a:rPr kumimoji="1" lang="ja-JP" altLang="en-US" dirty="0"/>
              <a:t>例</a:t>
            </a:r>
            <a:r>
              <a:rPr lang="en-US" altLang="ja-JP" dirty="0"/>
              <a:t>.162483</a:t>
            </a:r>
          </a:p>
          <a:p>
            <a:r>
              <a:rPr kumimoji="1" lang="en-US" altLang="ja-JP" dirty="0"/>
              <a:t>1+6+2+4+8+3=24</a:t>
            </a:r>
          </a:p>
          <a:p>
            <a:r>
              <a:rPr lang="en-US" altLang="ja-JP" dirty="0"/>
              <a:t>24</a:t>
            </a:r>
            <a:r>
              <a:rPr lang="ja-JP" altLang="en-US" dirty="0"/>
              <a:t>は</a:t>
            </a:r>
            <a:r>
              <a:rPr lang="en-US" altLang="ja-JP" dirty="0"/>
              <a:t>3</a:t>
            </a:r>
            <a:r>
              <a:rPr lang="ja-JP" altLang="en-US" dirty="0"/>
              <a:t>で割ることができるので</a:t>
            </a:r>
            <a:r>
              <a:rPr lang="en-US" altLang="ja-JP" dirty="0"/>
              <a:t>162483</a:t>
            </a:r>
            <a:r>
              <a:rPr lang="ja-JP" altLang="en-US" dirty="0"/>
              <a:t>は</a:t>
            </a:r>
            <a:r>
              <a:rPr lang="en-US" altLang="ja-JP" dirty="0"/>
              <a:t>3</a:t>
            </a:r>
            <a:r>
              <a:rPr lang="ja-JP" altLang="en-US" dirty="0"/>
              <a:t>で割ることができる</a:t>
            </a:r>
            <a:endParaRPr lang="en-US" altLang="ja-JP" dirty="0"/>
          </a:p>
          <a:p>
            <a:r>
              <a:rPr kumimoji="1" lang="en-US" altLang="ja-JP" dirty="0"/>
              <a:t>(162483/3=54161)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764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累乗の復習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3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</a:t>
            </a:r>
            <a:r>
              <a:rPr kumimoji="1" lang="en-US" altLang="ja-JP" sz="3600"/>
              <a:t>	= </a:t>
            </a:r>
            <a:r>
              <a:rPr kumimoji="1" lang="en-US" altLang="ja-JP" sz="3600" dirty="0"/>
              <a:t>3*3				= 9</a:t>
            </a:r>
          </a:p>
          <a:p>
            <a:pPr marL="0" indent="0">
              <a:buNone/>
            </a:pPr>
            <a:r>
              <a:rPr kumimoji="1" lang="en-US" altLang="ja-JP" sz="3600" dirty="0"/>
              <a:t>(-3)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= (-3)*(-3)		= 9</a:t>
            </a:r>
          </a:p>
          <a:p>
            <a:pPr marL="0" indent="0">
              <a:buNone/>
            </a:pPr>
            <a:r>
              <a:rPr kumimoji="1" lang="en-US" altLang="ja-JP" sz="3600" dirty="0"/>
              <a:t>12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= 12*12			= 144</a:t>
            </a:r>
          </a:p>
          <a:p>
            <a:pPr marL="0" indent="0">
              <a:buNone/>
            </a:pPr>
            <a:r>
              <a:rPr kumimoji="1" lang="en-US" altLang="ja-JP" sz="3600" dirty="0"/>
              <a:t>(-12)</a:t>
            </a:r>
            <a:r>
              <a:rPr lang="en-US" altLang="ja-JP" sz="3600" baseline="30000" dirty="0"/>
              <a:t>2</a:t>
            </a:r>
            <a:r>
              <a:rPr kumimoji="1" lang="en-US" altLang="ja-JP" sz="3600" dirty="0"/>
              <a:t>	= (-12)*(-12) 	= 144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6EC869-4C72-4437-B64F-5A510A536D74}"/>
              </a:ext>
            </a:extLst>
          </p:cNvPr>
          <p:cNvSpPr/>
          <p:nvPr/>
        </p:nvSpPr>
        <p:spPr>
          <a:xfrm>
            <a:off x="2474259" y="1433800"/>
            <a:ext cx="3751729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3B1CC0-477A-463A-A793-8FD777C465DB}"/>
              </a:ext>
            </a:extLst>
          </p:cNvPr>
          <p:cNvSpPr/>
          <p:nvPr/>
        </p:nvSpPr>
        <p:spPr>
          <a:xfrm>
            <a:off x="2474258" y="2079200"/>
            <a:ext cx="3751729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7A6C863-92AD-4037-BED5-211A64CA4FFA}"/>
              </a:ext>
            </a:extLst>
          </p:cNvPr>
          <p:cNvSpPr/>
          <p:nvPr/>
        </p:nvSpPr>
        <p:spPr>
          <a:xfrm>
            <a:off x="2474257" y="2842841"/>
            <a:ext cx="3751729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BA9DBB-EDC0-437D-856C-E7F509FE42C7}"/>
              </a:ext>
            </a:extLst>
          </p:cNvPr>
          <p:cNvSpPr/>
          <p:nvPr/>
        </p:nvSpPr>
        <p:spPr>
          <a:xfrm>
            <a:off x="2474256" y="3589482"/>
            <a:ext cx="3751729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84842-6371-4EC0-8832-F15D28EF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モンストを作りたい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E94B9F-F6E1-4972-A6F2-675CE7F2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6B6784-B1D3-45D5-B43B-C76A50EF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40" y="1446351"/>
            <a:ext cx="5718701" cy="52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146283A-3572-49EE-9762-D3E8248A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19" y="1433800"/>
            <a:ext cx="4084875" cy="2662463"/>
          </a:xfrm>
          <a:prstGeom prst="rect">
            <a:avLst/>
          </a:prstGeom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28E504EA-D39B-48F6-89A0-559AECD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400" dirty="0"/>
              <a:t>三平方の定理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96A24B2-0B44-43EE-9E31-42F7106D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三平方の定理</a:t>
            </a:r>
            <a:r>
              <a:rPr lang="en-US" altLang="ja-JP" sz="3600" dirty="0"/>
              <a:t>(</a:t>
            </a:r>
            <a:r>
              <a:rPr lang="ja-JP" altLang="en-US" sz="3600" dirty="0"/>
              <a:t>ピタゴラスの定理</a:t>
            </a:r>
            <a:r>
              <a:rPr lang="en-US" altLang="ja-JP" sz="3600" dirty="0"/>
              <a:t>) </a:t>
            </a:r>
          </a:p>
          <a:p>
            <a:r>
              <a:rPr lang="en-US" altLang="ja-JP" sz="3600" dirty="0"/>
              <a:t>c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=a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+b</a:t>
            </a:r>
            <a:r>
              <a:rPr lang="en-US" altLang="ja-JP" sz="3600" baseline="30000" dirty="0"/>
              <a:t>2</a:t>
            </a:r>
          </a:p>
          <a:p>
            <a:endParaRPr lang="en-US" altLang="ja-JP" sz="3600" baseline="30000" dirty="0"/>
          </a:p>
          <a:p>
            <a:endParaRPr lang="en-US" altLang="ja-JP" sz="3600" dirty="0"/>
          </a:p>
          <a:p>
            <a:r>
              <a:rPr lang="en-US" altLang="ja-JP" sz="3600" dirty="0"/>
              <a:t>a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+b</a:t>
            </a:r>
            <a:r>
              <a:rPr lang="en-US" altLang="ja-JP" sz="3600" baseline="30000" dirty="0"/>
              <a:t>2</a:t>
            </a:r>
            <a:r>
              <a:rPr lang="ja-JP" altLang="en-US" sz="3600" dirty="0"/>
              <a:t>で求められるのは</a:t>
            </a:r>
            <a:r>
              <a:rPr lang="en-US" altLang="ja-JP" sz="3600" dirty="0"/>
              <a:t>c</a:t>
            </a:r>
            <a:r>
              <a:rPr lang="en-US" altLang="ja-JP" sz="3600" baseline="30000" dirty="0"/>
              <a:t>2</a:t>
            </a:r>
          </a:p>
          <a:p>
            <a:r>
              <a:rPr lang="en-US" altLang="ja-JP" sz="3600" dirty="0"/>
              <a:t>c</a:t>
            </a:r>
            <a:r>
              <a:rPr lang="en-US" altLang="ja-JP" sz="3600" baseline="30000" dirty="0"/>
              <a:t>2</a:t>
            </a:r>
            <a:r>
              <a:rPr lang="ja-JP" altLang="en-US" sz="3600" dirty="0"/>
              <a:t>から</a:t>
            </a:r>
            <a:r>
              <a:rPr lang="en-US" altLang="ja-JP" sz="3600" dirty="0"/>
              <a:t>c</a:t>
            </a:r>
            <a:r>
              <a:rPr lang="ja-JP" altLang="en-US" sz="3600" dirty="0"/>
              <a:t>を求めるには？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0535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71829-809F-40A7-AE0B-61796EF6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平方根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409E5D-DB64-4ED0-A665-B841A159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平方根とは？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2</a:t>
            </a:r>
            <a:r>
              <a:rPr lang="ja-JP" altLang="en-US" sz="3200" dirty="0"/>
              <a:t>乗するとその数字になる数のこと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8000" dirty="0"/>
              <a:t>？</a:t>
            </a:r>
            <a:endParaRPr lang="en-US" altLang="ja-JP" sz="8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乗の逆の計算をすること</a:t>
            </a:r>
            <a:endParaRPr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5FA6B6-CF6A-42B1-94BF-F315ACE56482}"/>
              </a:ext>
            </a:extLst>
          </p:cNvPr>
          <p:cNvSpPr/>
          <p:nvPr/>
        </p:nvSpPr>
        <p:spPr>
          <a:xfrm>
            <a:off x="5244353" y="3429000"/>
            <a:ext cx="1667435" cy="1129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D9FAF6-A9C1-405C-8D01-098648BC3EC2}"/>
              </a:ext>
            </a:extLst>
          </p:cNvPr>
          <p:cNvSpPr/>
          <p:nvPr/>
        </p:nvSpPr>
        <p:spPr>
          <a:xfrm>
            <a:off x="677334" y="5096435"/>
            <a:ext cx="4567019" cy="793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平方根とは？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3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	= 3*3				= 9</a:t>
            </a:r>
          </a:p>
          <a:p>
            <a:pPr marL="0" indent="0">
              <a:buNone/>
            </a:pPr>
            <a:r>
              <a:rPr kumimoji="1" lang="en-US" altLang="ja-JP" sz="3600" dirty="0"/>
              <a:t>(-3)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= (-3)*(-3)		= 9</a:t>
            </a:r>
          </a:p>
          <a:p>
            <a:pPr marL="0" indent="0">
              <a:buNone/>
            </a:pPr>
            <a:r>
              <a:rPr kumimoji="1" lang="en-US" altLang="ja-JP" sz="3600" dirty="0"/>
              <a:t>12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= 12*12			= 144</a:t>
            </a:r>
          </a:p>
          <a:p>
            <a:pPr marL="0" indent="0">
              <a:buNone/>
            </a:pPr>
            <a:r>
              <a:rPr kumimoji="1" lang="en-US" altLang="ja-JP" sz="3600" dirty="0"/>
              <a:t>(-12)</a:t>
            </a:r>
            <a:r>
              <a:rPr lang="en-US" altLang="ja-JP" sz="3600" baseline="30000" dirty="0"/>
              <a:t>2</a:t>
            </a:r>
            <a:r>
              <a:rPr kumimoji="1" lang="en-US" altLang="ja-JP" sz="3600" dirty="0"/>
              <a:t>	= (-12)*(-12) 	= 144</a:t>
            </a: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9</a:t>
            </a:r>
            <a:r>
              <a:rPr kumimoji="1" lang="ja-JP" altLang="en-US" sz="3600" dirty="0"/>
              <a:t>の平方根は？</a:t>
            </a:r>
            <a:r>
              <a:rPr kumimoji="1" lang="en-US" altLang="ja-JP" sz="3600" dirty="0"/>
              <a:t>			3,-3</a:t>
            </a:r>
          </a:p>
          <a:p>
            <a:pPr marL="0" indent="0">
              <a:buNone/>
            </a:pPr>
            <a:r>
              <a:rPr lang="en-US" altLang="ja-JP" sz="3600" dirty="0"/>
              <a:t>144</a:t>
            </a:r>
            <a:r>
              <a:rPr lang="ja-JP" altLang="en-US" sz="3600" dirty="0"/>
              <a:t>の平方根は？</a:t>
            </a:r>
            <a:r>
              <a:rPr lang="en-US" altLang="ja-JP" sz="3600" dirty="0"/>
              <a:t>		12,-12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3457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4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		= 4*4				= 16</a:t>
            </a:r>
          </a:p>
          <a:p>
            <a:pPr marL="0" indent="0">
              <a:buNone/>
            </a:pPr>
            <a:r>
              <a:rPr kumimoji="1" lang="en-US" altLang="ja-JP" sz="3600" dirty="0"/>
              <a:t>11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	= 11*11			= 121</a:t>
            </a:r>
          </a:p>
          <a:p>
            <a:pPr marL="0" indent="0">
              <a:buNone/>
            </a:pPr>
            <a:r>
              <a:rPr kumimoji="1" lang="en-US" altLang="ja-JP" sz="3600" dirty="0"/>
              <a:t>(-7)</a:t>
            </a:r>
            <a:r>
              <a:rPr kumimoji="1" lang="en-US" altLang="ja-JP" sz="3600" baseline="30000" dirty="0"/>
              <a:t>2</a:t>
            </a:r>
            <a:r>
              <a:rPr kumimoji="1" lang="en-US" altLang="ja-JP" sz="3600" dirty="0"/>
              <a:t>			= (-7)*(-7)		= 49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16</a:t>
            </a:r>
            <a:r>
              <a:rPr kumimoji="1" lang="ja-JP" altLang="en-US" sz="3600" dirty="0"/>
              <a:t>の平方根は？</a:t>
            </a:r>
            <a:r>
              <a:rPr kumimoji="1" lang="en-US" altLang="ja-JP" sz="3600" dirty="0"/>
              <a:t>			4,-4</a:t>
            </a:r>
          </a:p>
          <a:p>
            <a:pPr marL="0" indent="0">
              <a:buNone/>
            </a:pPr>
            <a:r>
              <a:rPr lang="en-US" altLang="ja-JP" sz="3600" dirty="0"/>
              <a:t>49</a:t>
            </a:r>
            <a:r>
              <a:rPr kumimoji="1" lang="ja-JP" altLang="en-US" sz="3600" dirty="0"/>
              <a:t>の平方根は？</a:t>
            </a:r>
            <a:r>
              <a:rPr kumimoji="1" lang="en-US" altLang="ja-JP" sz="3600" dirty="0"/>
              <a:t>			7,-7</a:t>
            </a:r>
          </a:p>
          <a:p>
            <a:pPr marL="0" indent="0">
              <a:buNone/>
            </a:pPr>
            <a:r>
              <a:rPr kumimoji="1" lang="en-US" altLang="ja-JP" sz="3600" dirty="0"/>
              <a:t>81</a:t>
            </a:r>
            <a:r>
              <a:rPr kumimoji="1" lang="ja-JP" altLang="en-US" sz="3600" dirty="0"/>
              <a:t>の平方根は？</a:t>
            </a:r>
            <a:r>
              <a:rPr kumimoji="1" lang="en-US" altLang="ja-JP" sz="3600" dirty="0"/>
              <a:t>			9,-9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E4393A-585C-42B4-B69E-4CD1558E131E}"/>
              </a:ext>
            </a:extLst>
          </p:cNvPr>
          <p:cNvSpPr/>
          <p:nvPr/>
        </p:nvSpPr>
        <p:spPr>
          <a:xfrm>
            <a:off x="2931459" y="1433800"/>
            <a:ext cx="3711388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45AA06-789D-4B9C-BC8A-41AB9FD16A7D}"/>
              </a:ext>
            </a:extLst>
          </p:cNvPr>
          <p:cNvSpPr/>
          <p:nvPr/>
        </p:nvSpPr>
        <p:spPr>
          <a:xfrm>
            <a:off x="2931459" y="2096200"/>
            <a:ext cx="3711388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74924-68C7-4243-B187-06554BC85B0D}"/>
              </a:ext>
            </a:extLst>
          </p:cNvPr>
          <p:cNvSpPr/>
          <p:nvPr/>
        </p:nvSpPr>
        <p:spPr>
          <a:xfrm>
            <a:off x="2931459" y="2857800"/>
            <a:ext cx="3711388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A5BD0D-C10D-40B2-A205-9A0862B1243E}"/>
              </a:ext>
            </a:extLst>
          </p:cNvPr>
          <p:cNvSpPr/>
          <p:nvPr/>
        </p:nvSpPr>
        <p:spPr>
          <a:xfrm>
            <a:off x="4221640" y="4099401"/>
            <a:ext cx="3711388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7B1861-9896-400F-88D4-B6843D1AA37D}"/>
              </a:ext>
            </a:extLst>
          </p:cNvPr>
          <p:cNvSpPr/>
          <p:nvPr/>
        </p:nvSpPr>
        <p:spPr>
          <a:xfrm>
            <a:off x="4787153" y="4760259"/>
            <a:ext cx="3711388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7F5948-A33F-436C-9BF0-8CC6A7572669}"/>
              </a:ext>
            </a:extLst>
          </p:cNvPr>
          <p:cNvSpPr/>
          <p:nvPr/>
        </p:nvSpPr>
        <p:spPr>
          <a:xfrm>
            <a:off x="4787153" y="5440202"/>
            <a:ext cx="3711388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0284E-1BE1-4FBF-95AE-6467571F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平方根が整数にならない？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EFB82-0A10-4360-A675-A1088D99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じゃあ</a:t>
            </a:r>
            <a:r>
              <a:rPr lang="en-US" altLang="ja-JP" dirty="0"/>
              <a:t>2</a:t>
            </a:r>
            <a:r>
              <a:rPr lang="ja-JP" altLang="en-US" dirty="0"/>
              <a:t>の平方根は？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dirty="0"/>
              <a:t>1</a:t>
            </a:r>
            <a:r>
              <a:rPr lang="en-US" altLang="ja-JP" baseline="30000" dirty="0"/>
              <a:t>2	</a:t>
            </a:r>
            <a:r>
              <a:rPr lang="en-US" altLang="ja-JP" dirty="0"/>
              <a:t>= 1*1 = 1</a:t>
            </a:r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 dirty="0"/>
              <a:t>←このあたり？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en-US" altLang="ja-JP" baseline="30000" dirty="0"/>
              <a:t>2	</a:t>
            </a:r>
            <a:r>
              <a:rPr lang="en-US" altLang="ja-JP" dirty="0"/>
              <a:t>= 2*2 = 4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の平方根は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の平方根</a:t>
            </a:r>
            <a:r>
              <a:rPr lang="en-US" altLang="ja-JP" dirty="0"/>
              <a:t>2</a:t>
            </a:r>
            <a:r>
              <a:rPr lang="ja-JP" altLang="en-US" dirty="0"/>
              <a:t>ということは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の平方根は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の間？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DC4EB1-F12F-4B5A-9788-3FEE2E58E778}"/>
              </a:ext>
            </a:extLst>
          </p:cNvPr>
          <p:cNvSpPr/>
          <p:nvPr/>
        </p:nvSpPr>
        <p:spPr>
          <a:xfrm>
            <a:off x="2986268" y="3345084"/>
            <a:ext cx="2824223" cy="55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294D9A-EF2F-423C-B0E1-9906835001D9}"/>
              </a:ext>
            </a:extLst>
          </p:cNvPr>
          <p:cNvSpPr/>
          <p:nvPr/>
        </p:nvSpPr>
        <p:spPr>
          <a:xfrm>
            <a:off x="590309" y="4907666"/>
            <a:ext cx="7153154" cy="144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5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C1C5A-33AD-4A1E-943F-97024024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63441-4430-4560-BBCB-C72333B6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掛け算、割り算の表記は</a:t>
            </a:r>
            <a:br>
              <a:rPr kumimoji="1" lang="en-US" altLang="ja-JP" sz="3600" dirty="0"/>
            </a:br>
            <a:r>
              <a:rPr kumimoji="1" lang="ja-JP" altLang="en-US" sz="3600" dirty="0">
                <a:solidFill>
                  <a:srgbClr val="FF0000"/>
                </a:solidFill>
              </a:rPr>
              <a:t>プログラムでの表記</a:t>
            </a:r>
            <a:r>
              <a:rPr kumimoji="1" lang="ja-JP" altLang="en-US" sz="3600" dirty="0"/>
              <a:t>を行います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kumimoji="1" lang="en-US" altLang="ja-JP" sz="3600" dirty="0"/>
              <a:t>×(</a:t>
            </a:r>
            <a:r>
              <a:rPr kumimoji="1" lang="ja-JP" altLang="en-US" sz="3600" dirty="0"/>
              <a:t>かける</a:t>
            </a:r>
            <a:r>
              <a:rPr kumimoji="1" lang="en-US" altLang="ja-JP" sz="3600" dirty="0"/>
              <a:t>)	</a:t>
            </a:r>
            <a:r>
              <a:rPr lang="ja-JP" altLang="en-US" sz="3600" dirty="0"/>
              <a:t>→　</a:t>
            </a:r>
            <a:r>
              <a:rPr lang="en-US" altLang="ja-JP" sz="3600" dirty="0"/>
              <a:t>* (</a:t>
            </a:r>
            <a:r>
              <a:rPr lang="ja-JP" altLang="en-US" sz="3600" dirty="0"/>
              <a:t>アスタリスク</a:t>
            </a:r>
            <a:r>
              <a:rPr lang="en-US" altLang="ja-JP" sz="3600" dirty="0"/>
              <a:t>)</a:t>
            </a:r>
          </a:p>
          <a:p>
            <a:r>
              <a:rPr lang="en-US" altLang="ja-JP" sz="3600" dirty="0"/>
              <a:t>÷(</a:t>
            </a:r>
            <a:r>
              <a:rPr lang="ja-JP" altLang="en-US" sz="3600" dirty="0"/>
              <a:t>わる</a:t>
            </a:r>
            <a:r>
              <a:rPr lang="en-US" altLang="ja-JP" sz="3600" dirty="0"/>
              <a:t>)		</a:t>
            </a:r>
            <a:r>
              <a:rPr lang="ja-JP" altLang="en-US" sz="3600" dirty="0"/>
              <a:t>→　</a:t>
            </a:r>
            <a:r>
              <a:rPr lang="en-US" altLang="ja-JP" sz="3600" dirty="0"/>
              <a:t>/ (</a:t>
            </a:r>
            <a:r>
              <a:rPr lang="ja-JP" altLang="en-US" sz="3600" dirty="0"/>
              <a:t>スラッシュ</a:t>
            </a:r>
            <a:r>
              <a:rPr lang="en-US" altLang="ja-JP" sz="3600" dirty="0"/>
              <a:t>)</a:t>
            </a:r>
          </a:p>
          <a:p>
            <a:r>
              <a:rPr lang="en-US" altLang="ja-JP" sz="3600" dirty="0"/>
              <a:t>+(</a:t>
            </a:r>
            <a:r>
              <a:rPr lang="ja-JP" altLang="en-US" sz="3600" dirty="0"/>
              <a:t>たす</a:t>
            </a:r>
            <a:r>
              <a:rPr lang="en-US" altLang="ja-JP" sz="3600" dirty="0"/>
              <a:t>)</a:t>
            </a:r>
            <a:r>
              <a:rPr lang="ja-JP" altLang="en-US" sz="3600" dirty="0"/>
              <a:t>、</a:t>
            </a:r>
            <a:r>
              <a:rPr lang="en-US" altLang="ja-JP" sz="3600" dirty="0"/>
              <a:t>-(</a:t>
            </a:r>
            <a:r>
              <a:rPr lang="ja-JP" altLang="en-US" sz="3600" dirty="0"/>
              <a:t>ひく</a:t>
            </a:r>
            <a:r>
              <a:rPr lang="en-US" altLang="ja-JP" sz="3600" dirty="0"/>
              <a:t>)</a:t>
            </a:r>
            <a:r>
              <a:rPr lang="ja-JP" altLang="en-US" sz="3600" dirty="0"/>
              <a:t>　は同じ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6882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FD816-03BE-45C9-B655-EB0ADA39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の平方根を探す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E1CF8-4949-4F9C-9722-0A2ACAE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45430C-47C6-497E-ABFC-DBD91304CF3B}"/>
              </a:ext>
            </a:extLst>
          </p:cNvPr>
          <p:cNvSpPr txBox="1"/>
          <p:nvPr/>
        </p:nvSpPr>
        <p:spPr>
          <a:xfrm>
            <a:off x="677334" y="1433800"/>
            <a:ext cx="745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1.5</a:t>
            </a:r>
            <a:r>
              <a:rPr lang="en-US" altLang="ja-JP" sz="3200" baseline="30000" dirty="0"/>
              <a:t>2	</a:t>
            </a:r>
            <a:r>
              <a:rPr lang="en-US" altLang="ja-JP" sz="3200" dirty="0"/>
              <a:t>= 1.5*1.5 = 2.25</a:t>
            </a:r>
            <a:r>
              <a:rPr lang="ja-JP" altLang="en-US" sz="3200" dirty="0"/>
              <a:t>　もう少し小さい</a:t>
            </a:r>
            <a:r>
              <a:rPr lang="en-US" altLang="ja-JP" sz="3200" dirty="0"/>
              <a:t>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F0FC52-DDB7-4167-9C2F-31424706D448}"/>
              </a:ext>
            </a:extLst>
          </p:cNvPr>
          <p:cNvSpPr txBox="1"/>
          <p:nvPr/>
        </p:nvSpPr>
        <p:spPr>
          <a:xfrm>
            <a:off x="677333" y="2026487"/>
            <a:ext cx="745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3200" dirty="0"/>
              <a:t>1.4</a:t>
            </a:r>
            <a:r>
              <a:rPr lang="en-US" altLang="ja-JP" sz="3200" baseline="30000" dirty="0"/>
              <a:t>2	</a:t>
            </a:r>
            <a:r>
              <a:rPr lang="en-US" altLang="ja-JP" sz="3200" dirty="0"/>
              <a:t>= 1.4*1.4 = 1.96	</a:t>
            </a:r>
            <a:r>
              <a:rPr lang="ja-JP" altLang="en-US" sz="3200" dirty="0"/>
              <a:t>もう少し大きい</a:t>
            </a:r>
            <a:r>
              <a:rPr lang="en-US" altLang="ja-JP" sz="3200" dirty="0"/>
              <a:t>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55B9F8-8DB2-4C95-9E86-202C916FE810}"/>
              </a:ext>
            </a:extLst>
          </p:cNvPr>
          <p:cNvSpPr txBox="1"/>
          <p:nvPr/>
        </p:nvSpPr>
        <p:spPr>
          <a:xfrm>
            <a:off x="677333" y="2844225"/>
            <a:ext cx="859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3200" dirty="0"/>
              <a:t>1.45</a:t>
            </a:r>
            <a:r>
              <a:rPr lang="en-US" altLang="ja-JP" sz="3200" baseline="30000" dirty="0"/>
              <a:t>2	</a:t>
            </a:r>
            <a:r>
              <a:rPr lang="en-US" altLang="ja-JP" sz="3200" dirty="0"/>
              <a:t>= 1.45*1.45 = 2.1025</a:t>
            </a:r>
            <a:r>
              <a:rPr lang="ja-JP" altLang="en-US" sz="3200" dirty="0"/>
              <a:t>　もう少し小さい</a:t>
            </a:r>
            <a:r>
              <a:rPr lang="en-US" altLang="ja-JP" sz="3200" dirty="0"/>
              <a:t>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4BBB41-AECF-4E42-A424-E1BF15AB6358}"/>
              </a:ext>
            </a:extLst>
          </p:cNvPr>
          <p:cNvSpPr txBox="1"/>
          <p:nvPr/>
        </p:nvSpPr>
        <p:spPr>
          <a:xfrm>
            <a:off x="677332" y="3436912"/>
            <a:ext cx="859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3200" dirty="0"/>
              <a:t>1.42</a:t>
            </a:r>
            <a:r>
              <a:rPr lang="en-US" altLang="ja-JP" sz="3200" baseline="30000" dirty="0"/>
              <a:t>2	</a:t>
            </a:r>
            <a:r>
              <a:rPr lang="en-US" altLang="ja-JP" sz="3200" dirty="0"/>
              <a:t>= 1.42*1.42 = 2.0164</a:t>
            </a:r>
            <a:r>
              <a:rPr lang="ja-JP" altLang="en-US" sz="3200" dirty="0"/>
              <a:t>　もう少し小さい</a:t>
            </a:r>
            <a:r>
              <a:rPr lang="en-US" altLang="ja-JP" sz="3200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5C5309-6256-49FC-A975-B7D1DC0651B6}"/>
              </a:ext>
            </a:extLst>
          </p:cNvPr>
          <p:cNvSpPr txBox="1"/>
          <p:nvPr/>
        </p:nvSpPr>
        <p:spPr>
          <a:xfrm>
            <a:off x="714666" y="4429980"/>
            <a:ext cx="9586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3200" dirty="0"/>
              <a:t>1.415</a:t>
            </a:r>
            <a:r>
              <a:rPr lang="en-US" altLang="ja-JP" sz="3200" baseline="30000" dirty="0"/>
              <a:t>2	</a:t>
            </a:r>
            <a:r>
              <a:rPr lang="en-US" altLang="ja-JP" sz="3200" dirty="0"/>
              <a:t>= 1. 415*1. 415 = 2.002225</a:t>
            </a:r>
            <a:r>
              <a:rPr lang="ja-JP" altLang="en-US" sz="3200" dirty="0"/>
              <a:t>　もう少し小さい</a:t>
            </a:r>
            <a:r>
              <a:rPr lang="en-US" altLang="ja-JP" sz="3200" dirty="0"/>
              <a:t>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E916F7-2768-46DB-9512-6256FA067BC4}"/>
              </a:ext>
            </a:extLst>
          </p:cNvPr>
          <p:cNvSpPr txBox="1"/>
          <p:nvPr/>
        </p:nvSpPr>
        <p:spPr>
          <a:xfrm>
            <a:off x="714666" y="5009137"/>
            <a:ext cx="96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3200" dirty="0"/>
              <a:t>1.414</a:t>
            </a:r>
            <a:r>
              <a:rPr lang="en-US" altLang="ja-JP" sz="3200" baseline="30000" dirty="0"/>
              <a:t>2	</a:t>
            </a:r>
            <a:r>
              <a:rPr lang="en-US" altLang="ja-JP" sz="3200" dirty="0"/>
              <a:t>= 1. 414*1. 414 = 1.999396</a:t>
            </a:r>
            <a:r>
              <a:rPr lang="ja-JP" altLang="en-US" sz="3200" dirty="0"/>
              <a:t>　もう少し大きい</a:t>
            </a:r>
            <a:r>
              <a:rPr lang="en-US" altLang="ja-JP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38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0284E-1BE1-4FBF-95AE-6467571F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乗してぴったり</a:t>
            </a:r>
            <a:r>
              <a:rPr kumimoji="1" lang="en-US" altLang="ja-JP" sz="5400" dirty="0"/>
              <a:t>2</a:t>
            </a:r>
            <a:r>
              <a:rPr kumimoji="1" lang="ja-JP" altLang="en-US" sz="5400" dirty="0"/>
              <a:t>になる数字？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6EFB82-0A10-4360-A675-A1088D991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sz="3200" dirty="0"/>
                  <a:t>1.41421356…</a:t>
                </a:r>
                <a:r>
                  <a:rPr kumimoji="1" lang="ja-JP" altLang="en-US" sz="3200" dirty="0"/>
                  <a:t>と続き、終わらない！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kumimoji="1" lang="ja-JP" altLang="en-US" sz="3200" dirty="0"/>
                  <a:t>そういう場合は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ja-JP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と書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く</m:t>
                    </m:r>
                  </m:oMath>
                </a14:m>
                <a:r>
                  <a:rPr kumimoji="1" lang="ja-JP" altLang="en-US" sz="3200" dirty="0"/>
                  <a:t>。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ja-JP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ja-JP" altLang="en-US" sz="3200" dirty="0"/>
                  <a:t>はルート</a:t>
                </a:r>
                <a:r>
                  <a:rPr kumimoji="1" lang="en-US" altLang="ja-JP" sz="3200" dirty="0"/>
                  <a:t>2</a:t>
                </a:r>
                <a:r>
                  <a:rPr kumimoji="1" lang="ja-JP" altLang="en-US" sz="3200" dirty="0"/>
                  <a:t>、と読む。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dirty="0"/>
                  <a:t>結論</a:t>
                </a:r>
                <a:r>
                  <a:rPr lang="en-US" altLang="ja-JP" dirty="0"/>
                  <a:t>.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kumimoji="1" lang="en-US" altLang="ja-JP" sz="3200" dirty="0"/>
                  <a:t>2</a:t>
                </a:r>
                <a:r>
                  <a:rPr kumimoji="1" lang="ja-JP" altLang="en-US" sz="3200" dirty="0"/>
                  <a:t>の平方根は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ja-JP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ja-JP" altLang="en-US" sz="3200" dirty="0"/>
                  <a:t>と</a:t>
                </a:r>
                <a:r>
                  <a:rPr kumimoji="1" lang="en-US" altLang="ja-JP" sz="3200" dirty="0"/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kumimoji="1"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6EFB82-0A10-4360-A675-A1088D991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527D38-D88C-48E1-9D38-1906C4D69AF4}"/>
              </a:ext>
            </a:extLst>
          </p:cNvPr>
          <p:cNvSpPr/>
          <p:nvPr/>
        </p:nvSpPr>
        <p:spPr>
          <a:xfrm>
            <a:off x="677334" y="2560320"/>
            <a:ext cx="4603326" cy="162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20A376-17FD-4213-93CA-57F2BC44EA32}"/>
              </a:ext>
            </a:extLst>
          </p:cNvPr>
          <p:cNvSpPr/>
          <p:nvPr/>
        </p:nvSpPr>
        <p:spPr>
          <a:xfrm>
            <a:off x="714666" y="4629150"/>
            <a:ext cx="4474554" cy="15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9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FEEAB-781C-4BB6-B74F-5599735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平方根の例</a:t>
            </a:r>
            <a:endParaRPr kumimoji="1" lang="ja-JP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E6B605C-987A-4473-A725-B83958712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3200" dirty="0"/>
                  <a:t>2</a:t>
                </a:r>
                <a:r>
                  <a:rPr lang="ja-JP" altLang="en-US" sz="3200" dirty="0"/>
                  <a:t>の平方根</a:t>
                </a:r>
                <a:r>
                  <a:rPr lang="en-US" altLang="ja-JP" sz="3200" dirty="0"/>
                  <a:t>		</a:t>
                </a:r>
                <a:r>
                  <a:rPr lang="ja-JP" altLang="en-US" sz="3200" dirty="0"/>
                  <a:t>→</a:t>
                </a:r>
                <a:r>
                  <a:rPr kumimoji="1" lang="ja-JP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ja-JP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ja-JP" sz="3200" dirty="0"/>
                  <a:t>,-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ja-JP" sz="3200" dirty="0"/>
              </a:p>
              <a:p>
                <a:r>
                  <a:rPr lang="en-US" altLang="ja-JP" sz="3200" dirty="0"/>
                  <a:t>13</a:t>
                </a:r>
                <a:r>
                  <a:rPr lang="ja-JP" altLang="en-US" sz="3200" dirty="0"/>
                  <a:t>の平方根</a:t>
                </a:r>
                <a:r>
                  <a:rPr lang="en-US" altLang="ja-JP" sz="3200" dirty="0"/>
                  <a:t>		</a:t>
                </a:r>
                <a:r>
                  <a:rPr lang="ja-JP" altLang="en-US" sz="3200" dirty="0"/>
                  <a:t>→</a:t>
                </a:r>
                <a:r>
                  <a:rPr kumimoji="1" lang="ja-JP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32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ja-JP" sz="3200" baseline="30000" dirty="0"/>
                  <a:t>	</a:t>
                </a:r>
                <a:r>
                  <a:rPr lang="en-US" altLang="ja-JP" sz="3200" dirty="0"/>
                  <a:t>,-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3200" dirty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endParaRPr lang="en-US" altLang="ja-JP" sz="3200" dirty="0"/>
              </a:p>
              <a:p>
                <a:r>
                  <a:rPr lang="en-US" altLang="ja-JP" sz="3200" dirty="0"/>
                  <a:t>256</a:t>
                </a:r>
                <a:r>
                  <a:rPr lang="ja-JP" altLang="en-US" sz="3200" dirty="0"/>
                  <a:t>の平方根</a:t>
                </a:r>
                <a:r>
                  <a:rPr lang="en-US" altLang="ja-JP" sz="3200" dirty="0"/>
                  <a:t>	</a:t>
                </a:r>
                <a:r>
                  <a:rPr lang="ja-JP" altLang="en-US" sz="3200" dirty="0"/>
                  <a:t>→</a:t>
                </a:r>
                <a:r>
                  <a:rPr lang="ja-JP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3200" dirty="0" smtClean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</m:rad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</m:rad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3200" dirty="0"/>
                  <a:t> 16,-16</a:t>
                </a:r>
              </a:p>
              <a:p>
                <a:endParaRPr kumimoji="1" lang="en-US" altLang="ja-JP" sz="3200" dirty="0"/>
              </a:p>
              <a:p>
                <a:r>
                  <a:rPr lang="ja-JP" altLang="en-US" sz="3200" dirty="0"/>
                  <a:t>整数にできる場合は整数に！</a:t>
                </a:r>
                <a:endParaRPr lang="en-US" altLang="ja-JP" sz="3200" baseline="30000" dirty="0"/>
              </a:p>
              <a:p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E6B605C-987A-4473-A725-B83958712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19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A49EC-5A59-49EF-A877-FC3B6587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？の</a:t>
            </a:r>
            <a:r>
              <a:rPr kumimoji="1" lang="en-US" altLang="ja-JP" sz="6000" dirty="0"/>
              <a:t>2</a:t>
            </a:r>
            <a:r>
              <a:rPr kumimoji="1" lang="ja-JP" altLang="en-US" sz="6000" dirty="0"/>
              <a:t>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A286F-14D2-4A95-A6A2-E488212B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ja-JP" altLang="en-US" sz="3200" dirty="0"/>
              <a:t>桁の数字の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乗もある程度覚えておくと効率アップ！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62B5DC2-95F2-4DFC-906F-05828250F708}"/>
              </a:ext>
            </a:extLst>
          </p:cNvPr>
          <p:cNvGraphicFramePr>
            <a:graphicFrameLocks noGrp="1"/>
          </p:cNvGraphicFramePr>
          <p:nvPr/>
        </p:nvGraphicFramePr>
        <p:xfrm>
          <a:off x="1315080" y="2270461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812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7446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235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4637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9321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726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358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454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3591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3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20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19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18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17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16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15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14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13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12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11</a:t>
                      </a:r>
                      <a:r>
                        <a:rPr kumimoji="1" lang="en-US" altLang="ja-JP" sz="2400" baseline="30000" dirty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361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324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289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256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225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196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169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144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121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8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50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305A813-7B26-4E8B-B681-F0CA9C35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3600" dirty="0"/>
                  <a:t>5</a:t>
                </a:r>
                <a:r>
                  <a:rPr lang="ja-JP" altLang="en-US" sz="3600" dirty="0"/>
                  <a:t>の平方根</a:t>
                </a:r>
                <a:r>
                  <a:rPr lang="en-US" altLang="ja-JP" sz="3600" dirty="0"/>
                  <a:t>			</a:t>
                </a:r>
                <a:r>
                  <a:rPr kumimoji="1" lang="en-US" altLang="ja-JP" sz="36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3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36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kumimoji="1" lang="en-US" altLang="ja-JP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ja-JP" sz="3600" dirty="0"/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3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3600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kumimoji="1" lang="en-US" altLang="ja-JP" sz="3600" dirty="0"/>
              </a:p>
              <a:p>
                <a:pPr marL="0" indent="0">
                  <a:buNone/>
                </a:pPr>
                <a:r>
                  <a:rPr kumimoji="1" lang="en-US" altLang="ja-JP" sz="3600" dirty="0"/>
                  <a:t>225</a:t>
                </a:r>
                <a:r>
                  <a:rPr lang="ja-JP" altLang="en-US" sz="3600" dirty="0"/>
                  <a:t>の平方根</a:t>
                </a:r>
                <a:r>
                  <a:rPr kumimoji="1" lang="en-US" altLang="ja-JP" sz="3600" dirty="0"/>
                  <a:t>		= 15,-15</a:t>
                </a:r>
              </a:p>
              <a:p>
                <a:pPr marL="0" indent="0">
                  <a:buNone/>
                </a:pPr>
                <a:r>
                  <a:rPr kumimoji="1" lang="en-US" altLang="ja-JP" sz="3600" dirty="0"/>
                  <a:t>10000</a:t>
                </a:r>
                <a:r>
                  <a:rPr lang="ja-JP" altLang="en-US" sz="3600" dirty="0"/>
                  <a:t>の平方根</a:t>
                </a:r>
                <a:r>
                  <a:rPr kumimoji="1" lang="en-US" altLang="ja-JP" sz="3600" dirty="0"/>
                  <a:t>	= 100,-100</a:t>
                </a:r>
              </a:p>
              <a:p>
                <a:pPr marL="0" indent="0">
                  <a:buNone/>
                </a:pPr>
                <a:endParaRPr lang="en-US" altLang="ja-JP" sz="3600" dirty="0"/>
              </a:p>
              <a:p>
                <a:r>
                  <a:rPr kumimoji="1" lang="en-US" altLang="ja-JP" sz="3600" dirty="0">
                    <a:solidFill>
                      <a:srgbClr val="836967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3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3600" dirty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</m:rad>
                    <m:r>
                      <a:rPr kumimoji="1" lang="en-US" altLang="ja-JP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600" baseline="30000" dirty="0"/>
                  <a:t>2				</a:t>
                </a:r>
                <a:r>
                  <a:rPr kumimoji="1" lang="en-US" altLang="ja-JP" sz="3600" dirty="0"/>
                  <a:t>= 123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305A813-7B26-4E8B-B681-F0CA9C35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66D46C-5B17-4607-8B67-F575CFC04B51}"/>
              </a:ext>
            </a:extLst>
          </p:cNvPr>
          <p:cNvSpPr/>
          <p:nvPr/>
        </p:nvSpPr>
        <p:spPr>
          <a:xfrm>
            <a:off x="4276165" y="1433800"/>
            <a:ext cx="2743200" cy="63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8C747D4-9E9E-49D2-8242-82A91CCE48CB}"/>
              </a:ext>
            </a:extLst>
          </p:cNvPr>
          <p:cNvSpPr/>
          <p:nvPr/>
        </p:nvSpPr>
        <p:spPr>
          <a:xfrm>
            <a:off x="4316506" y="2196918"/>
            <a:ext cx="2743200" cy="63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E4CB91-A8EA-4808-8025-BFB5262793C1}"/>
              </a:ext>
            </a:extLst>
          </p:cNvPr>
          <p:cNvSpPr/>
          <p:nvPr/>
        </p:nvSpPr>
        <p:spPr>
          <a:xfrm>
            <a:off x="4276165" y="2960036"/>
            <a:ext cx="2743200" cy="63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1EAD32-8C62-44CD-8EF5-ED50EBBF7BAC}"/>
              </a:ext>
            </a:extLst>
          </p:cNvPr>
          <p:cNvSpPr/>
          <p:nvPr/>
        </p:nvSpPr>
        <p:spPr>
          <a:xfrm>
            <a:off x="4316506" y="4195482"/>
            <a:ext cx="1116106" cy="63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3D472-AAEC-469C-9595-4BD37A58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7FBB7-5582-49FF-A5E4-898F770F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225</a:t>
            </a:r>
            <a:r>
              <a:rPr lang="ja-JP" altLang="en-US" sz="3200" dirty="0"/>
              <a:t>の平方根　</a:t>
            </a:r>
            <a:r>
              <a:rPr kumimoji="1" lang="ja-JP" altLang="en-US" sz="3200" dirty="0"/>
              <a:t>中学、高校での解き方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225</a:t>
            </a:r>
            <a:r>
              <a:rPr lang="ja-JP" altLang="en-US" sz="3200" dirty="0"/>
              <a:t>を素因数分解する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225</a:t>
            </a:r>
            <a:r>
              <a:rPr lang="ja-JP" altLang="en-US" sz="3200" dirty="0"/>
              <a:t> </a:t>
            </a:r>
            <a:r>
              <a:rPr lang="en-US" altLang="ja-JP" sz="3200" dirty="0"/>
              <a:t>=</a:t>
            </a:r>
            <a:r>
              <a:rPr lang="ja-JP" altLang="en-US" sz="3200" dirty="0"/>
              <a:t> </a:t>
            </a:r>
            <a:r>
              <a:rPr lang="en-US" altLang="ja-JP" sz="3200" dirty="0"/>
              <a:t>3</a:t>
            </a:r>
            <a:r>
              <a:rPr lang="en-US" altLang="ja-JP" sz="3200" baseline="30000" dirty="0"/>
              <a:t>2</a:t>
            </a:r>
            <a:r>
              <a:rPr lang="ja-JP" altLang="en-US" sz="3200" dirty="0"/>
              <a:t> </a:t>
            </a:r>
            <a:r>
              <a:rPr lang="en-US" altLang="ja-JP" sz="3200" dirty="0"/>
              <a:t>*</a:t>
            </a:r>
            <a:r>
              <a:rPr lang="ja-JP" altLang="en-US" sz="3200" dirty="0"/>
              <a:t> </a:t>
            </a:r>
            <a:r>
              <a:rPr lang="en-US" altLang="ja-JP" sz="3200" dirty="0"/>
              <a:t>5</a:t>
            </a:r>
            <a:r>
              <a:rPr lang="en-US" altLang="ja-JP" sz="3200" baseline="30000" dirty="0"/>
              <a:t>2</a:t>
            </a:r>
          </a:p>
          <a:p>
            <a:pPr marL="0" indent="0">
              <a:buNone/>
            </a:pPr>
            <a:r>
              <a:rPr lang="ja-JP" altLang="en-US" sz="3200" dirty="0"/>
              <a:t>・式を変換する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 3</a:t>
            </a:r>
            <a:r>
              <a:rPr lang="en-US" altLang="ja-JP" sz="3200" baseline="30000" dirty="0"/>
              <a:t>2</a:t>
            </a:r>
            <a:r>
              <a:rPr lang="ja-JP" altLang="en-US" sz="3200" dirty="0"/>
              <a:t> </a:t>
            </a:r>
            <a:r>
              <a:rPr lang="en-US" altLang="ja-JP" sz="3200" dirty="0"/>
              <a:t>*</a:t>
            </a:r>
            <a:r>
              <a:rPr lang="ja-JP" altLang="en-US" sz="3200" dirty="0"/>
              <a:t> </a:t>
            </a:r>
            <a:r>
              <a:rPr lang="en-US" altLang="ja-JP" sz="3200" dirty="0"/>
              <a:t>5</a:t>
            </a:r>
            <a:r>
              <a:rPr lang="en-US" altLang="ja-JP" sz="3200" baseline="30000" dirty="0"/>
              <a:t>2</a:t>
            </a:r>
            <a:r>
              <a:rPr lang="ja-JP" altLang="en-US" sz="3200" dirty="0"/>
              <a:t> </a:t>
            </a:r>
            <a:r>
              <a:rPr lang="en-US" altLang="ja-JP" sz="3200" dirty="0"/>
              <a:t>= 3*3*5*5 =</a:t>
            </a:r>
            <a:r>
              <a:rPr lang="ja-JP" altLang="en-US" sz="3200" dirty="0"/>
              <a:t> </a:t>
            </a:r>
            <a:r>
              <a:rPr lang="en-US" altLang="ja-JP" sz="3200" dirty="0"/>
              <a:t>(3*5)*(3*5)</a:t>
            </a:r>
            <a:br>
              <a:rPr lang="en-US" altLang="ja-JP" sz="3200" dirty="0"/>
            </a:br>
            <a:r>
              <a:rPr lang="en-US" altLang="ja-JP" sz="3200" dirty="0"/>
              <a:t>	 =(3</a:t>
            </a:r>
            <a:r>
              <a:rPr lang="ja-JP" altLang="en-US" sz="3200" dirty="0"/>
              <a:t> </a:t>
            </a:r>
            <a:r>
              <a:rPr lang="en-US" altLang="ja-JP" sz="3200" dirty="0"/>
              <a:t>*</a:t>
            </a:r>
            <a:r>
              <a:rPr lang="ja-JP" altLang="en-US" sz="3200" dirty="0"/>
              <a:t> </a:t>
            </a:r>
            <a:r>
              <a:rPr lang="en-US" altLang="ja-JP" sz="3200" dirty="0"/>
              <a:t>5)</a:t>
            </a:r>
            <a:r>
              <a:rPr lang="en-US" altLang="ja-JP" sz="3200" baseline="30000" dirty="0"/>
              <a:t>2 </a:t>
            </a:r>
            <a:r>
              <a:rPr lang="en-US" altLang="ja-JP" sz="3200" dirty="0"/>
              <a:t>= 15</a:t>
            </a:r>
            <a:r>
              <a:rPr lang="en-US" altLang="ja-JP" sz="3200" baseline="30000" dirty="0"/>
              <a:t>2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978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56713-7A70-46B6-B811-9451B7D5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C07EC-FE5F-4EB8-9B0B-DB882257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斜辺の長さを求めよ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E4C20F3-30E1-43E4-BE8C-1BF3B350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75" y="2580036"/>
            <a:ext cx="1976692" cy="296093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EEA9DB-65E0-47F9-B1A3-1E3A121C5141}"/>
              </a:ext>
            </a:extLst>
          </p:cNvPr>
          <p:cNvSpPr txBox="1"/>
          <p:nvPr/>
        </p:nvSpPr>
        <p:spPr>
          <a:xfrm>
            <a:off x="10801350" y="27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5CACF1-29C5-4700-B74D-529D3F4DC463}"/>
              </a:ext>
            </a:extLst>
          </p:cNvPr>
          <p:cNvSpPr txBox="1"/>
          <p:nvPr/>
        </p:nvSpPr>
        <p:spPr>
          <a:xfrm>
            <a:off x="1161137" y="5540974"/>
            <a:ext cx="18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223995-8325-496A-9138-2DB9A761A832}"/>
              </a:ext>
            </a:extLst>
          </p:cNvPr>
          <p:cNvSpPr txBox="1"/>
          <p:nvPr/>
        </p:nvSpPr>
        <p:spPr>
          <a:xfrm>
            <a:off x="3001367" y="4060933"/>
            <a:ext cx="3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A179051-3355-4E37-A7A2-31B7F59E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63" y="2998790"/>
            <a:ext cx="1345679" cy="201304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EB48D0-798E-4C3D-8806-3BDF2877BCAC}"/>
              </a:ext>
            </a:extLst>
          </p:cNvPr>
          <p:cNvSpPr txBox="1"/>
          <p:nvPr/>
        </p:nvSpPr>
        <p:spPr>
          <a:xfrm>
            <a:off x="5550825" y="2652324"/>
            <a:ext cx="18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6D2D6C-E6BC-4A21-8670-C76A79810233}"/>
              </a:ext>
            </a:extLst>
          </p:cNvPr>
          <p:cNvSpPr txBox="1"/>
          <p:nvPr/>
        </p:nvSpPr>
        <p:spPr>
          <a:xfrm>
            <a:off x="7062185" y="3722318"/>
            <a:ext cx="3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49F4528-DE0F-411A-B8E7-7B5123FC0853}"/>
                  </a:ext>
                </a:extLst>
              </p:cNvPr>
              <p:cNvSpPr txBox="1"/>
              <p:nvPr/>
            </p:nvSpPr>
            <p:spPr>
              <a:xfrm>
                <a:off x="3345673" y="2950608"/>
                <a:ext cx="2375389" cy="260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/>
                  <a:t>6</a:t>
                </a:r>
                <a:r>
                  <a:rPr kumimoji="1" lang="en-US" altLang="ja-JP" sz="3200" baseline="30000" dirty="0"/>
                  <a:t>2</a:t>
                </a:r>
                <a:r>
                  <a:rPr kumimoji="1" lang="en-US" altLang="ja-JP" sz="3200" dirty="0"/>
                  <a:t>+8</a:t>
                </a:r>
                <a:r>
                  <a:rPr kumimoji="1" lang="en-US" altLang="ja-JP" sz="3200" baseline="30000" dirty="0"/>
                  <a:t>2</a:t>
                </a:r>
                <a:r>
                  <a:rPr kumimoji="1" lang="en-US" altLang="ja-JP" sz="3200" dirty="0"/>
                  <a:t> =</a:t>
                </a:r>
              </a:p>
              <a:p>
                <a:r>
                  <a:rPr kumimoji="1" lang="en-US" altLang="ja-JP" sz="3200" dirty="0"/>
                  <a:t>36+64=100</a:t>
                </a:r>
              </a:p>
              <a:p>
                <a:endParaRPr kumimoji="1" lang="en-US" altLang="ja-JP" sz="3200" dirty="0"/>
              </a:p>
              <a:p>
                <a:r>
                  <a:rPr lang="en-US" altLang="ja-JP" sz="3200" dirty="0"/>
                  <a:t>c</a:t>
                </a:r>
                <a:r>
                  <a:rPr lang="en-US" altLang="ja-JP" sz="3200" baseline="30000" dirty="0"/>
                  <a:t>2</a:t>
                </a:r>
                <a:r>
                  <a:rPr lang="en-US" altLang="ja-JP" sz="3200" dirty="0"/>
                  <a:t>=100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ja-JP" altLang="en-US" sz="3200" dirty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rad>
                  </m:oMath>
                </a14:m>
                <a:r>
                  <a:rPr kumimoji="1" lang="en-US" altLang="ja-JP" sz="3200" dirty="0"/>
                  <a:t>=10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49F4528-DE0F-411A-B8E7-7B5123FC0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73" y="2950608"/>
                <a:ext cx="2375389" cy="2600968"/>
              </a:xfrm>
              <a:prstGeom prst="rect">
                <a:avLst/>
              </a:prstGeom>
              <a:blipFill>
                <a:blip r:embed="rId4"/>
                <a:stretch>
                  <a:fillRect l="-6684" t="-3044" r="-179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65B540A-EFD5-4133-9204-C572E2DB1C6B}"/>
                  </a:ext>
                </a:extLst>
              </p:cNvPr>
              <p:cNvSpPr txBox="1"/>
              <p:nvPr/>
            </p:nvSpPr>
            <p:spPr>
              <a:xfrm>
                <a:off x="7642713" y="3004615"/>
                <a:ext cx="2152301" cy="260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/>
                  <a:t>2</a:t>
                </a:r>
                <a:r>
                  <a:rPr kumimoji="1" lang="en-US" altLang="ja-JP" sz="3200" baseline="30000" dirty="0"/>
                  <a:t>2</a:t>
                </a:r>
                <a:r>
                  <a:rPr kumimoji="1" lang="en-US" altLang="ja-JP" sz="3200" dirty="0"/>
                  <a:t>+3</a:t>
                </a:r>
                <a:r>
                  <a:rPr kumimoji="1" lang="en-US" altLang="ja-JP" sz="3200" baseline="30000" dirty="0"/>
                  <a:t>2</a:t>
                </a:r>
                <a:r>
                  <a:rPr kumimoji="1" lang="en-US" altLang="ja-JP" sz="3200" dirty="0"/>
                  <a:t> =</a:t>
                </a:r>
              </a:p>
              <a:p>
                <a:r>
                  <a:rPr kumimoji="1" lang="en-US" altLang="ja-JP" sz="3200" dirty="0"/>
                  <a:t>4+9=13</a:t>
                </a:r>
              </a:p>
              <a:p>
                <a:endParaRPr kumimoji="1" lang="en-US" altLang="ja-JP" sz="3200" dirty="0"/>
              </a:p>
              <a:p>
                <a:r>
                  <a:rPr lang="en-US" altLang="ja-JP" sz="3200" dirty="0"/>
                  <a:t>c</a:t>
                </a:r>
                <a:r>
                  <a:rPr lang="en-US" altLang="ja-JP" sz="3200" baseline="30000" dirty="0"/>
                  <a:t>2</a:t>
                </a:r>
                <a:r>
                  <a:rPr lang="en-US" altLang="ja-JP" sz="3200" dirty="0"/>
                  <a:t>=13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c=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3200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65B540A-EFD5-4133-9204-C572E2DB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13" y="3004615"/>
                <a:ext cx="2152301" cy="2600968"/>
              </a:xfrm>
              <a:prstGeom prst="rect">
                <a:avLst/>
              </a:prstGeom>
              <a:blipFill>
                <a:blip r:embed="rId5"/>
                <a:stretch>
                  <a:fillRect l="-7365" t="-3044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>
            <a:extLst>
              <a:ext uri="{FF2B5EF4-FFF2-40B4-BE49-F238E27FC236}">
                <a16:creationId xmlns:a16="http://schemas.microsoft.com/office/drawing/2014/main" id="{7B6E4559-3831-4317-82DD-A4ECCA4F47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1"/>
          <a:stretch/>
        </p:blipFill>
        <p:spPr>
          <a:xfrm>
            <a:off x="7623479" y="732380"/>
            <a:ext cx="1874851" cy="140283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DEFE28-F21B-4317-81DE-DC08CFDA0322}"/>
              </a:ext>
            </a:extLst>
          </p:cNvPr>
          <p:cNvSpPr txBox="1"/>
          <p:nvPr/>
        </p:nvSpPr>
        <p:spPr>
          <a:xfrm>
            <a:off x="6309195" y="1005926"/>
            <a:ext cx="236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c</a:t>
            </a:r>
            <a:r>
              <a:rPr lang="en-US" altLang="ja-JP" sz="3200" baseline="30000" dirty="0"/>
              <a:t>2</a:t>
            </a:r>
            <a:r>
              <a:rPr lang="en-US" altLang="ja-JP" sz="3200" dirty="0"/>
              <a:t>=a</a:t>
            </a:r>
            <a:r>
              <a:rPr lang="en-US" altLang="ja-JP" sz="3200" baseline="30000" dirty="0"/>
              <a:t>2</a:t>
            </a:r>
            <a:r>
              <a:rPr lang="en-US" altLang="ja-JP" sz="3200" dirty="0"/>
              <a:t>+b</a:t>
            </a:r>
            <a:r>
              <a:rPr lang="en-US" altLang="ja-JP" sz="32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63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146283A-3572-49EE-9762-D3E8248A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19" y="1433800"/>
            <a:ext cx="4084875" cy="2662463"/>
          </a:xfrm>
          <a:prstGeom prst="rect">
            <a:avLst/>
          </a:prstGeom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28E504EA-D39B-48F6-89A0-559AECD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400" dirty="0"/>
              <a:t>平方根の利用例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96A24B2-0B44-43EE-9E31-42F7106D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三平方の定理</a:t>
            </a:r>
            <a:r>
              <a:rPr lang="en-US" altLang="ja-JP" sz="3600" dirty="0"/>
              <a:t>(</a:t>
            </a:r>
            <a:r>
              <a:rPr lang="ja-JP" altLang="en-US" sz="3600" dirty="0"/>
              <a:t>ピタゴラスの定理</a:t>
            </a:r>
            <a:r>
              <a:rPr lang="en-US" altLang="ja-JP" sz="3600" dirty="0"/>
              <a:t>) </a:t>
            </a:r>
          </a:p>
          <a:p>
            <a:r>
              <a:rPr lang="en-US" altLang="ja-JP" sz="3600" dirty="0"/>
              <a:t>c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=a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+b</a:t>
            </a:r>
            <a:r>
              <a:rPr lang="en-US" altLang="ja-JP" sz="3600" baseline="30000" dirty="0"/>
              <a:t>2</a:t>
            </a:r>
          </a:p>
          <a:p>
            <a:endParaRPr lang="en-US" altLang="ja-JP" sz="3600" baseline="30000" dirty="0"/>
          </a:p>
          <a:p>
            <a:r>
              <a:rPr lang="en-US" altLang="ja-JP" sz="3600" dirty="0"/>
              <a:t>a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+b</a:t>
            </a:r>
            <a:r>
              <a:rPr lang="en-US" altLang="ja-JP" sz="3600" baseline="30000" dirty="0"/>
              <a:t>2</a:t>
            </a:r>
            <a:r>
              <a:rPr lang="ja-JP" altLang="en-US" sz="3600" dirty="0"/>
              <a:t>で求められるのは</a:t>
            </a:r>
            <a:br>
              <a:rPr lang="en-US" altLang="ja-JP" sz="3600" dirty="0"/>
            </a:br>
            <a:r>
              <a:rPr lang="en-US" altLang="ja-JP" sz="3600" dirty="0"/>
              <a:t>c</a:t>
            </a:r>
            <a:r>
              <a:rPr lang="en-US" altLang="ja-JP" sz="3600" baseline="30000" dirty="0"/>
              <a:t>2</a:t>
            </a:r>
            <a:r>
              <a:rPr lang="ja-JP" altLang="en-US" sz="3600" dirty="0"/>
              <a:t>なのでその平方根が</a:t>
            </a:r>
            <a:r>
              <a:rPr lang="en-US" altLang="ja-JP" sz="3600" dirty="0"/>
              <a:t>c</a:t>
            </a:r>
            <a:r>
              <a:rPr lang="ja-JP" altLang="en-US" sz="3600" dirty="0"/>
              <a:t>となる</a:t>
            </a:r>
          </a:p>
        </p:txBody>
      </p:sp>
    </p:spTree>
    <p:extLst>
      <p:ext uri="{BB962C8B-B14F-4D97-AF65-F5344CB8AC3E}">
        <p14:creationId xmlns:p14="http://schemas.microsoft.com/office/powerpoint/2010/main" val="345747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4 + 6	= 10</a:t>
            </a:r>
          </a:p>
          <a:p>
            <a:pPr marL="0" indent="0">
              <a:buNone/>
            </a:pPr>
            <a:r>
              <a:rPr kumimoji="1" lang="en-US" altLang="ja-JP" sz="3600" dirty="0"/>
              <a:t>9 – 3	= 6</a:t>
            </a:r>
          </a:p>
          <a:p>
            <a:pPr marL="0" indent="0">
              <a:buNone/>
            </a:pPr>
            <a:r>
              <a:rPr lang="en-US" altLang="ja-JP" sz="3600" dirty="0"/>
              <a:t>7 * 8	= 56</a:t>
            </a:r>
          </a:p>
          <a:p>
            <a:pPr marL="0" indent="0">
              <a:buNone/>
            </a:pPr>
            <a:r>
              <a:rPr kumimoji="1" lang="en-US" altLang="ja-JP" sz="3600" dirty="0"/>
              <a:t>9 / 3		= 3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C013C1-C6AB-4543-9855-59FE392E1008}"/>
              </a:ext>
            </a:extLst>
          </p:cNvPr>
          <p:cNvSpPr/>
          <p:nvPr/>
        </p:nvSpPr>
        <p:spPr>
          <a:xfrm>
            <a:off x="2511552" y="2205109"/>
            <a:ext cx="670560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FDE3DC-CD1E-4B1B-982A-0D3B607950BD}"/>
              </a:ext>
            </a:extLst>
          </p:cNvPr>
          <p:cNvSpPr/>
          <p:nvPr/>
        </p:nvSpPr>
        <p:spPr>
          <a:xfrm>
            <a:off x="2511552" y="2928178"/>
            <a:ext cx="670560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37E011-3B2A-4C00-BB63-52070DA1681F}"/>
              </a:ext>
            </a:extLst>
          </p:cNvPr>
          <p:cNvSpPr/>
          <p:nvPr/>
        </p:nvSpPr>
        <p:spPr>
          <a:xfrm>
            <a:off x="2511552" y="3549165"/>
            <a:ext cx="670560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74B4B2-E94F-45FD-AE68-D01B00A24CD6}"/>
              </a:ext>
            </a:extLst>
          </p:cNvPr>
          <p:cNvSpPr/>
          <p:nvPr/>
        </p:nvSpPr>
        <p:spPr>
          <a:xfrm>
            <a:off x="2511552" y="1584122"/>
            <a:ext cx="670560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9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E359B-0B70-439C-8EC0-F656955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小数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0CC04-AA47-4CE7-A1BF-C1B7ACB0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0,1,2</a:t>
            </a:r>
            <a:r>
              <a:rPr kumimoji="1" lang="ja-JP" altLang="en-US" sz="3200" dirty="0"/>
              <a:t>といったはっきりした数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整数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でなく、</a:t>
            </a:r>
            <a:br>
              <a:rPr kumimoji="1" lang="en-US" altLang="ja-JP" sz="3200" dirty="0"/>
            </a:br>
            <a:r>
              <a:rPr lang="en-US" altLang="ja-JP" sz="3200" dirty="0"/>
              <a:t>1</a:t>
            </a:r>
            <a:r>
              <a:rPr lang="ja-JP" altLang="en-US" sz="3200" dirty="0"/>
              <a:t>と</a:t>
            </a:r>
            <a:r>
              <a:rPr lang="en-US" altLang="ja-JP" sz="3200" dirty="0"/>
              <a:t>2</a:t>
            </a:r>
            <a:r>
              <a:rPr lang="ja-JP" altLang="en-US" sz="3200" dirty="0"/>
              <a:t>の間、などを表したいときに使う</a:t>
            </a:r>
            <a:endParaRPr lang="en-US" altLang="ja-JP" sz="3200" dirty="0"/>
          </a:p>
          <a:p>
            <a:r>
              <a:rPr lang="ja-JP" altLang="en-US" sz="3200" dirty="0"/>
              <a:t>整数部、小数点、小数部で構成される</a:t>
            </a:r>
            <a:endParaRPr lang="en-US" altLang="ja-JP" sz="3200" dirty="0"/>
          </a:p>
          <a:p>
            <a:r>
              <a:rPr kumimoji="1" lang="ja-JP" altLang="en-US" sz="3200" dirty="0"/>
              <a:t>例</a:t>
            </a:r>
            <a:r>
              <a:rPr kumimoji="1" lang="en-US" altLang="ja-JP" sz="3200" dirty="0"/>
              <a:t>12.345</a:t>
            </a:r>
          </a:p>
          <a:p>
            <a:endParaRPr kumimoji="1" lang="ja-JP" altLang="en-US" sz="32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9CBF001-B839-4800-85DC-BB3B96DE1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93233"/>
              </p:ext>
            </p:extLst>
          </p:nvPr>
        </p:nvGraphicFramePr>
        <p:xfrm>
          <a:off x="714666" y="4013200"/>
          <a:ext cx="88080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007">
                  <a:extLst>
                    <a:ext uri="{9D8B030D-6E8A-4147-A177-3AD203B41FA5}">
                      <a16:colId xmlns:a16="http://schemas.microsoft.com/office/drawing/2014/main" val="4287855879"/>
                    </a:ext>
                  </a:extLst>
                </a:gridCol>
                <a:gridCol w="1468007">
                  <a:extLst>
                    <a:ext uri="{9D8B030D-6E8A-4147-A177-3AD203B41FA5}">
                      <a16:colId xmlns:a16="http://schemas.microsoft.com/office/drawing/2014/main" val="4171313144"/>
                    </a:ext>
                  </a:extLst>
                </a:gridCol>
                <a:gridCol w="1468007">
                  <a:extLst>
                    <a:ext uri="{9D8B030D-6E8A-4147-A177-3AD203B41FA5}">
                      <a16:colId xmlns:a16="http://schemas.microsoft.com/office/drawing/2014/main" val="3327576275"/>
                    </a:ext>
                  </a:extLst>
                </a:gridCol>
                <a:gridCol w="1468007">
                  <a:extLst>
                    <a:ext uri="{9D8B030D-6E8A-4147-A177-3AD203B41FA5}">
                      <a16:colId xmlns:a16="http://schemas.microsoft.com/office/drawing/2014/main" val="1571366411"/>
                    </a:ext>
                  </a:extLst>
                </a:gridCol>
                <a:gridCol w="1468007">
                  <a:extLst>
                    <a:ext uri="{9D8B030D-6E8A-4147-A177-3AD203B41FA5}">
                      <a16:colId xmlns:a16="http://schemas.microsoft.com/office/drawing/2014/main" val="3616106467"/>
                    </a:ext>
                  </a:extLst>
                </a:gridCol>
                <a:gridCol w="1468007">
                  <a:extLst>
                    <a:ext uri="{9D8B030D-6E8A-4147-A177-3AD203B41FA5}">
                      <a16:colId xmlns:a16="http://schemas.microsoft.com/office/drawing/2014/main" val="83830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797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整数部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小数点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小数部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十の位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一の位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小数第一位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小数第二位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小数第三位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7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8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19D87-298E-4F50-97F5-03A9894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5A813-7B26-4E8B-B681-F0CA9C3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21.34 + 7.72		= 29.06</a:t>
            </a:r>
          </a:p>
          <a:p>
            <a:pPr marL="0" indent="0">
              <a:buNone/>
            </a:pPr>
            <a:r>
              <a:rPr kumimoji="1" lang="en-US" altLang="ja-JP" sz="3600" dirty="0"/>
              <a:t>6.871 - 0.532		= 6.339</a:t>
            </a:r>
          </a:p>
          <a:p>
            <a:pPr marL="0" indent="0">
              <a:buNone/>
            </a:pPr>
            <a:r>
              <a:rPr lang="en-US" altLang="ja-JP" sz="3600" dirty="0"/>
              <a:t>23.8 * 0.15			= 3.57</a:t>
            </a:r>
          </a:p>
          <a:p>
            <a:pPr marL="0" indent="0">
              <a:buNone/>
            </a:pPr>
            <a:r>
              <a:rPr kumimoji="1" lang="en-US" altLang="ja-JP" sz="3600" dirty="0"/>
              <a:t>74.75 / 2.3			= 32.5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3CA971-78AB-49CC-B5D7-0294EE6BCE03}"/>
              </a:ext>
            </a:extLst>
          </p:cNvPr>
          <p:cNvSpPr/>
          <p:nvPr/>
        </p:nvSpPr>
        <p:spPr>
          <a:xfrm>
            <a:off x="4291584" y="1583014"/>
            <a:ext cx="1328928" cy="594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BECF5D-91D9-47FC-B9B0-E0C0D4D5145C}"/>
              </a:ext>
            </a:extLst>
          </p:cNvPr>
          <p:cNvSpPr/>
          <p:nvPr/>
        </p:nvSpPr>
        <p:spPr>
          <a:xfrm>
            <a:off x="4291584" y="2248607"/>
            <a:ext cx="1328928" cy="594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FB2E57-48F0-433B-8FD8-07E41D48FF42}"/>
              </a:ext>
            </a:extLst>
          </p:cNvPr>
          <p:cNvSpPr/>
          <p:nvPr/>
        </p:nvSpPr>
        <p:spPr>
          <a:xfrm>
            <a:off x="4291584" y="2890329"/>
            <a:ext cx="1328928" cy="594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EB46F8-E91F-4A1D-9A67-220140BDBBE9}"/>
              </a:ext>
            </a:extLst>
          </p:cNvPr>
          <p:cNvSpPr/>
          <p:nvPr/>
        </p:nvSpPr>
        <p:spPr>
          <a:xfrm>
            <a:off x="4291584" y="3532051"/>
            <a:ext cx="1328928" cy="594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2AFE-3EE2-4828-852E-039D858B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負の数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4A6E5-551B-43EB-8921-06C2ECFA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よりも小さい数のこと</a:t>
            </a:r>
            <a:endParaRPr kumimoji="1" lang="en-US" altLang="ja-JP" sz="3200" dirty="0"/>
          </a:p>
          <a:p>
            <a:pPr lvl="1"/>
            <a:r>
              <a:rPr lang="en-US" altLang="ja-JP" sz="3000" dirty="0"/>
              <a:t>0</a:t>
            </a:r>
            <a:r>
              <a:rPr lang="ja-JP" altLang="en-US" sz="3000" dirty="0"/>
              <a:t>は負の数ではない</a:t>
            </a:r>
            <a:endParaRPr lang="en-US" altLang="ja-JP" sz="3000" dirty="0"/>
          </a:p>
          <a:p>
            <a:pPr lvl="1"/>
            <a:r>
              <a:rPr kumimoji="1" lang="en-US" altLang="ja-JP" sz="3000" dirty="0"/>
              <a:t>0</a:t>
            </a:r>
            <a:r>
              <a:rPr kumimoji="1" lang="ja-JP" altLang="en-US" sz="3000" dirty="0"/>
              <a:t>より大きい数は正の数という</a:t>
            </a:r>
            <a:endParaRPr kumimoji="1" lang="en-US" altLang="ja-JP" sz="3000" dirty="0"/>
          </a:p>
          <a:p>
            <a:r>
              <a:rPr kumimoji="1" lang="ja-JP" altLang="en-US" sz="3200" dirty="0"/>
              <a:t>数字の前に</a:t>
            </a:r>
            <a:r>
              <a:rPr kumimoji="1" lang="en-US" altLang="ja-JP" sz="3200" dirty="0"/>
              <a:t>-(</a:t>
            </a:r>
            <a:r>
              <a:rPr kumimoji="1" lang="ja-JP" altLang="en-US" sz="3200" dirty="0"/>
              <a:t>マイナス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をつけて表す</a:t>
            </a:r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9FE408-B967-4AD7-ABE6-9C0CED389B08}"/>
              </a:ext>
            </a:extLst>
          </p:cNvPr>
          <p:cNvSpPr txBox="1"/>
          <p:nvPr/>
        </p:nvSpPr>
        <p:spPr>
          <a:xfrm>
            <a:off x="3543108" y="4669536"/>
            <a:ext cx="286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/>
              <a:t>-64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1996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51B8E-CB2D-4BB0-A180-79905CD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負</a:t>
            </a:r>
            <a:r>
              <a:rPr kumimoji="1" lang="ja-JP" altLang="en-US" sz="6000"/>
              <a:t>の数の計算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4B6C7-D3B6-4311-8C3E-BDD72BD4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/>
              <a:t>負の数と正の数を掛け算した結果は負の数</a:t>
            </a:r>
            <a:endParaRPr lang="en-US" altLang="ja-JP" sz="3200" dirty="0"/>
          </a:p>
          <a:p>
            <a:pPr lvl="1"/>
            <a:r>
              <a:rPr lang="en-US" altLang="ja-JP" sz="3000" dirty="0"/>
              <a:t>-2</a:t>
            </a:r>
            <a:r>
              <a:rPr lang="ja-JP" altLang="en-US" sz="3000" dirty="0"/>
              <a:t> </a:t>
            </a:r>
            <a:r>
              <a:rPr lang="en-US" altLang="ja-JP" sz="3000" dirty="0"/>
              <a:t>*</a:t>
            </a:r>
            <a:r>
              <a:rPr lang="ja-JP" altLang="en-US" sz="3000" dirty="0"/>
              <a:t> </a:t>
            </a:r>
            <a:r>
              <a:rPr lang="en-US" altLang="ja-JP" sz="3000" dirty="0"/>
              <a:t>2</a:t>
            </a:r>
            <a:r>
              <a:rPr lang="ja-JP" altLang="en-US" sz="3000" dirty="0"/>
              <a:t> </a:t>
            </a:r>
            <a:r>
              <a:rPr lang="en-US" altLang="ja-JP" sz="3000" dirty="0"/>
              <a:t>=</a:t>
            </a:r>
            <a:r>
              <a:rPr lang="ja-JP" altLang="en-US" sz="3000" dirty="0"/>
              <a:t> </a:t>
            </a:r>
            <a:r>
              <a:rPr lang="en-US" altLang="ja-JP" sz="3000" dirty="0"/>
              <a:t>-4</a:t>
            </a:r>
          </a:p>
          <a:p>
            <a:pPr lvl="1"/>
            <a:r>
              <a:rPr lang="ja-JP" altLang="en-US" sz="3000" dirty="0"/>
              <a:t>割り算も同様</a:t>
            </a:r>
            <a:r>
              <a:rPr lang="en-US" altLang="ja-JP" sz="3000" dirty="0"/>
              <a:t>		-2 / 2 = -1</a:t>
            </a:r>
          </a:p>
          <a:p>
            <a:r>
              <a:rPr lang="ja-JP" altLang="en-US" sz="3200" dirty="0"/>
              <a:t>負の数と負の数を掛け算した結果は正の数</a:t>
            </a:r>
            <a:endParaRPr lang="en-US" altLang="ja-JP" sz="3200" dirty="0"/>
          </a:p>
          <a:p>
            <a:pPr lvl="1"/>
            <a:r>
              <a:rPr lang="en-US" altLang="ja-JP" sz="3000" dirty="0"/>
              <a:t>-2 * -2 = 4</a:t>
            </a:r>
          </a:p>
          <a:p>
            <a:pPr lvl="1"/>
            <a:r>
              <a:rPr lang="ja-JP" altLang="en-US" sz="3000" dirty="0"/>
              <a:t>割り算も同様</a:t>
            </a:r>
            <a:r>
              <a:rPr lang="en-US" altLang="ja-JP" sz="3000" dirty="0"/>
              <a:t>		-2 / -2 = 1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16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23824-CE9D-41CE-B603-04635249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/>
              <a:t>絶対値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F2108-39C5-4F40-AF09-07FED70C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数字の符号</a:t>
            </a:r>
            <a:r>
              <a:rPr kumimoji="1" lang="en-US" altLang="ja-JP" sz="3200" dirty="0"/>
              <a:t>(+-)</a:t>
            </a:r>
            <a:r>
              <a:rPr kumimoji="1" lang="ja-JP" altLang="en-US" sz="3200" dirty="0"/>
              <a:t>を除いた値</a:t>
            </a:r>
            <a:endParaRPr kumimoji="1" lang="en-US" altLang="ja-JP" sz="3200" dirty="0"/>
          </a:p>
          <a:p>
            <a:pPr lvl="1"/>
            <a:r>
              <a:rPr lang="en-US" altLang="ja-JP" sz="3000" dirty="0"/>
              <a:t>-3</a:t>
            </a:r>
            <a:r>
              <a:rPr lang="ja-JP" altLang="en-US" sz="3000" dirty="0"/>
              <a:t>の絶対値は</a:t>
            </a:r>
            <a:r>
              <a:rPr lang="en-US" altLang="ja-JP" sz="3000" dirty="0"/>
              <a:t>3</a:t>
            </a:r>
            <a:endParaRPr kumimoji="1" lang="en-US" altLang="ja-JP" sz="3000" dirty="0"/>
          </a:p>
          <a:p>
            <a:pPr lvl="1"/>
            <a:r>
              <a:rPr kumimoji="1" lang="en-US" altLang="ja-JP" sz="3000" dirty="0"/>
              <a:t>3(+3)</a:t>
            </a:r>
            <a:r>
              <a:rPr kumimoji="1" lang="ja-JP" altLang="en-US" sz="3000" dirty="0"/>
              <a:t>の絶対値は</a:t>
            </a:r>
            <a:r>
              <a:rPr kumimoji="1" lang="en-US" altLang="ja-JP" sz="3000" dirty="0"/>
              <a:t>3</a:t>
            </a:r>
          </a:p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の絶対値は</a:t>
            </a:r>
            <a:r>
              <a:rPr kumimoji="1" lang="en-US" altLang="ja-JP" sz="3200" dirty="0"/>
              <a:t>0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5457B5-AC93-45A2-8E46-C505A9881E55}"/>
              </a:ext>
            </a:extLst>
          </p:cNvPr>
          <p:cNvSpPr txBox="1"/>
          <p:nvPr/>
        </p:nvSpPr>
        <p:spPr>
          <a:xfrm>
            <a:off x="714666" y="4606725"/>
            <a:ext cx="9688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英語だと</a:t>
            </a:r>
            <a:r>
              <a:rPr kumimoji="1" lang="en-US" altLang="ja-JP" sz="3200" dirty="0"/>
              <a:t>Absolute Value</a:t>
            </a:r>
          </a:p>
          <a:p>
            <a:r>
              <a:rPr kumimoji="1" lang="ja-JP" altLang="en-US" sz="3200" dirty="0"/>
              <a:t>プログラムでは略して</a:t>
            </a:r>
            <a:r>
              <a:rPr kumimoji="1" lang="en-US" altLang="ja-JP" sz="3200" dirty="0"/>
              <a:t>abs</a:t>
            </a:r>
            <a:r>
              <a:rPr kumimoji="1" lang="ja-JP" altLang="en-US" sz="3200" dirty="0"/>
              <a:t>と書かれることがある</a:t>
            </a:r>
          </a:p>
        </p:txBody>
      </p:sp>
    </p:spTree>
    <p:extLst>
      <p:ext uri="{BB962C8B-B14F-4D97-AF65-F5344CB8AC3E}">
        <p14:creationId xmlns:p14="http://schemas.microsoft.com/office/powerpoint/2010/main" val="36030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478150-f27b-486d-80db-225f3014c488" xsi:nil="true"/>
    <lcf76f155ced4ddcb4097134ff3c332f xmlns="a69c6e93-3fba-42bc-9fc3-ad2c47d2ab4e">
      <Terms xmlns="http://schemas.microsoft.com/office/infopath/2007/PartnerControls"/>
    </lcf76f155ced4ddcb4097134ff3c332f>
    <_x8a73__x7d30_ xmlns="a69c6e93-3fba-42bc-9fc3-ad2c47d2ab4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B0861DB5022CC49B6AC48554230C00D" ma:contentTypeVersion="17" ma:contentTypeDescription="新しいドキュメントを作成します。" ma:contentTypeScope="" ma:versionID="b7bb5f84ed1093942041780d37794cba">
  <xsd:schema xmlns:xsd="http://www.w3.org/2001/XMLSchema" xmlns:xs="http://www.w3.org/2001/XMLSchema" xmlns:p="http://schemas.microsoft.com/office/2006/metadata/properties" xmlns:ns2="a69c6e93-3fba-42bc-9fc3-ad2c47d2ab4e" xmlns:ns3="94478150-f27b-486d-80db-225f3014c488" targetNamespace="http://schemas.microsoft.com/office/2006/metadata/properties" ma:root="true" ma:fieldsID="def18b696a443ee284da8e8fc14c49ed" ns2:_="" ns3:_="">
    <xsd:import namespace="a69c6e93-3fba-42bc-9fc3-ad2c47d2ab4e"/>
    <xsd:import namespace="94478150-f27b-486d-80db-225f3014c4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_x8a73__x7d3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6e93-3fba-42bc-9fc3-ad2c47d2a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x8a73__x7d30_" ma:index="24" nillable="true" ma:displayName="詳細" ma:format="Dropdown" ma:internalName="_x8a73__x7d30_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78150-f27b-486d-80db-225f3014c48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759155f-99f2-4c12-a7f9-6e218bbed115}" ma:internalName="TaxCatchAll" ma:showField="CatchAllData" ma:web="94478150-f27b-486d-80db-225f3014c4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698F8-3CFE-46C9-9467-0C90AC1DE14C}">
  <ds:schemaRefs>
    <ds:schemaRef ds:uri="http://schemas.microsoft.com/office/2006/metadata/properties"/>
    <ds:schemaRef ds:uri="http://schemas.microsoft.com/office/infopath/2007/PartnerControls"/>
    <ds:schemaRef ds:uri="94478150-f27b-486d-80db-225f3014c488"/>
    <ds:schemaRef ds:uri="a69c6e93-3fba-42bc-9fc3-ad2c47d2ab4e"/>
  </ds:schemaRefs>
</ds:datastoreItem>
</file>

<file path=customXml/itemProps2.xml><?xml version="1.0" encoding="utf-8"?>
<ds:datastoreItem xmlns:ds="http://schemas.openxmlformats.org/officeDocument/2006/customXml" ds:itemID="{A8F59DF7-0C3D-45CB-BBAA-87AD72DB7C00}"/>
</file>

<file path=customXml/itemProps3.xml><?xml version="1.0" encoding="utf-8"?>
<ds:datastoreItem xmlns:ds="http://schemas.openxmlformats.org/officeDocument/2006/customXml" ds:itemID="{A7EFAF7F-DA14-4C97-865E-18CEB3A2E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1691</Words>
  <Application>Microsoft Office PowerPoint</Application>
  <PresentationFormat>ワイド画面</PresentationFormat>
  <Paragraphs>322</Paragraphs>
  <Slides>37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ファセット</vt:lpstr>
      <vt:lpstr>ゲーム数学</vt:lpstr>
      <vt:lpstr>本日の授業</vt:lpstr>
      <vt:lpstr>はじめに</vt:lpstr>
      <vt:lpstr>練習問題</vt:lpstr>
      <vt:lpstr>小数</vt:lpstr>
      <vt:lpstr>練習問題</vt:lpstr>
      <vt:lpstr>負の数</vt:lpstr>
      <vt:lpstr>負の数の計算</vt:lpstr>
      <vt:lpstr>絶対値</vt:lpstr>
      <vt:lpstr>練習問題</vt:lpstr>
      <vt:lpstr>割合</vt:lpstr>
      <vt:lpstr>割合の表現方法</vt:lpstr>
      <vt:lpstr>練習問題</vt:lpstr>
      <vt:lpstr>累乗</vt:lpstr>
      <vt:lpstr>累乗の書き方</vt:lpstr>
      <vt:lpstr>累乗の例 </vt:lpstr>
      <vt:lpstr>練習問題</vt:lpstr>
      <vt:lpstr>2の累乗</vt:lpstr>
      <vt:lpstr>？の2乗</vt:lpstr>
      <vt:lpstr>素数</vt:lpstr>
      <vt:lpstr>練習問題</vt:lpstr>
      <vt:lpstr>素数か判定するテクニック</vt:lpstr>
      <vt:lpstr>累乗の復習</vt:lpstr>
      <vt:lpstr>モンストを作りたい</vt:lpstr>
      <vt:lpstr>三平方の定理</vt:lpstr>
      <vt:lpstr>平方根</vt:lpstr>
      <vt:lpstr>平方根とは？</vt:lpstr>
      <vt:lpstr>練習問題</vt:lpstr>
      <vt:lpstr>平方根が整数にならない？</vt:lpstr>
      <vt:lpstr>2の平方根を探す</vt:lpstr>
      <vt:lpstr>2乗してぴったり2になる数字？</vt:lpstr>
      <vt:lpstr>平方根の例</vt:lpstr>
      <vt:lpstr>？の2乗</vt:lpstr>
      <vt:lpstr>練習問題</vt:lpstr>
      <vt:lpstr>補足</vt:lpstr>
      <vt:lpstr>練習問題</vt:lpstr>
      <vt:lpstr>平方根の利用例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下道 俊樹</dc:creator>
  <cp:lastModifiedBy>古川 一彦</cp:lastModifiedBy>
  <cp:revision>201</cp:revision>
  <dcterms:created xsi:type="dcterms:W3CDTF">2022-01-19T03:00:03Z</dcterms:created>
  <dcterms:modified xsi:type="dcterms:W3CDTF">2022-07-25T16:03:18Z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0x0101003B0861DB5022CC49B6AC48554230C00D</vt:lpwstr>
  </property>
  <property fmtid="{D5CDD505-2E9C-101B-9397-08002B2CF9AE}" pid="3" name="MediaServiceImageTags">
    <vt:lpwstr/>
  </property>
</Properties>
</file>