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6" r:id="rId4"/>
  </p:sldMasterIdLst>
  <p:sldIdLst>
    <p:sldId id="337" r:id="rId5"/>
    <p:sldId id="335" r:id="rId6"/>
    <p:sldId id="291" r:id="rId7"/>
    <p:sldId id="292" r:id="rId8"/>
    <p:sldId id="293" r:id="rId9"/>
    <p:sldId id="300" r:id="rId10"/>
    <p:sldId id="308" r:id="rId11"/>
    <p:sldId id="312" r:id="rId12"/>
    <p:sldId id="314" r:id="rId13"/>
    <p:sldId id="394" r:id="rId14"/>
    <p:sldId id="355" r:id="rId15"/>
    <p:sldId id="357" r:id="rId16"/>
    <p:sldId id="368" r:id="rId17"/>
    <p:sldId id="369" r:id="rId18"/>
    <p:sldId id="356" r:id="rId19"/>
    <p:sldId id="358" r:id="rId20"/>
    <p:sldId id="361" r:id="rId21"/>
    <p:sldId id="315" r:id="rId22"/>
    <p:sldId id="370" r:id="rId23"/>
    <p:sldId id="371" r:id="rId24"/>
    <p:sldId id="374" r:id="rId25"/>
    <p:sldId id="379" r:id="rId26"/>
    <p:sldId id="310" r:id="rId27"/>
    <p:sldId id="415" r:id="rId28"/>
    <p:sldId id="363" r:id="rId29"/>
    <p:sldId id="364" r:id="rId30"/>
    <p:sldId id="362" r:id="rId31"/>
    <p:sldId id="366" r:id="rId32"/>
    <p:sldId id="365" r:id="rId33"/>
    <p:sldId id="367" r:id="rId34"/>
    <p:sldId id="382" r:id="rId35"/>
    <p:sldId id="383" r:id="rId36"/>
    <p:sldId id="384" r:id="rId37"/>
    <p:sldId id="385" r:id="rId38"/>
    <p:sldId id="386" r:id="rId39"/>
    <p:sldId id="387" r:id="rId40"/>
    <p:sldId id="395" r:id="rId41"/>
    <p:sldId id="388" r:id="rId42"/>
    <p:sldId id="389" r:id="rId43"/>
    <p:sldId id="390" r:id="rId44"/>
    <p:sldId id="396" r:id="rId45"/>
    <p:sldId id="416" r:id="rId46"/>
    <p:sldId id="417" r:id="rId47"/>
    <p:sldId id="324" r:id="rId48"/>
    <p:sldId id="398" r:id="rId49"/>
    <p:sldId id="399" r:id="rId50"/>
    <p:sldId id="400" r:id="rId51"/>
    <p:sldId id="401" r:id="rId52"/>
    <p:sldId id="402" r:id="rId53"/>
    <p:sldId id="403" r:id="rId54"/>
    <p:sldId id="397" r:id="rId55"/>
    <p:sldId id="404" r:id="rId56"/>
    <p:sldId id="405" r:id="rId57"/>
    <p:sldId id="406" r:id="rId58"/>
    <p:sldId id="407" r:id="rId59"/>
    <p:sldId id="414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古川 一彦" initials="古川" lastIdx="1" clrIdx="0">
    <p:extLst>
      <p:ext uri="{19B8F6BF-5375-455C-9EA6-DF929625EA0E}">
        <p15:presenceInfo xmlns:p15="http://schemas.microsoft.com/office/powerpoint/2012/main" userId="S::kazuhiko.furukawa@mail.o-hara.ac.jp::bae3ccc7-6eb2-4855-acd3-30aaed8b61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292"/>
    <a:srgbClr val="DBE9CD"/>
    <a:srgbClr val="EEF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8F276-E985-421D-94B6-D506FDAB1A4C}" v="2" dt="2022-02-13T08:55:33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3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下道 俊樹" userId="4f335ad1-413c-4861-9659-6bb2568eb983" providerId="ADAL" clId="{50B8F276-E985-421D-94B6-D506FDAB1A4C}"/>
    <pc:docChg chg="addSld modSld">
      <pc:chgData name="下道 俊樹" userId="4f335ad1-413c-4861-9659-6bb2568eb983" providerId="ADAL" clId="{50B8F276-E985-421D-94B6-D506FDAB1A4C}" dt="2022-02-13T08:56:18.533" v="56" actId="20577"/>
      <pc:docMkLst>
        <pc:docMk/>
      </pc:docMkLst>
      <pc:sldChg chg="modSp add mod">
        <pc:chgData name="下道 俊樹" userId="4f335ad1-413c-4861-9659-6bb2568eb983" providerId="ADAL" clId="{50B8F276-E985-421D-94B6-D506FDAB1A4C}" dt="2022-02-13T08:56:06.108" v="53" actId="20577"/>
        <pc:sldMkLst>
          <pc:docMk/>
          <pc:sldMk cId="3663949886" sldId="260"/>
        </pc:sldMkLst>
        <pc:spChg chg="mod">
          <ac:chgData name="下道 俊樹" userId="4f335ad1-413c-4861-9659-6bb2568eb983" providerId="ADAL" clId="{50B8F276-E985-421D-94B6-D506FDAB1A4C}" dt="2022-02-13T08:55:48.811" v="36" actId="20577"/>
          <ac:spMkLst>
            <pc:docMk/>
            <pc:sldMk cId="3663949886" sldId="260"/>
            <ac:spMk id="2" creationId="{B07F0731-4B56-400E-B0FD-7E69E4D5EFE9}"/>
          </ac:spMkLst>
        </pc:spChg>
        <pc:spChg chg="mod">
          <ac:chgData name="下道 俊樹" userId="4f335ad1-413c-4861-9659-6bb2568eb983" providerId="ADAL" clId="{50B8F276-E985-421D-94B6-D506FDAB1A4C}" dt="2022-02-13T08:56:06.108" v="53" actId="20577"/>
          <ac:spMkLst>
            <pc:docMk/>
            <pc:sldMk cId="3663949886" sldId="260"/>
            <ac:spMk id="3" creationId="{C4142CD5-4FD2-4707-8F44-C7C8EB9111D4}"/>
          </ac:spMkLst>
        </pc:spChg>
      </pc:sldChg>
      <pc:sldChg chg="modSp add mod">
        <pc:chgData name="下道 俊樹" userId="4f335ad1-413c-4861-9659-6bb2568eb983" providerId="ADAL" clId="{50B8F276-E985-421D-94B6-D506FDAB1A4C}" dt="2022-02-13T08:56:18.533" v="56" actId="20577"/>
        <pc:sldMkLst>
          <pc:docMk/>
          <pc:sldMk cId="490597057" sldId="261"/>
        </pc:sldMkLst>
        <pc:spChg chg="mod">
          <ac:chgData name="下道 俊樹" userId="4f335ad1-413c-4861-9659-6bb2568eb983" providerId="ADAL" clId="{50B8F276-E985-421D-94B6-D506FDAB1A4C}" dt="2022-02-13T08:55:41.317" v="17" actId="20577"/>
          <ac:spMkLst>
            <pc:docMk/>
            <pc:sldMk cId="490597057" sldId="261"/>
            <ac:spMk id="2" creationId="{B07F0731-4B56-400E-B0FD-7E69E4D5EFE9}"/>
          </ac:spMkLst>
        </pc:spChg>
        <pc:spChg chg="mod">
          <ac:chgData name="下道 俊樹" userId="4f335ad1-413c-4861-9659-6bb2568eb983" providerId="ADAL" clId="{50B8F276-E985-421D-94B6-D506FDAB1A4C}" dt="2022-02-13T08:56:18.533" v="56" actId="20577"/>
          <ac:spMkLst>
            <pc:docMk/>
            <pc:sldMk cId="490597057" sldId="261"/>
            <ac:spMk id="3" creationId="{C4142CD5-4FD2-4707-8F44-C7C8EB9111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/>
          <p:cNvSpPr/>
          <p:nvPr/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/>
          <p:cNvSpPr/>
          <p:nvPr/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/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/>
          <p:cNvSpPr/>
          <p:nvPr/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30"/>
          <p:cNvSpPr/>
          <p:nvPr/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18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5" y="2404534"/>
            <a:ext cx="11653200" cy="1646302"/>
          </a:xfrm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" y="4050833"/>
            <a:ext cx="11653200" cy="1096899"/>
          </a:xfrm>
        </p:spPr>
        <p:txBody>
          <a:bodyPr anchor="ctr"/>
          <a:lstStyle>
            <a:lvl1pPr marL="0" indent="0" algn="ctr">
              <a:buNone/>
              <a:defRPr sz="4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2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D5920ED4-8CC9-4E1B-82DF-B0D80395B9F7}"/>
              </a:ext>
            </a:extLst>
          </p:cNvPr>
          <p:cNvCxnSpPr/>
          <p:nvPr userDrawn="1"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0">
            <a:extLst>
              <a:ext uri="{FF2B5EF4-FFF2-40B4-BE49-F238E27FC236}">
                <a16:creationId xmlns:a16="http://schemas.microsoft.com/office/drawing/2014/main" id="{473D5894-B937-43F7-98A5-F94F97928479}"/>
              </a:ext>
            </a:extLst>
          </p:cNvPr>
          <p:cNvCxnSpPr/>
          <p:nvPr userDrawn="1"/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3">
            <a:extLst>
              <a:ext uri="{FF2B5EF4-FFF2-40B4-BE49-F238E27FC236}">
                <a16:creationId xmlns:a16="http://schemas.microsoft.com/office/drawing/2014/main" id="{C0A59EEE-1546-43F7-9E60-65FC3369AE8B}"/>
              </a:ext>
            </a:extLst>
          </p:cNvPr>
          <p:cNvSpPr/>
          <p:nvPr userDrawn="1"/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B6878733-AB3C-4D70-A2A2-2F820A216441}"/>
              </a:ext>
            </a:extLst>
          </p:cNvPr>
          <p:cNvSpPr/>
          <p:nvPr userDrawn="1"/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1FE40140-06C1-4D12-8F86-EA9A6661E73A}"/>
              </a:ext>
            </a:extLst>
          </p:cNvPr>
          <p:cNvSpPr/>
          <p:nvPr userDrawn="1"/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29">
            <a:extLst>
              <a:ext uri="{FF2B5EF4-FFF2-40B4-BE49-F238E27FC236}">
                <a16:creationId xmlns:a16="http://schemas.microsoft.com/office/drawing/2014/main" id="{88DA135C-FC8C-43EF-9C3C-70E7FB6227EB}"/>
              </a:ext>
            </a:extLst>
          </p:cNvPr>
          <p:cNvSpPr/>
          <p:nvPr userDrawn="1"/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Isosceles Triangle 30">
            <a:extLst>
              <a:ext uri="{FF2B5EF4-FFF2-40B4-BE49-F238E27FC236}">
                <a16:creationId xmlns:a16="http://schemas.microsoft.com/office/drawing/2014/main" id="{CACF1F70-842D-42B2-8513-A2FBD79DA2DD}"/>
              </a:ext>
            </a:extLst>
          </p:cNvPr>
          <p:cNvSpPr/>
          <p:nvPr userDrawn="1"/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18">
            <a:extLst>
              <a:ext uri="{FF2B5EF4-FFF2-40B4-BE49-F238E27FC236}">
                <a16:creationId xmlns:a16="http://schemas.microsoft.com/office/drawing/2014/main" id="{9035425B-AC51-4A2B-9C60-18338337982C}"/>
              </a:ext>
            </a:extLst>
          </p:cNvPr>
          <p:cNvSpPr/>
          <p:nvPr userDrawn="1"/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388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 userDrawn="1"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 userDrawn="1"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 userDrawn="1"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800000" cy="662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433800"/>
            <a:ext cx="10800000" cy="515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2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Arial" panose="020B0604020202020204" pitchFamily="34" charset="0"/>
        <a:buNone/>
        <a:defRPr kumimoji="1"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kumimoji="1"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C10F948-2479-4B53-9215-A8E3BE37A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sz="7200" dirty="0"/>
              <a:t>ゲーム数学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47EE14DC-DF5C-4660-B11F-8DC1D162A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/>
              <a:t>4</a:t>
            </a:r>
            <a:r>
              <a:rPr kumimoji="1" lang="ja-JP" altLang="en-US"/>
              <a:t>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8001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7F7F31-13D3-43E5-9D1A-AF130792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累乗について補足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A69A45-DE78-4CB0-85AC-F82A9C852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74EE291C-0B1B-4E73-AAD5-70D5F8B9D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417022"/>
              </p:ext>
            </p:extLst>
          </p:nvPr>
        </p:nvGraphicFramePr>
        <p:xfrm>
          <a:off x="2047924" y="1924706"/>
          <a:ext cx="809615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19">
                  <a:extLst>
                    <a:ext uri="{9D8B030D-6E8A-4147-A177-3AD203B41FA5}">
                      <a16:colId xmlns:a16="http://schemas.microsoft.com/office/drawing/2014/main" val="253235126"/>
                    </a:ext>
                  </a:extLst>
                </a:gridCol>
                <a:gridCol w="1012019">
                  <a:extLst>
                    <a:ext uri="{9D8B030D-6E8A-4147-A177-3AD203B41FA5}">
                      <a16:colId xmlns:a16="http://schemas.microsoft.com/office/drawing/2014/main" val="2494637637"/>
                    </a:ext>
                  </a:extLst>
                </a:gridCol>
                <a:gridCol w="1012019">
                  <a:extLst>
                    <a:ext uri="{9D8B030D-6E8A-4147-A177-3AD203B41FA5}">
                      <a16:colId xmlns:a16="http://schemas.microsoft.com/office/drawing/2014/main" val="3569321719"/>
                    </a:ext>
                  </a:extLst>
                </a:gridCol>
                <a:gridCol w="1012019">
                  <a:extLst>
                    <a:ext uri="{9D8B030D-6E8A-4147-A177-3AD203B41FA5}">
                      <a16:colId xmlns:a16="http://schemas.microsoft.com/office/drawing/2014/main" val="4027267847"/>
                    </a:ext>
                  </a:extLst>
                </a:gridCol>
                <a:gridCol w="1012019">
                  <a:extLst>
                    <a:ext uri="{9D8B030D-6E8A-4147-A177-3AD203B41FA5}">
                      <a16:colId xmlns:a16="http://schemas.microsoft.com/office/drawing/2014/main" val="583586495"/>
                    </a:ext>
                  </a:extLst>
                </a:gridCol>
                <a:gridCol w="1012019">
                  <a:extLst>
                    <a:ext uri="{9D8B030D-6E8A-4147-A177-3AD203B41FA5}">
                      <a16:colId xmlns:a16="http://schemas.microsoft.com/office/drawing/2014/main" val="3294540041"/>
                    </a:ext>
                  </a:extLst>
                </a:gridCol>
                <a:gridCol w="1012019">
                  <a:extLst>
                    <a:ext uri="{9D8B030D-6E8A-4147-A177-3AD203B41FA5}">
                      <a16:colId xmlns:a16="http://schemas.microsoft.com/office/drawing/2014/main" val="1423591685"/>
                    </a:ext>
                  </a:extLst>
                </a:gridCol>
                <a:gridCol w="1012019">
                  <a:extLst>
                    <a:ext uri="{9D8B030D-6E8A-4147-A177-3AD203B41FA5}">
                      <a16:colId xmlns:a16="http://schemas.microsoft.com/office/drawing/2014/main" val="3047531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</a:t>
                      </a:r>
                      <a:r>
                        <a:rPr kumimoji="1" lang="en-US" altLang="ja-JP" sz="2000" baseline="30000" dirty="0"/>
                        <a:t>4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</a:t>
                      </a:r>
                      <a:r>
                        <a:rPr kumimoji="1" lang="en-US" altLang="ja-JP" sz="2000" baseline="30000" dirty="0"/>
                        <a:t>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</a:t>
                      </a:r>
                      <a:r>
                        <a:rPr kumimoji="1" lang="en-US" altLang="ja-JP" sz="2000" baseline="30000" dirty="0"/>
                        <a:t>2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</a:t>
                      </a:r>
                      <a:r>
                        <a:rPr kumimoji="1" lang="en-US" altLang="ja-JP" sz="2000" baseline="30000" dirty="0"/>
                        <a:t>1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</a:t>
                      </a:r>
                      <a:r>
                        <a:rPr kumimoji="1" lang="en-US" altLang="ja-JP" sz="2000" baseline="30000" dirty="0"/>
                        <a:t>0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</a:t>
                      </a:r>
                      <a:r>
                        <a:rPr kumimoji="1" lang="en-US" altLang="ja-JP" sz="2000" baseline="30000" dirty="0"/>
                        <a:t>-1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</a:t>
                      </a:r>
                      <a:r>
                        <a:rPr kumimoji="1" lang="en-US" altLang="ja-JP" sz="2000" baseline="30000" dirty="0"/>
                        <a:t>-2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</a:t>
                      </a:r>
                      <a:r>
                        <a:rPr kumimoji="1" lang="en-US" altLang="ja-JP" sz="2000" baseline="30000" dirty="0"/>
                        <a:t>-3</a:t>
                      </a:r>
                      <a:endParaRPr kumimoji="1" lang="ja-JP" altLang="en-US" sz="20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22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10000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1000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100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0.1</a:t>
                      </a:r>
                      <a:endParaRPr kumimoji="1" lang="ja-JP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0.01</a:t>
                      </a:r>
                      <a:endParaRPr kumimoji="1" lang="ja-JP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0.001</a:t>
                      </a:r>
                      <a:endParaRPr kumimoji="1" lang="ja-JP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85487"/>
                  </a:ext>
                </a:extLst>
              </a:tr>
            </a:tbl>
          </a:graphicData>
        </a:graphic>
      </p:graphicFrame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D32F41B-AE15-4BB3-A58D-E47ECDE96355}"/>
              </a:ext>
            </a:extLst>
          </p:cNvPr>
          <p:cNvCxnSpPr/>
          <p:nvPr/>
        </p:nvCxnSpPr>
        <p:spPr>
          <a:xfrm flipH="1">
            <a:off x="5840504" y="2890182"/>
            <a:ext cx="4482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DE6A697-FE81-42C4-8FF0-96157364CBEC}"/>
              </a:ext>
            </a:extLst>
          </p:cNvPr>
          <p:cNvSpPr txBox="1"/>
          <p:nvPr/>
        </p:nvSpPr>
        <p:spPr>
          <a:xfrm>
            <a:off x="5688104" y="2921110"/>
            <a:ext cx="981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*</a:t>
            </a:r>
            <a:r>
              <a:rPr kumimoji="1" lang="en-US" altLang="ja-JP" sz="3200" dirty="0"/>
              <a:t>10</a:t>
            </a:r>
            <a:endParaRPr kumimoji="1" lang="ja-JP" altLang="en-US" sz="32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7C0755D-5DB8-4BB7-A977-EB8700FFC00F}"/>
              </a:ext>
            </a:extLst>
          </p:cNvPr>
          <p:cNvCxnSpPr/>
          <p:nvPr/>
        </p:nvCxnSpPr>
        <p:spPr>
          <a:xfrm flipH="1">
            <a:off x="4820768" y="2890182"/>
            <a:ext cx="4482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D18077B-1395-42E6-8605-DE51A556C0BC}"/>
              </a:ext>
            </a:extLst>
          </p:cNvPr>
          <p:cNvSpPr txBox="1"/>
          <p:nvPr/>
        </p:nvSpPr>
        <p:spPr>
          <a:xfrm>
            <a:off x="4668368" y="2921110"/>
            <a:ext cx="981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*</a:t>
            </a:r>
            <a:r>
              <a:rPr kumimoji="1" lang="en-US" altLang="ja-JP" sz="3200" dirty="0"/>
              <a:t>10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5FF33AD-1A2E-49D4-AE01-0EC91961147B}"/>
              </a:ext>
            </a:extLst>
          </p:cNvPr>
          <p:cNvCxnSpPr/>
          <p:nvPr/>
        </p:nvCxnSpPr>
        <p:spPr>
          <a:xfrm flipH="1">
            <a:off x="3801032" y="2890182"/>
            <a:ext cx="4482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457E1C3-869E-465D-9342-E1AFF26F817A}"/>
              </a:ext>
            </a:extLst>
          </p:cNvPr>
          <p:cNvSpPr txBox="1"/>
          <p:nvPr/>
        </p:nvSpPr>
        <p:spPr>
          <a:xfrm>
            <a:off x="3648632" y="2921110"/>
            <a:ext cx="981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*</a:t>
            </a:r>
            <a:r>
              <a:rPr kumimoji="1" lang="en-US" altLang="ja-JP" sz="3200" dirty="0"/>
              <a:t>10</a:t>
            </a:r>
            <a:endParaRPr kumimoji="1" lang="ja-JP" altLang="en-US" sz="3200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37307BA-BE04-402A-8FD5-FE2B51F11282}"/>
              </a:ext>
            </a:extLst>
          </p:cNvPr>
          <p:cNvCxnSpPr/>
          <p:nvPr/>
        </p:nvCxnSpPr>
        <p:spPr>
          <a:xfrm flipH="1">
            <a:off x="2781296" y="2884776"/>
            <a:ext cx="4482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EC80CA3-C808-4B50-945D-2A19DB9F8109}"/>
              </a:ext>
            </a:extLst>
          </p:cNvPr>
          <p:cNvSpPr txBox="1"/>
          <p:nvPr/>
        </p:nvSpPr>
        <p:spPr>
          <a:xfrm>
            <a:off x="2628896" y="2915704"/>
            <a:ext cx="981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*</a:t>
            </a:r>
            <a:r>
              <a:rPr kumimoji="1" lang="en-US" altLang="ja-JP" sz="3200" dirty="0"/>
              <a:t>10</a:t>
            </a:r>
            <a:endParaRPr kumimoji="1" lang="ja-JP" altLang="en-US" sz="32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2C5AAF6-5B05-4D5E-9A18-91CC8B634F8B}"/>
              </a:ext>
            </a:extLst>
          </p:cNvPr>
          <p:cNvCxnSpPr/>
          <p:nvPr/>
        </p:nvCxnSpPr>
        <p:spPr>
          <a:xfrm flipH="1">
            <a:off x="6860240" y="2884776"/>
            <a:ext cx="4482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9C815F9-D0A1-48E8-A851-BC46590CC12D}"/>
              </a:ext>
            </a:extLst>
          </p:cNvPr>
          <p:cNvSpPr txBox="1"/>
          <p:nvPr/>
        </p:nvSpPr>
        <p:spPr>
          <a:xfrm>
            <a:off x="6707840" y="2915704"/>
            <a:ext cx="981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*</a:t>
            </a:r>
            <a:r>
              <a:rPr kumimoji="1" lang="en-US" altLang="ja-JP" sz="3200" dirty="0"/>
              <a:t>10</a:t>
            </a:r>
            <a:endParaRPr kumimoji="1" lang="ja-JP" altLang="en-US" sz="32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DFA1FBA-1767-4840-A2C0-7D45D70DDAD0}"/>
              </a:ext>
            </a:extLst>
          </p:cNvPr>
          <p:cNvCxnSpPr/>
          <p:nvPr/>
        </p:nvCxnSpPr>
        <p:spPr>
          <a:xfrm flipH="1">
            <a:off x="7879976" y="2895024"/>
            <a:ext cx="4482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02EB05E-01AE-4983-8A4E-2B3C2899C45A}"/>
              </a:ext>
            </a:extLst>
          </p:cNvPr>
          <p:cNvSpPr txBox="1"/>
          <p:nvPr/>
        </p:nvSpPr>
        <p:spPr>
          <a:xfrm>
            <a:off x="7727576" y="2925952"/>
            <a:ext cx="981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*</a:t>
            </a:r>
            <a:r>
              <a:rPr kumimoji="1" lang="en-US" altLang="ja-JP" sz="3200" dirty="0"/>
              <a:t>10</a:t>
            </a:r>
            <a:endParaRPr kumimoji="1" lang="ja-JP" altLang="en-US" sz="3200" dirty="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64A3A0D-44BA-448F-84C4-7B259CFFD3A1}"/>
              </a:ext>
            </a:extLst>
          </p:cNvPr>
          <p:cNvCxnSpPr/>
          <p:nvPr/>
        </p:nvCxnSpPr>
        <p:spPr>
          <a:xfrm flipH="1">
            <a:off x="8899712" y="2895024"/>
            <a:ext cx="4482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DFE4132-773C-4443-908A-B1756F938C6F}"/>
              </a:ext>
            </a:extLst>
          </p:cNvPr>
          <p:cNvSpPr txBox="1"/>
          <p:nvPr/>
        </p:nvSpPr>
        <p:spPr>
          <a:xfrm>
            <a:off x="8747312" y="2925952"/>
            <a:ext cx="981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*</a:t>
            </a:r>
            <a:r>
              <a:rPr kumimoji="1" lang="en-US" altLang="ja-JP" sz="3200" dirty="0"/>
              <a:t>10</a:t>
            </a:r>
            <a:endParaRPr kumimoji="1" lang="ja-JP" altLang="en-US" sz="32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555195A-F68E-4C33-8A1E-B3976DA848FE}"/>
              </a:ext>
            </a:extLst>
          </p:cNvPr>
          <p:cNvCxnSpPr>
            <a:cxnSpLocks/>
          </p:cNvCxnSpPr>
          <p:nvPr/>
        </p:nvCxnSpPr>
        <p:spPr>
          <a:xfrm>
            <a:off x="5885328" y="3649994"/>
            <a:ext cx="448235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13619C9-8635-4886-947E-2240484DDA81}"/>
              </a:ext>
            </a:extLst>
          </p:cNvPr>
          <p:cNvSpPr txBox="1"/>
          <p:nvPr/>
        </p:nvSpPr>
        <p:spPr>
          <a:xfrm>
            <a:off x="5764303" y="3649994"/>
            <a:ext cx="829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/10</a:t>
            </a:r>
            <a:endParaRPr kumimoji="1" lang="ja-JP" altLang="en-US" sz="32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FD7A433-A426-47BD-A887-EC0DEEE3A607}"/>
              </a:ext>
            </a:extLst>
          </p:cNvPr>
          <p:cNvCxnSpPr>
            <a:cxnSpLocks/>
          </p:cNvCxnSpPr>
          <p:nvPr/>
        </p:nvCxnSpPr>
        <p:spPr>
          <a:xfrm>
            <a:off x="4917139" y="3649994"/>
            <a:ext cx="448235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9A67C67-0974-4FCC-8F55-8763F5C530F0}"/>
              </a:ext>
            </a:extLst>
          </p:cNvPr>
          <p:cNvSpPr txBox="1"/>
          <p:nvPr/>
        </p:nvSpPr>
        <p:spPr>
          <a:xfrm>
            <a:off x="4796114" y="3649994"/>
            <a:ext cx="829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/10</a:t>
            </a:r>
            <a:endParaRPr kumimoji="1" lang="ja-JP" altLang="en-US" sz="3200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1C4AB9E-C120-420E-979E-529B15E9AD93}"/>
              </a:ext>
            </a:extLst>
          </p:cNvPr>
          <p:cNvCxnSpPr>
            <a:cxnSpLocks/>
          </p:cNvCxnSpPr>
          <p:nvPr/>
        </p:nvCxnSpPr>
        <p:spPr>
          <a:xfrm>
            <a:off x="3888433" y="3662387"/>
            <a:ext cx="448235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E308E87-21BF-451F-91CF-CE378C28A042}"/>
              </a:ext>
            </a:extLst>
          </p:cNvPr>
          <p:cNvSpPr txBox="1"/>
          <p:nvPr/>
        </p:nvSpPr>
        <p:spPr>
          <a:xfrm>
            <a:off x="3767408" y="3662387"/>
            <a:ext cx="829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/10</a:t>
            </a:r>
            <a:endParaRPr kumimoji="1" lang="ja-JP" altLang="en-US" sz="3200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D16E240-777E-43FA-9EEF-4C89670D74FD}"/>
              </a:ext>
            </a:extLst>
          </p:cNvPr>
          <p:cNvCxnSpPr>
            <a:cxnSpLocks/>
          </p:cNvCxnSpPr>
          <p:nvPr/>
        </p:nvCxnSpPr>
        <p:spPr>
          <a:xfrm>
            <a:off x="2859736" y="3649994"/>
            <a:ext cx="448235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0AF3102-592B-4BA6-BF25-5A3C72CD1BA1}"/>
              </a:ext>
            </a:extLst>
          </p:cNvPr>
          <p:cNvSpPr txBox="1"/>
          <p:nvPr/>
        </p:nvSpPr>
        <p:spPr>
          <a:xfrm>
            <a:off x="2738711" y="3649994"/>
            <a:ext cx="829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/10</a:t>
            </a:r>
            <a:endParaRPr kumimoji="1" lang="ja-JP" altLang="en-US" sz="32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63595B5-23DF-41C1-A0D9-0B97DBEF4E61}"/>
              </a:ext>
            </a:extLst>
          </p:cNvPr>
          <p:cNvCxnSpPr>
            <a:cxnSpLocks/>
          </p:cNvCxnSpPr>
          <p:nvPr/>
        </p:nvCxnSpPr>
        <p:spPr>
          <a:xfrm>
            <a:off x="6914159" y="3662387"/>
            <a:ext cx="448235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EAE9975-45BE-4D38-B96C-8E743E4140FF}"/>
              </a:ext>
            </a:extLst>
          </p:cNvPr>
          <p:cNvSpPr txBox="1"/>
          <p:nvPr/>
        </p:nvSpPr>
        <p:spPr>
          <a:xfrm>
            <a:off x="6793134" y="3662387"/>
            <a:ext cx="829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/10</a:t>
            </a:r>
            <a:endParaRPr kumimoji="1" lang="ja-JP" altLang="en-US" sz="3200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39AA61AD-5B25-49D1-99A5-F86BFFB175EB}"/>
              </a:ext>
            </a:extLst>
          </p:cNvPr>
          <p:cNvCxnSpPr>
            <a:cxnSpLocks/>
          </p:cNvCxnSpPr>
          <p:nvPr/>
        </p:nvCxnSpPr>
        <p:spPr>
          <a:xfrm>
            <a:off x="7942865" y="3659080"/>
            <a:ext cx="448235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8681FD6-7ADF-48CA-90D0-6BA012E0B7AA}"/>
              </a:ext>
            </a:extLst>
          </p:cNvPr>
          <p:cNvSpPr txBox="1"/>
          <p:nvPr/>
        </p:nvSpPr>
        <p:spPr>
          <a:xfrm>
            <a:off x="7821840" y="3659080"/>
            <a:ext cx="829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/10</a:t>
            </a:r>
            <a:endParaRPr kumimoji="1" lang="ja-JP" altLang="en-US" sz="3200" dirty="0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EB87A08-94DD-4C24-8443-FECA944CDF14}"/>
              </a:ext>
            </a:extLst>
          </p:cNvPr>
          <p:cNvCxnSpPr>
            <a:cxnSpLocks/>
          </p:cNvCxnSpPr>
          <p:nvPr/>
        </p:nvCxnSpPr>
        <p:spPr>
          <a:xfrm>
            <a:off x="8971571" y="3659080"/>
            <a:ext cx="448235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0AD0D14-F02F-4741-A744-E967009A6B88}"/>
              </a:ext>
            </a:extLst>
          </p:cNvPr>
          <p:cNvSpPr txBox="1"/>
          <p:nvPr/>
        </p:nvSpPr>
        <p:spPr>
          <a:xfrm>
            <a:off x="8850546" y="3659080"/>
            <a:ext cx="829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/10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43190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B21888-904B-42C3-AE34-FD77BC4C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5400" dirty="0"/>
              <a:t>2</a:t>
            </a:r>
            <a:r>
              <a:rPr kumimoji="1" lang="ja-JP" altLang="en-US" sz="5400" dirty="0"/>
              <a:t>進数を</a:t>
            </a:r>
            <a:r>
              <a:rPr kumimoji="1" lang="en-US" altLang="ja-JP" sz="5400" dirty="0"/>
              <a:t>10</a:t>
            </a:r>
            <a:r>
              <a:rPr kumimoji="1" lang="ja-JP" altLang="en-US" sz="5400" dirty="0"/>
              <a:t>進数に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F5E8E0-A7A7-45E8-8836-64DF6F144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の前に</a:t>
            </a:r>
            <a:r>
              <a:rPr kumimoji="1" lang="en-US" altLang="ja-JP" dirty="0"/>
              <a:t>10</a:t>
            </a:r>
            <a:r>
              <a:rPr kumimoji="1" lang="ja-JP" altLang="en-US" dirty="0"/>
              <a:t>進数を見てみる</a:t>
            </a:r>
            <a:endParaRPr kumimoji="1" lang="en-US" altLang="ja-JP" dirty="0"/>
          </a:p>
          <a:p>
            <a:r>
              <a:rPr lang="en-US" altLang="ja-JP" dirty="0"/>
              <a:t>(765)</a:t>
            </a:r>
            <a:r>
              <a:rPr lang="en-US" altLang="ja-JP" baseline="-25000" dirty="0"/>
              <a:t>10 </a:t>
            </a:r>
            <a:r>
              <a:rPr lang="ja-JP" altLang="en-US" dirty="0"/>
              <a:t>を詳しく見てみる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　　　　　</a:t>
            </a:r>
            <a:endParaRPr lang="en-US" altLang="ja-JP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795CD3A1-C07F-4A11-BB39-80E1F4F09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95869"/>
              </p:ext>
            </p:extLst>
          </p:nvPr>
        </p:nvGraphicFramePr>
        <p:xfrm>
          <a:off x="1373529" y="2742980"/>
          <a:ext cx="9444942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48314">
                  <a:extLst>
                    <a:ext uri="{9D8B030D-6E8A-4147-A177-3AD203B41FA5}">
                      <a16:colId xmlns:a16="http://schemas.microsoft.com/office/drawing/2014/main" val="3027504308"/>
                    </a:ext>
                  </a:extLst>
                </a:gridCol>
                <a:gridCol w="3148314">
                  <a:extLst>
                    <a:ext uri="{9D8B030D-6E8A-4147-A177-3AD203B41FA5}">
                      <a16:colId xmlns:a16="http://schemas.microsoft.com/office/drawing/2014/main" val="1766404951"/>
                    </a:ext>
                  </a:extLst>
                </a:gridCol>
                <a:gridCol w="3148314">
                  <a:extLst>
                    <a:ext uri="{9D8B030D-6E8A-4147-A177-3AD203B41FA5}">
                      <a16:colId xmlns:a16="http://schemas.microsoft.com/office/drawing/2014/main" val="72158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百の位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十の位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一の位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72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100</a:t>
                      </a:r>
                      <a:r>
                        <a:rPr kumimoji="1" lang="ja-JP" altLang="en-US" sz="2400" dirty="0"/>
                        <a:t>が何個あるか示す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10</a:t>
                      </a:r>
                      <a:r>
                        <a:rPr kumimoji="1" lang="ja-JP" altLang="en-US" sz="2400" dirty="0"/>
                        <a:t>が何個あるか示す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r>
                        <a:rPr kumimoji="1" lang="ja-JP" altLang="en-US" sz="2400" dirty="0"/>
                        <a:t>が何個あるかを示す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184181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C5A3DBD-1BDB-47BA-9CEF-2A2C4BB73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30304"/>
              </p:ext>
            </p:extLst>
          </p:nvPr>
        </p:nvGraphicFramePr>
        <p:xfrm>
          <a:off x="1354863" y="3958246"/>
          <a:ext cx="9444942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48314">
                  <a:extLst>
                    <a:ext uri="{9D8B030D-6E8A-4147-A177-3AD203B41FA5}">
                      <a16:colId xmlns:a16="http://schemas.microsoft.com/office/drawing/2014/main" val="3027504308"/>
                    </a:ext>
                  </a:extLst>
                </a:gridCol>
                <a:gridCol w="3148314">
                  <a:extLst>
                    <a:ext uri="{9D8B030D-6E8A-4147-A177-3AD203B41FA5}">
                      <a16:colId xmlns:a16="http://schemas.microsoft.com/office/drawing/2014/main" val="1766404951"/>
                    </a:ext>
                  </a:extLst>
                </a:gridCol>
                <a:gridCol w="3148314">
                  <a:extLst>
                    <a:ext uri="{9D8B030D-6E8A-4147-A177-3AD203B41FA5}">
                      <a16:colId xmlns:a16="http://schemas.microsoft.com/office/drawing/2014/main" val="72158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5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72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100</a:t>
                      </a:r>
                      <a:r>
                        <a:rPr kumimoji="1" lang="ja-JP" altLang="en-US" sz="2400" dirty="0"/>
                        <a:t>が</a:t>
                      </a:r>
                      <a:r>
                        <a:rPr kumimoji="1" lang="en-US" altLang="ja-JP" sz="2400" dirty="0"/>
                        <a:t>7</a:t>
                      </a:r>
                      <a:r>
                        <a:rPr kumimoji="1" lang="ja-JP" altLang="en-US" sz="2400" dirty="0"/>
                        <a:t>個ある</a:t>
                      </a:r>
                      <a:endParaRPr kumimoji="1" lang="en-US" altLang="ja-JP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10</a:t>
                      </a:r>
                      <a:r>
                        <a:rPr kumimoji="1" lang="ja-JP" altLang="en-US" sz="2400" dirty="0"/>
                        <a:t>が</a:t>
                      </a:r>
                      <a:r>
                        <a:rPr kumimoji="1" lang="en-US" altLang="ja-JP" sz="2400" dirty="0"/>
                        <a:t>6</a:t>
                      </a:r>
                      <a:r>
                        <a:rPr kumimoji="1" lang="ja-JP" altLang="en-US" sz="2400" dirty="0"/>
                        <a:t>個ある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r>
                        <a:rPr kumimoji="1" lang="ja-JP" altLang="en-US" sz="2400" dirty="0"/>
                        <a:t>が</a:t>
                      </a:r>
                      <a:r>
                        <a:rPr kumimoji="1" lang="en-US" altLang="ja-JP" sz="2400" dirty="0"/>
                        <a:t>5</a:t>
                      </a:r>
                      <a:r>
                        <a:rPr kumimoji="1" lang="ja-JP" altLang="en-US" sz="2400" dirty="0"/>
                        <a:t>個ある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184181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B4E8668-4BC6-4592-A886-CB533D9CAC3A}"/>
              </a:ext>
            </a:extLst>
          </p:cNvPr>
          <p:cNvSpPr txBox="1"/>
          <p:nvPr/>
        </p:nvSpPr>
        <p:spPr>
          <a:xfrm>
            <a:off x="2060291" y="4966560"/>
            <a:ext cx="7755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/>
              <a:t>(100*7)</a:t>
            </a:r>
            <a:r>
              <a:rPr lang="ja-JP" altLang="en-US" sz="3200" dirty="0"/>
              <a:t>　     </a:t>
            </a:r>
            <a:r>
              <a:rPr lang="en-US" altLang="ja-JP" sz="3200" dirty="0"/>
              <a:t>+        (10*6)         +         (1*5) 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FE1C1DD-CEE7-4E53-AA22-1245B452DB47}"/>
              </a:ext>
            </a:extLst>
          </p:cNvPr>
          <p:cNvSpPr txBox="1"/>
          <p:nvPr/>
        </p:nvSpPr>
        <p:spPr>
          <a:xfrm>
            <a:off x="5139784" y="5730826"/>
            <a:ext cx="18750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= </a:t>
            </a:r>
            <a:r>
              <a:rPr lang="en-US" altLang="ja-JP" sz="3200" dirty="0">
                <a:solidFill>
                  <a:srgbClr val="FF0000"/>
                </a:solidFill>
              </a:rPr>
              <a:t>(765)</a:t>
            </a:r>
            <a:r>
              <a:rPr lang="en-US" altLang="ja-JP" sz="3200" baseline="-25000" dirty="0">
                <a:solidFill>
                  <a:srgbClr val="FF0000"/>
                </a:solidFill>
              </a:rPr>
              <a:t>10</a:t>
            </a:r>
            <a:endParaRPr kumimoji="1" lang="ja-JP" altLang="en-US" sz="3200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72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B21888-904B-42C3-AE34-FD77BC4C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5400" dirty="0"/>
              <a:t>2</a:t>
            </a:r>
            <a:r>
              <a:rPr kumimoji="1" lang="ja-JP" altLang="en-US" sz="5400" dirty="0"/>
              <a:t>進数でやってみる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F5E8E0-A7A7-45E8-8836-64DF6F144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(1011)</a:t>
            </a:r>
            <a:r>
              <a:rPr lang="en-US" altLang="ja-JP" baseline="-25000" dirty="0"/>
              <a:t>2</a:t>
            </a:r>
            <a:r>
              <a:rPr lang="ja-JP" altLang="en-US" dirty="0"/>
              <a:t>でやってみる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baseline="-25000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C5A3DBD-1BDB-47BA-9CEF-2A2C4BB73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149292"/>
              </p:ext>
            </p:extLst>
          </p:nvPr>
        </p:nvGraphicFramePr>
        <p:xfrm>
          <a:off x="677330" y="2147966"/>
          <a:ext cx="10800004" cy="1036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00001">
                  <a:extLst>
                    <a:ext uri="{9D8B030D-6E8A-4147-A177-3AD203B41FA5}">
                      <a16:colId xmlns:a16="http://schemas.microsoft.com/office/drawing/2014/main" val="2296585792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3027504308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1766404951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72158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1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？が</a:t>
                      </a:r>
                      <a:r>
                        <a:rPr kumimoji="1" lang="en-US" altLang="ja-JP" sz="2800" dirty="0"/>
                        <a:t>1</a:t>
                      </a:r>
                      <a:r>
                        <a:rPr kumimoji="1" lang="ja-JP" altLang="en-US" sz="2800" dirty="0"/>
                        <a:t>個ある</a:t>
                      </a:r>
                      <a:endParaRPr kumimoji="1" lang="en-US" altLang="ja-JP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？が</a:t>
                      </a:r>
                      <a:r>
                        <a:rPr kumimoji="1" lang="en-US" altLang="ja-JP" sz="2800" dirty="0"/>
                        <a:t>0</a:t>
                      </a:r>
                      <a:r>
                        <a:rPr kumimoji="1" lang="ja-JP" altLang="en-US" sz="2800" dirty="0"/>
                        <a:t>個ある</a:t>
                      </a:r>
                      <a:endParaRPr kumimoji="1" lang="en-US" altLang="ja-JP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dirty="0"/>
                        <a:t>？が</a:t>
                      </a:r>
                      <a:r>
                        <a:rPr kumimoji="1" lang="en-US" altLang="ja-JP" sz="2800" dirty="0"/>
                        <a:t>1</a:t>
                      </a:r>
                      <a:r>
                        <a:rPr kumimoji="1" lang="ja-JP" altLang="en-US" sz="2800" dirty="0"/>
                        <a:t>個ある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？が</a:t>
                      </a:r>
                      <a:r>
                        <a:rPr kumimoji="1" lang="en-US" altLang="ja-JP" sz="2800" dirty="0"/>
                        <a:t>1</a:t>
                      </a:r>
                      <a:r>
                        <a:rPr kumimoji="1" lang="ja-JP" altLang="en-US" sz="2800" dirty="0"/>
                        <a:t>個ある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724610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F235DC8-5677-4845-A086-A879FCAD7B95}"/>
              </a:ext>
            </a:extLst>
          </p:cNvPr>
          <p:cNvSpPr txBox="1"/>
          <p:nvPr/>
        </p:nvSpPr>
        <p:spPr>
          <a:xfrm>
            <a:off x="905823" y="3313677"/>
            <a:ext cx="1034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/>
              <a:t>(</a:t>
            </a:r>
            <a:r>
              <a:rPr lang="ja-JP" altLang="en-US" sz="3200" dirty="0"/>
              <a:t>？</a:t>
            </a:r>
            <a:r>
              <a:rPr lang="en-US" altLang="ja-JP" sz="3200" dirty="0"/>
              <a:t>*1)</a:t>
            </a:r>
            <a:r>
              <a:rPr lang="ja-JP" altLang="en-US" sz="3200" dirty="0"/>
              <a:t>　     </a:t>
            </a:r>
            <a:r>
              <a:rPr lang="en-US" altLang="ja-JP" sz="3200" dirty="0"/>
              <a:t>+      (</a:t>
            </a:r>
            <a:r>
              <a:rPr lang="ja-JP" altLang="en-US" sz="3200" dirty="0"/>
              <a:t>？</a:t>
            </a:r>
            <a:r>
              <a:rPr lang="en-US" altLang="ja-JP" sz="3200" dirty="0"/>
              <a:t>*0)      +      (</a:t>
            </a:r>
            <a:r>
              <a:rPr lang="ja-JP" altLang="en-US" sz="3200" dirty="0"/>
              <a:t>？</a:t>
            </a:r>
            <a:r>
              <a:rPr lang="en-US" altLang="ja-JP" sz="3200" dirty="0"/>
              <a:t>*1) </a:t>
            </a:r>
            <a:r>
              <a:rPr lang="ja-JP" altLang="en-US" sz="3200" dirty="0"/>
              <a:t>     </a:t>
            </a:r>
            <a:r>
              <a:rPr lang="en-US" altLang="ja-JP" sz="3200" dirty="0"/>
              <a:t>+       (</a:t>
            </a:r>
            <a:r>
              <a:rPr lang="ja-JP" altLang="en-US" sz="3200" dirty="0"/>
              <a:t>？</a:t>
            </a:r>
            <a:r>
              <a:rPr lang="en-US" altLang="ja-JP" sz="3200" dirty="0"/>
              <a:t>*1) 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45665C-6089-4737-A488-098841F2C92A}"/>
              </a:ext>
            </a:extLst>
          </p:cNvPr>
          <p:cNvSpPr txBox="1"/>
          <p:nvPr/>
        </p:nvSpPr>
        <p:spPr>
          <a:xfrm>
            <a:off x="4636284" y="4193070"/>
            <a:ext cx="28820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= </a:t>
            </a:r>
            <a:r>
              <a:rPr lang="en-US" altLang="ja-JP" sz="3200" dirty="0">
                <a:solidFill>
                  <a:srgbClr val="FF0000"/>
                </a:solidFill>
              </a:rPr>
              <a:t>(</a:t>
            </a:r>
            <a:r>
              <a:rPr lang="ja-JP" altLang="en-US" sz="3200" dirty="0">
                <a:solidFill>
                  <a:srgbClr val="FF0000"/>
                </a:solidFill>
              </a:rPr>
              <a:t>？？？？</a:t>
            </a:r>
            <a:r>
              <a:rPr lang="en-US" altLang="ja-JP" sz="3200" dirty="0">
                <a:solidFill>
                  <a:srgbClr val="FF0000"/>
                </a:solidFill>
              </a:rPr>
              <a:t>)</a:t>
            </a:r>
            <a:r>
              <a:rPr lang="en-US" altLang="ja-JP" sz="3200" baseline="-25000" dirty="0">
                <a:solidFill>
                  <a:srgbClr val="FF0000"/>
                </a:solidFill>
              </a:rPr>
              <a:t>10</a:t>
            </a:r>
            <a:endParaRPr kumimoji="1" lang="ja-JP" altLang="en-US" sz="3200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538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E19D29-E467-4CFC-9B0F-C1FE6269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？に入る数字は？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63C71D-6F39-42EF-AD7E-9B238BCEE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1EBCFDA3-FA7B-470E-AC02-97F33E6A9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26445"/>
              </p:ext>
            </p:extLst>
          </p:nvPr>
        </p:nvGraphicFramePr>
        <p:xfrm>
          <a:off x="677330" y="1433800"/>
          <a:ext cx="10800004" cy="1036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00001">
                  <a:extLst>
                    <a:ext uri="{9D8B030D-6E8A-4147-A177-3AD203B41FA5}">
                      <a16:colId xmlns:a16="http://schemas.microsoft.com/office/drawing/2014/main" val="2296585792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3027504308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1766404951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72158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1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8</a:t>
                      </a:r>
                      <a:r>
                        <a:rPr kumimoji="1" lang="ja-JP" altLang="en-US" sz="2800" dirty="0"/>
                        <a:t>が</a:t>
                      </a:r>
                      <a:r>
                        <a:rPr kumimoji="1" lang="en-US" altLang="ja-JP" sz="2800" dirty="0"/>
                        <a:t>1</a:t>
                      </a:r>
                      <a:r>
                        <a:rPr kumimoji="1" lang="ja-JP" altLang="en-US" sz="2800" dirty="0"/>
                        <a:t>個ある</a:t>
                      </a:r>
                      <a:endParaRPr kumimoji="1" lang="en-US" altLang="ja-JP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  <a:r>
                        <a:rPr kumimoji="1" lang="ja-JP" altLang="en-US" sz="2800" dirty="0"/>
                        <a:t>が</a:t>
                      </a:r>
                      <a:r>
                        <a:rPr kumimoji="1" lang="en-US" altLang="ja-JP" sz="2800" dirty="0"/>
                        <a:t>0</a:t>
                      </a:r>
                      <a:r>
                        <a:rPr kumimoji="1" lang="ja-JP" altLang="en-US" sz="2800" dirty="0"/>
                        <a:t>個ある</a:t>
                      </a:r>
                      <a:endParaRPr kumimoji="1" lang="en-US" altLang="ja-JP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2</a:t>
                      </a:r>
                      <a:r>
                        <a:rPr kumimoji="1" lang="ja-JP" altLang="en-US" sz="2800" dirty="0"/>
                        <a:t>が</a:t>
                      </a:r>
                      <a:r>
                        <a:rPr kumimoji="1" lang="en-US" altLang="ja-JP" sz="2800" dirty="0"/>
                        <a:t>1</a:t>
                      </a:r>
                      <a:r>
                        <a:rPr kumimoji="1" lang="ja-JP" altLang="en-US" sz="2800" dirty="0"/>
                        <a:t>個ある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r>
                        <a:rPr kumimoji="1" lang="ja-JP" altLang="en-US" sz="2800" dirty="0"/>
                        <a:t>が</a:t>
                      </a:r>
                      <a:r>
                        <a:rPr kumimoji="1" lang="en-US" altLang="ja-JP" sz="2800" dirty="0"/>
                        <a:t>1</a:t>
                      </a:r>
                      <a:r>
                        <a:rPr kumimoji="1" lang="ja-JP" altLang="en-US" sz="2800" dirty="0"/>
                        <a:t>個ある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724610"/>
                  </a:ext>
                </a:extLst>
              </a:tr>
            </a:tbl>
          </a:graphicData>
        </a:graphic>
      </p:graphicFrame>
      <p:graphicFrame>
        <p:nvGraphicFramePr>
          <p:cNvPr id="5" name="表 6">
            <a:extLst>
              <a:ext uri="{FF2B5EF4-FFF2-40B4-BE49-F238E27FC236}">
                <a16:creationId xmlns:a16="http://schemas.microsoft.com/office/drawing/2014/main" id="{DC21E1B8-AF51-45E2-97FB-8773F255C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482036"/>
              </p:ext>
            </p:extLst>
          </p:nvPr>
        </p:nvGraphicFramePr>
        <p:xfrm>
          <a:off x="3580436" y="2677160"/>
          <a:ext cx="527419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066">
                  <a:extLst>
                    <a:ext uri="{9D8B030D-6E8A-4147-A177-3AD203B41FA5}">
                      <a16:colId xmlns:a16="http://schemas.microsoft.com/office/drawing/2014/main" val="1137156117"/>
                    </a:ext>
                  </a:extLst>
                </a:gridCol>
                <a:gridCol w="1758066">
                  <a:extLst>
                    <a:ext uri="{9D8B030D-6E8A-4147-A177-3AD203B41FA5}">
                      <a16:colId xmlns:a16="http://schemas.microsoft.com/office/drawing/2014/main" val="2851483417"/>
                    </a:ext>
                  </a:extLst>
                </a:gridCol>
                <a:gridCol w="1758066">
                  <a:extLst>
                    <a:ext uri="{9D8B030D-6E8A-4147-A177-3AD203B41FA5}">
                      <a16:colId xmlns:a16="http://schemas.microsoft.com/office/drawing/2014/main" val="2356796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進数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進数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進数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４桁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49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926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0001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90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0010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9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0011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07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0100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0101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02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0110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67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0111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11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1000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32620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925813-DC1C-44F2-9879-370326162DAC}"/>
              </a:ext>
            </a:extLst>
          </p:cNvPr>
          <p:cNvSpPr txBox="1"/>
          <p:nvPr/>
        </p:nvSpPr>
        <p:spPr>
          <a:xfrm>
            <a:off x="8970379" y="1951960"/>
            <a:ext cx="486137" cy="523220"/>
          </a:xfrm>
          <a:prstGeom prst="rect">
            <a:avLst/>
          </a:prstGeom>
          <a:solidFill>
            <a:srgbClr val="EEF4E8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？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700E6D-0F51-478B-B287-F7E4683A891C}"/>
              </a:ext>
            </a:extLst>
          </p:cNvPr>
          <p:cNvSpPr txBox="1"/>
          <p:nvPr/>
        </p:nvSpPr>
        <p:spPr>
          <a:xfrm>
            <a:off x="6275407" y="1946900"/>
            <a:ext cx="486137" cy="523220"/>
          </a:xfrm>
          <a:prstGeom prst="rect">
            <a:avLst/>
          </a:prstGeom>
          <a:solidFill>
            <a:srgbClr val="EEF4E8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？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213F77-8E28-42C4-BF3A-514063BAFD97}"/>
              </a:ext>
            </a:extLst>
          </p:cNvPr>
          <p:cNvSpPr txBox="1"/>
          <p:nvPr/>
        </p:nvSpPr>
        <p:spPr>
          <a:xfrm>
            <a:off x="3580435" y="1946900"/>
            <a:ext cx="486137" cy="523220"/>
          </a:xfrm>
          <a:prstGeom prst="rect">
            <a:avLst/>
          </a:prstGeom>
          <a:solidFill>
            <a:srgbClr val="EEF4E8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？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46FF7C2-6895-4342-840E-37270677700C}"/>
              </a:ext>
            </a:extLst>
          </p:cNvPr>
          <p:cNvSpPr txBox="1"/>
          <p:nvPr/>
        </p:nvSpPr>
        <p:spPr>
          <a:xfrm>
            <a:off x="873888" y="1946900"/>
            <a:ext cx="486137" cy="523220"/>
          </a:xfrm>
          <a:prstGeom prst="rect">
            <a:avLst/>
          </a:prstGeom>
          <a:solidFill>
            <a:srgbClr val="EEF4E8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27800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B21888-904B-42C3-AE34-FD77BC4C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5400" dirty="0"/>
              <a:t>2</a:t>
            </a:r>
            <a:r>
              <a:rPr kumimoji="1" lang="ja-JP" altLang="en-US" sz="5400" dirty="0"/>
              <a:t>進数でやってみる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F5E8E0-A7A7-45E8-8836-64DF6F144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(1011)</a:t>
            </a:r>
            <a:r>
              <a:rPr lang="en-US" altLang="ja-JP" baseline="-25000" dirty="0"/>
              <a:t>2</a:t>
            </a:r>
            <a:r>
              <a:rPr lang="ja-JP" altLang="en-US" dirty="0"/>
              <a:t>でやってみる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baseline="-25000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C5A3DBD-1BDB-47BA-9CEF-2A2C4BB73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489748"/>
              </p:ext>
            </p:extLst>
          </p:nvPr>
        </p:nvGraphicFramePr>
        <p:xfrm>
          <a:off x="677330" y="2147966"/>
          <a:ext cx="10800004" cy="1036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00001">
                  <a:extLst>
                    <a:ext uri="{9D8B030D-6E8A-4147-A177-3AD203B41FA5}">
                      <a16:colId xmlns:a16="http://schemas.microsoft.com/office/drawing/2014/main" val="2296585792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3027504308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1766404951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72158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1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8</a:t>
                      </a:r>
                      <a:r>
                        <a:rPr kumimoji="1" lang="ja-JP" altLang="en-US" sz="2800" dirty="0"/>
                        <a:t>が</a:t>
                      </a:r>
                      <a:r>
                        <a:rPr kumimoji="1" lang="en-US" altLang="ja-JP" sz="2800" dirty="0"/>
                        <a:t>1</a:t>
                      </a:r>
                      <a:r>
                        <a:rPr kumimoji="1" lang="ja-JP" altLang="en-US" sz="2800" dirty="0"/>
                        <a:t>個ある</a:t>
                      </a:r>
                      <a:endParaRPr kumimoji="1" lang="en-US" altLang="ja-JP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  <a:r>
                        <a:rPr kumimoji="1" lang="ja-JP" altLang="en-US" sz="2800" dirty="0"/>
                        <a:t>が</a:t>
                      </a:r>
                      <a:r>
                        <a:rPr kumimoji="1" lang="en-US" altLang="ja-JP" sz="2800" dirty="0"/>
                        <a:t>0</a:t>
                      </a:r>
                      <a:r>
                        <a:rPr kumimoji="1" lang="ja-JP" altLang="en-US" sz="2800" dirty="0"/>
                        <a:t>個ある</a:t>
                      </a:r>
                      <a:endParaRPr kumimoji="1" lang="en-US" altLang="ja-JP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2</a:t>
                      </a:r>
                      <a:r>
                        <a:rPr kumimoji="1" lang="ja-JP" altLang="en-US" sz="2800" dirty="0"/>
                        <a:t>が</a:t>
                      </a:r>
                      <a:r>
                        <a:rPr kumimoji="1" lang="en-US" altLang="ja-JP" sz="2800" dirty="0"/>
                        <a:t>1</a:t>
                      </a:r>
                      <a:r>
                        <a:rPr kumimoji="1" lang="ja-JP" altLang="en-US" sz="2800" dirty="0"/>
                        <a:t>個ある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r>
                        <a:rPr kumimoji="1" lang="ja-JP" altLang="en-US" sz="2800" dirty="0"/>
                        <a:t>が</a:t>
                      </a:r>
                      <a:r>
                        <a:rPr kumimoji="1" lang="en-US" altLang="ja-JP" sz="2800" dirty="0"/>
                        <a:t>1</a:t>
                      </a:r>
                      <a:r>
                        <a:rPr kumimoji="1" lang="ja-JP" altLang="en-US" sz="2800" dirty="0"/>
                        <a:t>個ある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724610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F235DC8-5677-4845-A086-A879FCAD7B95}"/>
              </a:ext>
            </a:extLst>
          </p:cNvPr>
          <p:cNvSpPr txBox="1"/>
          <p:nvPr/>
        </p:nvSpPr>
        <p:spPr>
          <a:xfrm>
            <a:off x="1297552" y="3235008"/>
            <a:ext cx="9596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/>
              <a:t>(8*1)</a:t>
            </a:r>
            <a:r>
              <a:rPr lang="ja-JP" altLang="en-US" sz="3200" dirty="0"/>
              <a:t>　   </a:t>
            </a:r>
            <a:r>
              <a:rPr lang="en-US" altLang="ja-JP" sz="3200" dirty="0"/>
              <a:t>+      (4*0)       +       (2*1) </a:t>
            </a:r>
            <a:r>
              <a:rPr lang="ja-JP" altLang="en-US" sz="3200" dirty="0"/>
              <a:t>      </a:t>
            </a:r>
            <a:r>
              <a:rPr lang="en-US" altLang="ja-JP" sz="3200" dirty="0"/>
              <a:t>+     (1*1) 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45665C-6089-4737-A488-098841F2C92A}"/>
              </a:ext>
            </a:extLst>
          </p:cNvPr>
          <p:cNvSpPr txBox="1"/>
          <p:nvPr/>
        </p:nvSpPr>
        <p:spPr>
          <a:xfrm>
            <a:off x="5293458" y="4662166"/>
            <a:ext cx="17760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= </a:t>
            </a:r>
            <a:r>
              <a:rPr lang="en-US" altLang="ja-JP" sz="3200" dirty="0">
                <a:solidFill>
                  <a:srgbClr val="FF0000"/>
                </a:solidFill>
              </a:rPr>
              <a:t>(11)</a:t>
            </a:r>
            <a:r>
              <a:rPr lang="en-US" altLang="ja-JP" sz="3200" baseline="-25000" dirty="0">
                <a:solidFill>
                  <a:srgbClr val="FF0000"/>
                </a:solidFill>
              </a:rPr>
              <a:t>10</a:t>
            </a:r>
            <a:endParaRPr kumimoji="1" lang="ja-JP" altLang="en-US" sz="3200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009913-4A68-4310-B4E1-F7A7191EF192}"/>
              </a:ext>
            </a:extLst>
          </p:cNvPr>
          <p:cNvSpPr txBox="1"/>
          <p:nvPr/>
        </p:nvSpPr>
        <p:spPr>
          <a:xfrm>
            <a:off x="1383055" y="3898452"/>
            <a:ext cx="9596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/>
              <a:t>8</a:t>
            </a:r>
            <a:r>
              <a:rPr lang="ja-JP" altLang="en-US" sz="3200" dirty="0"/>
              <a:t>　      </a:t>
            </a:r>
            <a:r>
              <a:rPr lang="en-US" altLang="ja-JP" sz="3200" dirty="0"/>
              <a:t>+                     +           2    </a:t>
            </a:r>
            <a:r>
              <a:rPr lang="ja-JP" altLang="en-US" sz="3200" dirty="0"/>
              <a:t>     </a:t>
            </a:r>
            <a:r>
              <a:rPr lang="en-US" altLang="ja-JP" sz="3200" dirty="0"/>
              <a:t>+         1</a:t>
            </a:r>
          </a:p>
        </p:txBody>
      </p:sp>
    </p:spTree>
    <p:extLst>
      <p:ext uri="{BB962C8B-B14F-4D97-AF65-F5344CB8AC3E}">
        <p14:creationId xmlns:p14="http://schemas.microsoft.com/office/powerpoint/2010/main" val="91870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B21888-904B-42C3-AE34-FD77BC4C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5400" dirty="0"/>
              <a:t>10</a:t>
            </a:r>
            <a:r>
              <a:rPr kumimoji="1" lang="ja-JP" altLang="en-US" sz="5400" dirty="0"/>
              <a:t>進数 各桁の意味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F5E8E0-A7A7-45E8-8836-64DF6F144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C5A3DBD-1BDB-47BA-9CEF-2A2C4BB73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259688"/>
              </p:ext>
            </p:extLst>
          </p:nvPr>
        </p:nvGraphicFramePr>
        <p:xfrm>
          <a:off x="677330" y="2150501"/>
          <a:ext cx="10800004" cy="1036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00001">
                  <a:extLst>
                    <a:ext uri="{9D8B030D-6E8A-4147-A177-3AD203B41FA5}">
                      <a16:colId xmlns:a16="http://schemas.microsoft.com/office/drawing/2014/main" val="2296585792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3027504308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1766404951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72158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千の位</a:t>
                      </a:r>
                      <a:endParaRPr kumimoji="1" lang="en-US" altLang="ja-JP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百の位</a:t>
                      </a:r>
                      <a:endParaRPr kumimoji="1" lang="en-US" altLang="ja-JP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dirty="0"/>
                        <a:t>十の位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一の位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1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1000</a:t>
                      </a:r>
                      <a:r>
                        <a:rPr kumimoji="1" lang="ja-JP" altLang="en-US" sz="2800" dirty="0"/>
                        <a:t>が？個ある</a:t>
                      </a:r>
                      <a:endParaRPr kumimoji="1" lang="en-US" altLang="ja-JP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100</a:t>
                      </a:r>
                      <a:r>
                        <a:rPr kumimoji="1" lang="ja-JP" altLang="en-US" sz="2800" dirty="0"/>
                        <a:t>が？個ある</a:t>
                      </a:r>
                      <a:endParaRPr kumimoji="1" lang="en-US" altLang="ja-JP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10</a:t>
                      </a:r>
                      <a:r>
                        <a:rPr kumimoji="1" lang="ja-JP" altLang="en-US" sz="2800" dirty="0"/>
                        <a:t>が？個ある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r>
                        <a:rPr kumimoji="1" lang="ja-JP" altLang="en-US" sz="2800" dirty="0"/>
                        <a:t>が？個ある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724610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801F18B6-5B19-402A-B9C0-E3BCDC540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341087"/>
              </p:ext>
            </p:extLst>
          </p:nvPr>
        </p:nvGraphicFramePr>
        <p:xfrm>
          <a:off x="677330" y="3671180"/>
          <a:ext cx="10800004" cy="1036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00001">
                  <a:extLst>
                    <a:ext uri="{9D8B030D-6E8A-4147-A177-3AD203B41FA5}">
                      <a16:colId xmlns:a16="http://schemas.microsoft.com/office/drawing/2014/main" val="2296585792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3027504308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1766404951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72158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10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1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10</a:t>
                      </a:r>
                      <a:r>
                        <a:rPr kumimoji="1" lang="en-US" altLang="ja-JP" sz="2800" baseline="30000" dirty="0"/>
                        <a:t>3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10</a:t>
                      </a:r>
                      <a:r>
                        <a:rPr kumimoji="1" lang="en-US" altLang="ja-JP" sz="2800" baseline="30000" dirty="0"/>
                        <a:t>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10</a:t>
                      </a:r>
                      <a:r>
                        <a:rPr kumimoji="1" lang="en-US" altLang="ja-JP" sz="2800" baseline="300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10</a:t>
                      </a:r>
                      <a:r>
                        <a:rPr kumimoji="1" lang="en-US" altLang="ja-JP" sz="2800" baseline="30000" dirty="0"/>
                        <a:t>0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724610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D94EA951-AD17-47CB-9FC2-B60343BF6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368409"/>
              </p:ext>
            </p:extLst>
          </p:nvPr>
        </p:nvGraphicFramePr>
        <p:xfrm>
          <a:off x="677330" y="3671180"/>
          <a:ext cx="108000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00001">
                  <a:extLst>
                    <a:ext uri="{9D8B030D-6E8A-4147-A177-3AD203B41FA5}">
                      <a16:colId xmlns:a16="http://schemas.microsoft.com/office/drawing/2014/main" val="2296585792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3027504308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1766404951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72158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10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11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21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AB66F-8493-4655-A271-46C1DA9B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5400" dirty="0"/>
              <a:t>2</a:t>
            </a:r>
            <a:r>
              <a:rPr kumimoji="1" lang="ja-JP" altLang="en-US" sz="5400" dirty="0"/>
              <a:t>進数でやってみる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96303F-3B34-43A7-B77F-11570D7A0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10</a:t>
            </a:r>
            <a:r>
              <a:rPr kumimoji="1" lang="ja-JP" altLang="en-US" dirty="0"/>
              <a:t>進数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2</a:t>
            </a:r>
            <a:r>
              <a:rPr kumimoji="1" lang="ja-JP" altLang="en-US" dirty="0"/>
              <a:t>進数</a:t>
            </a:r>
            <a:endParaRPr lang="en-US" altLang="ja-JP" baseline="-25000" dirty="0"/>
          </a:p>
          <a:p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79D27AB-D4AE-45C6-B609-5886B63AB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93414"/>
              </p:ext>
            </p:extLst>
          </p:nvPr>
        </p:nvGraphicFramePr>
        <p:xfrm>
          <a:off x="677330" y="4387880"/>
          <a:ext cx="10800004" cy="1036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00001">
                  <a:extLst>
                    <a:ext uri="{9D8B030D-6E8A-4147-A177-3AD203B41FA5}">
                      <a16:colId xmlns:a16="http://schemas.microsoft.com/office/drawing/2014/main" val="2296585792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3027504308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1766404951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72158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8</a:t>
                      </a:r>
                      <a:r>
                        <a:rPr kumimoji="1" lang="ja-JP" altLang="en-US" sz="2800" dirty="0"/>
                        <a:t>が？個ある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4</a:t>
                      </a:r>
                      <a:r>
                        <a:rPr kumimoji="1" lang="ja-JP" altLang="en-US" sz="2800" dirty="0"/>
                        <a:t>が？個ある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r>
                        <a:rPr kumimoji="1" lang="ja-JP" altLang="en-US" sz="2800" dirty="0"/>
                        <a:t>が？個ある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1</a:t>
                      </a:r>
                      <a:r>
                        <a:rPr kumimoji="1" lang="ja-JP" altLang="en-US" sz="2800" dirty="0"/>
                        <a:t>が？個ある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1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724610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2E1F9218-4D90-489B-8B3E-3A829A403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309545"/>
              </p:ext>
            </p:extLst>
          </p:nvPr>
        </p:nvGraphicFramePr>
        <p:xfrm>
          <a:off x="677330" y="1978441"/>
          <a:ext cx="10800004" cy="1554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00001">
                  <a:extLst>
                    <a:ext uri="{9D8B030D-6E8A-4147-A177-3AD203B41FA5}">
                      <a16:colId xmlns:a16="http://schemas.microsoft.com/office/drawing/2014/main" val="2296585792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3027504308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1766404951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72158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千の位</a:t>
                      </a:r>
                      <a:endParaRPr kumimoji="1" lang="en-US" altLang="ja-JP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百の位</a:t>
                      </a:r>
                      <a:endParaRPr kumimoji="1" lang="en-US" altLang="ja-JP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dirty="0"/>
                        <a:t>十の位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一の位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1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10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72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10</a:t>
                      </a:r>
                      <a:r>
                        <a:rPr kumimoji="1" lang="en-US" altLang="ja-JP" sz="2800" baseline="30000" dirty="0"/>
                        <a:t>3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10</a:t>
                      </a:r>
                      <a:r>
                        <a:rPr kumimoji="1" lang="en-US" altLang="ja-JP" sz="2800" baseline="30000" dirty="0"/>
                        <a:t>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10</a:t>
                      </a:r>
                      <a:r>
                        <a:rPr kumimoji="1" lang="en-US" altLang="ja-JP" sz="2800" baseline="300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10</a:t>
                      </a:r>
                      <a:r>
                        <a:rPr kumimoji="1" lang="en-US" altLang="ja-JP" sz="2800" baseline="30000" dirty="0"/>
                        <a:t>0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09425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5ACDF403-C3F4-4E7F-8EE5-E9DF429E6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82421"/>
              </p:ext>
            </p:extLst>
          </p:nvPr>
        </p:nvGraphicFramePr>
        <p:xfrm>
          <a:off x="677330" y="5424200"/>
          <a:ext cx="10800004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00001">
                  <a:extLst>
                    <a:ext uri="{9D8B030D-6E8A-4147-A177-3AD203B41FA5}">
                      <a16:colId xmlns:a16="http://schemas.microsoft.com/office/drawing/2014/main" val="2296585792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3027504308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1766404951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72158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r>
                        <a:rPr kumimoji="1" lang="en-US" altLang="ja-JP" sz="2800" baseline="30000" dirty="0"/>
                        <a:t>3</a:t>
                      </a:r>
                      <a:endParaRPr kumimoji="1" lang="en-US" altLang="ja-JP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r>
                        <a:rPr kumimoji="1" lang="en-US" altLang="ja-JP" sz="2800" baseline="30000" dirty="0"/>
                        <a:t>2</a:t>
                      </a:r>
                      <a:endParaRPr kumimoji="1" lang="en-US" altLang="ja-JP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2</a:t>
                      </a:r>
                      <a:r>
                        <a:rPr kumimoji="1" lang="en-US" altLang="ja-JP" sz="2800" baseline="300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r>
                        <a:rPr kumimoji="1" lang="en-US" altLang="ja-JP" sz="2800" baseline="30000" dirty="0"/>
                        <a:t>0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50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40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0567C2-7FD5-4B4D-8CE2-786ABB8F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5400" dirty="0"/>
              <a:t>2</a:t>
            </a:r>
            <a:r>
              <a:rPr kumimoji="1" lang="ja-JP" altLang="en-US" sz="5400" dirty="0"/>
              <a:t>進数でやってみる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6F2085-993A-4096-9CC2-F442CFA17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(101111011)</a:t>
            </a:r>
            <a:r>
              <a:rPr lang="en-US" altLang="ja-JP" baseline="-25000" dirty="0"/>
              <a:t>2</a:t>
            </a:r>
            <a:r>
              <a:rPr lang="ja-JP" altLang="en-US" dirty="0"/>
              <a:t>でやってみる</a:t>
            </a:r>
            <a:endParaRPr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69989A5A-50E5-4858-9C1C-487C3D38E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459665"/>
              </p:ext>
            </p:extLst>
          </p:nvPr>
        </p:nvGraphicFramePr>
        <p:xfrm>
          <a:off x="677330" y="2147966"/>
          <a:ext cx="10800009" cy="1554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0001">
                  <a:extLst>
                    <a:ext uri="{9D8B030D-6E8A-4147-A177-3AD203B41FA5}">
                      <a16:colId xmlns:a16="http://schemas.microsoft.com/office/drawing/2014/main" val="2296585792"/>
                    </a:ext>
                  </a:extLst>
                </a:gridCol>
                <a:gridCol w="1200001">
                  <a:extLst>
                    <a:ext uri="{9D8B030D-6E8A-4147-A177-3AD203B41FA5}">
                      <a16:colId xmlns:a16="http://schemas.microsoft.com/office/drawing/2014/main" val="3027504308"/>
                    </a:ext>
                  </a:extLst>
                </a:gridCol>
                <a:gridCol w="1200001">
                  <a:extLst>
                    <a:ext uri="{9D8B030D-6E8A-4147-A177-3AD203B41FA5}">
                      <a16:colId xmlns:a16="http://schemas.microsoft.com/office/drawing/2014/main" val="1766404951"/>
                    </a:ext>
                  </a:extLst>
                </a:gridCol>
                <a:gridCol w="1200001">
                  <a:extLst>
                    <a:ext uri="{9D8B030D-6E8A-4147-A177-3AD203B41FA5}">
                      <a16:colId xmlns:a16="http://schemas.microsoft.com/office/drawing/2014/main" val="72158489"/>
                    </a:ext>
                  </a:extLst>
                </a:gridCol>
                <a:gridCol w="1200001">
                  <a:extLst>
                    <a:ext uri="{9D8B030D-6E8A-4147-A177-3AD203B41FA5}">
                      <a16:colId xmlns:a16="http://schemas.microsoft.com/office/drawing/2014/main" val="4087289387"/>
                    </a:ext>
                  </a:extLst>
                </a:gridCol>
                <a:gridCol w="1200001">
                  <a:extLst>
                    <a:ext uri="{9D8B030D-6E8A-4147-A177-3AD203B41FA5}">
                      <a16:colId xmlns:a16="http://schemas.microsoft.com/office/drawing/2014/main" val="3201044253"/>
                    </a:ext>
                  </a:extLst>
                </a:gridCol>
                <a:gridCol w="1200001">
                  <a:extLst>
                    <a:ext uri="{9D8B030D-6E8A-4147-A177-3AD203B41FA5}">
                      <a16:colId xmlns:a16="http://schemas.microsoft.com/office/drawing/2014/main" val="2054123632"/>
                    </a:ext>
                  </a:extLst>
                </a:gridCol>
                <a:gridCol w="1200001">
                  <a:extLst>
                    <a:ext uri="{9D8B030D-6E8A-4147-A177-3AD203B41FA5}">
                      <a16:colId xmlns:a16="http://schemas.microsoft.com/office/drawing/2014/main" val="557257918"/>
                    </a:ext>
                  </a:extLst>
                </a:gridCol>
                <a:gridCol w="1200001">
                  <a:extLst>
                    <a:ext uri="{9D8B030D-6E8A-4147-A177-3AD203B41FA5}">
                      <a16:colId xmlns:a16="http://schemas.microsoft.com/office/drawing/2014/main" val="3440589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1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r>
                        <a:rPr kumimoji="1" lang="en-US" altLang="ja-JP" sz="2800" baseline="30000" dirty="0"/>
                        <a:t>8</a:t>
                      </a:r>
                      <a:endParaRPr kumimoji="1" lang="en-US" altLang="ja-JP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r>
                        <a:rPr kumimoji="1" lang="en-US" altLang="ja-JP" sz="2800" baseline="30000" dirty="0"/>
                        <a:t>7</a:t>
                      </a:r>
                      <a:endParaRPr kumimoji="1" lang="en-US" altLang="ja-JP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2</a:t>
                      </a:r>
                      <a:r>
                        <a:rPr kumimoji="1" lang="en-US" altLang="ja-JP" sz="2800" baseline="30000" dirty="0"/>
                        <a:t>6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r>
                        <a:rPr kumimoji="1" lang="en-US" altLang="ja-JP" sz="2800" baseline="30000" dirty="0"/>
                        <a:t>5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r>
                        <a:rPr kumimoji="1" lang="en-US" altLang="ja-JP" sz="2800" baseline="30000" dirty="0"/>
                        <a:t>4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r>
                        <a:rPr kumimoji="1" lang="en-US" altLang="ja-JP" sz="2800" baseline="30000" dirty="0"/>
                        <a:t>3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r>
                        <a:rPr kumimoji="1" lang="en-US" altLang="ja-JP" sz="2800" baseline="30000" dirty="0"/>
                        <a:t>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2</a:t>
                      </a:r>
                      <a:r>
                        <a:rPr kumimoji="1" lang="en-US" altLang="ja-JP" sz="2800" baseline="30000" dirty="0"/>
                        <a:t>1</a:t>
                      </a:r>
                      <a:endParaRPr kumimoji="1" lang="ja-JP" altLang="en-US" sz="28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r>
                        <a:rPr kumimoji="1" lang="en-US" altLang="ja-JP" sz="2800" baseline="30000" dirty="0"/>
                        <a:t>0</a:t>
                      </a:r>
                      <a:endParaRPr kumimoji="1" lang="ja-JP" altLang="en-US" sz="28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72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64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16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8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488369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40A1D4-D741-4A8F-ABC8-913712D98EBE}"/>
              </a:ext>
            </a:extLst>
          </p:cNvPr>
          <p:cNvSpPr txBox="1"/>
          <p:nvPr/>
        </p:nvSpPr>
        <p:spPr>
          <a:xfrm>
            <a:off x="677330" y="3926541"/>
            <a:ext cx="108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lain" startAt="256"/>
            </a:pPr>
            <a:r>
              <a:rPr kumimoji="1" lang="en-US" altLang="ja-JP" sz="3600" dirty="0"/>
              <a:t>+        +   64 +  32  + 16  +   8   +       +  2   +   1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1AAC0564-6608-4A93-BA97-E4C6FC4AC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627212"/>
              </p:ext>
            </p:extLst>
          </p:nvPr>
        </p:nvGraphicFramePr>
        <p:xfrm>
          <a:off x="677321" y="2147966"/>
          <a:ext cx="10800009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0001">
                  <a:extLst>
                    <a:ext uri="{9D8B030D-6E8A-4147-A177-3AD203B41FA5}">
                      <a16:colId xmlns:a16="http://schemas.microsoft.com/office/drawing/2014/main" val="2296585792"/>
                    </a:ext>
                  </a:extLst>
                </a:gridCol>
                <a:gridCol w="1200001">
                  <a:extLst>
                    <a:ext uri="{9D8B030D-6E8A-4147-A177-3AD203B41FA5}">
                      <a16:colId xmlns:a16="http://schemas.microsoft.com/office/drawing/2014/main" val="3027504308"/>
                    </a:ext>
                  </a:extLst>
                </a:gridCol>
                <a:gridCol w="1200001">
                  <a:extLst>
                    <a:ext uri="{9D8B030D-6E8A-4147-A177-3AD203B41FA5}">
                      <a16:colId xmlns:a16="http://schemas.microsoft.com/office/drawing/2014/main" val="1766404951"/>
                    </a:ext>
                  </a:extLst>
                </a:gridCol>
                <a:gridCol w="1200001">
                  <a:extLst>
                    <a:ext uri="{9D8B030D-6E8A-4147-A177-3AD203B41FA5}">
                      <a16:colId xmlns:a16="http://schemas.microsoft.com/office/drawing/2014/main" val="72158489"/>
                    </a:ext>
                  </a:extLst>
                </a:gridCol>
                <a:gridCol w="1200001">
                  <a:extLst>
                    <a:ext uri="{9D8B030D-6E8A-4147-A177-3AD203B41FA5}">
                      <a16:colId xmlns:a16="http://schemas.microsoft.com/office/drawing/2014/main" val="4087289387"/>
                    </a:ext>
                  </a:extLst>
                </a:gridCol>
                <a:gridCol w="1200001">
                  <a:extLst>
                    <a:ext uri="{9D8B030D-6E8A-4147-A177-3AD203B41FA5}">
                      <a16:colId xmlns:a16="http://schemas.microsoft.com/office/drawing/2014/main" val="3201044253"/>
                    </a:ext>
                  </a:extLst>
                </a:gridCol>
                <a:gridCol w="1200001">
                  <a:extLst>
                    <a:ext uri="{9D8B030D-6E8A-4147-A177-3AD203B41FA5}">
                      <a16:colId xmlns:a16="http://schemas.microsoft.com/office/drawing/2014/main" val="2054123632"/>
                    </a:ext>
                  </a:extLst>
                </a:gridCol>
                <a:gridCol w="1200001">
                  <a:extLst>
                    <a:ext uri="{9D8B030D-6E8A-4147-A177-3AD203B41FA5}">
                      <a16:colId xmlns:a16="http://schemas.microsoft.com/office/drawing/2014/main" val="557257918"/>
                    </a:ext>
                  </a:extLst>
                </a:gridCol>
                <a:gridCol w="1200001">
                  <a:extLst>
                    <a:ext uri="{9D8B030D-6E8A-4147-A177-3AD203B41FA5}">
                      <a16:colId xmlns:a16="http://schemas.microsoft.com/office/drawing/2014/main" val="3440589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1142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01748F8-719C-47BB-9E96-ECA62BF9D995}"/>
              </a:ext>
            </a:extLst>
          </p:cNvPr>
          <p:cNvSpPr txBox="1"/>
          <p:nvPr/>
        </p:nvSpPr>
        <p:spPr>
          <a:xfrm>
            <a:off x="4961681" y="4796967"/>
            <a:ext cx="226863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=</a:t>
            </a:r>
            <a:r>
              <a:rPr lang="en-US" altLang="ja-JP" sz="4000" dirty="0"/>
              <a:t> </a:t>
            </a:r>
            <a:r>
              <a:rPr lang="en-US" altLang="ja-JP" sz="4000" dirty="0">
                <a:solidFill>
                  <a:srgbClr val="FF0000"/>
                </a:solidFill>
              </a:rPr>
              <a:t>(379)</a:t>
            </a:r>
            <a:r>
              <a:rPr lang="en-US" altLang="ja-JP" sz="4000" baseline="-25000" dirty="0">
                <a:solidFill>
                  <a:srgbClr val="FF0000"/>
                </a:solidFill>
              </a:rPr>
              <a:t>10 </a:t>
            </a:r>
            <a:endParaRPr kumimoji="1" lang="en-US" altLang="ja-JP" sz="4000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927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0DD57-4C3F-40B3-BCC7-A17824E7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5400" dirty="0"/>
              <a:t>練習問題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0D9391-1DC2-4A86-8888-EB1F98CF8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(1101)</a:t>
            </a:r>
            <a:r>
              <a:rPr kumimoji="1" lang="en-US" altLang="ja-JP" baseline="-25000" dirty="0"/>
              <a:t>2</a:t>
            </a:r>
            <a:r>
              <a:rPr lang="en-US" altLang="ja-JP" baseline="-25000" dirty="0"/>
              <a:t>			</a:t>
            </a:r>
            <a:r>
              <a:rPr lang="en-US" altLang="ja-JP" dirty="0"/>
              <a:t>= 8+4+1			</a:t>
            </a:r>
            <a:r>
              <a:rPr kumimoji="1" lang="en-US" altLang="ja-JP" dirty="0"/>
              <a:t>= (13)</a:t>
            </a:r>
            <a:r>
              <a:rPr kumimoji="1" lang="en-US" altLang="ja-JP" baseline="-25000" dirty="0"/>
              <a:t>10</a:t>
            </a:r>
          </a:p>
          <a:p>
            <a:r>
              <a:rPr kumimoji="1" lang="en-US" altLang="ja-JP" dirty="0"/>
              <a:t>(101101)</a:t>
            </a:r>
            <a:r>
              <a:rPr kumimoji="1" lang="en-US" altLang="ja-JP" baseline="-25000" dirty="0"/>
              <a:t>2</a:t>
            </a:r>
            <a:r>
              <a:rPr kumimoji="1" lang="en-US" altLang="ja-JP" dirty="0"/>
              <a:t> 	</a:t>
            </a:r>
            <a:r>
              <a:rPr lang="en-US" altLang="ja-JP" dirty="0"/>
              <a:t>= 32+8+4+1		</a:t>
            </a:r>
            <a:r>
              <a:rPr kumimoji="1" lang="en-US" altLang="ja-JP" dirty="0"/>
              <a:t>= (45)</a:t>
            </a:r>
            <a:r>
              <a:rPr kumimoji="1" lang="en-US" altLang="ja-JP" baseline="-25000" dirty="0"/>
              <a:t>10</a:t>
            </a:r>
            <a:endParaRPr kumimoji="1" lang="en-US" altLang="ja-JP" dirty="0"/>
          </a:p>
          <a:p>
            <a:r>
              <a:rPr kumimoji="1" lang="en-US" altLang="ja-JP" dirty="0"/>
              <a:t>(110110)</a:t>
            </a:r>
            <a:r>
              <a:rPr kumimoji="1" lang="en-US" altLang="ja-JP" baseline="-25000" dirty="0"/>
              <a:t>2</a:t>
            </a:r>
            <a:r>
              <a:rPr kumimoji="1" lang="en-US" altLang="ja-JP" dirty="0"/>
              <a:t> 		</a:t>
            </a:r>
            <a:r>
              <a:rPr lang="en-US" altLang="ja-JP" dirty="0"/>
              <a:t>= 32+16+4+2	</a:t>
            </a:r>
            <a:r>
              <a:rPr kumimoji="1" lang="en-US" altLang="ja-JP" dirty="0"/>
              <a:t>= (54)</a:t>
            </a:r>
            <a:r>
              <a:rPr kumimoji="1" lang="en-US" altLang="ja-JP" baseline="-25000" dirty="0"/>
              <a:t>10</a:t>
            </a:r>
            <a:endParaRPr kumimoji="1" lang="en-US" altLang="ja-JP" dirty="0"/>
          </a:p>
          <a:p>
            <a:r>
              <a:rPr kumimoji="1" lang="en-US" altLang="ja-JP" dirty="0"/>
              <a:t>(10011100)</a:t>
            </a:r>
            <a:r>
              <a:rPr kumimoji="1" lang="en-US" altLang="ja-JP" baseline="-25000" dirty="0"/>
              <a:t>2</a:t>
            </a:r>
            <a:r>
              <a:rPr kumimoji="1" lang="en-US" altLang="ja-JP" dirty="0"/>
              <a:t> </a:t>
            </a:r>
            <a:r>
              <a:rPr lang="en-US" altLang="ja-JP" dirty="0"/>
              <a:t>= 128+16+8+4	</a:t>
            </a:r>
            <a:r>
              <a:rPr kumimoji="1" lang="en-US" altLang="ja-JP" dirty="0"/>
              <a:t>= (156)</a:t>
            </a:r>
            <a:r>
              <a:rPr kumimoji="1" lang="en-US" altLang="ja-JP" baseline="-25000" dirty="0"/>
              <a:t>10</a:t>
            </a:r>
            <a:endParaRPr kumimoji="1" lang="en-US" altLang="ja-JP" dirty="0"/>
          </a:p>
          <a:p>
            <a:endParaRPr lang="en-US" altLang="ja-JP" baseline="-25000" dirty="0"/>
          </a:p>
          <a:p>
            <a:endParaRPr kumimoji="1" lang="en-US" altLang="ja-JP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7E01998A-EDF0-4F3B-AFA3-E38C1B150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523443"/>
              </p:ext>
            </p:extLst>
          </p:nvPr>
        </p:nvGraphicFramePr>
        <p:xfrm>
          <a:off x="2032000" y="5230297"/>
          <a:ext cx="738909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6074465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5323512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9463763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5693217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2726784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835864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9454004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2359168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04753155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02873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9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8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7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6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5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4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2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1</a:t>
                      </a:r>
                      <a:endParaRPr kumimoji="1" lang="ja-JP" altLang="en-US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0</a:t>
                      </a:r>
                      <a:endParaRPr kumimoji="1" lang="ja-JP" altLang="en-US" sz="20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22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512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256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128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64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32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16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8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4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85487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EDE0B4-AF07-4A47-92C5-62A703743832}"/>
              </a:ext>
            </a:extLst>
          </p:cNvPr>
          <p:cNvSpPr/>
          <p:nvPr/>
        </p:nvSpPr>
        <p:spPr>
          <a:xfrm>
            <a:off x="3356658" y="1504709"/>
            <a:ext cx="4155312" cy="520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7958582-4828-452A-8F7F-A69042F496C7}"/>
              </a:ext>
            </a:extLst>
          </p:cNvPr>
          <p:cNvSpPr/>
          <p:nvPr/>
        </p:nvSpPr>
        <p:spPr>
          <a:xfrm>
            <a:off x="3356658" y="2096479"/>
            <a:ext cx="4155312" cy="520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99E0BBE-E725-4821-8056-3DE0C36E26C7}"/>
              </a:ext>
            </a:extLst>
          </p:cNvPr>
          <p:cNvSpPr/>
          <p:nvPr/>
        </p:nvSpPr>
        <p:spPr>
          <a:xfrm>
            <a:off x="3356658" y="2688249"/>
            <a:ext cx="4155312" cy="520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3DE5775-61CB-479D-9C6B-AF0352C8AE47}"/>
              </a:ext>
            </a:extLst>
          </p:cNvPr>
          <p:cNvSpPr/>
          <p:nvPr/>
        </p:nvSpPr>
        <p:spPr>
          <a:xfrm>
            <a:off x="3356658" y="3301644"/>
            <a:ext cx="4155312" cy="520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66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8C6648-AB2C-4806-8B9F-B5FAB40D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5400" dirty="0"/>
              <a:t>10</a:t>
            </a:r>
            <a:r>
              <a:rPr kumimoji="1" lang="ja-JP" altLang="en-US" sz="5400" dirty="0"/>
              <a:t>進数を</a:t>
            </a:r>
            <a:r>
              <a:rPr kumimoji="1" lang="en-US" altLang="ja-JP" sz="5400" dirty="0"/>
              <a:t>2</a:t>
            </a:r>
            <a:r>
              <a:rPr kumimoji="1" lang="ja-JP" altLang="en-US" sz="5400" dirty="0"/>
              <a:t>進数に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D95EE9-FD45-4DE8-9544-1A367A14E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(13)</a:t>
            </a:r>
            <a:r>
              <a:rPr lang="en-US" altLang="ja-JP" baseline="-25000" dirty="0"/>
              <a:t>10</a:t>
            </a:r>
            <a:r>
              <a:rPr lang="en-US" altLang="ja-JP" dirty="0"/>
              <a:t> = (1101)</a:t>
            </a:r>
            <a:r>
              <a:rPr lang="en-US" altLang="ja-JP" baseline="-25000" dirty="0"/>
              <a:t>2</a:t>
            </a:r>
          </a:p>
          <a:p>
            <a:endParaRPr lang="en-US" altLang="ja-JP" dirty="0"/>
          </a:p>
          <a:p>
            <a:r>
              <a:rPr lang="en-US" altLang="ja-JP" dirty="0"/>
              <a:t>10</a:t>
            </a:r>
            <a:r>
              <a:rPr lang="ja-JP" altLang="en-US" dirty="0"/>
              <a:t>進数を</a:t>
            </a:r>
            <a:r>
              <a:rPr lang="en-US" altLang="ja-JP" dirty="0"/>
              <a:t>10</a:t>
            </a:r>
            <a:r>
              <a:rPr lang="ja-JP" altLang="en-US" dirty="0"/>
              <a:t>進数に変換してみる？</a:t>
            </a:r>
            <a:endParaRPr lang="en-US" altLang="ja-JP" dirty="0"/>
          </a:p>
          <a:p>
            <a:r>
              <a:rPr lang="en-US" altLang="ja-JP" dirty="0"/>
              <a:t>(765)</a:t>
            </a:r>
            <a:r>
              <a:rPr lang="en-US" altLang="ja-JP" baseline="-25000" dirty="0"/>
              <a:t>10</a:t>
            </a:r>
            <a:r>
              <a:rPr lang="en-US" altLang="ja-JP" dirty="0"/>
              <a:t> = (???)</a:t>
            </a:r>
            <a:r>
              <a:rPr lang="en-US" altLang="ja-JP" baseline="-25000" dirty="0"/>
              <a:t>10</a:t>
            </a:r>
            <a:r>
              <a:rPr lang="en-US" altLang="ja-JP" dirty="0"/>
              <a:t> 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CB0B9F-7723-4878-B593-DB323F09719B}"/>
              </a:ext>
            </a:extLst>
          </p:cNvPr>
          <p:cNvSpPr/>
          <p:nvPr/>
        </p:nvSpPr>
        <p:spPr>
          <a:xfrm>
            <a:off x="763929" y="2708476"/>
            <a:ext cx="6088284" cy="1423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15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DC17DE-53B6-46FF-92AD-50217CF6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本日の授業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F80982-9919-465E-8E60-9DD69098C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3600" dirty="0"/>
              <a:t>2</a:t>
            </a:r>
            <a:r>
              <a:rPr lang="ja-JP" altLang="en-US" sz="3600" dirty="0"/>
              <a:t>進数</a:t>
            </a:r>
            <a:endParaRPr lang="en-US" altLang="ja-JP" sz="3600" dirty="0"/>
          </a:p>
          <a:p>
            <a:pPr lvl="1"/>
            <a:r>
              <a:rPr kumimoji="1" lang="en-US" altLang="ja-JP" sz="3200" dirty="0"/>
              <a:t>10</a:t>
            </a:r>
            <a:r>
              <a:rPr kumimoji="1" lang="ja-JP" altLang="en-US" sz="3200" dirty="0"/>
              <a:t>進数を</a:t>
            </a:r>
            <a:r>
              <a:rPr kumimoji="1" lang="en-US" altLang="ja-JP" sz="3200" dirty="0"/>
              <a:t>2</a:t>
            </a:r>
            <a:r>
              <a:rPr kumimoji="1" lang="ja-JP" altLang="en-US" sz="3200" dirty="0"/>
              <a:t>進数に変換する</a:t>
            </a:r>
            <a:endParaRPr kumimoji="1" lang="en-US" altLang="ja-JP" sz="3200" dirty="0"/>
          </a:p>
          <a:p>
            <a:pPr lvl="1"/>
            <a:r>
              <a:rPr kumimoji="1" lang="en-US" altLang="ja-JP" sz="3200" dirty="0"/>
              <a:t>2</a:t>
            </a:r>
            <a:r>
              <a:rPr kumimoji="1" lang="ja-JP" altLang="en-US" sz="3200" dirty="0"/>
              <a:t>進数を</a:t>
            </a:r>
            <a:r>
              <a:rPr kumimoji="1" lang="en-US" altLang="ja-JP" sz="3200" dirty="0"/>
              <a:t>10</a:t>
            </a:r>
            <a:r>
              <a:rPr kumimoji="1" lang="ja-JP" altLang="en-US" sz="3200" dirty="0"/>
              <a:t>進数に変換する</a:t>
            </a:r>
            <a:endParaRPr kumimoji="1" lang="en-US" altLang="ja-JP" sz="3200" dirty="0"/>
          </a:p>
          <a:p>
            <a:r>
              <a:rPr lang="en-US" altLang="ja-JP" sz="3600" dirty="0"/>
              <a:t>16</a:t>
            </a:r>
            <a:r>
              <a:rPr lang="ja-JP" altLang="en-US" sz="3600" dirty="0"/>
              <a:t>進数</a:t>
            </a:r>
            <a:endParaRPr lang="en-US" altLang="ja-JP" sz="3600" dirty="0"/>
          </a:p>
          <a:p>
            <a:pPr lvl="1"/>
            <a:r>
              <a:rPr kumimoji="1" lang="en-US" altLang="ja-JP" sz="3200" dirty="0"/>
              <a:t>16</a:t>
            </a:r>
            <a:r>
              <a:rPr kumimoji="1" lang="ja-JP" altLang="en-US" sz="3200" dirty="0"/>
              <a:t>進数とは</a:t>
            </a:r>
            <a:r>
              <a:rPr lang="ja-JP" altLang="en-US" sz="3200" dirty="0"/>
              <a:t>？</a:t>
            </a:r>
            <a:endParaRPr lang="en-US" altLang="ja-JP" sz="3200" dirty="0"/>
          </a:p>
          <a:p>
            <a:pPr lvl="1"/>
            <a:r>
              <a:rPr kumimoji="1" lang="en-US" altLang="ja-JP" sz="3200" dirty="0"/>
              <a:t>2</a:t>
            </a:r>
            <a:r>
              <a:rPr kumimoji="1" lang="ja-JP" altLang="en-US" sz="3200" dirty="0"/>
              <a:t>進数を</a:t>
            </a:r>
            <a:r>
              <a:rPr kumimoji="1" lang="en-US" altLang="ja-JP" sz="3200" dirty="0"/>
              <a:t>16</a:t>
            </a:r>
            <a:r>
              <a:rPr kumimoji="1" lang="ja-JP" altLang="en-US" sz="3200" dirty="0"/>
              <a:t>進数に変換する</a:t>
            </a:r>
            <a:endParaRPr kumimoji="1" lang="en-US" altLang="ja-JP" sz="3200" dirty="0"/>
          </a:p>
          <a:p>
            <a:pPr lvl="1"/>
            <a:r>
              <a:rPr kumimoji="1" lang="en-US" altLang="ja-JP" sz="3200" dirty="0"/>
              <a:t>16</a:t>
            </a:r>
            <a:r>
              <a:rPr kumimoji="1" lang="ja-JP" altLang="en-US" sz="3200" dirty="0"/>
              <a:t>進数を</a:t>
            </a:r>
            <a:r>
              <a:rPr kumimoji="1" lang="en-US" altLang="ja-JP" sz="3200" dirty="0"/>
              <a:t>2</a:t>
            </a:r>
            <a:r>
              <a:rPr kumimoji="1" lang="ja-JP" altLang="en-US" sz="3200" dirty="0"/>
              <a:t>進数に変換する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4103456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BA4CEF-0846-4715-BBA0-2BC3E894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5400" dirty="0"/>
              <a:t>10</a:t>
            </a:r>
            <a:r>
              <a:rPr lang="ja-JP" altLang="en-US" sz="5400" dirty="0"/>
              <a:t>進数を</a:t>
            </a:r>
            <a:r>
              <a:rPr lang="en-US" altLang="ja-JP" sz="5400" dirty="0"/>
              <a:t>10</a:t>
            </a:r>
            <a:r>
              <a:rPr lang="ja-JP" altLang="en-US" sz="5400" dirty="0"/>
              <a:t>進数に？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66A62B-86CA-471E-8EC0-ADAA7EC64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(765)</a:t>
            </a:r>
            <a:r>
              <a:rPr lang="en-US" altLang="ja-JP" baseline="-25000" dirty="0"/>
              <a:t>10</a:t>
            </a:r>
            <a:r>
              <a:rPr lang="en-US" altLang="ja-JP" dirty="0"/>
              <a:t> = (???)</a:t>
            </a:r>
            <a:r>
              <a:rPr lang="en-US" altLang="ja-JP" baseline="-25000" dirty="0"/>
              <a:t>10</a:t>
            </a:r>
            <a:r>
              <a:rPr lang="en-US" altLang="ja-JP" dirty="0"/>
              <a:t> 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2A8D7B5-97BE-411A-ADDC-5BF906A7A67C}"/>
              </a:ext>
            </a:extLst>
          </p:cNvPr>
          <p:cNvSpPr txBox="1"/>
          <p:nvPr/>
        </p:nvSpPr>
        <p:spPr>
          <a:xfrm>
            <a:off x="677334" y="2582034"/>
            <a:ext cx="10613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(765)</a:t>
            </a:r>
            <a:r>
              <a:rPr lang="en-US" altLang="ja-JP" sz="3200" baseline="-25000" dirty="0"/>
              <a:t>10</a:t>
            </a:r>
            <a:r>
              <a:rPr lang="ja-JP" altLang="en-US" sz="3200" dirty="0"/>
              <a:t>を</a:t>
            </a:r>
            <a:r>
              <a:rPr lang="en-US" altLang="ja-JP" sz="3200" dirty="0"/>
              <a:t>10</a:t>
            </a:r>
            <a:r>
              <a:rPr lang="ja-JP" altLang="en-US" sz="3200" dirty="0"/>
              <a:t>進数に変換したときの</a:t>
            </a:r>
            <a:r>
              <a:rPr lang="en-US" altLang="ja-JP" sz="3200" dirty="0"/>
              <a:t>1</a:t>
            </a:r>
            <a:r>
              <a:rPr lang="ja-JP" altLang="en-US" sz="3200" dirty="0"/>
              <a:t>の位を求めるには？</a:t>
            </a:r>
            <a:endParaRPr kumimoji="1" lang="ja-JP" altLang="en-US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883ABDE-35B9-4978-88A3-BCFDD10806D3}"/>
              </a:ext>
            </a:extLst>
          </p:cNvPr>
          <p:cNvSpPr txBox="1"/>
          <p:nvPr/>
        </p:nvSpPr>
        <p:spPr>
          <a:xfrm>
            <a:off x="677332" y="4594015"/>
            <a:ext cx="10613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765/10 = 76…5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3C4406D-C139-47C8-B0C7-D6A94AF0EEDA}"/>
              </a:ext>
            </a:extLst>
          </p:cNvPr>
          <p:cNvSpPr txBox="1"/>
          <p:nvPr/>
        </p:nvSpPr>
        <p:spPr>
          <a:xfrm>
            <a:off x="677332" y="3590511"/>
            <a:ext cx="10613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10</a:t>
            </a:r>
            <a:r>
              <a:rPr kumimoji="1" lang="ja-JP" altLang="en-US" sz="3200" dirty="0"/>
              <a:t>で割ったあまりが</a:t>
            </a:r>
            <a:r>
              <a:rPr kumimoji="1" lang="en-US" altLang="ja-JP" sz="3200" dirty="0"/>
              <a:t>1</a:t>
            </a:r>
            <a:r>
              <a:rPr kumimoji="1" lang="ja-JP" altLang="en-US" sz="3200" dirty="0"/>
              <a:t>の位の数になる</a:t>
            </a:r>
          </a:p>
        </p:txBody>
      </p:sp>
    </p:spTree>
    <p:extLst>
      <p:ext uri="{BB962C8B-B14F-4D97-AF65-F5344CB8AC3E}">
        <p14:creationId xmlns:p14="http://schemas.microsoft.com/office/powerpoint/2010/main" val="32417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BA4CEF-0846-4715-BBA0-2BC3E894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5400" dirty="0"/>
              <a:t>10</a:t>
            </a:r>
            <a:r>
              <a:rPr lang="ja-JP" altLang="en-US" sz="5400" dirty="0"/>
              <a:t>進数を</a:t>
            </a:r>
            <a:r>
              <a:rPr lang="en-US" altLang="ja-JP" sz="5400" dirty="0"/>
              <a:t>10</a:t>
            </a:r>
            <a:r>
              <a:rPr lang="ja-JP" altLang="en-US" sz="5400" dirty="0"/>
              <a:t>進数に？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66A62B-86CA-471E-8EC0-ADAA7EC64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(765)</a:t>
            </a:r>
            <a:r>
              <a:rPr lang="en-US" altLang="ja-JP" baseline="-25000" dirty="0"/>
              <a:t>10</a:t>
            </a:r>
            <a:r>
              <a:rPr lang="en-US" altLang="ja-JP" dirty="0"/>
              <a:t> = (???)</a:t>
            </a:r>
            <a:r>
              <a:rPr lang="en-US" altLang="ja-JP" baseline="-25000" dirty="0"/>
              <a:t>10</a:t>
            </a:r>
            <a:r>
              <a:rPr lang="en-US" altLang="ja-JP" dirty="0"/>
              <a:t> </a:t>
            </a:r>
          </a:p>
          <a:p>
            <a:endParaRPr lang="en-US" altLang="ja-JP" dirty="0"/>
          </a:p>
          <a:p>
            <a:r>
              <a:rPr lang="en-US" altLang="ja-JP" dirty="0"/>
              <a:t>765/10	=	76…5</a:t>
            </a:r>
          </a:p>
          <a:p>
            <a:r>
              <a:rPr lang="en-US" altLang="ja-JP" dirty="0"/>
              <a:t>76/10	=	7…  6</a:t>
            </a:r>
          </a:p>
          <a:p>
            <a:r>
              <a:rPr lang="en-US" altLang="ja-JP" dirty="0"/>
              <a:t>7/10		=	0…  7</a:t>
            </a:r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3C3644A-23E0-4E6F-9AB0-F9A730BBE9D5}"/>
              </a:ext>
            </a:extLst>
          </p:cNvPr>
          <p:cNvSpPr txBox="1"/>
          <p:nvPr/>
        </p:nvSpPr>
        <p:spPr>
          <a:xfrm>
            <a:off x="3596717" y="5118397"/>
            <a:ext cx="3919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/>
              <a:t>(765)</a:t>
            </a:r>
            <a:r>
              <a:rPr lang="en-US" altLang="ja-JP" sz="4000" baseline="-25000" dirty="0"/>
              <a:t>10</a:t>
            </a:r>
            <a:r>
              <a:rPr lang="en-US" altLang="ja-JP" sz="4000" dirty="0"/>
              <a:t> = </a:t>
            </a:r>
            <a:r>
              <a:rPr lang="en-US" altLang="ja-JP" sz="4000" dirty="0">
                <a:solidFill>
                  <a:srgbClr val="FF0000"/>
                </a:solidFill>
              </a:rPr>
              <a:t>(765)</a:t>
            </a:r>
            <a:r>
              <a:rPr lang="en-US" altLang="ja-JP" sz="4000" baseline="-25000" dirty="0">
                <a:solidFill>
                  <a:srgbClr val="FF0000"/>
                </a:solidFill>
              </a:rPr>
              <a:t>10</a:t>
            </a:r>
            <a:r>
              <a:rPr lang="en-US" altLang="ja-JP" sz="4000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CF19330-8172-49B1-AB59-7E0B62054730}"/>
              </a:ext>
            </a:extLst>
          </p:cNvPr>
          <p:cNvCxnSpPr/>
          <p:nvPr/>
        </p:nvCxnSpPr>
        <p:spPr>
          <a:xfrm flipV="1">
            <a:off x="3877519" y="2835797"/>
            <a:ext cx="0" cy="151628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CA5735-FA47-4236-A314-E7013917BC91}"/>
              </a:ext>
            </a:extLst>
          </p:cNvPr>
          <p:cNvSpPr/>
          <p:nvPr/>
        </p:nvSpPr>
        <p:spPr>
          <a:xfrm>
            <a:off x="779929" y="3321424"/>
            <a:ext cx="2931458" cy="470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6C5C67D-134D-4380-AC00-9F71282AF0DC}"/>
              </a:ext>
            </a:extLst>
          </p:cNvPr>
          <p:cNvSpPr/>
          <p:nvPr/>
        </p:nvSpPr>
        <p:spPr>
          <a:xfrm>
            <a:off x="779929" y="3953871"/>
            <a:ext cx="2931458" cy="470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47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BA4CEF-0846-4715-BBA0-2BC3E894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5400" dirty="0"/>
              <a:t>10</a:t>
            </a:r>
            <a:r>
              <a:rPr lang="ja-JP" altLang="en-US" sz="5400" dirty="0"/>
              <a:t>進数を</a:t>
            </a:r>
            <a:r>
              <a:rPr lang="en-US" altLang="ja-JP" sz="5400" dirty="0"/>
              <a:t>2</a:t>
            </a:r>
            <a:r>
              <a:rPr lang="ja-JP" altLang="en-US" sz="5400" dirty="0"/>
              <a:t>進数に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66A62B-86CA-471E-8EC0-ADAA7EC64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(13)</a:t>
            </a:r>
            <a:r>
              <a:rPr lang="en-US" altLang="ja-JP" baseline="-25000" dirty="0"/>
              <a:t>10</a:t>
            </a:r>
            <a:r>
              <a:rPr lang="en-US" altLang="ja-JP" dirty="0"/>
              <a:t> = (?)</a:t>
            </a:r>
            <a:r>
              <a:rPr lang="en-US" altLang="ja-JP" baseline="-25000" dirty="0"/>
              <a:t>2</a:t>
            </a:r>
            <a:r>
              <a:rPr lang="en-US" altLang="ja-JP" dirty="0"/>
              <a:t> </a:t>
            </a:r>
          </a:p>
          <a:p>
            <a:endParaRPr lang="en-US" altLang="ja-JP" dirty="0"/>
          </a:p>
          <a:p>
            <a:r>
              <a:rPr lang="en-US" altLang="ja-JP" dirty="0"/>
              <a:t>13/2		=	6…1</a:t>
            </a:r>
          </a:p>
          <a:p>
            <a:r>
              <a:rPr lang="en-US" altLang="ja-JP" dirty="0"/>
              <a:t>6/2		=	3…0</a:t>
            </a:r>
          </a:p>
          <a:p>
            <a:r>
              <a:rPr lang="en-US" altLang="ja-JP" dirty="0"/>
              <a:t>3/2		=	1…1</a:t>
            </a:r>
          </a:p>
          <a:p>
            <a:r>
              <a:rPr lang="en-US" altLang="ja-JP" dirty="0"/>
              <a:t>1/2		=	0…1</a:t>
            </a:r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F823B89-877F-4EBC-82B4-7ACDB46E9043}"/>
              </a:ext>
            </a:extLst>
          </p:cNvPr>
          <p:cNvSpPr txBox="1"/>
          <p:nvPr/>
        </p:nvSpPr>
        <p:spPr>
          <a:xfrm>
            <a:off x="3256568" y="5465637"/>
            <a:ext cx="3919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/>
              <a:t>(13)</a:t>
            </a:r>
            <a:r>
              <a:rPr lang="en-US" altLang="ja-JP" sz="4000" baseline="-25000" dirty="0"/>
              <a:t>10</a:t>
            </a:r>
            <a:r>
              <a:rPr lang="en-US" altLang="ja-JP" sz="4000" dirty="0"/>
              <a:t> = </a:t>
            </a:r>
            <a:r>
              <a:rPr lang="en-US" altLang="ja-JP" sz="4000" dirty="0">
                <a:solidFill>
                  <a:srgbClr val="FF0000"/>
                </a:solidFill>
              </a:rPr>
              <a:t>(1101)</a:t>
            </a:r>
            <a:r>
              <a:rPr lang="en-US" altLang="ja-JP" sz="4000" baseline="-25000" dirty="0">
                <a:solidFill>
                  <a:srgbClr val="FF0000"/>
                </a:solidFill>
              </a:rPr>
              <a:t>2</a:t>
            </a:r>
            <a:r>
              <a:rPr lang="en-US" altLang="ja-JP" sz="4000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9FEB17C-FF37-4502-A53E-93CE1FE1D6DB}"/>
              </a:ext>
            </a:extLst>
          </p:cNvPr>
          <p:cNvCxnSpPr/>
          <p:nvPr/>
        </p:nvCxnSpPr>
        <p:spPr>
          <a:xfrm flipV="1">
            <a:off x="3738622" y="2824222"/>
            <a:ext cx="0" cy="22223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1F19B4-3783-4E21-BFA0-9A590CE1DD1E}"/>
              </a:ext>
            </a:extLst>
          </p:cNvPr>
          <p:cNvSpPr/>
          <p:nvPr/>
        </p:nvSpPr>
        <p:spPr>
          <a:xfrm>
            <a:off x="714666" y="2685327"/>
            <a:ext cx="2734590" cy="509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25270E-AD6C-4839-AF69-AFADD3EFC744}"/>
              </a:ext>
            </a:extLst>
          </p:cNvPr>
          <p:cNvSpPr/>
          <p:nvPr/>
        </p:nvSpPr>
        <p:spPr>
          <a:xfrm>
            <a:off x="730100" y="3256803"/>
            <a:ext cx="2734590" cy="509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F43EA3A-D6A9-4605-8D1A-48EA9DAD2F7F}"/>
              </a:ext>
            </a:extLst>
          </p:cNvPr>
          <p:cNvSpPr/>
          <p:nvPr/>
        </p:nvSpPr>
        <p:spPr>
          <a:xfrm>
            <a:off x="714666" y="3936854"/>
            <a:ext cx="2734590" cy="509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061686A-0757-4522-A0E1-B0753C0FEFDB}"/>
              </a:ext>
            </a:extLst>
          </p:cNvPr>
          <p:cNvSpPr/>
          <p:nvPr/>
        </p:nvSpPr>
        <p:spPr>
          <a:xfrm>
            <a:off x="677334" y="4561618"/>
            <a:ext cx="2734590" cy="509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55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8C6648-AB2C-4806-8B9F-B5FAB40D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5400" dirty="0"/>
              <a:t>すだれ算</a:t>
            </a:r>
            <a:endParaRPr kumimoji="1" lang="ja-JP" altLang="en-US" sz="5400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D95EE9-FD45-4DE8-9544-1A367A14E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　</a:t>
            </a:r>
            <a:r>
              <a:rPr lang="en-US" altLang="ja-JP" dirty="0"/>
              <a:t> (13)</a:t>
            </a:r>
            <a:r>
              <a:rPr lang="en-US" altLang="ja-JP" baseline="-25000" dirty="0"/>
              <a:t>10</a:t>
            </a:r>
            <a:r>
              <a:rPr lang="ja-JP" altLang="en-US" dirty="0"/>
              <a:t>を</a:t>
            </a:r>
            <a:r>
              <a:rPr lang="en-US" altLang="ja-JP" dirty="0"/>
              <a:t>2</a:t>
            </a:r>
            <a:r>
              <a:rPr lang="ja-JP" altLang="en-US" dirty="0"/>
              <a:t>進数に変換してみる</a:t>
            </a:r>
            <a:endParaRPr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A2CB38-447B-495F-9CF6-B65CB81D60A9}"/>
              </a:ext>
            </a:extLst>
          </p:cNvPr>
          <p:cNvSpPr txBox="1"/>
          <p:nvPr/>
        </p:nvSpPr>
        <p:spPr>
          <a:xfrm>
            <a:off x="3876484" y="2308899"/>
            <a:ext cx="372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</a:t>
            </a:r>
            <a:r>
              <a:rPr kumimoji="1" lang="ja-JP" altLang="en-US" sz="4000" u="heavy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r>
              <a:rPr kumimoji="1" lang="en-US" altLang="ja-JP" sz="4000" u="heavy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13</a:t>
            </a:r>
            <a:endParaRPr kumimoji="1"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9BE2F7-F378-4CB4-8D2E-61610DB9A3DA}"/>
              </a:ext>
            </a:extLst>
          </p:cNvPr>
          <p:cNvSpPr txBox="1"/>
          <p:nvPr/>
        </p:nvSpPr>
        <p:spPr>
          <a:xfrm>
            <a:off x="3876484" y="2774814"/>
            <a:ext cx="372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</a:t>
            </a:r>
            <a:r>
              <a:rPr kumimoji="1" lang="ja-JP" altLang="en-US" sz="4000" u="heavy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 </a:t>
            </a:r>
            <a:r>
              <a:rPr kumimoji="1" lang="en-US" altLang="ja-JP" sz="4000" u="heavy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6</a:t>
            </a:r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…1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1CCA17-4E30-4FE5-A17E-0260445499B4}"/>
              </a:ext>
            </a:extLst>
          </p:cNvPr>
          <p:cNvSpPr txBox="1"/>
          <p:nvPr/>
        </p:nvSpPr>
        <p:spPr>
          <a:xfrm>
            <a:off x="3876484" y="3303289"/>
            <a:ext cx="372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</a:t>
            </a:r>
            <a:r>
              <a:rPr kumimoji="1" lang="ja-JP" altLang="en-US" sz="4000" u="heavy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 </a:t>
            </a:r>
            <a:r>
              <a:rPr kumimoji="1" lang="en-US" altLang="ja-JP" sz="4000" u="heavy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…0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06E365A-F07C-49EC-9ACE-C4408156D636}"/>
              </a:ext>
            </a:extLst>
          </p:cNvPr>
          <p:cNvSpPr txBox="1"/>
          <p:nvPr/>
        </p:nvSpPr>
        <p:spPr>
          <a:xfrm>
            <a:off x="3876484" y="3816229"/>
            <a:ext cx="372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</a:t>
            </a:r>
            <a:r>
              <a:rPr kumimoji="1" lang="ja-JP" altLang="en-US" sz="4000" u="heavy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 </a:t>
            </a:r>
            <a:r>
              <a:rPr kumimoji="1" lang="en-US" altLang="ja-JP" sz="4000" u="heavy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…1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FF2AEB0-D8A9-4886-85C4-6FDACDD82738}"/>
              </a:ext>
            </a:extLst>
          </p:cNvPr>
          <p:cNvSpPr txBox="1"/>
          <p:nvPr/>
        </p:nvSpPr>
        <p:spPr>
          <a:xfrm>
            <a:off x="3884872" y="4338674"/>
            <a:ext cx="372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</a:t>
            </a:r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…1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A7940DC-AF09-4FD1-BB3F-AA5F54451D09}"/>
              </a:ext>
            </a:extLst>
          </p:cNvPr>
          <p:cNvSpPr txBox="1"/>
          <p:nvPr/>
        </p:nvSpPr>
        <p:spPr>
          <a:xfrm>
            <a:off x="4117578" y="5426586"/>
            <a:ext cx="3919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/>
              <a:t>(13)</a:t>
            </a:r>
            <a:r>
              <a:rPr lang="en-US" altLang="ja-JP" sz="4000" baseline="-25000" dirty="0"/>
              <a:t>10</a:t>
            </a:r>
            <a:r>
              <a:rPr lang="en-US" altLang="ja-JP" sz="4000" dirty="0"/>
              <a:t> = </a:t>
            </a:r>
            <a:r>
              <a:rPr lang="en-US" altLang="ja-JP" sz="4000" dirty="0">
                <a:solidFill>
                  <a:srgbClr val="FF0000"/>
                </a:solidFill>
              </a:rPr>
              <a:t>(1101)</a:t>
            </a:r>
            <a:r>
              <a:rPr lang="en-US" altLang="ja-JP" sz="4000" baseline="-25000" dirty="0">
                <a:solidFill>
                  <a:srgbClr val="FF0000"/>
                </a:solidFill>
              </a:rPr>
              <a:t>2</a:t>
            </a:r>
            <a:r>
              <a:rPr lang="en-US" altLang="ja-JP" sz="4000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F1E121C-D41F-43C9-AF62-B364C243D3EF}"/>
              </a:ext>
            </a:extLst>
          </p:cNvPr>
          <p:cNvCxnSpPr>
            <a:cxnSpLocks/>
          </p:cNvCxnSpPr>
          <p:nvPr/>
        </p:nvCxnSpPr>
        <p:spPr>
          <a:xfrm flipV="1">
            <a:off x="6493686" y="3119655"/>
            <a:ext cx="0" cy="16998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43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9095E1-6E5E-42A0-800D-3D14FB12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練習問題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1A8AB6-4BD1-40FB-B84B-0CA65132C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3800"/>
            <a:ext cx="10800000" cy="662400"/>
          </a:xfrm>
        </p:spPr>
        <p:txBody>
          <a:bodyPr/>
          <a:lstStyle/>
          <a:p>
            <a:r>
              <a:rPr lang="ja-JP" altLang="en-US" dirty="0"/>
              <a:t>次の</a:t>
            </a:r>
            <a:r>
              <a:rPr lang="en-US" altLang="ja-JP" dirty="0"/>
              <a:t>10</a:t>
            </a:r>
            <a:r>
              <a:rPr lang="ja-JP" altLang="en-US" dirty="0"/>
              <a:t>進数を</a:t>
            </a:r>
            <a:r>
              <a:rPr lang="en-US" altLang="ja-JP" dirty="0"/>
              <a:t>2</a:t>
            </a:r>
            <a:r>
              <a:rPr lang="ja-JP" altLang="en-US" dirty="0"/>
              <a:t>進数に変換せよ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568DC5C-DA15-4F43-8386-4880D6A70D45}"/>
              </a:ext>
            </a:extLst>
          </p:cNvPr>
          <p:cNvSpPr txBox="1"/>
          <p:nvPr/>
        </p:nvSpPr>
        <p:spPr>
          <a:xfrm>
            <a:off x="714666" y="1985105"/>
            <a:ext cx="4097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(22)</a:t>
            </a:r>
            <a:r>
              <a:rPr kumimoji="1" lang="en-US" altLang="ja-JP" sz="3200" baseline="-25000" dirty="0"/>
              <a:t>10 </a:t>
            </a:r>
            <a:r>
              <a:rPr kumimoji="1" lang="en-US" altLang="ja-JP" sz="3200" dirty="0"/>
              <a:t>= (10110)</a:t>
            </a:r>
            <a:r>
              <a:rPr kumimoji="1" lang="en-US" altLang="ja-JP" sz="3200" baseline="-25000" dirty="0"/>
              <a:t>2</a:t>
            </a:r>
            <a:endParaRPr kumimoji="1" lang="ja-JP" altLang="en-US" sz="3200" baseline="-25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E6C82D0-7A4A-4851-B665-33C4DFEF6529}"/>
              </a:ext>
            </a:extLst>
          </p:cNvPr>
          <p:cNvSpPr txBox="1"/>
          <p:nvPr/>
        </p:nvSpPr>
        <p:spPr>
          <a:xfrm>
            <a:off x="5728433" y="1965612"/>
            <a:ext cx="4097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(97)</a:t>
            </a:r>
            <a:r>
              <a:rPr kumimoji="1" lang="en-US" altLang="ja-JP" sz="3200" baseline="-25000" dirty="0"/>
              <a:t>10 </a:t>
            </a:r>
            <a:r>
              <a:rPr kumimoji="1" lang="en-US" altLang="ja-JP" sz="3200" dirty="0"/>
              <a:t>= (1100001)</a:t>
            </a:r>
            <a:r>
              <a:rPr kumimoji="1" lang="en-US" altLang="ja-JP" sz="3200" baseline="-25000" dirty="0"/>
              <a:t>2</a:t>
            </a:r>
            <a:endParaRPr kumimoji="1" lang="ja-JP" altLang="en-US" sz="3200" baseline="-250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16AED3D-2695-40BE-A66A-10F9CB3721DE}"/>
              </a:ext>
            </a:extLst>
          </p:cNvPr>
          <p:cNvSpPr txBox="1"/>
          <p:nvPr/>
        </p:nvSpPr>
        <p:spPr>
          <a:xfrm>
            <a:off x="714666" y="3852005"/>
            <a:ext cx="4097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(133)</a:t>
            </a:r>
            <a:r>
              <a:rPr kumimoji="1" lang="en-US" altLang="ja-JP" sz="3200" baseline="-25000" dirty="0"/>
              <a:t>10 </a:t>
            </a:r>
            <a:r>
              <a:rPr kumimoji="1" lang="en-US" altLang="ja-JP" sz="3200" dirty="0"/>
              <a:t>= (10000101)</a:t>
            </a:r>
            <a:r>
              <a:rPr kumimoji="1" lang="en-US" altLang="ja-JP" sz="3200" baseline="-25000" dirty="0"/>
              <a:t>2</a:t>
            </a:r>
            <a:endParaRPr kumimoji="1" lang="ja-JP" altLang="en-US" sz="3200" baseline="-250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F7B93A2-48AB-4305-88DC-18F6BB420D9E}"/>
              </a:ext>
            </a:extLst>
          </p:cNvPr>
          <p:cNvSpPr txBox="1"/>
          <p:nvPr/>
        </p:nvSpPr>
        <p:spPr>
          <a:xfrm>
            <a:off x="5728432" y="3852005"/>
            <a:ext cx="4341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(315)</a:t>
            </a:r>
            <a:r>
              <a:rPr kumimoji="1" lang="en-US" altLang="ja-JP" sz="3200" baseline="-25000" dirty="0"/>
              <a:t>10 </a:t>
            </a:r>
            <a:r>
              <a:rPr kumimoji="1" lang="en-US" altLang="ja-JP" sz="3200" dirty="0"/>
              <a:t>= (100111011)</a:t>
            </a:r>
            <a:r>
              <a:rPr kumimoji="1" lang="en-US" altLang="ja-JP" sz="3200" baseline="-25000" dirty="0"/>
              <a:t>2</a:t>
            </a:r>
            <a:endParaRPr kumimoji="1" lang="ja-JP" altLang="en-US" sz="3200" baseline="-250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EFEF58A-C0CB-48AF-B034-539D1C1059E8}"/>
              </a:ext>
            </a:extLst>
          </p:cNvPr>
          <p:cNvSpPr/>
          <p:nvPr/>
        </p:nvSpPr>
        <p:spPr>
          <a:xfrm>
            <a:off x="2228850" y="2096200"/>
            <a:ext cx="1703070" cy="473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966BC96-59F3-4F97-9AF4-A2DB01F47163}"/>
              </a:ext>
            </a:extLst>
          </p:cNvPr>
          <p:cNvSpPr/>
          <p:nvPr/>
        </p:nvSpPr>
        <p:spPr>
          <a:xfrm>
            <a:off x="7113270" y="2096200"/>
            <a:ext cx="2156460" cy="447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E2E3B07-8CC5-4F2C-A036-D8BE0B3C8E99}"/>
              </a:ext>
            </a:extLst>
          </p:cNvPr>
          <p:cNvSpPr/>
          <p:nvPr/>
        </p:nvSpPr>
        <p:spPr>
          <a:xfrm>
            <a:off x="2472690" y="3907552"/>
            <a:ext cx="2236470" cy="52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3C16C03-B885-4872-B1B2-217E6F575DEF}"/>
              </a:ext>
            </a:extLst>
          </p:cNvPr>
          <p:cNvSpPr/>
          <p:nvPr/>
        </p:nvSpPr>
        <p:spPr>
          <a:xfrm>
            <a:off x="7328534" y="3935325"/>
            <a:ext cx="2592705" cy="529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24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4" grpId="0" animBg="1"/>
      <p:bldP spid="35" grpId="0" animBg="1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8ECA4A-CBCB-4C56-9349-4E241829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京都大学文系　</a:t>
            </a:r>
            <a:r>
              <a:rPr kumimoji="1" lang="en-US" altLang="ja-JP" sz="5400" dirty="0"/>
              <a:t>2021</a:t>
            </a:r>
            <a:r>
              <a:rPr kumimoji="1" lang="ja-JP" altLang="en-US" sz="5400" dirty="0"/>
              <a:t>年度入試問題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01C8A6-CF6E-46E1-ABB6-5DD4AB184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10</a:t>
            </a:r>
            <a:r>
              <a:rPr lang="ja-JP" altLang="en-US" dirty="0"/>
              <a:t>進法で表された数</a:t>
            </a:r>
            <a:r>
              <a:rPr lang="en-US" altLang="ja-JP" dirty="0"/>
              <a:t>6.75</a:t>
            </a:r>
            <a:r>
              <a:rPr lang="ja-JP" altLang="en-US" dirty="0"/>
              <a:t>を</a:t>
            </a:r>
            <a:r>
              <a:rPr lang="en-US" altLang="ja-JP" dirty="0"/>
              <a:t>2</a:t>
            </a:r>
            <a:r>
              <a:rPr lang="ja-JP" altLang="en-US" dirty="0"/>
              <a:t>進法で表せ。</a:t>
            </a:r>
            <a:endParaRPr lang="en-US" altLang="ja-JP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F40879FC-4BF8-4AF3-8544-D1B2D8411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137347"/>
              </p:ext>
            </p:extLst>
          </p:nvPr>
        </p:nvGraphicFramePr>
        <p:xfrm>
          <a:off x="714666" y="2403324"/>
          <a:ext cx="10323610" cy="10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510">
                  <a:extLst>
                    <a:ext uri="{9D8B030D-6E8A-4147-A177-3AD203B41FA5}">
                      <a16:colId xmlns:a16="http://schemas.microsoft.com/office/drawing/2014/main" val="253235126"/>
                    </a:ext>
                  </a:extLst>
                </a:gridCol>
                <a:gridCol w="938510">
                  <a:extLst>
                    <a:ext uri="{9D8B030D-6E8A-4147-A177-3AD203B41FA5}">
                      <a16:colId xmlns:a16="http://schemas.microsoft.com/office/drawing/2014/main" val="2494637637"/>
                    </a:ext>
                  </a:extLst>
                </a:gridCol>
                <a:gridCol w="938510">
                  <a:extLst>
                    <a:ext uri="{9D8B030D-6E8A-4147-A177-3AD203B41FA5}">
                      <a16:colId xmlns:a16="http://schemas.microsoft.com/office/drawing/2014/main" val="3569321719"/>
                    </a:ext>
                  </a:extLst>
                </a:gridCol>
                <a:gridCol w="938510">
                  <a:extLst>
                    <a:ext uri="{9D8B030D-6E8A-4147-A177-3AD203B41FA5}">
                      <a16:colId xmlns:a16="http://schemas.microsoft.com/office/drawing/2014/main" val="4027267847"/>
                    </a:ext>
                  </a:extLst>
                </a:gridCol>
                <a:gridCol w="938510">
                  <a:extLst>
                    <a:ext uri="{9D8B030D-6E8A-4147-A177-3AD203B41FA5}">
                      <a16:colId xmlns:a16="http://schemas.microsoft.com/office/drawing/2014/main" val="583586495"/>
                    </a:ext>
                  </a:extLst>
                </a:gridCol>
                <a:gridCol w="938510">
                  <a:extLst>
                    <a:ext uri="{9D8B030D-6E8A-4147-A177-3AD203B41FA5}">
                      <a16:colId xmlns:a16="http://schemas.microsoft.com/office/drawing/2014/main" val="3294540041"/>
                    </a:ext>
                  </a:extLst>
                </a:gridCol>
                <a:gridCol w="938510">
                  <a:extLst>
                    <a:ext uri="{9D8B030D-6E8A-4147-A177-3AD203B41FA5}">
                      <a16:colId xmlns:a16="http://schemas.microsoft.com/office/drawing/2014/main" val="1423591685"/>
                    </a:ext>
                  </a:extLst>
                </a:gridCol>
                <a:gridCol w="938510">
                  <a:extLst>
                    <a:ext uri="{9D8B030D-6E8A-4147-A177-3AD203B41FA5}">
                      <a16:colId xmlns:a16="http://schemas.microsoft.com/office/drawing/2014/main" val="3047531554"/>
                    </a:ext>
                  </a:extLst>
                </a:gridCol>
                <a:gridCol w="938510">
                  <a:extLst>
                    <a:ext uri="{9D8B030D-6E8A-4147-A177-3AD203B41FA5}">
                      <a16:colId xmlns:a16="http://schemas.microsoft.com/office/drawing/2014/main" val="3268740442"/>
                    </a:ext>
                  </a:extLst>
                </a:gridCol>
                <a:gridCol w="938510">
                  <a:extLst>
                    <a:ext uri="{9D8B030D-6E8A-4147-A177-3AD203B41FA5}">
                      <a16:colId xmlns:a16="http://schemas.microsoft.com/office/drawing/2014/main" val="4024031982"/>
                    </a:ext>
                  </a:extLst>
                </a:gridCol>
                <a:gridCol w="938510">
                  <a:extLst>
                    <a:ext uri="{9D8B030D-6E8A-4147-A177-3AD203B41FA5}">
                      <a16:colId xmlns:a16="http://schemas.microsoft.com/office/drawing/2014/main" val="498396602"/>
                    </a:ext>
                  </a:extLst>
                </a:gridCol>
              </a:tblGrid>
              <a:tr h="505256">
                <a:tc>
                  <a:txBody>
                    <a:bodyPr/>
                    <a:lstStyle/>
                    <a:p>
                      <a:r>
                        <a:rPr kumimoji="1" lang="en-US" altLang="ja-JP" sz="2600" dirty="0"/>
                        <a:t>2</a:t>
                      </a:r>
                      <a:r>
                        <a:rPr kumimoji="1" lang="en-US" altLang="ja-JP" sz="2600" baseline="30000" dirty="0"/>
                        <a:t>8</a:t>
                      </a:r>
                      <a:endParaRPr kumimoji="1" lang="ja-JP" altLang="en-US" sz="2600" dirty="0"/>
                    </a:p>
                  </a:txBody>
                  <a:tcPr marL="116597" marR="116597" marT="58299" marB="58299"/>
                </a:tc>
                <a:tc>
                  <a:txBody>
                    <a:bodyPr/>
                    <a:lstStyle/>
                    <a:p>
                      <a:r>
                        <a:rPr kumimoji="1" lang="en-US" altLang="ja-JP" sz="2600" dirty="0"/>
                        <a:t>2</a:t>
                      </a:r>
                      <a:r>
                        <a:rPr kumimoji="1" lang="en-US" altLang="ja-JP" sz="2600" baseline="30000" dirty="0"/>
                        <a:t>7</a:t>
                      </a:r>
                      <a:endParaRPr kumimoji="1" lang="ja-JP" altLang="en-US" sz="2600" dirty="0"/>
                    </a:p>
                  </a:txBody>
                  <a:tcPr marL="116597" marR="116597" marT="58299" marB="58299"/>
                </a:tc>
                <a:tc>
                  <a:txBody>
                    <a:bodyPr/>
                    <a:lstStyle/>
                    <a:p>
                      <a:r>
                        <a:rPr kumimoji="1" lang="en-US" altLang="ja-JP" sz="2600" dirty="0"/>
                        <a:t>2</a:t>
                      </a:r>
                      <a:r>
                        <a:rPr kumimoji="1" lang="en-US" altLang="ja-JP" sz="2600" baseline="30000" dirty="0"/>
                        <a:t>6</a:t>
                      </a:r>
                      <a:endParaRPr kumimoji="1" lang="ja-JP" altLang="en-US" sz="2600" dirty="0"/>
                    </a:p>
                  </a:txBody>
                  <a:tcPr marL="116597" marR="116597" marT="58299" marB="58299"/>
                </a:tc>
                <a:tc>
                  <a:txBody>
                    <a:bodyPr/>
                    <a:lstStyle/>
                    <a:p>
                      <a:r>
                        <a:rPr kumimoji="1" lang="en-US" altLang="ja-JP" sz="2600" dirty="0"/>
                        <a:t>2</a:t>
                      </a:r>
                      <a:r>
                        <a:rPr kumimoji="1" lang="en-US" altLang="ja-JP" sz="2600" baseline="30000" dirty="0"/>
                        <a:t>5</a:t>
                      </a:r>
                      <a:endParaRPr kumimoji="1" lang="ja-JP" altLang="en-US" sz="2600" dirty="0"/>
                    </a:p>
                  </a:txBody>
                  <a:tcPr marL="116597" marR="116597" marT="58299" marB="58299"/>
                </a:tc>
                <a:tc>
                  <a:txBody>
                    <a:bodyPr/>
                    <a:lstStyle/>
                    <a:p>
                      <a:r>
                        <a:rPr kumimoji="1" lang="en-US" altLang="ja-JP" sz="2600" dirty="0"/>
                        <a:t>2</a:t>
                      </a:r>
                      <a:r>
                        <a:rPr kumimoji="1" lang="en-US" altLang="ja-JP" sz="2600" baseline="30000" dirty="0"/>
                        <a:t>4</a:t>
                      </a:r>
                      <a:endParaRPr kumimoji="1" lang="ja-JP" altLang="en-US" sz="2600" dirty="0"/>
                    </a:p>
                  </a:txBody>
                  <a:tcPr marL="116597" marR="116597" marT="58299" marB="58299"/>
                </a:tc>
                <a:tc>
                  <a:txBody>
                    <a:bodyPr/>
                    <a:lstStyle/>
                    <a:p>
                      <a:r>
                        <a:rPr kumimoji="1" lang="en-US" altLang="ja-JP" sz="2600" dirty="0"/>
                        <a:t>2</a:t>
                      </a:r>
                      <a:r>
                        <a:rPr kumimoji="1" lang="en-US" altLang="ja-JP" sz="2600" baseline="30000" dirty="0"/>
                        <a:t>3</a:t>
                      </a:r>
                      <a:endParaRPr kumimoji="1" lang="ja-JP" altLang="en-US" sz="2600" dirty="0"/>
                    </a:p>
                  </a:txBody>
                  <a:tcPr marL="116597" marR="116597" marT="58299" marB="58299"/>
                </a:tc>
                <a:tc>
                  <a:txBody>
                    <a:bodyPr/>
                    <a:lstStyle/>
                    <a:p>
                      <a:r>
                        <a:rPr kumimoji="1" lang="en-US" altLang="ja-JP" sz="2600" dirty="0"/>
                        <a:t>2</a:t>
                      </a:r>
                      <a:r>
                        <a:rPr kumimoji="1" lang="en-US" altLang="ja-JP" sz="2600" baseline="30000" dirty="0"/>
                        <a:t>2</a:t>
                      </a:r>
                      <a:endParaRPr kumimoji="1" lang="ja-JP" altLang="en-US" sz="2600" dirty="0"/>
                    </a:p>
                  </a:txBody>
                  <a:tcPr marL="116597" marR="116597" marT="58299" marB="58299"/>
                </a:tc>
                <a:tc>
                  <a:txBody>
                    <a:bodyPr/>
                    <a:lstStyle/>
                    <a:p>
                      <a:r>
                        <a:rPr kumimoji="1" lang="en-US" altLang="ja-JP" sz="2600" dirty="0"/>
                        <a:t>2</a:t>
                      </a:r>
                      <a:r>
                        <a:rPr kumimoji="1" lang="en-US" altLang="ja-JP" sz="2600" baseline="30000" dirty="0"/>
                        <a:t>1</a:t>
                      </a:r>
                      <a:endParaRPr kumimoji="1" lang="ja-JP" altLang="en-US" sz="2600" baseline="30000" dirty="0"/>
                    </a:p>
                  </a:txBody>
                  <a:tcPr marL="116597" marR="116597" marT="58299" marB="5829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600" dirty="0"/>
                        <a:t>2</a:t>
                      </a:r>
                      <a:r>
                        <a:rPr kumimoji="1" lang="en-US" altLang="ja-JP" sz="2600" baseline="30000" dirty="0"/>
                        <a:t>0</a:t>
                      </a:r>
                      <a:endParaRPr kumimoji="1" lang="ja-JP" altLang="en-US" sz="2600" baseline="30000" dirty="0"/>
                    </a:p>
                  </a:txBody>
                  <a:tcPr marL="116597" marR="116597" marT="58299" marB="5829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600" dirty="0"/>
                        <a:t>2</a:t>
                      </a:r>
                      <a:r>
                        <a:rPr kumimoji="1" lang="en-US" altLang="ja-JP" sz="2600" baseline="30000" dirty="0"/>
                        <a:t>-1</a:t>
                      </a:r>
                      <a:endParaRPr kumimoji="1" lang="ja-JP" altLang="en-US" sz="2600" baseline="30000" dirty="0"/>
                    </a:p>
                  </a:txBody>
                  <a:tcPr marL="116597" marR="116597" marT="58299" marB="5829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600" dirty="0"/>
                        <a:t>2</a:t>
                      </a:r>
                      <a:r>
                        <a:rPr kumimoji="1" lang="en-US" altLang="ja-JP" sz="2600" baseline="30000" dirty="0"/>
                        <a:t>-2</a:t>
                      </a:r>
                      <a:endParaRPr kumimoji="1" lang="ja-JP" altLang="en-US" sz="2600" baseline="30000" dirty="0"/>
                    </a:p>
                  </a:txBody>
                  <a:tcPr marL="116597" marR="116597" marT="58299" marB="58299"/>
                </a:tc>
                <a:extLst>
                  <a:ext uri="{0D108BD9-81ED-4DB2-BD59-A6C34878D82A}">
                    <a16:rowId xmlns:a16="http://schemas.microsoft.com/office/drawing/2014/main" val="1621229820"/>
                  </a:ext>
                </a:extLst>
              </a:tr>
              <a:tr h="505256">
                <a:tc>
                  <a:txBody>
                    <a:bodyPr/>
                    <a:lstStyle/>
                    <a:p>
                      <a:r>
                        <a:rPr kumimoji="1" lang="en-US" altLang="ja-JP" sz="2600" dirty="0"/>
                        <a:t>256</a:t>
                      </a:r>
                      <a:endParaRPr kumimoji="1" lang="ja-JP" altLang="en-US" sz="2600" dirty="0"/>
                    </a:p>
                  </a:txBody>
                  <a:tcPr marL="116597" marR="116597" marT="58299" marB="58299"/>
                </a:tc>
                <a:tc>
                  <a:txBody>
                    <a:bodyPr/>
                    <a:lstStyle/>
                    <a:p>
                      <a:r>
                        <a:rPr kumimoji="1" lang="en-US" altLang="ja-JP" sz="2600" dirty="0"/>
                        <a:t>128</a:t>
                      </a:r>
                      <a:endParaRPr kumimoji="1" lang="ja-JP" altLang="en-US" sz="2600" dirty="0"/>
                    </a:p>
                  </a:txBody>
                  <a:tcPr marL="116597" marR="116597" marT="58299" marB="58299"/>
                </a:tc>
                <a:tc>
                  <a:txBody>
                    <a:bodyPr/>
                    <a:lstStyle/>
                    <a:p>
                      <a:r>
                        <a:rPr kumimoji="1" lang="en-US" altLang="ja-JP" sz="2600" dirty="0"/>
                        <a:t>64</a:t>
                      </a:r>
                      <a:endParaRPr kumimoji="1" lang="ja-JP" altLang="en-US" sz="2600" dirty="0"/>
                    </a:p>
                  </a:txBody>
                  <a:tcPr marL="116597" marR="116597" marT="58299" marB="58299"/>
                </a:tc>
                <a:tc>
                  <a:txBody>
                    <a:bodyPr/>
                    <a:lstStyle/>
                    <a:p>
                      <a:r>
                        <a:rPr kumimoji="1" lang="en-US" altLang="ja-JP" sz="2600" dirty="0"/>
                        <a:t>32</a:t>
                      </a:r>
                      <a:endParaRPr kumimoji="1" lang="ja-JP" altLang="en-US" sz="2600" dirty="0"/>
                    </a:p>
                  </a:txBody>
                  <a:tcPr marL="116597" marR="116597" marT="58299" marB="58299"/>
                </a:tc>
                <a:tc>
                  <a:txBody>
                    <a:bodyPr/>
                    <a:lstStyle/>
                    <a:p>
                      <a:r>
                        <a:rPr kumimoji="1" lang="en-US" altLang="ja-JP" sz="2600" dirty="0"/>
                        <a:t>16</a:t>
                      </a:r>
                      <a:endParaRPr kumimoji="1" lang="ja-JP" altLang="en-US" sz="2600" dirty="0"/>
                    </a:p>
                  </a:txBody>
                  <a:tcPr marL="116597" marR="116597" marT="58299" marB="58299"/>
                </a:tc>
                <a:tc>
                  <a:txBody>
                    <a:bodyPr/>
                    <a:lstStyle/>
                    <a:p>
                      <a:r>
                        <a:rPr kumimoji="1" lang="en-US" altLang="ja-JP" sz="2600" dirty="0"/>
                        <a:t>8</a:t>
                      </a:r>
                      <a:endParaRPr kumimoji="1" lang="ja-JP" altLang="en-US" sz="2600" dirty="0"/>
                    </a:p>
                  </a:txBody>
                  <a:tcPr marL="116597" marR="116597" marT="58299" marB="58299"/>
                </a:tc>
                <a:tc>
                  <a:txBody>
                    <a:bodyPr/>
                    <a:lstStyle/>
                    <a:p>
                      <a:r>
                        <a:rPr kumimoji="1" lang="en-US" altLang="ja-JP" sz="2600" dirty="0"/>
                        <a:t>4</a:t>
                      </a:r>
                      <a:endParaRPr kumimoji="1" lang="ja-JP" altLang="en-US" sz="2600" dirty="0"/>
                    </a:p>
                  </a:txBody>
                  <a:tcPr marL="116597" marR="116597" marT="58299" marB="58299"/>
                </a:tc>
                <a:tc>
                  <a:txBody>
                    <a:bodyPr/>
                    <a:lstStyle/>
                    <a:p>
                      <a:r>
                        <a:rPr kumimoji="1" lang="en-US" altLang="ja-JP" sz="2600" dirty="0"/>
                        <a:t>2</a:t>
                      </a:r>
                      <a:endParaRPr kumimoji="1" lang="ja-JP" altLang="en-US" sz="2600" dirty="0"/>
                    </a:p>
                  </a:txBody>
                  <a:tcPr marL="116597" marR="116597" marT="58299" marB="58299"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600" dirty="0"/>
                        <a:t>1</a:t>
                      </a:r>
                      <a:endParaRPr kumimoji="1" lang="ja-JP" altLang="en-US" sz="2600" dirty="0"/>
                    </a:p>
                  </a:txBody>
                  <a:tcPr marL="116597" marR="116597" marT="58299" marB="58299"/>
                </a:tc>
                <a:tc>
                  <a:txBody>
                    <a:bodyPr/>
                    <a:lstStyle/>
                    <a:p>
                      <a:r>
                        <a:rPr kumimoji="1" lang="en-US" altLang="ja-JP" sz="2600" dirty="0">
                          <a:solidFill>
                            <a:srgbClr val="FF0000"/>
                          </a:solidFill>
                        </a:rPr>
                        <a:t>0.5</a:t>
                      </a:r>
                      <a:endParaRPr kumimoji="1" lang="ja-JP" altLang="en-US" sz="2600" dirty="0">
                        <a:solidFill>
                          <a:srgbClr val="FF0000"/>
                        </a:solidFill>
                      </a:endParaRPr>
                    </a:p>
                  </a:txBody>
                  <a:tcPr marL="116597" marR="116597" marT="58299" marB="58299"/>
                </a:tc>
                <a:tc>
                  <a:txBody>
                    <a:bodyPr/>
                    <a:lstStyle/>
                    <a:p>
                      <a:r>
                        <a:rPr kumimoji="1" lang="en-US" altLang="ja-JP" sz="2600" dirty="0">
                          <a:solidFill>
                            <a:srgbClr val="FF0000"/>
                          </a:solidFill>
                        </a:rPr>
                        <a:t>0.25</a:t>
                      </a:r>
                      <a:endParaRPr kumimoji="1" lang="ja-JP" altLang="en-US" sz="2600" dirty="0">
                        <a:solidFill>
                          <a:srgbClr val="FF0000"/>
                        </a:solidFill>
                      </a:endParaRPr>
                    </a:p>
                  </a:txBody>
                  <a:tcPr marL="116597" marR="116597" marT="58299" marB="58299"/>
                </a:tc>
                <a:extLst>
                  <a:ext uri="{0D108BD9-81ED-4DB2-BD59-A6C34878D82A}">
                    <a16:rowId xmlns:a16="http://schemas.microsoft.com/office/drawing/2014/main" val="4176085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17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016806-18E0-48FE-853F-6EEEADBEA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京都大学文系　</a:t>
            </a:r>
            <a:r>
              <a:rPr kumimoji="1" lang="en-US" altLang="ja-JP" sz="5400" dirty="0"/>
              <a:t>2021</a:t>
            </a:r>
            <a:r>
              <a:rPr kumimoji="1" lang="ja-JP" altLang="en-US" sz="5400" dirty="0"/>
              <a:t>年度入試問題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71FA48-C355-40E3-BF9B-6E0B0366C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6.75 = 4 + 2 + 0.5 + 0.25</a:t>
            </a:r>
            <a:r>
              <a:rPr lang="ja-JP" altLang="en-US" dirty="0"/>
              <a:t> </a:t>
            </a:r>
            <a:r>
              <a:rPr lang="en-US" altLang="ja-JP" dirty="0"/>
              <a:t>=</a:t>
            </a:r>
            <a:r>
              <a:rPr lang="ja-JP" altLang="en-US" dirty="0"/>
              <a:t> </a:t>
            </a:r>
            <a:endParaRPr lang="en-US" altLang="ja-JP" dirty="0"/>
          </a:p>
          <a:p>
            <a:r>
              <a:rPr kumimoji="1" lang="en-US" altLang="ja-JP" dirty="0"/>
              <a:t>           2</a:t>
            </a:r>
            <a:r>
              <a:rPr kumimoji="1" lang="en-US" altLang="ja-JP" baseline="30000" dirty="0"/>
              <a:t>2</a:t>
            </a:r>
            <a:r>
              <a:rPr kumimoji="1" lang="en-US" altLang="ja-JP" dirty="0"/>
              <a:t>+ 2</a:t>
            </a:r>
            <a:r>
              <a:rPr kumimoji="1" lang="en-US" altLang="ja-JP" baseline="30000" dirty="0"/>
              <a:t>1</a:t>
            </a:r>
            <a:r>
              <a:rPr kumimoji="1" lang="en-US" altLang="ja-JP" dirty="0"/>
              <a:t>+ 2</a:t>
            </a:r>
            <a:r>
              <a:rPr kumimoji="1" lang="en-US" altLang="ja-JP" baseline="30000" dirty="0"/>
              <a:t>-1  </a:t>
            </a:r>
            <a:r>
              <a:rPr kumimoji="1" lang="en-US" altLang="ja-JP" dirty="0"/>
              <a:t>+ 2</a:t>
            </a:r>
            <a:r>
              <a:rPr kumimoji="1" lang="en-US" altLang="ja-JP" baseline="30000" dirty="0"/>
              <a:t>-2</a:t>
            </a:r>
            <a:endParaRPr kumimoji="1" lang="ja-JP" altLang="en-US" baseline="30000" dirty="0"/>
          </a:p>
          <a:p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2BE7C815-C9FA-47E7-BEBB-FC7528E47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059659"/>
              </p:ext>
            </p:extLst>
          </p:nvPr>
        </p:nvGraphicFramePr>
        <p:xfrm>
          <a:off x="677334" y="2822033"/>
          <a:ext cx="4692550" cy="10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510">
                  <a:extLst>
                    <a:ext uri="{9D8B030D-6E8A-4147-A177-3AD203B41FA5}">
                      <a16:colId xmlns:a16="http://schemas.microsoft.com/office/drawing/2014/main" val="1423591685"/>
                    </a:ext>
                  </a:extLst>
                </a:gridCol>
                <a:gridCol w="938510">
                  <a:extLst>
                    <a:ext uri="{9D8B030D-6E8A-4147-A177-3AD203B41FA5}">
                      <a16:colId xmlns:a16="http://schemas.microsoft.com/office/drawing/2014/main" val="3047531554"/>
                    </a:ext>
                  </a:extLst>
                </a:gridCol>
                <a:gridCol w="938510">
                  <a:extLst>
                    <a:ext uri="{9D8B030D-6E8A-4147-A177-3AD203B41FA5}">
                      <a16:colId xmlns:a16="http://schemas.microsoft.com/office/drawing/2014/main" val="3268740442"/>
                    </a:ext>
                  </a:extLst>
                </a:gridCol>
                <a:gridCol w="938510">
                  <a:extLst>
                    <a:ext uri="{9D8B030D-6E8A-4147-A177-3AD203B41FA5}">
                      <a16:colId xmlns:a16="http://schemas.microsoft.com/office/drawing/2014/main" val="4024031982"/>
                    </a:ext>
                  </a:extLst>
                </a:gridCol>
                <a:gridCol w="938510">
                  <a:extLst>
                    <a:ext uri="{9D8B030D-6E8A-4147-A177-3AD203B41FA5}">
                      <a16:colId xmlns:a16="http://schemas.microsoft.com/office/drawing/2014/main" val="498396602"/>
                    </a:ext>
                  </a:extLst>
                </a:gridCol>
              </a:tblGrid>
              <a:tr h="5052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600" dirty="0"/>
                        <a:t>2</a:t>
                      </a:r>
                      <a:r>
                        <a:rPr kumimoji="1" lang="en-US" altLang="ja-JP" sz="2600" baseline="30000" dirty="0"/>
                        <a:t>2</a:t>
                      </a:r>
                      <a:endParaRPr kumimoji="1" lang="ja-JP" altLang="en-US" sz="2600" dirty="0"/>
                    </a:p>
                  </a:txBody>
                  <a:tcPr marL="116597" marR="116597" marT="58299" marB="5829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600" dirty="0"/>
                        <a:t>2</a:t>
                      </a:r>
                      <a:r>
                        <a:rPr kumimoji="1" lang="en-US" altLang="ja-JP" sz="2600" baseline="30000" dirty="0"/>
                        <a:t>1</a:t>
                      </a:r>
                      <a:endParaRPr kumimoji="1" lang="ja-JP" altLang="en-US" sz="2600" baseline="30000" dirty="0"/>
                    </a:p>
                  </a:txBody>
                  <a:tcPr marL="116597" marR="116597" marT="58299" marB="58299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600" dirty="0"/>
                        <a:t>2</a:t>
                      </a:r>
                      <a:r>
                        <a:rPr kumimoji="1" lang="en-US" altLang="ja-JP" sz="2600" baseline="30000" dirty="0"/>
                        <a:t>0</a:t>
                      </a:r>
                      <a:endParaRPr kumimoji="1" lang="ja-JP" altLang="en-US" sz="2600" baseline="30000" dirty="0"/>
                    </a:p>
                  </a:txBody>
                  <a:tcPr marL="116597" marR="116597" marT="58299" marB="58299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600" dirty="0"/>
                        <a:t>2</a:t>
                      </a:r>
                      <a:r>
                        <a:rPr kumimoji="1" lang="en-US" altLang="ja-JP" sz="2600" baseline="30000" dirty="0"/>
                        <a:t>-1</a:t>
                      </a:r>
                      <a:endParaRPr kumimoji="1" lang="ja-JP" altLang="en-US" sz="2600" baseline="30000" dirty="0"/>
                    </a:p>
                  </a:txBody>
                  <a:tcPr marL="116597" marR="116597" marT="58299" marB="58299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600" dirty="0"/>
                        <a:t>2</a:t>
                      </a:r>
                      <a:r>
                        <a:rPr kumimoji="1" lang="en-US" altLang="ja-JP" sz="2600" baseline="30000" dirty="0"/>
                        <a:t>-2</a:t>
                      </a:r>
                      <a:endParaRPr kumimoji="1" lang="ja-JP" altLang="en-US" sz="2600" baseline="30000" dirty="0"/>
                    </a:p>
                  </a:txBody>
                  <a:tcPr marL="116597" marR="116597" marT="58299" marB="58299"/>
                </a:tc>
                <a:extLst>
                  <a:ext uri="{0D108BD9-81ED-4DB2-BD59-A6C34878D82A}">
                    <a16:rowId xmlns:a16="http://schemas.microsoft.com/office/drawing/2014/main" val="1621229820"/>
                  </a:ext>
                </a:extLst>
              </a:tr>
              <a:tr h="5052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600" dirty="0"/>
                        <a:t>1</a:t>
                      </a:r>
                      <a:endParaRPr kumimoji="1" lang="ja-JP" altLang="en-US" sz="2600" dirty="0"/>
                    </a:p>
                  </a:txBody>
                  <a:tcPr marL="116597" marR="116597" marT="58299" marB="5829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600" dirty="0"/>
                        <a:t>1</a:t>
                      </a:r>
                      <a:endParaRPr kumimoji="1" lang="ja-JP" altLang="en-US" sz="2600" dirty="0"/>
                    </a:p>
                  </a:txBody>
                  <a:tcPr marL="116597" marR="116597" marT="58299" marB="58299"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600" dirty="0"/>
                        <a:t>0</a:t>
                      </a:r>
                      <a:endParaRPr kumimoji="1" lang="ja-JP" altLang="en-US" sz="2600" dirty="0"/>
                    </a:p>
                  </a:txBody>
                  <a:tcPr marL="116597" marR="116597" marT="58299" marB="5829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600" dirty="0"/>
                        <a:t>1</a:t>
                      </a:r>
                      <a:endParaRPr kumimoji="1" lang="ja-JP" altLang="en-US" sz="2600" dirty="0"/>
                    </a:p>
                  </a:txBody>
                  <a:tcPr marL="116597" marR="116597" marT="58299" marB="5829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600" dirty="0"/>
                        <a:t>1</a:t>
                      </a:r>
                      <a:endParaRPr kumimoji="1" lang="ja-JP" altLang="en-US" sz="2600" dirty="0"/>
                    </a:p>
                  </a:txBody>
                  <a:tcPr marL="116597" marR="116597" marT="58299" marB="58299"/>
                </a:tc>
                <a:extLst>
                  <a:ext uri="{0D108BD9-81ED-4DB2-BD59-A6C34878D82A}">
                    <a16:rowId xmlns:a16="http://schemas.microsoft.com/office/drawing/2014/main" val="4176085487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9AD44AD-E387-42FA-B23B-E290E7005DF3}"/>
              </a:ext>
            </a:extLst>
          </p:cNvPr>
          <p:cNvSpPr txBox="1"/>
          <p:nvPr/>
        </p:nvSpPr>
        <p:spPr>
          <a:xfrm>
            <a:off x="809327" y="4205390"/>
            <a:ext cx="4560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(6.75)</a:t>
            </a:r>
            <a:r>
              <a:rPr kumimoji="1" lang="en-US" altLang="ja-JP" sz="4000" baseline="-25000" dirty="0"/>
              <a:t>10</a:t>
            </a:r>
            <a:r>
              <a:rPr kumimoji="1" lang="en-US" altLang="ja-JP" sz="4000" dirty="0"/>
              <a:t> = (110.11)</a:t>
            </a:r>
            <a:r>
              <a:rPr kumimoji="1" lang="en-US" altLang="ja-JP" sz="4000" baseline="-25000" dirty="0"/>
              <a:t>2</a:t>
            </a:r>
            <a:endParaRPr kumimoji="1" lang="ja-JP" altLang="en-US" sz="4000" baseline="-25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DC9AB4-1840-4FB5-BF89-92BF0B0852A8}"/>
              </a:ext>
            </a:extLst>
          </p:cNvPr>
          <p:cNvSpPr txBox="1"/>
          <p:nvPr/>
        </p:nvSpPr>
        <p:spPr>
          <a:xfrm>
            <a:off x="563304" y="5424200"/>
            <a:ext cx="10914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コンピューターは小数点を扱えないのでこういう表現はできない</a:t>
            </a:r>
          </a:p>
        </p:txBody>
      </p:sp>
    </p:spTree>
    <p:extLst>
      <p:ext uri="{BB962C8B-B14F-4D97-AF65-F5344CB8AC3E}">
        <p14:creationId xmlns:p14="http://schemas.microsoft.com/office/powerpoint/2010/main" val="123184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8F8DB1-5C37-462F-A3B3-C7B2E69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5400" dirty="0"/>
              <a:t>16</a:t>
            </a:r>
            <a:r>
              <a:rPr kumimoji="1" lang="ja-JP" altLang="en-US" sz="5400" dirty="0"/>
              <a:t>進数の表記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B71847-69B4-44D6-8B9D-8962A9BF7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1011</a:t>
            </a:r>
            <a:r>
              <a:rPr kumimoji="1" lang="ja-JP" altLang="en-US" dirty="0"/>
              <a:t>って</a:t>
            </a:r>
            <a:r>
              <a:rPr kumimoji="1" lang="en-US" altLang="ja-JP" dirty="0"/>
              <a:t>10</a:t>
            </a:r>
            <a:r>
              <a:rPr kumimoji="1" lang="ja-JP" altLang="en-US" dirty="0"/>
              <a:t>進数？</a:t>
            </a:r>
            <a:r>
              <a:rPr kumimoji="1" lang="en-US" altLang="ja-JP" dirty="0"/>
              <a:t>16</a:t>
            </a:r>
            <a:r>
              <a:rPr kumimoji="1" lang="ja-JP" altLang="en-US" dirty="0"/>
              <a:t>進数？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sz="4000" dirty="0"/>
              <a:t>10</a:t>
            </a:r>
            <a:r>
              <a:rPr kumimoji="1" lang="ja-JP" altLang="en-US" sz="4000" dirty="0"/>
              <a:t>進数</a:t>
            </a:r>
            <a:endParaRPr kumimoji="1" lang="en-US" altLang="ja-JP" sz="4000" dirty="0"/>
          </a:p>
          <a:p>
            <a:pPr lvl="1"/>
            <a:r>
              <a:rPr lang="en-US" altLang="ja-JP" sz="3200" dirty="0"/>
              <a:t>1011</a:t>
            </a:r>
            <a:r>
              <a:rPr lang="ja-JP" altLang="en-US" sz="3200" dirty="0"/>
              <a:t>　</a:t>
            </a:r>
            <a:r>
              <a:rPr lang="en-US" altLang="ja-JP" sz="3200" dirty="0"/>
              <a:t>(1011)</a:t>
            </a:r>
            <a:r>
              <a:rPr lang="en-US" altLang="ja-JP" sz="3200" baseline="-25000" dirty="0"/>
              <a:t>10</a:t>
            </a:r>
          </a:p>
          <a:p>
            <a:endParaRPr lang="en-US" altLang="ja-JP" dirty="0"/>
          </a:p>
          <a:p>
            <a:r>
              <a:rPr lang="en-US" altLang="ja-JP" sz="4000" dirty="0"/>
              <a:t>16</a:t>
            </a:r>
            <a:r>
              <a:rPr lang="ja-JP" altLang="en-US" sz="4000" dirty="0"/>
              <a:t>進数</a:t>
            </a:r>
            <a:endParaRPr lang="en-US" altLang="ja-JP" sz="4000" dirty="0"/>
          </a:p>
          <a:p>
            <a:pPr lvl="1"/>
            <a:r>
              <a:rPr lang="en-US" altLang="ja-JP" sz="3200" dirty="0"/>
              <a:t>          (1011)</a:t>
            </a:r>
            <a:r>
              <a:rPr lang="en-US" altLang="ja-JP" sz="3200" baseline="-25000" dirty="0"/>
              <a:t>16</a:t>
            </a:r>
            <a:r>
              <a:rPr lang="en-US" altLang="ja-JP" sz="3200" dirty="0"/>
              <a:t>  0x1011</a:t>
            </a:r>
          </a:p>
        </p:txBody>
      </p:sp>
    </p:spTree>
    <p:extLst>
      <p:ext uri="{BB962C8B-B14F-4D97-AF65-F5344CB8AC3E}">
        <p14:creationId xmlns:p14="http://schemas.microsoft.com/office/powerpoint/2010/main" val="2787073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F57142-1CA0-4AEB-BB2A-A78338247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5400" dirty="0"/>
              <a:t>16</a:t>
            </a:r>
            <a:r>
              <a:rPr kumimoji="1" lang="ja-JP" altLang="en-US" sz="5400" dirty="0"/>
              <a:t>進数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AFD28A-C87E-4DA5-B6DE-777BB7545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16</a:t>
            </a:r>
            <a:r>
              <a:rPr kumimoji="1" lang="ja-JP" altLang="en-US" dirty="0"/>
              <a:t>進数とは？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各桁の数字が</a:t>
            </a:r>
            <a:r>
              <a:rPr lang="en-US" altLang="ja-JP" dirty="0"/>
              <a:t>16</a:t>
            </a:r>
            <a:r>
              <a:rPr lang="ja-JP" altLang="en-US" dirty="0"/>
              <a:t>になると繰り上がる数の数え方</a:t>
            </a:r>
            <a:endParaRPr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7793DEEB-5BE8-4F2E-9ECB-6ED290669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236301"/>
              </p:ext>
            </p:extLst>
          </p:nvPr>
        </p:nvGraphicFramePr>
        <p:xfrm>
          <a:off x="2774577" y="3255040"/>
          <a:ext cx="235174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871">
                  <a:extLst>
                    <a:ext uri="{9D8B030D-6E8A-4147-A177-3AD203B41FA5}">
                      <a16:colId xmlns:a16="http://schemas.microsoft.com/office/drawing/2014/main" val="2632615173"/>
                    </a:ext>
                  </a:extLst>
                </a:gridCol>
                <a:gridCol w="1175871">
                  <a:extLst>
                    <a:ext uri="{9D8B030D-6E8A-4147-A177-3AD203B41FA5}">
                      <a16:colId xmlns:a16="http://schemas.microsoft.com/office/drawing/2014/main" val="1483762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進数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16</a:t>
                      </a:r>
                      <a:r>
                        <a:rPr kumimoji="1" lang="ja-JP" altLang="en-US" dirty="0"/>
                        <a:t>進数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5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62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66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441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21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85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423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8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861517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57410C20-9BAF-4BCE-AA71-9B6940D19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586630"/>
              </p:ext>
            </p:extLst>
          </p:nvPr>
        </p:nvGraphicFramePr>
        <p:xfrm>
          <a:off x="7065682" y="3255040"/>
          <a:ext cx="235174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871">
                  <a:extLst>
                    <a:ext uri="{9D8B030D-6E8A-4147-A177-3AD203B41FA5}">
                      <a16:colId xmlns:a16="http://schemas.microsoft.com/office/drawing/2014/main" val="2632615173"/>
                    </a:ext>
                  </a:extLst>
                </a:gridCol>
                <a:gridCol w="1175871">
                  <a:extLst>
                    <a:ext uri="{9D8B030D-6E8A-4147-A177-3AD203B41FA5}">
                      <a16:colId xmlns:a16="http://schemas.microsoft.com/office/drawing/2014/main" val="1483762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進数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16</a:t>
                      </a:r>
                      <a:r>
                        <a:rPr kumimoji="1" lang="ja-JP" altLang="en-US" dirty="0"/>
                        <a:t>進数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5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62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66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441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21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85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423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8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861517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9A83C87-2FF3-413B-BC68-592B0933F69C}"/>
              </a:ext>
            </a:extLst>
          </p:cNvPr>
          <p:cNvSpPr txBox="1"/>
          <p:nvPr/>
        </p:nvSpPr>
        <p:spPr>
          <a:xfrm>
            <a:off x="714666" y="2589365"/>
            <a:ext cx="8379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ja-JP" sz="3200" dirty="0"/>
              <a:t>0</a:t>
            </a:r>
            <a:r>
              <a:rPr lang="ja-JP" altLang="en-US" sz="3200" dirty="0"/>
              <a:t>～</a:t>
            </a:r>
            <a:r>
              <a:rPr lang="en-US" altLang="ja-JP" sz="3200" dirty="0"/>
              <a:t>F</a:t>
            </a:r>
            <a:r>
              <a:rPr lang="ja-JP" altLang="en-US" sz="3200" dirty="0"/>
              <a:t>、</a:t>
            </a:r>
            <a:r>
              <a:rPr lang="en-US" altLang="ja-JP" sz="3200" dirty="0"/>
              <a:t>16</a:t>
            </a:r>
            <a:r>
              <a:rPr lang="ja-JP" altLang="en-US" sz="3200" dirty="0"/>
              <a:t>種類の数字を使って数を表す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79320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9ED018-9256-4325-9BD8-D8509728D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5400" dirty="0"/>
              <a:t>16</a:t>
            </a:r>
            <a:r>
              <a:rPr kumimoji="1" lang="ja-JP" altLang="en-US" sz="5400" dirty="0"/>
              <a:t>進数</a:t>
            </a:r>
            <a:r>
              <a:rPr lang="ja-JP" altLang="en-US" sz="5400" dirty="0"/>
              <a:t>をもっと数えてみる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4DFD1-31F3-4F7C-9262-74B433642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56F67764-99D1-4290-B9DA-91461AAD9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00802"/>
              </p:ext>
            </p:extLst>
          </p:nvPr>
        </p:nvGraphicFramePr>
        <p:xfrm>
          <a:off x="987609" y="1407160"/>
          <a:ext cx="3234768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384">
                  <a:extLst>
                    <a:ext uri="{9D8B030D-6E8A-4147-A177-3AD203B41FA5}">
                      <a16:colId xmlns:a16="http://schemas.microsoft.com/office/drawing/2014/main" val="2632615173"/>
                    </a:ext>
                  </a:extLst>
                </a:gridCol>
                <a:gridCol w="1617384">
                  <a:extLst>
                    <a:ext uri="{9D8B030D-6E8A-4147-A177-3AD203B41FA5}">
                      <a16:colId xmlns:a16="http://schemas.microsoft.com/office/drawing/2014/main" val="1483762018"/>
                    </a:ext>
                  </a:extLst>
                </a:gridCol>
              </a:tblGrid>
              <a:tr h="573200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10</a:t>
                      </a:r>
                      <a:r>
                        <a:rPr kumimoji="1" lang="ja-JP" altLang="en-US" sz="3200" dirty="0"/>
                        <a:t>進数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16</a:t>
                      </a:r>
                      <a:r>
                        <a:rPr kumimoji="1" lang="ja-JP" altLang="en-US" sz="3200" dirty="0"/>
                        <a:t>進数</a:t>
                      </a:r>
                      <a:endParaRPr kumimoji="1" lang="en-US" altLang="ja-JP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559942"/>
                  </a:ext>
                </a:extLst>
              </a:tr>
              <a:tr h="573200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8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8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620343"/>
                  </a:ext>
                </a:extLst>
              </a:tr>
              <a:tr h="573200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9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9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662615"/>
                  </a:ext>
                </a:extLst>
              </a:tr>
              <a:tr h="573200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10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A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441876"/>
                  </a:ext>
                </a:extLst>
              </a:tr>
              <a:tr h="573200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11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B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215864"/>
                  </a:ext>
                </a:extLst>
              </a:tr>
              <a:tr h="573200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12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C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85541"/>
                  </a:ext>
                </a:extLst>
              </a:tr>
              <a:tr h="573200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13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D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423277"/>
                  </a:ext>
                </a:extLst>
              </a:tr>
              <a:tr h="573200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14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E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8528"/>
                  </a:ext>
                </a:extLst>
              </a:tr>
              <a:tr h="573200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15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F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861517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D1B092D2-382B-47E6-B5AF-E3B60A31C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189868"/>
              </p:ext>
            </p:extLst>
          </p:nvPr>
        </p:nvGraphicFramePr>
        <p:xfrm>
          <a:off x="4734857" y="1407160"/>
          <a:ext cx="3234768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384">
                  <a:extLst>
                    <a:ext uri="{9D8B030D-6E8A-4147-A177-3AD203B41FA5}">
                      <a16:colId xmlns:a16="http://schemas.microsoft.com/office/drawing/2014/main" val="2632615173"/>
                    </a:ext>
                  </a:extLst>
                </a:gridCol>
                <a:gridCol w="1617384">
                  <a:extLst>
                    <a:ext uri="{9D8B030D-6E8A-4147-A177-3AD203B41FA5}">
                      <a16:colId xmlns:a16="http://schemas.microsoft.com/office/drawing/2014/main" val="1483762018"/>
                    </a:ext>
                  </a:extLst>
                </a:gridCol>
              </a:tblGrid>
              <a:tr h="573200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10</a:t>
                      </a:r>
                      <a:r>
                        <a:rPr kumimoji="1" lang="ja-JP" altLang="en-US" sz="3200" dirty="0"/>
                        <a:t>進数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16</a:t>
                      </a:r>
                      <a:r>
                        <a:rPr kumimoji="1" lang="ja-JP" altLang="en-US" sz="3200" dirty="0"/>
                        <a:t>進数</a:t>
                      </a:r>
                      <a:endParaRPr kumimoji="1" lang="en-US" altLang="ja-JP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559942"/>
                  </a:ext>
                </a:extLst>
              </a:tr>
              <a:tr h="573200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16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10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620343"/>
                  </a:ext>
                </a:extLst>
              </a:tr>
              <a:tr h="573200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17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11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662615"/>
                  </a:ext>
                </a:extLst>
              </a:tr>
              <a:tr h="573200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18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12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441876"/>
                  </a:ext>
                </a:extLst>
              </a:tr>
              <a:tr h="573200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…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…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215864"/>
                  </a:ext>
                </a:extLst>
              </a:tr>
              <a:tr h="573200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25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19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85541"/>
                  </a:ext>
                </a:extLst>
              </a:tr>
              <a:tr h="573200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26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1A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423277"/>
                  </a:ext>
                </a:extLst>
              </a:tr>
              <a:tr h="573200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27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1B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8528"/>
                  </a:ext>
                </a:extLst>
              </a:tr>
              <a:tr h="573200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28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1C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861517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EBDBFC36-2A37-4A55-940E-2F8D78E1B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4500"/>
              </p:ext>
            </p:extLst>
          </p:nvPr>
        </p:nvGraphicFramePr>
        <p:xfrm>
          <a:off x="8482105" y="1407160"/>
          <a:ext cx="3234768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384">
                  <a:extLst>
                    <a:ext uri="{9D8B030D-6E8A-4147-A177-3AD203B41FA5}">
                      <a16:colId xmlns:a16="http://schemas.microsoft.com/office/drawing/2014/main" val="2632615173"/>
                    </a:ext>
                  </a:extLst>
                </a:gridCol>
                <a:gridCol w="1617384">
                  <a:extLst>
                    <a:ext uri="{9D8B030D-6E8A-4147-A177-3AD203B41FA5}">
                      <a16:colId xmlns:a16="http://schemas.microsoft.com/office/drawing/2014/main" val="1483762018"/>
                    </a:ext>
                  </a:extLst>
                </a:gridCol>
              </a:tblGrid>
              <a:tr h="573200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10</a:t>
                      </a:r>
                      <a:r>
                        <a:rPr kumimoji="1" lang="ja-JP" altLang="en-US" sz="3200" dirty="0"/>
                        <a:t>進数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16</a:t>
                      </a:r>
                      <a:r>
                        <a:rPr kumimoji="1" lang="ja-JP" altLang="en-US" sz="3200" dirty="0"/>
                        <a:t>進数</a:t>
                      </a:r>
                      <a:endParaRPr kumimoji="1" lang="en-US" altLang="ja-JP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559942"/>
                  </a:ext>
                </a:extLst>
              </a:tr>
              <a:tr h="573200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29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1D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620343"/>
                  </a:ext>
                </a:extLst>
              </a:tr>
              <a:tr h="573200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30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1E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662615"/>
                  </a:ext>
                </a:extLst>
              </a:tr>
              <a:tr h="573200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31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1F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441876"/>
                  </a:ext>
                </a:extLst>
              </a:tr>
              <a:tr h="573200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32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20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215864"/>
                  </a:ext>
                </a:extLst>
              </a:tr>
              <a:tr h="573200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…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…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85541"/>
                  </a:ext>
                </a:extLst>
              </a:tr>
              <a:tr h="573200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254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FE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423277"/>
                  </a:ext>
                </a:extLst>
              </a:tr>
              <a:tr h="573200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255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FF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8528"/>
                  </a:ext>
                </a:extLst>
              </a:tr>
              <a:tr h="573200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256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100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861517"/>
                  </a:ext>
                </a:extLst>
              </a:tr>
            </a:tbl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E6913B5-7369-4211-978E-47FB4ACB9A4B}"/>
              </a:ext>
            </a:extLst>
          </p:cNvPr>
          <p:cNvSpPr/>
          <p:nvPr/>
        </p:nvSpPr>
        <p:spPr>
          <a:xfrm>
            <a:off x="6481482" y="2097741"/>
            <a:ext cx="591671" cy="376518"/>
          </a:xfrm>
          <a:prstGeom prst="rect">
            <a:avLst/>
          </a:prstGeom>
          <a:solidFill>
            <a:srgbClr val="DBE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7C7D3BF-A11A-4B08-A69D-27C381C58E1B}"/>
              </a:ext>
            </a:extLst>
          </p:cNvPr>
          <p:cNvSpPr/>
          <p:nvPr/>
        </p:nvSpPr>
        <p:spPr>
          <a:xfrm>
            <a:off x="6352987" y="3240741"/>
            <a:ext cx="591671" cy="376518"/>
          </a:xfrm>
          <a:prstGeom prst="rect">
            <a:avLst/>
          </a:prstGeom>
          <a:solidFill>
            <a:srgbClr val="DBE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17DD773-68F6-4B34-AE4B-B44CA7F9DF09}"/>
              </a:ext>
            </a:extLst>
          </p:cNvPr>
          <p:cNvSpPr/>
          <p:nvPr/>
        </p:nvSpPr>
        <p:spPr>
          <a:xfrm>
            <a:off x="6352987" y="4396934"/>
            <a:ext cx="591671" cy="376518"/>
          </a:xfrm>
          <a:prstGeom prst="rect">
            <a:avLst/>
          </a:prstGeom>
          <a:solidFill>
            <a:srgbClr val="DBE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9B644D0-2CFB-401D-8F94-D4DF7A3FEAEE}"/>
              </a:ext>
            </a:extLst>
          </p:cNvPr>
          <p:cNvSpPr/>
          <p:nvPr/>
        </p:nvSpPr>
        <p:spPr>
          <a:xfrm>
            <a:off x="6352241" y="5553127"/>
            <a:ext cx="591671" cy="376518"/>
          </a:xfrm>
          <a:prstGeom prst="rect">
            <a:avLst/>
          </a:prstGeom>
          <a:solidFill>
            <a:srgbClr val="DBE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ED46599-CE7F-416C-A338-6A9B8744B8FC}"/>
              </a:ext>
            </a:extLst>
          </p:cNvPr>
          <p:cNvSpPr/>
          <p:nvPr/>
        </p:nvSpPr>
        <p:spPr>
          <a:xfrm>
            <a:off x="10171207" y="2097741"/>
            <a:ext cx="591671" cy="376518"/>
          </a:xfrm>
          <a:prstGeom prst="rect">
            <a:avLst/>
          </a:prstGeom>
          <a:solidFill>
            <a:srgbClr val="DBE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C840999-9FFA-4902-BEF8-1515563D3A12}"/>
              </a:ext>
            </a:extLst>
          </p:cNvPr>
          <p:cNvSpPr/>
          <p:nvPr/>
        </p:nvSpPr>
        <p:spPr>
          <a:xfrm>
            <a:off x="10176437" y="3267889"/>
            <a:ext cx="591671" cy="376518"/>
          </a:xfrm>
          <a:prstGeom prst="rect">
            <a:avLst/>
          </a:prstGeom>
          <a:solidFill>
            <a:srgbClr val="DBE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55BB85E-299E-4261-8E7E-E4A48D171B47}"/>
              </a:ext>
            </a:extLst>
          </p:cNvPr>
          <p:cNvSpPr/>
          <p:nvPr/>
        </p:nvSpPr>
        <p:spPr>
          <a:xfrm>
            <a:off x="10171206" y="5553381"/>
            <a:ext cx="591671" cy="376518"/>
          </a:xfrm>
          <a:prstGeom prst="rect">
            <a:avLst/>
          </a:prstGeom>
          <a:solidFill>
            <a:srgbClr val="DBE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B4EEE8F-455B-4413-B387-90BB6ECE2EA5}"/>
              </a:ext>
            </a:extLst>
          </p:cNvPr>
          <p:cNvSpPr/>
          <p:nvPr/>
        </p:nvSpPr>
        <p:spPr>
          <a:xfrm>
            <a:off x="6481481" y="2675837"/>
            <a:ext cx="591671" cy="376518"/>
          </a:xfrm>
          <a:prstGeom prst="rect">
            <a:avLst/>
          </a:prstGeom>
          <a:solidFill>
            <a:srgbClr val="EEF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F63B6D3-6E1F-4978-AB3F-F9EB8299169E}"/>
              </a:ext>
            </a:extLst>
          </p:cNvPr>
          <p:cNvSpPr/>
          <p:nvPr/>
        </p:nvSpPr>
        <p:spPr>
          <a:xfrm>
            <a:off x="6465309" y="5014809"/>
            <a:ext cx="591671" cy="376518"/>
          </a:xfrm>
          <a:prstGeom prst="rect">
            <a:avLst/>
          </a:prstGeom>
          <a:solidFill>
            <a:srgbClr val="EEF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1E433E8-B00A-4B36-AC97-848421D6F2AE}"/>
              </a:ext>
            </a:extLst>
          </p:cNvPr>
          <p:cNvSpPr/>
          <p:nvPr/>
        </p:nvSpPr>
        <p:spPr>
          <a:xfrm>
            <a:off x="6465308" y="6175142"/>
            <a:ext cx="591671" cy="376518"/>
          </a:xfrm>
          <a:prstGeom prst="rect">
            <a:avLst/>
          </a:prstGeom>
          <a:solidFill>
            <a:srgbClr val="EEF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BBDF752-EC5B-4658-AEA0-40DA77ECC5FA}"/>
              </a:ext>
            </a:extLst>
          </p:cNvPr>
          <p:cNvSpPr/>
          <p:nvPr/>
        </p:nvSpPr>
        <p:spPr>
          <a:xfrm>
            <a:off x="10178456" y="2689792"/>
            <a:ext cx="591671" cy="376518"/>
          </a:xfrm>
          <a:prstGeom prst="rect">
            <a:avLst/>
          </a:prstGeom>
          <a:solidFill>
            <a:srgbClr val="EEF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D379308-8494-4B88-9DA8-083283664DB0}"/>
              </a:ext>
            </a:extLst>
          </p:cNvPr>
          <p:cNvSpPr/>
          <p:nvPr/>
        </p:nvSpPr>
        <p:spPr>
          <a:xfrm>
            <a:off x="10206529" y="3824941"/>
            <a:ext cx="591671" cy="376518"/>
          </a:xfrm>
          <a:prstGeom prst="rect">
            <a:avLst/>
          </a:prstGeom>
          <a:solidFill>
            <a:srgbClr val="EEF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CE23A15-304F-4E91-9816-4511DBB2335B}"/>
              </a:ext>
            </a:extLst>
          </p:cNvPr>
          <p:cNvSpPr/>
          <p:nvPr/>
        </p:nvSpPr>
        <p:spPr>
          <a:xfrm>
            <a:off x="10171206" y="4961084"/>
            <a:ext cx="591671" cy="376518"/>
          </a:xfrm>
          <a:prstGeom prst="rect">
            <a:avLst/>
          </a:prstGeom>
          <a:solidFill>
            <a:srgbClr val="EEF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FC76A98-8784-4E87-82AC-B0B3E5B1A784}"/>
              </a:ext>
            </a:extLst>
          </p:cNvPr>
          <p:cNvSpPr/>
          <p:nvPr/>
        </p:nvSpPr>
        <p:spPr>
          <a:xfrm>
            <a:off x="10131052" y="6131232"/>
            <a:ext cx="830783" cy="356444"/>
          </a:xfrm>
          <a:prstGeom prst="rect">
            <a:avLst/>
          </a:prstGeom>
          <a:solidFill>
            <a:srgbClr val="EEF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71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A8C2635-1024-45A8-A195-5B8C5E969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sz="7200" dirty="0"/>
              <a:t>復習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ABABD356-FD5E-4087-BD95-1049E0624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1308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EC8F0B-74DA-42CE-A83C-EAE584EB1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5400" dirty="0"/>
              <a:t>16</a:t>
            </a:r>
            <a:r>
              <a:rPr kumimoji="1" lang="ja-JP" altLang="en-US" sz="5400" dirty="0"/>
              <a:t>進数を何に使うのか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DED021-0CA0-404C-9E1C-0D22A4B02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プログラムをしていると</a:t>
            </a:r>
            <a:r>
              <a:rPr kumimoji="1" lang="en-US" altLang="ja-JP" dirty="0"/>
              <a:t>2</a:t>
            </a:r>
            <a:r>
              <a:rPr kumimoji="1" lang="ja-JP" altLang="en-US" dirty="0"/>
              <a:t>進数で数字を扱いたい場面がある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11111111000000001111111100000000</a:t>
            </a:r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1</a:t>
            </a:r>
            <a:r>
              <a:rPr lang="ja-JP" altLang="en-US" dirty="0"/>
              <a:t>の並んでいる数を間違えたりする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またその間違いに気づきにくい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8F77FFE-3639-47F0-936A-F10C61671753}"/>
              </a:ext>
            </a:extLst>
          </p:cNvPr>
          <p:cNvSpPr/>
          <p:nvPr/>
        </p:nvSpPr>
        <p:spPr>
          <a:xfrm>
            <a:off x="677334" y="2673752"/>
            <a:ext cx="7737461" cy="66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8228932-D3F3-4BE4-A4B6-AE5C3C6E25AB}"/>
              </a:ext>
            </a:extLst>
          </p:cNvPr>
          <p:cNvSpPr/>
          <p:nvPr/>
        </p:nvSpPr>
        <p:spPr>
          <a:xfrm>
            <a:off x="714666" y="3750197"/>
            <a:ext cx="6565810" cy="1585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49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E7BD02-0AFC-487C-A2A0-36DA33AF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5400" dirty="0"/>
              <a:t>2</a:t>
            </a:r>
            <a:r>
              <a:rPr kumimoji="1" lang="ja-JP" altLang="en-US" sz="5400" dirty="0"/>
              <a:t>進数→</a:t>
            </a:r>
            <a:r>
              <a:rPr kumimoji="1" lang="en-US" altLang="ja-JP" sz="5400" dirty="0"/>
              <a:t>16</a:t>
            </a:r>
            <a:r>
              <a:rPr kumimoji="1" lang="ja-JP" altLang="en-US" sz="5400" dirty="0"/>
              <a:t>進数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3AD018-9396-4147-9AC0-BC073140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11111111000000001111111100000000		32</a:t>
            </a:r>
            <a:r>
              <a:rPr kumimoji="1" lang="ja-JP" altLang="en-US" dirty="0"/>
              <a:t>桁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↓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FF00FF00												8</a:t>
            </a:r>
            <a:r>
              <a:rPr lang="ja-JP" altLang="en-US" dirty="0"/>
              <a:t>桁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12C7543-E36D-4A37-BA0D-2FF3EF0D3727}"/>
              </a:ext>
            </a:extLst>
          </p:cNvPr>
          <p:cNvSpPr/>
          <p:nvPr/>
        </p:nvSpPr>
        <p:spPr>
          <a:xfrm>
            <a:off x="677334" y="3715473"/>
            <a:ext cx="8362494" cy="972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A66F9-9F29-42B7-93AC-48E0B131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5400" dirty="0"/>
              <a:t>2</a:t>
            </a:r>
            <a:r>
              <a:rPr lang="ja-JP" altLang="en-US" sz="5400" dirty="0"/>
              <a:t>進数</a:t>
            </a:r>
            <a:r>
              <a:rPr lang="en-US" altLang="ja-JP" sz="5400" dirty="0"/>
              <a:t>16</a:t>
            </a:r>
            <a:r>
              <a:rPr lang="ja-JP" altLang="en-US" sz="5400" dirty="0"/>
              <a:t>進数対応表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02B06F-34AD-4CC7-8CE2-9437C57EE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4" name="表 8">
            <a:extLst>
              <a:ext uri="{FF2B5EF4-FFF2-40B4-BE49-F238E27FC236}">
                <a16:creationId xmlns:a16="http://schemas.microsoft.com/office/drawing/2014/main" id="{26D22F07-CCA3-43D6-9711-74CC3D161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155982"/>
              </p:ext>
            </p:extLst>
          </p:nvPr>
        </p:nvGraphicFramePr>
        <p:xfrm>
          <a:off x="1084672" y="1760220"/>
          <a:ext cx="4425609" cy="3663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203">
                  <a:extLst>
                    <a:ext uri="{9D8B030D-6E8A-4147-A177-3AD203B41FA5}">
                      <a16:colId xmlns:a16="http://schemas.microsoft.com/office/drawing/2014/main" val="2632615173"/>
                    </a:ext>
                  </a:extLst>
                </a:gridCol>
                <a:gridCol w="1475203">
                  <a:extLst>
                    <a:ext uri="{9D8B030D-6E8A-4147-A177-3AD203B41FA5}">
                      <a16:colId xmlns:a16="http://schemas.microsoft.com/office/drawing/2014/main" val="1483762018"/>
                    </a:ext>
                  </a:extLst>
                </a:gridCol>
                <a:gridCol w="1475203">
                  <a:extLst>
                    <a:ext uri="{9D8B030D-6E8A-4147-A177-3AD203B41FA5}">
                      <a16:colId xmlns:a16="http://schemas.microsoft.com/office/drawing/2014/main" val="4105230206"/>
                    </a:ext>
                  </a:extLst>
                </a:gridCol>
              </a:tblGrid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</a:t>
                      </a:r>
                      <a:r>
                        <a:rPr kumimoji="1" lang="ja-JP" altLang="en-US" sz="2000" dirty="0"/>
                        <a:t>進数</a:t>
                      </a:r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16</a:t>
                      </a:r>
                      <a:r>
                        <a:rPr kumimoji="1" lang="ja-JP" altLang="en-US" sz="2000" dirty="0"/>
                        <a:t>進数</a:t>
                      </a:r>
                      <a:endParaRPr kumimoji="1" lang="en-US" altLang="ja-JP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ja-JP" altLang="en-US" sz="2000" dirty="0"/>
                        <a:t>進数</a:t>
                      </a:r>
                      <a:endParaRPr kumimoji="1" lang="en-US" altLang="ja-JP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3223559942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0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0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0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2474620343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2497662615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1774441876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3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3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11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2627215864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4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4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100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1227885541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101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1037423277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6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6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110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46508528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7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7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111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3096861517"/>
                  </a:ext>
                </a:extLst>
              </a:tr>
            </a:tbl>
          </a:graphicData>
        </a:graphic>
      </p:graphicFrame>
      <p:graphicFrame>
        <p:nvGraphicFramePr>
          <p:cNvPr id="5" name="表 8">
            <a:extLst>
              <a:ext uri="{FF2B5EF4-FFF2-40B4-BE49-F238E27FC236}">
                <a16:creationId xmlns:a16="http://schemas.microsoft.com/office/drawing/2014/main" id="{20B0D51E-191D-4F7D-9E40-34691D767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963520"/>
              </p:ext>
            </p:extLst>
          </p:nvPr>
        </p:nvGraphicFramePr>
        <p:xfrm>
          <a:off x="6211555" y="1760220"/>
          <a:ext cx="4425609" cy="3663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203">
                  <a:extLst>
                    <a:ext uri="{9D8B030D-6E8A-4147-A177-3AD203B41FA5}">
                      <a16:colId xmlns:a16="http://schemas.microsoft.com/office/drawing/2014/main" val="2632615173"/>
                    </a:ext>
                  </a:extLst>
                </a:gridCol>
                <a:gridCol w="1475203">
                  <a:extLst>
                    <a:ext uri="{9D8B030D-6E8A-4147-A177-3AD203B41FA5}">
                      <a16:colId xmlns:a16="http://schemas.microsoft.com/office/drawing/2014/main" val="1483762018"/>
                    </a:ext>
                  </a:extLst>
                </a:gridCol>
                <a:gridCol w="1475203">
                  <a:extLst>
                    <a:ext uri="{9D8B030D-6E8A-4147-A177-3AD203B41FA5}">
                      <a16:colId xmlns:a16="http://schemas.microsoft.com/office/drawing/2014/main" val="4105230206"/>
                    </a:ext>
                  </a:extLst>
                </a:gridCol>
              </a:tblGrid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</a:t>
                      </a:r>
                      <a:r>
                        <a:rPr kumimoji="1" lang="ja-JP" altLang="en-US" sz="2000" dirty="0"/>
                        <a:t>進数</a:t>
                      </a:r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16</a:t>
                      </a:r>
                      <a:r>
                        <a:rPr kumimoji="1" lang="ja-JP" altLang="en-US" sz="2000" dirty="0"/>
                        <a:t>進数</a:t>
                      </a:r>
                      <a:endParaRPr kumimoji="1" lang="en-US" altLang="ja-JP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ja-JP" altLang="en-US" sz="2000" dirty="0"/>
                        <a:t>進数</a:t>
                      </a:r>
                      <a:endParaRPr kumimoji="1" lang="en-US" altLang="ja-JP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3223559942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8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8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1000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2474620343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9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9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1001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2497662615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A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1010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1774441876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11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B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1011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2627215864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12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C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1100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1227885541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13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D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1101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1037423277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14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E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1110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46508528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15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F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1111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3096861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7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9975D2-D1A2-4439-A156-FDC1F532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5400" dirty="0"/>
              <a:t>2</a:t>
            </a:r>
            <a:r>
              <a:rPr lang="ja-JP" altLang="en-US" sz="5400" dirty="0"/>
              <a:t>進数を</a:t>
            </a:r>
            <a:r>
              <a:rPr lang="en-US" altLang="ja-JP" sz="5400" dirty="0"/>
              <a:t>16</a:t>
            </a:r>
            <a:r>
              <a:rPr lang="ja-JP" altLang="en-US" sz="5400" dirty="0"/>
              <a:t>進数に変換する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1E6EF0-8E7D-4838-8C5B-BA6D36F88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(1010111010101110101001010)</a:t>
            </a:r>
            <a:r>
              <a:rPr kumimoji="1" lang="en-US" altLang="ja-JP" baseline="-25000" dirty="0"/>
              <a:t>2</a:t>
            </a:r>
            <a:r>
              <a:rPr kumimoji="1" lang="en-US" altLang="ja-JP" dirty="0"/>
              <a:t> = (?)</a:t>
            </a:r>
            <a:r>
              <a:rPr kumimoji="1" lang="en-US" altLang="ja-JP" baseline="-25000" dirty="0"/>
              <a:t>16</a:t>
            </a:r>
          </a:p>
          <a:p>
            <a:endParaRPr lang="en-US" altLang="ja-JP" dirty="0"/>
          </a:p>
          <a:p>
            <a:r>
              <a:rPr lang="ja-JP" altLang="en-US" dirty="0"/>
              <a:t>の変換を行ってみる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3883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9975D2-D1A2-4439-A156-FDC1F532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5400" dirty="0"/>
              <a:t>2</a:t>
            </a:r>
            <a:r>
              <a:rPr lang="ja-JP" altLang="en-US" sz="5400" dirty="0"/>
              <a:t>進数を</a:t>
            </a:r>
            <a:r>
              <a:rPr lang="en-US" altLang="ja-JP" sz="5400" dirty="0"/>
              <a:t>16</a:t>
            </a:r>
            <a:r>
              <a:rPr lang="ja-JP" altLang="en-US" sz="5400" dirty="0"/>
              <a:t>進数に変換する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1E6EF0-8E7D-4838-8C5B-BA6D36F88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(1010111010101110101001010)</a:t>
            </a:r>
            <a:r>
              <a:rPr kumimoji="1" lang="en-US" altLang="ja-JP" baseline="-25000" dirty="0"/>
              <a:t>2</a:t>
            </a:r>
          </a:p>
          <a:p>
            <a:r>
              <a:rPr lang="ja-JP" altLang="en-US" dirty="0"/>
              <a:t>を下から</a:t>
            </a:r>
            <a:endParaRPr lang="en-US" altLang="ja-JP" dirty="0"/>
          </a:p>
          <a:p>
            <a:r>
              <a:rPr lang="en-US" altLang="ja-JP" dirty="0"/>
              <a:t>4</a:t>
            </a:r>
            <a:r>
              <a:rPr lang="ja-JP" altLang="en-US" dirty="0"/>
              <a:t>桁ずつ区切る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(1</a:t>
            </a:r>
            <a:r>
              <a:rPr kumimoji="1" lang="ja-JP" altLang="en-US" dirty="0"/>
              <a:t>　　</a:t>
            </a:r>
            <a:r>
              <a:rPr kumimoji="1" lang="en-US" altLang="ja-JP" dirty="0"/>
              <a:t>0101</a:t>
            </a:r>
            <a:r>
              <a:rPr kumimoji="1" lang="ja-JP" altLang="en-US" dirty="0"/>
              <a:t>　　</a:t>
            </a:r>
            <a:r>
              <a:rPr kumimoji="1" lang="en-US" altLang="ja-JP" dirty="0"/>
              <a:t>1101</a:t>
            </a:r>
            <a:r>
              <a:rPr kumimoji="1" lang="ja-JP" altLang="en-US" dirty="0"/>
              <a:t>　　</a:t>
            </a:r>
            <a:r>
              <a:rPr kumimoji="1" lang="en-US" altLang="ja-JP" dirty="0"/>
              <a:t>0101</a:t>
            </a:r>
            <a:r>
              <a:rPr kumimoji="1" lang="ja-JP" altLang="en-US" dirty="0"/>
              <a:t>　　</a:t>
            </a:r>
            <a:r>
              <a:rPr kumimoji="1" lang="en-US" altLang="ja-JP" dirty="0"/>
              <a:t>1101</a:t>
            </a:r>
            <a:r>
              <a:rPr kumimoji="1" lang="ja-JP" altLang="en-US" dirty="0"/>
              <a:t>　　</a:t>
            </a:r>
            <a:r>
              <a:rPr kumimoji="1" lang="en-US" altLang="ja-JP" dirty="0"/>
              <a:t>0100</a:t>
            </a:r>
            <a:r>
              <a:rPr kumimoji="1" lang="ja-JP" altLang="en-US" dirty="0"/>
              <a:t>　　</a:t>
            </a:r>
            <a:r>
              <a:rPr kumimoji="1" lang="en-US" altLang="ja-JP" dirty="0"/>
              <a:t>1010)</a:t>
            </a:r>
            <a:r>
              <a:rPr kumimoji="1" lang="en-US" altLang="ja-JP" baseline="-25000" dirty="0"/>
              <a:t>2</a:t>
            </a:r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01193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9975D2-D1A2-4439-A156-FDC1F532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5400" dirty="0"/>
              <a:t>2</a:t>
            </a:r>
            <a:r>
              <a:rPr lang="ja-JP" altLang="en-US" sz="5400" dirty="0"/>
              <a:t>進数を</a:t>
            </a:r>
            <a:r>
              <a:rPr lang="en-US" altLang="ja-JP" sz="5400" dirty="0"/>
              <a:t>16</a:t>
            </a:r>
            <a:r>
              <a:rPr lang="ja-JP" altLang="en-US" sz="5400" dirty="0"/>
              <a:t>進数に変換する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1E6EF0-8E7D-4838-8C5B-BA6D36F88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(1</a:t>
            </a:r>
            <a:r>
              <a:rPr kumimoji="1" lang="ja-JP" altLang="en-US" dirty="0"/>
              <a:t>　　</a:t>
            </a:r>
            <a:r>
              <a:rPr kumimoji="1" lang="en-US" altLang="ja-JP" dirty="0"/>
              <a:t>0101</a:t>
            </a:r>
            <a:r>
              <a:rPr kumimoji="1" lang="ja-JP" altLang="en-US" dirty="0"/>
              <a:t>　　</a:t>
            </a:r>
            <a:r>
              <a:rPr kumimoji="1" lang="en-US" altLang="ja-JP" dirty="0"/>
              <a:t>1101</a:t>
            </a:r>
            <a:r>
              <a:rPr kumimoji="1" lang="ja-JP" altLang="en-US" dirty="0"/>
              <a:t>　　</a:t>
            </a:r>
            <a:r>
              <a:rPr kumimoji="1" lang="en-US" altLang="ja-JP" dirty="0"/>
              <a:t>0101</a:t>
            </a:r>
            <a:r>
              <a:rPr kumimoji="1" lang="ja-JP" altLang="en-US" dirty="0"/>
              <a:t>　　</a:t>
            </a:r>
            <a:r>
              <a:rPr kumimoji="1" lang="en-US" altLang="ja-JP" dirty="0"/>
              <a:t>1101</a:t>
            </a:r>
            <a:r>
              <a:rPr kumimoji="1" lang="ja-JP" altLang="en-US" dirty="0"/>
              <a:t>　　</a:t>
            </a:r>
            <a:r>
              <a:rPr kumimoji="1" lang="en-US" altLang="ja-JP" dirty="0"/>
              <a:t>0100</a:t>
            </a:r>
            <a:r>
              <a:rPr kumimoji="1" lang="ja-JP" altLang="en-US" dirty="0"/>
              <a:t>　　</a:t>
            </a:r>
            <a:r>
              <a:rPr kumimoji="1" lang="en-US" altLang="ja-JP" dirty="0"/>
              <a:t>1010)</a:t>
            </a:r>
            <a:r>
              <a:rPr kumimoji="1" lang="en-US" altLang="ja-JP" baseline="-25000" dirty="0"/>
              <a:t>2</a:t>
            </a:r>
          </a:p>
          <a:p>
            <a:r>
              <a:rPr lang="ja-JP" altLang="en-US" dirty="0"/>
              <a:t>区切った</a:t>
            </a:r>
            <a:r>
              <a:rPr lang="en-US" altLang="ja-JP" dirty="0"/>
              <a:t>4</a:t>
            </a:r>
            <a:r>
              <a:rPr lang="ja-JP" altLang="en-US" dirty="0"/>
              <a:t>桁ごとにそれぞれ</a:t>
            </a:r>
            <a:r>
              <a:rPr lang="en-US" altLang="ja-JP" dirty="0"/>
              <a:t>16</a:t>
            </a:r>
            <a:r>
              <a:rPr lang="ja-JP" altLang="en-US" dirty="0"/>
              <a:t>進数に変換する</a:t>
            </a:r>
            <a:endParaRPr lang="en-US" altLang="ja-JP" dirty="0"/>
          </a:p>
          <a:p>
            <a:endParaRPr lang="en-US" altLang="ja-JP" dirty="0"/>
          </a:p>
        </p:txBody>
      </p:sp>
      <p:graphicFrame>
        <p:nvGraphicFramePr>
          <p:cNvPr id="6" name="表 8">
            <a:extLst>
              <a:ext uri="{FF2B5EF4-FFF2-40B4-BE49-F238E27FC236}">
                <a16:creationId xmlns:a16="http://schemas.microsoft.com/office/drawing/2014/main" id="{E12E9522-815B-4CB1-A750-9F16C3E00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75305"/>
              </p:ext>
            </p:extLst>
          </p:nvPr>
        </p:nvGraphicFramePr>
        <p:xfrm>
          <a:off x="1258292" y="2709344"/>
          <a:ext cx="4425609" cy="3663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203">
                  <a:extLst>
                    <a:ext uri="{9D8B030D-6E8A-4147-A177-3AD203B41FA5}">
                      <a16:colId xmlns:a16="http://schemas.microsoft.com/office/drawing/2014/main" val="2632615173"/>
                    </a:ext>
                  </a:extLst>
                </a:gridCol>
                <a:gridCol w="1475203">
                  <a:extLst>
                    <a:ext uri="{9D8B030D-6E8A-4147-A177-3AD203B41FA5}">
                      <a16:colId xmlns:a16="http://schemas.microsoft.com/office/drawing/2014/main" val="1483762018"/>
                    </a:ext>
                  </a:extLst>
                </a:gridCol>
                <a:gridCol w="1475203">
                  <a:extLst>
                    <a:ext uri="{9D8B030D-6E8A-4147-A177-3AD203B41FA5}">
                      <a16:colId xmlns:a16="http://schemas.microsoft.com/office/drawing/2014/main" val="4105230206"/>
                    </a:ext>
                  </a:extLst>
                </a:gridCol>
              </a:tblGrid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</a:t>
                      </a:r>
                      <a:r>
                        <a:rPr kumimoji="1" lang="ja-JP" altLang="en-US" sz="2000" dirty="0"/>
                        <a:t>進数</a:t>
                      </a:r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16</a:t>
                      </a:r>
                      <a:r>
                        <a:rPr kumimoji="1" lang="ja-JP" altLang="en-US" sz="2000" dirty="0"/>
                        <a:t>進数</a:t>
                      </a:r>
                      <a:endParaRPr kumimoji="1" lang="en-US" altLang="ja-JP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ja-JP" altLang="en-US" sz="2000" dirty="0"/>
                        <a:t>進数</a:t>
                      </a:r>
                      <a:endParaRPr kumimoji="1" lang="en-US" altLang="ja-JP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3223559942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0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0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0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2474620343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2497662615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1774441876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3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3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11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2627215864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4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4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100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1227885541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101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1037423277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6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6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110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46508528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7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7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111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3096861517"/>
                  </a:ext>
                </a:extLst>
              </a:tr>
            </a:tbl>
          </a:graphicData>
        </a:graphic>
      </p:graphicFrame>
      <p:graphicFrame>
        <p:nvGraphicFramePr>
          <p:cNvPr id="7" name="表 8">
            <a:extLst>
              <a:ext uri="{FF2B5EF4-FFF2-40B4-BE49-F238E27FC236}">
                <a16:creationId xmlns:a16="http://schemas.microsoft.com/office/drawing/2014/main" id="{41C52D06-E0BC-44EB-876D-B906DA5EE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205266"/>
              </p:ext>
            </p:extLst>
          </p:nvPr>
        </p:nvGraphicFramePr>
        <p:xfrm>
          <a:off x="6385175" y="2709344"/>
          <a:ext cx="4425609" cy="3663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203">
                  <a:extLst>
                    <a:ext uri="{9D8B030D-6E8A-4147-A177-3AD203B41FA5}">
                      <a16:colId xmlns:a16="http://schemas.microsoft.com/office/drawing/2014/main" val="2632615173"/>
                    </a:ext>
                  </a:extLst>
                </a:gridCol>
                <a:gridCol w="1475203">
                  <a:extLst>
                    <a:ext uri="{9D8B030D-6E8A-4147-A177-3AD203B41FA5}">
                      <a16:colId xmlns:a16="http://schemas.microsoft.com/office/drawing/2014/main" val="1483762018"/>
                    </a:ext>
                  </a:extLst>
                </a:gridCol>
                <a:gridCol w="1475203">
                  <a:extLst>
                    <a:ext uri="{9D8B030D-6E8A-4147-A177-3AD203B41FA5}">
                      <a16:colId xmlns:a16="http://schemas.microsoft.com/office/drawing/2014/main" val="4105230206"/>
                    </a:ext>
                  </a:extLst>
                </a:gridCol>
              </a:tblGrid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</a:t>
                      </a:r>
                      <a:r>
                        <a:rPr kumimoji="1" lang="ja-JP" altLang="en-US" sz="2000" dirty="0"/>
                        <a:t>進数</a:t>
                      </a:r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16</a:t>
                      </a:r>
                      <a:r>
                        <a:rPr kumimoji="1" lang="ja-JP" altLang="en-US" sz="2000" dirty="0"/>
                        <a:t>進数</a:t>
                      </a:r>
                      <a:endParaRPr kumimoji="1" lang="en-US" altLang="ja-JP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ja-JP" altLang="en-US" sz="2000" dirty="0"/>
                        <a:t>進数</a:t>
                      </a:r>
                      <a:endParaRPr kumimoji="1" lang="en-US" altLang="ja-JP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3223559942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8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8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1000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2474620343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9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9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1001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2497662615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A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1010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1774441876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11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B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1011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2627215864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12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C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1100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1227885541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13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D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1101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1037423277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14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E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1110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46508528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15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F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1111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3096861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15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9975D2-D1A2-4439-A156-FDC1F532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5400" dirty="0"/>
              <a:t>2</a:t>
            </a:r>
            <a:r>
              <a:rPr lang="ja-JP" altLang="en-US" sz="5400" dirty="0"/>
              <a:t>進数を</a:t>
            </a:r>
            <a:r>
              <a:rPr lang="en-US" altLang="ja-JP" sz="5400" dirty="0"/>
              <a:t>16</a:t>
            </a:r>
            <a:r>
              <a:rPr lang="ja-JP" altLang="en-US" sz="5400" dirty="0"/>
              <a:t>進数に変換する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1E6EF0-8E7D-4838-8C5B-BA6D36F88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(1</a:t>
            </a:r>
            <a:r>
              <a:rPr kumimoji="1" lang="ja-JP" altLang="en-US" dirty="0"/>
              <a:t>　　</a:t>
            </a:r>
            <a:r>
              <a:rPr kumimoji="1" lang="en-US" altLang="ja-JP" dirty="0"/>
              <a:t>0101</a:t>
            </a:r>
            <a:r>
              <a:rPr kumimoji="1" lang="ja-JP" altLang="en-US" dirty="0"/>
              <a:t>　　</a:t>
            </a:r>
            <a:r>
              <a:rPr kumimoji="1" lang="en-US" altLang="ja-JP" dirty="0"/>
              <a:t>1101</a:t>
            </a:r>
            <a:r>
              <a:rPr kumimoji="1" lang="ja-JP" altLang="en-US" dirty="0"/>
              <a:t>　　</a:t>
            </a:r>
            <a:r>
              <a:rPr kumimoji="1" lang="en-US" altLang="ja-JP" dirty="0"/>
              <a:t>0101</a:t>
            </a:r>
            <a:r>
              <a:rPr kumimoji="1" lang="ja-JP" altLang="en-US" dirty="0"/>
              <a:t>　　</a:t>
            </a:r>
            <a:r>
              <a:rPr kumimoji="1" lang="en-US" altLang="ja-JP" dirty="0"/>
              <a:t>1101</a:t>
            </a:r>
            <a:r>
              <a:rPr kumimoji="1" lang="ja-JP" altLang="en-US" dirty="0"/>
              <a:t>　　</a:t>
            </a:r>
            <a:r>
              <a:rPr kumimoji="1" lang="en-US" altLang="ja-JP" dirty="0"/>
              <a:t>0100</a:t>
            </a:r>
            <a:r>
              <a:rPr kumimoji="1" lang="ja-JP" altLang="en-US" dirty="0"/>
              <a:t>　　</a:t>
            </a:r>
            <a:r>
              <a:rPr kumimoji="1" lang="en-US" altLang="ja-JP" dirty="0"/>
              <a:t>1010)</a:t>
            </a:r>
            <a:r>
              <a:rPr kumimoji="1" lang="en-US" altLang="ja-JP" baseline="-25000" dirty="0"/>
              <a:t>2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D145A0BB-F5E5-4CD2-A5F9-E3816CC55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269785"/>
              </p:ext>
            </p:extLst>
          </p:nvPr>
        </p:nvGraphicFramePr>
        <p:xfrm>
          <a:off x="1295703" y="2560320"/>
          <a:ext cx="8128001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80019532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1718461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22716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7839126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629426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958824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41391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1101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1101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1010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31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09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193744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E3A565-6175-4E61-B1FF-94306E729F38}"/>
              </a:ext>
            </a:extLst>
          </p:cNvPr>
          <p:cNvSpPr txBox="1"/>
          <p:nvPr/>
        </p:nvSpPr>
        <p:spPr>
          <a:xfrm>
            <a:off x="1851949" y="4687747"/>
            <a:ext cx="7687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(1010111010101110101001010)</a:t>
            </a:r>
            <a:r>
              <a:rPr kumimoji="1" lang="en-US" altLang="ja-JP" sz="3600" baseline="-25000" dirty="0"/>
              <a:t>2</a:t>
            </a:r>
            <a:r>
              <a:rPr kumimoji="1" lang="ja-JP" altLang="en-US" sz="3600" dirty="0"/>
              <a:t> </a:t>
            </a:r>
            <a:r>
              <a:rPr kumimoji="1" lang="en-US" altLang="ja-JP" sz="3600" dirty="0"/>
              <a:t>=</a:t>
            </a:r>
            <a:r>
              <a:rPr kumimoji="1" lang="ja-JP" altLang="en-US" sz="3600" dirty="0"/>
              <a:t> </a:t>
            </a:r>
            <a:r>
              <a:rPr kumimoji="1" lang="en-US" altLang="ja-JP" sz="3600" dirty="0">
                <a:solidFill>
                  <a:srgbClr val="FF0000"/>
                </a:solidFill>
              </a:rPr>
              <a:t>(15D5D4A)</a:t>
            </a:r>
            <a:r>
              <a:rPr kumimoji="1" lang="en-US" altLang="ja-JP" sz="3600" baseline="-25000" dirty="0">
                <a:solidFill>
                  <a:srgbClr val="FF0000"/>
                </a:solidFill>
              </a:rPr>
              <a:t>16</a:t>
            </a:r>
            <a:endParaRPr kumimoji="1" lang="en-US" altLang="ja-JP" sz="3600" dirty="0">
              <a:solidFill>
                <a:srgbClr val="FF0000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65BB27A-4D7A-4B1D-B8A0-7DBF8A7F1F40}"/>
              </a:ext>
            </a:extLst>
          </p:cNvPr>
          <p:cNvSpPr/>
          <p:nvPr/>
        </p:nvSpPr>
        <p:spPr>
          <a:xfrm>
            <a:off x="1620456" y="3773347"/>
            <a:ext cx="555585" cy="439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6010DBE-C766-42F4-839F-00664F6BC7D7}"/>
              </a:ext>
            </a:extLst>
          </p:cNvPr>
          <p:cNvSpPr/>
          <p:nvPr/>
        </p:nvSpPr>
        <p:spPr>
          <a:xfrm>
            <a:off x="2768296" y="3793281"/>
            <a:ext cx="555585" cy="439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2D88FC9-02D5-4BFF-B0D3-71DEC08D554B}"/>
              </a:ext>
            </a:extLst>
          </p:cNvPr>
          <p:cNvSpPr/>
          <p:nvPr/>
        </p:nvSpPr>
        <p:spPr>
          <a:xfrm>
            <a:off x="3916136" y="3797655"/>
            <a:ext cx="555585" cy="439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31C8490-F6D1-4832-9F98-532C149DFDDF}"/>
              </a:ext>
            </a:extLst>
          </p:cNvPr>
          <p:cNvSpPr/>
          <p:nvPr/>
        </p:nvSpPr>
        <p:spPr>
          <a:xfrm>
            <a:off x="5063976" y="3807493"/>
            <a:ext cx="555585" cy="439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C81642E-7238-4D6C-ABC3-CA64C1888C25}"/>
              </a:ext>
            </a:extLst>
          </p:cNvPr>
          <p:cNvSpPr/>
          <p:nvPr/>
        </p:nvSpPr>
        <p:spPr>
          <a:xfrm>
            <a:off x="6211816" y="3815852"/>
            <a:ext cx="555585" cy="439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3BDBCD3-A958-4982-ADF1-051DE3FA65C6}"/>
              </a:ext>
            </a:extLst>
          </p:cNvPr>
          <p:cNvSpPr/>
          <p:nvPr/>
        </p:nvSpPr>
        <p:spPr>
          <a:xfrm>
            <a:off x="7359656" y="3773347"/>
            <a:ext cx="555585" cy="439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A0E5909-9A44-4F44-A64E-6BE269351621}"/>
              </a:ext>
            </a:extLst>
          </p:cNvPr>
          <p:cNvSpPr/>
          <p:nvPr/>
        </p:nvSpPr>
        <p:spPr>
          <a:xfrm>
            <a:off x="8507496" y="3773347"/>
            <a:ext cx="555585" cy="439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280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0DD57-4C3F-40B3-BCC7-A17824E7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5400" dirty="0"/>
              <a:t>練習問題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0D9391-1DC2-4A86-8888-EB1F98CF8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次の</a:t>
            </a:r>
            <a:r>
              <a:rPr lang="en-US" altLang="ja-JP" dirty="0"/>
              <a:t>2</a:t>
            </a:r>
            <a:r>
              <a:rPr lang="ja-JP" altLang="en-US" dirty="0"/>
              <a:t>進数を</a:t>
            </a:r>
            <a:r>
              <a:rPr lang="en-US" altLang="ja-JP" dirty="0"/>
              <a:t>16</a:t>
            </a:r>
            <a:r>
              <a:rPr lang="ja-JP" altLang="en-US" dirty="0"/>
              <a:t>進数に変換せよ</a:t>
            </a:r>
            <a:endParaRPr kumimoji="1" lang="en-US" altLang="ja-JP" dirty="0"/>
          </a:p>
          <a:p>
            <a:r>
              <a:rPr kumimoji="1" lang="en-US" altLang="ja-JP" dirty="0"/>
              <a:t>(1100)</a:t>
            </a:r>
            <a:r>
              <a:rPr kumimoji="1" lang="en-US" altLang="ja-JP" baseline="-25000" dirty="0"/>
              <a:t>2</a:t>
            </a:r>
            <a:r>
              <a:rPr lang="en-US" altLang="ja-JP" baseline="-25000" dirty="0"/>
              <a:t>			</a:t>
            </a:r>
            <a:r>
              <a:rPr lang="en-US" altLang="ja-JP" dirty="0"/>
              <a:t>= </a:t>
            </a:r>
            <a:r>
              <a:rPr kumimoji="1" lang="en-US" altLang="ja-JP" dirty="0"/>
              <a:t>(C)</a:t>
            </a:r>
            <a:r>
              <a:rPr kumimoji="1" lang="en-US" altLang="ja-JP" baseline="-25000" dirty="0"/>
              <a:t>16</a:t>
            </a:r>
          </a:p>
          <a:p>
            <a:r>
              <a:rPr kumimoji="1" lang="en-US" altLang="ja-JP" dirty="0"/>
              <a:t>(10110111)</a:t>
            </a:r>
            <a:r>
              <a:rPr kumimoji="1" lang="en-US" altLang="ja-JP" baseline="-25000" dirty="0"/>
              <a:t>2</a:t>
            </a:r>
            <a:r>
              <a:rPr kumimoji="1" lang="en-US" altLang="ja-JP" dirty="0"/>
              <a:t> 	</a:t>
            </a:r>
            <a:r>
              <a:rPr lang="en-US" altLang="ja-JP" dirty="0"/>
              <a:t>= </a:t>
            </a:r>
            <a:r>
              <a:rPr kumimoji="1" lang="en-US" altLang="ja-JP" dirty="0"/>
              <a:t>(1011 0111)</a:t>
            </a:r>
            <a:r>
              <a:rPr kumimoji="1" lang="en-US" altLang="ja-JP" baseline="-25000" dirty="0"/>
              <a:t>2</a:t>
            </a:r>
            <a:r>
              <a:rPr kumimoji="1" lang="en-US" altLang="ja-JP" dirty="0"/>
              <a:t> </a:t>
            </a:r>
            <a:r>
              <a:rPr lang="en-US" altLang="ja-JP" dirty="0"/>
              <a:t>	</a:t>
            </a:r>
            <a:r>
              <a:rPr kumimoji="1" lang="en-US" altLang="ja-JP" dirty="0"/>
              <a:t>= (B7)</a:t>
            </a:r>
            <a:r>
              <a:rPr kumimoji="1" lang="en-US" altLang="ja-JP" baseline="-25000" dirty="0"/>
              <a:t>16</a:t>
            </a:r>
            <a:endParaRPr kumimoji="1" lang="en-US" altLang="ja-JP" dirty="0"/>
          </a:p>
          <a:p>
            <a:r>
              <a:rPr kumimoji="1" lang="en-US" altLang="ja-JP" dirty="0"/>
              <a:t>(111001)</a:t>
            </a:r>
            <a:r>
              <a:rPr kumimoji="1" lang="en-US" altLang="ja-JP" baseline="-25000" dirty="0"/>
              <a:t>2</a:t>
            </a:r>
            <a:r>
              <a:rPr kumimoji="1" lang="en-US" altLang="ja-JP" dirty="0"/>
              <a:t> 		</a:t>
            </a:r>
            <a:r>
              <a:rPr lang="en-US" altLang="ja-JP" dirty="0"/>
              <a:t>= </a:t>
            </a:r>
            <a:r>
              <a:rPr kumimoji="1" lang="en-US" altLang="ja-JP" dirty="0"/>
              <a:t>(11 1001)</a:t>
            </a:r>
            <a:r>
              <a:rPr kumimoji="1" lang="en-US" altLang="ja-JP" baseline="-25000" dirty="0"/>
              <a:t>2 	</a:t>
            </a:r>
            <a:r>
              <a:rPr lang="en-US" altLang="ja-JP" dirty="0"/>
              <a:t>	</a:t>
            </a:r>
            <a:r>
              <a:rPr kumimoji="1" lang="en-US" altLang="ja-JP" dirty="0"/>
              <a:t>= (39)</a:t>
            </a:r>
            <a:r>
              <a:rPr kumimoji="1" lang="en-US" altLang="ja-JP" baseline="-25000" dirty="0"/>
              <a:t>16</a:t>
            </a:r>
            <a:endParaRPr kumimoji="1" lang="en-US" altLang="ja-JP" dirty="0"/>
          </a:p>
          <a:p>
            <a:r>
              <a:rPr kumimoji="1" lang="en-US" altLang="ja-JP" dirty="0"/>
              <a:t>(1100111001011)</a:t>
            </a:r>
            <a:r>
              <a:rPr kumimoji="1" lang="en-US" altLang="ja-JP" baseline="-25000" dirty="0"/>
              <a:t>2</a:t>
            </a:r>
            <a:r>
              <a:rPr kumimoji="1" lang="en-US" altLang="ja-JP" dirty="0"/>
              <a:t> </a:t>
            </a:r>
            <a:r>
              <a:rPr lang="en-US" altLang="ja-JP" dirty="0"/>
              <a:t>= </a:t>
            </a:r>
          </a:p>
          <a:p>
            <a:r>
              <a:rPr kumimoji="1" lang="en-US" altLang="ja-JP" dirty="0"/>
              <a:t>(1 1001 1100 1011)</a:t>
            </a:r>
            <a:r>
              <a:rPr kumimoji="1" lang="en-US" altLang="ja-JP" baseline="-25000" dirty="0"/>
              <a:t>2</a:t>
            </a:r>
            <a:r>
              <a:rPr kumimoji="1" lang="en-US" altLang="ja-JP" dirty="0"/>
              <a:t> </a:t>
            </a:r>
            <a:r>
              <a:rPr lang="en-US" altLang="ja-JP" dirty="0"/>
              <a:t>	</a:t>
            </a:r>
            <a:r>
              <a:rPr kumimoji="1" lang="en-US" altLang="ja-JP" dirty="0"/>
              <a:t>= (19CB)</a:t>
            </a:r>
            <a:r>
              <a:rPr kumimoji="1" lang="en-US" altLang="ja-JP" baseline="-25000" dirty="0"/>
              <a:t>16</a:t>
            </a:r>
            <a:endParaRPr kumimoji="1" lang="en-US" altLang="ja-JP" dirty="0"/>
          </a:p>
          <a:p>
            <a:endParaRPr lang="en-US" altLang="ja-JP" baseline="-25000" dirty="0"/>
          </a:p>
          <a:p>
            <a:endParaRPr kumimoji="1" lang="en-US" altLang="ja-JP" dirty="0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F0A44CF1-8EA2-454A-902C-338712469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381429"/>
              </p:ext>
            </p:extLst>
          </p:nvPr>
        </p:nvGraphicFramePr>
        <p:xfrm>
          <a:off x="9086127" y="409934"/>
          <a:ext cx="2682754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377">
                  <a:extLst>
                    <a:ext uri="{9D8B030D-6E8A-4147-A177-3AD203B41FA5}">
                      <a16:colId xmlns:a16="http://schemas.microsoft.com/office/drawing/2014/main" val="3093883852"/>
                    </a:ext>
                  </a:extLst>
                </a:gridCol>
                <a:gridCol w="1341377">
                  <a:extLst>
                    <a:ext uri="{9D8B030D-6E8A-4147-A177-3AD203B41FA5}">
                      <a16:colId xmlns:a16="http://schemas.microsoft.com/office/drawing/2014/main" val="2330537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進数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進数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31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45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29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75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98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78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85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24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979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8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065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75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254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490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250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43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460208"/>
                  </a:ext>
                </a:extLst>
              </a:tr>
            </a:tbl>
          </a:graphicData>
        </a:graphic>
      </p:graphicFrame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6A4B721-E751-43CD-8441-A016C8BCD88A}"/>
              </a:ext>
            </a:extLst>
          </p:cNvPr>
          <p:cNvSpPr/>
          <p:nvPr/>
        </p:nvSpPr>
        <p:spPr>
          <a:xfrm>
            <a:off x="3345084" y="2141316"/>
            <a:ext cx="1006997" cy="47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6897045-6ABD-486A-98BB-C04ADB407756}"/>
              </a:ext>
            </a:extLst>
          </p:cNvPr>
          <p:cNvSpPr/>
          <p:nvPr/>
        </p:nvSpPr>
        <p:spPr>
          <a:xfrm>
            <a:off x="3345084" y="2777678"/>
            <a:ext cx="3981691" cy="545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DDCC64-F85C-4BBD-928A-9FD24CB7B524}"/>
              </a:ext>
            </a:extLst>
          </p:cNvPr>
          <p:cNvSpPr/>
          <p:nvPr/>
        </p:nvSpPr>
        <p:spPr>
          <a:xfrm>
            <a:off x="3345084" y="3323394"/>
            <a:ext cx="3981691" cy="545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64DE72C-4B0F-4CDB-989E-41DBC9BAAAF6}"/>
              </a:ext>
            </a:extLst>
          </p:cNvPr>
          <p:cNvSpPr/>
          <p:nvPr/>
        </p:nvSpPr>
        <p:spPr>
          <a:xfrm>
            <a:off x="737816" y="4568454"/>
            <a:ext cx="6288017" cy="686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84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9975D2-D1A2-4439-A156-FDC1F532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5400" dirty="0"/>
              <a:t>16</a:t>
            </a:r>
            <a:r>
              <a:rPr lang="ja-JP" altLang="en-US" sz="5400" dirty="0"/>
              <a:t>進数を</a:t>
            </a:r>
            <a:r>
              <a:rPr lang="en-US" altLang="ja-JP" sz="5400" dirty="0"/>
              <a:t>2</a:t>
            </a:r>
            <a:r>
              <a:rPr lang="ja-JP" altLang="en-US" sz="5400" dirty="0"/>
              <a:t>進数に変換する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1E6EF0-8E7D-4838-8C5B-BA6D36F88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(ABC123)</a:t>
            </a:r>
            <a:r>
              <a:rPr kumimoji="1" lang="en-US" altLang="ja-JP" baseline="-25000" dirty="0"/>
              <a:t>16</a:t>
            </a:r>
            <a:r>
              <a:rPr kumimoji="1" lang="en-US" altLang="ja-JP" dirty="0"/>
              <a:t> = (?)</a:t>
            </a:r>
            <a:r>
              <a:rPr kumimoji="1" lang="en-US" altLang="ja-JP" baseline="-25000" dirty="0"/>
              <a:t>2</a:t>
            </a:r>
          </a:p>
          <a:p>
            <a:endParaRPr lang="en-US" altLang="ja-JP" dirty="0"/>
          </a:p>
          <a:p>
            <a:r>
              <a:rPr lang="ja-JP" altLang="en-US" dirty="0"/>
              <a:t>の変換を行ってみる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15816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8A48AA-AC9C-4EBE-BB99-C764B83F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5400" dirty="0"/>
              <a:t>16</a:t>
            </a:r>
            <a:r>
              <a:rPr lang="ja-JP" altLang="en-US" sz="5400" dirty="0"/>
              <a:t>進数を</a:t>
            </a:r>
            <a:r>
              <a:rPr lang="en-US" altLang="ja-JP" sz="5400" dirty="0"/>
              <a:t>2</a:t>
            </a:r>
            <a:r>
              <a:rPr lang="ja-JP" altLang="en-US" sz="5400" dirty="0"/>
              <a:t>進数に変換する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56CFA8-431E-404C-AE65-C1C2D675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(ABC123)</a:t>
            </a:r>
            <a:r>
              <a:rPr kumimoji="1" lang="en-US" altLang="ja-JP" baseline="-25000" dirty="0"/>
              <a:t>16 </a:t>
            </a:r>
            <a:r>
              <a:rPr kumimoji="1" lang="ja-JP" altLang="en-US" dirty="0"/>
              <a:t>の各桁をそれぞれ</a:t>
            </a:r>
            <a:r>
              <a:rPr kumimoji="1" lang="en-US" altLang="ja-JP" dirty="0"/>
              <a:t>2</a:t>
            </a:r>
            <a:r>
              <a:rPr kumimoji="1" lang="ja-JP" altLang="en-US" dirty="0"/>
              <a:t>進数に変換する</a:t>
            </a:r>
          </a:p>
        </p:txBody>
      </p:sp>
      <p:graphicFrame>
        <p:nvGraphicFramePr>
          <p:cNvPr id="4" name="表 8">
            <a:extLst>
              <a:ext uri="{FF2B5EF4-FFF2-40B4-BE49-F238E27FC236}">
                <a16:creationId xmlns:a16="http://schemas.microsoft.com/office/drawing/2014/main" id="{9889D12D-EBDF-4892-9131-351A39259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197621"/>
              </p:ext>
            </p:extLst>
          </p:nvPr>
        </p:nvGraphicFramePr>
        <p:xfrm>
          <a:off x="1258292" y="2709344"/>
          <a:ext cx="4425609" cy="3663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203">
                  <a:extLst>
                    <a:ext uri="{9D8B030D-6E8A-4147-A177-3AD203B41FA5}">
                      <a16:colId xmlns:a16="http://schemas.microsoft.com/office/drawing/2014/main" val="2632615173"/>
                    </a:ext>
                  </a:extLst>
                </a:gridCol>
                <a:gridCol w="1475203">
                  <a:extLst>
                    <a:ext uri="{9D8B030D-6E8A-4147-A177-3AD203B41FA5}">
                      <a16:colId xmlns:a16="http://schemas.microsoft.com/office/drawing/2014/main" val="1483762018"/>
                    </a:ext>
                  </a:extLst>
                </a:gridCol>
                <a:gridCol w="1475203">
                  <a:extLst>
                    <a:ext uri="{9D8B030D-6E8A-4147-A177-3AD203B41FA5}">
                      <a16:colId xmlns:a16="http://schemas.microsoft.com/office/drawing/2014/main" val="4105230206"/>
                    </a:ext>
                  </a:extLst>
                </a:gridCol>
              </a:tblGrid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</a:t>
                      </a:r>
                      <a:r>
                        <a:rPr kumimoji="1" lang="ja-JP" altLang="en-US" sz="2000" dirty="0"/>
                        <a:t>進数</a:t>
                      </a:r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16</a:t>
                      </a:r>
                      <a:r>
                        <a:rPr kumimoji="1" lang="ja-JP" altLang="en-US" sz="2000" dirty="0"/>
                        <a:t>進数</a:t>
                      </a:r>
                      <a:endParaRPr kumimoji="1" lang="en-US" altLang="ja-JP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ja-JP" altLang="en-US" sz="2000" dirty="0"/>
                        <a:t>進数</a:t>
                      </a:r>
                      <a:endParaRPr kumimoji="1" lang="en-US" altLang="ja-JP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3223559942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0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0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0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2474620343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2497662615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1774441876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3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3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11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2627215864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4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4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100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1227885541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101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1037423277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6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6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110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46508528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7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7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111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3096861517"/>
                  </a:ext>
                </a:extLst>
              </a:tr>
            </a:tbl>
          </a:graphicData>
        </a:graphic>
      </p:graphicFrame>
      <p:graphicFrame>
        <p:nvGraphicFramePr>
          <p:cNvPr id="5" name="表 8">
            <a:extLst>
              <a:ext uri="{FF2B5EF4-FFF2-40B4-BE49-F238E27FC236}">
                <a16:creationId xmlns:a16="http://schemas.microsoft.com/office/drawing/2014/main" id="{CCB15D94-0241-4AE9-84D2-0DF790792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836328"/>
              </p:ext>
            </p:extLst>
          </p:nvPr>
        </p:nvGraphicFramePr>
        <p:xfrm>
          <a:off x="6385175" y="2709344"/>
          <a:ext cx="4425609" cy="3663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203">
                  <a:extLst>
                    <a:ext uri="{9D8B030D-6E8A-4147-A177-3AD203B41FA5}">
                      <a16:colId xmlns:a16="http://schemas.microsoft.com/office/drawing/2014/main" val="2632615173"/>
                    </a:ext>
                  </a:extLst>
                </a:gridCol>
                <a:gridCol w="1475203">
                  <a:extLst>
                    <a:ext uri="{9D8B030D-6E8A-4147-A177-3AD203B41FA5}">
                      <a16:colId xmlns:a16="http://schemas.microsoft.com/office/drawing/2014/main" val="1483762018"/>
                    </a:ext>
                  </a:extLst>
                </a:gridCol>
                <a:gridCol w="1475203">
                  <a:extLst>
                    <a:ext uri="{9D8B030D-6E8A-4147-A177-3AD203B41FA5}">
                      <a16:colId xmlns:a16="http://schemas.microsoft.com/office/drawing/2014/main" val="4105230206"/>
                    </a:ext>
                  </a:extLst>
                </a:gridCol>
              </a:tblGrid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</a:t>
                      </a:r>
                      <a:r>
                        <a:rPr kumimoji="1" lang="ja-JP" altLang="en-US" sz="2000" dirty="0"/>
                        <a:t>進数</a:t>
                      </a:r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16</a:t>
                      </a:r>
                      <a:r>
                        <a:rPr kumimoji="1" lang="ja-JP" altLang="en-US" sz="2000" dirty="0"/>
                        <a:t>進数</a:t>
                      </a:r>
                      <a:endParaRPr kumimoji="1" lang="en-US" altLang="ja-JP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ja-JP" altLang="en-US" sz="2000" dirty="0"/>
                        <a:t>進数</a:t>
                      </a:r>
                      <a:endParaRPr kumimoji="1" lang="en-US" altLang="ja-JP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3223559942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8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8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1000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2474620343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9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9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1001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2497662615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A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1010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1774441876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11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B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1011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2627215864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12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C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1100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1227885541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13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D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1101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1037423277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14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E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1110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46508528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15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F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1111</a:t>
                      </a:r>
                      <a:endParaRPr kumimoji="1" lang="ja-JP" altLang="en-US" sz="2000" dirty="0"/>
                    </a:p>
                  </a:txBody>
                  <a:tcPr marL="100383" marR="100383" marT="50192" marB="50192"/>
                </a:tc>
                <a:extLst>
                  <a:ext uri="{0D108BD9-81ED-4DB2-BD59-A6C34878D82A}">
                    <a16:rowId xmlns:a16="http://schemas.microsoft.com/office/drawing/2014/main" val="3096861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57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78A47-037E-4345-871A-3D28DBBF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6000" dirty="0"/>
              <a:t>累乗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8B611B-BCB8-4FA4-B5FC-BCF272492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累乗とは？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同じ数字を何回か掛け合わせる計算のこと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例</a:t>
            </a:r>
            <a:r>
              <a:rPr lang="en-US" altLang="ja-JP" sz="3200" dirty="0"/>
              <a:t>.</a:t>
            </a:r>
          </a:p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en-US" altLang="ja-JP" sz="3200" dirty="0"/>
              <a:t>2*2					2</a:t>
            </a:r>
            <a:r>
              <a:rPr lang="en-US" altLang="ja-JP" sz="3200" baseline="30000" dirty="0"/>
              <a:t>2</a:t>
            </a:r>
          </a:p>
          <a:p>
            <a:pPr marL="0" indent="0">
              <a:buNone/>
            </a:pPr>
            <a:r>
              <a:rPr kumimoji="1" lang="ja-JP" altLang="en-US" sz="3200" dirty="0"/>
              <a:t>・</a:t>
            </a:r>
            <a:r>
              <a:rPr kumimoji="1" lang="en-US" altLang="ja-JP" sz="3200" dirty="0"/>
              <a:t>3</a:t>
            </a:r>
            <a:r>
              <a:rPr lang="en-US" altLang="ja-JP" sz="3200" dirty="0"/>
              <a:t>*</a:t>
            </a:r>
            <a:r>
              <a:rPr kumimoji="1" lang="en-US" altLang="ja-JP" sz="3200" dirty="0"/>
              <a:t>3</a:t>
            </a:r>
            <a:r>
              <a:rPr lang="en-US" altLang="ja-JP" sz="3200" dirty="0"/>
              <a:t>*</a:t>
            </a:r>
            <a:r>
              <a:rPr kumimoji="1" lang="en-US" altLang="ja-JP" sz="3200" dirty="0"/>
              <a:t>3</a:t>
            </a:r>
            <a:r>
              <a:rPr lang="en-US" altLang="ja-JP" sz="3200" dirty="0"/>
              <a:t>*</a:t>
            </a:r>
            <a:r>
              <a:rPr kumimoji="1" lang="en-US" altLang="ja-JP" sz="3200" dirty="0"/>
              <a:t>3</a:t>
            </a:r>
            <a:r>
              <a:rPr lang="en-US" altLang="ja-JP" sz="3200" dirty="0"/>
              <a:t>*</a:t>
            </a:r>
            <a:r>
              <a:rPr kumimoji="1" lang="en-US" altLang="ja-JP" sz="3200" dirty="0"/>
              <a:t>3		3</a:t>
            </a:r>
            <a:r>
              <a:rPr kumimoji="1" lang="en-US" altLang="ja-JP" sz="3200" baseline="30000" dirty="0"/>
              <a:t>5</a:t>
            </a:r>
          </a:p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en-US" altLang="ja-JP" sz="3200" dirty="0"/>
              <a:t>(-4)*(-4)*(-4)	(-4)</a:t>
            </a:r>
            <a:r>
              <a:rPr lang="en-US" altLang="ja-JP" sz="3200" baseline="30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376963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8A48AA-AC9C-4EBE-BB99-C764B83F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5400" dirty="0"/>
              <a:t>16</a:t>
            </a:r>
            <a:r>
              <a:rPr lang="ja-JP" altLang="en-US" sz="5400" dirty="0"/>
              <a:t>進数を</a:t>
            </a:r>
            <a:r>
              <a:rPr lang="en-US" altLang="ja-JP" sz="5400" dirty="0"/>
              <a:t>2</a:t>
            </a:r>
            <a:r>
              <a:rPr lang="ja-JP" altLang="en-US" sz="5400" dirty="0"/>
              <a:t>進数に変換する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56CFA8-431E-404C-AE65-C1C2D675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(ABC123)</a:t>
            </a:r>
            <a:r>
              <a:rPr kumimoji="1" lang="en-US" altLang="ja-JP" baseline="-25000" dirty="0"/>
              <a:t>16 </a:t>
            </a:r>
            <a:r>
              <a:rPr kumimoji="1" lang="ja-JP" altLang="en-US" dirty="0"/>
              <a:t>の各桁をそれぞれ</a:t>
            </a:r>
            <a:r>
              <a:rPr kumimoji="1" lang="en-US" altLang="ja-JP" dirty="0"/>
              <a:t>4</a:t>
            </a:r>
            <a:r>
              <a:rPr kumimoji="1" lang="ja-JP" altLang="en-US" dirty="0"/>
              <a:t>桁の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進数に変換する</a:t>
            </a:r>
          </a:p>
        </p:txBody>
      </p:sp>
      <p:graphicFrame>
        <p:nvGraphicFramePr>
          <p:cNvPr id="6" name="表 4">
            <a:extLst>
              <a:ext uri="{FF2B5EF4-FFF2-40B4-BE49-F238E27FC236}">
                <a16:creationId xmlns:a16="http://schemas.microsoft.com/office/drawing/2014/main" id="{45D84951-DEBC-40A6-A4D6-56170FCF0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202765"/>
              </p:ext>
            </p:extLst>
          </p:nvPr>
        </p:nvGraphicFramePr>
        <p:xfrm>
          <a:off x="2105932" y="1981200"/>
          <a:ext cx="696685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80019532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1718461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22716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7839126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629426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9588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31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09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1010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1011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19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25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1010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1011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177936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E8C0C8-158F-43FA-A439-E300F60E22CE}"/>
              </a:ext>
            </a:extLst>
          </p:cNvPr>
          <p:cNvSpPr txBox="1"/>
          <p:nvPr/>
        </p:nvSpPr>
        <p:spPr>
          <a:xfrm>
            <a:off x="1909823" y="5134535"/>
            <a:ext cx="7687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(ABC123)</a:t>
            </a:r>
            <a:r>
              <a:rPr kumimoji="1" lang="en-US" altLang="ja-JP" sz="3600" baseline="-25000" dirty="0"/>
              <a:t>16</a:t>
            </a:r>
            <a:r>
              <a:rPr kumimoji="1" lang="ja-JP" altLang="en-US" sz="3600" dirty="0"/>
              <a:t> </a:t>
            </a:r>
            <a:r>
              <a:rPr kumimoji="1" lang="en-US" altLang="ja-JP" sz="3600" dirty="0"/>
              <a:t>=</a:t>
            </a:r>
            <a:r>
              <a:rPr kumimoji="1" lang="ja-JP" altLang="en-US" sz="3600" dirty="0"/>
              <a:t> </a:t>
            </a:r>
            <a:endParaRPr kumimoji="1" lang="en-US" altLang="ja-JP" sz="3600" dirty="0"/>
          </a:p>
          <a:p>
            <a:r>
              <a:rPr kumimoji="1" lang="en-US" altLang="ja-JP" sz="3600" dirty="0">
                <a:solidFill>
                  <a:srgbClr val="FF0000"/>
                </a:solidFill>
              </a:rPr>
              <a:t>(101010111100000100100011)</a:t>
            </a:r>
            <a:r>
              <a:rPr kumimoji="1" lang="en-US" altLang="ja-JP" sz="3600" baseline="-25000" dirty="0">
                <a:solidFill>
                  <a:srgbClr val="FF0000"/>
                </a:solidFill>
              </a:rPr>
              <a:t>2</a:t>
            </a:r>
            <a:endParaRPr kumimoji="1" lang="en-US" altLang="ja-JP" sz="3600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4B1B83B-05FC-4182-9960-D8F3A99A766C}"/>
              </a:ext>
            </a:extLst>
          </p:cNvPr>
          <p:cNvSpPr/>
          <p:nvPr/>
        </p:nvSpPr>
        <p:spPr>
          <a:xfrm>
            <a:off x="2257064" y="3243805"/>
            <a:ext cx="902825" cy="370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12A64D6-72FD-4EC9-953D-BCC08FBC01A8}"/>
              </a:ext>
            </a:extLst>
          </p:cNvPr>
          <p:cNvSpPr/>
          <p:nvPr/>
        </p:nvSpPr>
        <p:spPr>
          <a:xfrm>
            <a:off x="3311021" y="3259820"/>
            <a:ext cx="902825" cy="370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5A5A39-F014-4759-AEBB-3C8460D62274}"/>
              </a:ext>
            </a:extLst>
          </p:cNvPr>
          <p:cNvSpPr/>
          <p:nvPr/>
        </p:nvSpPr>
        <p:spPr>
          <a:xfrm>
            <a:off x="4588487" y="3259820"/>
            <a:ext cx="902825" cy="370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6A1CB64-A79C-49AD-964E-1B259FD0096E}"/>
              </a:ext>
            </a:extLst>
          </p:cNvPr>
          <p:cNvSpPr/>
          <p:nvPr/>
        </p:nvSpPr>
        <p:spPr>
          <a:xfrm>
            <a:off x="5664927" y="3259820"/>
            <a:ext cx="902825" cy="370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76B3468-0744-4C1E-84FB-A9EC16EFD3EF}"/>
              </a:ext>
            </a:extLst>
          </p:cNvPr>
          <p:cNvSpPr/>
          <p:nvPr/>
        </p:nvSpPr>
        <p:spPr>
          <a:xfrm>
            <a:off x="6867198" y="3245551"/>
            <a:ext cx="902825" cy="370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ECA32D5-B2DD-4524-8B12-1AF2AD267453}"/>
              </a:ext>
            </a:extLst>
          </p:cNvPr>
          <p:cNvSpPr/>
          <p:nvPr/>
        </p:nvSpPr>
        <p:spPr>
          <a:xfrm>
            <a:off x="7996350" y="3239564"/>
            <a:ext cx="902825" cy="370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7BD9D91-429A-4C3B-A846-54DC0EA82B6A}"/>
              </a:ext>
            </a:extLst>
          </p:cNvPr>
          <p:cNvSpPr/>
          <p:nvPr/>
        </p:nvSpPr>
        <p:spPr>
          <a:xfrm>
            <a:off x="2257063" y="4445842"/>
            <a:ext cx="902825" cy="370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AF184C6-DBEB-4B3A-8DF5-2D7375CE5BBB}"/>
              </a:ext>
            </a:extLst>
          </p:cNvPr>
          <p:cNvSpPr/>
          <p:nvPr/>
        </p:nvSpPr>
        <p:spPr>
          <a:xfrm>
            <a:off x="3459334" y="4443148"/>
            <a:ext cx="902825" cy="370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1D61486-8EFD-41DA-917A-252D68F96763}"/>
              </a:ext>
            </a:extLst>
          </p:cNvPr>
          <p:cNvSpPr/>
          <p:nvPr/>
        </p:nvSpPr>
        <p:spPr>
          <a:xfrm>
            <a:off x="4565338" y="4441801"/>
            <a:ext cx="902825" cy="370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44BA7A0-8F06-42DB-91A9-25E8C1FAD426}"/>
              </a:ext>
            </a:extLst>
          </p:cNvPr>
          <p:cNvSpPr/>
          <p:nvPr/>
        </p:nvSpPr>
        <p:spPr>
          <a:xfrm>
            <a:off x="5713963" y="4439107"/>
            <a:ext cx="902825" cy="370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E0AD9C9-C503-4B49-AA6D-0E264586A488}"/>
              </a:ext>
            </a:extLst>
          </p:cNvPr>
          <p:cNvSpPr/>
          <p:nvPr/>
        </p:nvSpPr>
        <p:spPr>
          <a:xfrm>
            <a:off x="6872663" y="4439107"/>
            <a:ext cx="902825" cy="370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BA8EC40-4F94-4B3E-9583-FC7804DC3DA8}"/>
              </a:ext>
            </a:extLst>
          </p:cNvPr>
          <p:cNvSpPr/>
          <p:nvPr/>
        </p:nvSpPr>
        <p:spPr>
          <a:xfrm>
            <a:off x="8060206" y="4431972"/>
            <a:ext cx="902825" cy="370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4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0DD57-4C3F-40B3-BCC7-A17824E7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5400" dirty="0"/>
              <a:t>練習問題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0D9391-1DC2-4A86-8888-EB1F98CF8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次の</a:t>
            </a:r>
            <a:r>
              <a:rPr lang="en-US" altLang="ja-JP" dirty="0"/>
              <a:t>16</a:t>
            </a:r>
            <a:r>
              <a:rPr lang="ja-JP" altLang="en-US" dirty="0"/>
              <a:t>進数を</a:t>
            </a:r>
            <a:r>
              <a:rPr lang="en-US" altLang="ja-JP" dirty="0"/>
              <a:t>2</a:t>
            </a:r>
            <a:r>
              <a:rPr lang="ja-JP" altLang="en-US" dirty="0"/>
              <a:t>進数に変換せよ</a:t>
            </a:r>
            <a:endParaRPr kumimoji="1" lang="en-US" altLang="ja-JP" dirty="0"/>
          </a:p>
          <a:p>
            <a:r>
              <a:rPr kumimoji="1" lang="en-US" altLang="ja-JP" dirty="0"/>
              <a:t>(E)</a:t>
            </a:r>
            <a:r>
              <a:rPr kumimoji="1" lang="en-US" altLang="ja-JP" baseline="-25000" dirty="0"/>
              <a:t>16		</a:t>
            </a:r>
            <a:r>
              <a:rPr lang="en-US" altLang="ja-JP" dirty="0"/>
              <a:t>= </a:t>
            </a:r>
            <a:r>
              <a:rPr kumimoji="1" lang="en-US" altLang="ja-JP" dirty="0"/>
              <a:t>(1110)</a:t>
            </a:r>
            <a:r>
              <a:rPr kumimoji="1" lang="en-US" altLang="ja-JP" baseline="-25000" dirty="0"/>
              <a:t>2</a:t>
            </a:r>
            <a:endParaRPr kumimoji="1" lang="en-US" altLang="ja-JP" dirty="0"/>
          </a:p>
          <a:p>
            <a:r>
              <a:rPr kumimoji="1" lang="en-US" altLang="ja-JP" dirty="0"/>
              <a:t>(8B)</a:t>
            </a:r>
            <a:r>
              <a:rPr kumimoji="1" lang="en-US" altLang="ja-JP" baseline="-25000" dirty="0"/>
              <a:t>16	</a:t>
            </a:r>
            <a:r>
              <a:rPr lang="en-US" altLang="ja-JP" dirty="0"/>
              <a:t>= </a:t>
            </a:r>
            <a:r>
              <a:rPr kumimoji="1" lang="en-US" altLang="ja-JP" dirty="0"/>
              <a:t>(1000 1011)</a:t>
            </a:r>
            <a:r>
              <a:rPr kumimoji="1" lang="en-US" altLang="ja-JP" baseline="-25000" dirty="0"/>
              <a:t>2</a:t>
            </a:r>
          </a:p>
          <a:p>
            <a:r>
              <a:rPr kumimoji="1" lang="en-US" altLang="ja-JP" dirty="0"/>
              <a:t>(72)</a:t>
            </a:r>
            <a:r>
              <a:rPr kumimoji="1" lang="en-US" altLang="ja-JP" baseline="-25000" dirty="0"/>
              <a:t>16</a:t>
            </a:r>
            <a:r>
              <a:rPr kumimoji="1" lang="en-US" altLang="ja-JP" dirty="0"/>
              <a:t> 	</a:t>
            </a:r>
            <a:r>
              <a:rPr lang="en-US" altLang="ja-JP" dirty="0"/>
              <a:t>= </a:t>
            </a:r>
            <a:r>
              <a:rPr kumimoji="1" lang="en-US" altLang="ja-JP" dirty="0"/>
              <a:t>(0111 0010)</a:t>
            </a:r>
            <a:r>
              <a:rPr kumimoji="1" lang="en-US" altLang="ja-JP" baseline="-25000" dirty="0"/>
              <a:t>2</a:t>
            </a:r>
            <a:r>
              <a:rPr kumimoji="1" lang="en-US" altLang="ja-JP" dirty="0"/>
              <a:t> </a:t>
            </a:r>
          </a:p>
          <a:p>
            <a:r>
              <a:rPr kumimoji="1" lang="en-US" altLang="ja-JP" dirty="0"/>
              <a:t>(FA)</a:t>
            </a:r>
            <a:r>
              <a:rPr kumimoji="1" lang="en-US" altLang="ja-JP" baseline="-25000" dirty="0"/>
              <a:t>16</a:t>
            </a:r>
            <a:r>
              <a:rPr kumimoji="1" lang="en-US" altLang="ja-JP" dirty="0"/>
              <a:t> 	</a:t>
            </a:r>
            <a:r>
              <a:rPr lang="en-US" altLang="ja-JP" dirty="0"/>
              <a:t>= </a:t>
            </a:r>
            <a:r>
              <a:rPr kumimoji="1" lang="en-US" altLang="ja-JP" dirty="0"/>
              <a:t>(1111 1010)</a:t>
            </a:r>
            <a:r>
              <a:rPr kumimoji="1" lang="en-US" altLang="ja-JP" baseline="-25000" dirty="0"/>
              <a:t>2</a:t>
            </a:r>
            <a:endParaRPr lang="en-US" altLang="ja-JP" baseline="-25000" dirty="0"/>
          </a:p>
          <a:p>
            <a:endParaRPr kumimoji="1" lang="en-US" altLang="ja-JP" dirty="0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F0A44CF1-8EA2-454A-902C-338712469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39573"/>
              </p:ext>
            </p:extLst>
          </p:nvPr>
        </p:nvGraphicFramePr>
        <p:xfrm>
          <a:off x="9086127" y="409934"/>
          <a:ext cx="2682754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377">
                  <a:extLst>
                    <a:ext uri="{9D8B030D-6E8A-4147-A177-3AD203B41FA5}">
                      <a16:colId xmlns:a16="http://schemas.microsoft.com/office/drawing/2014/main" val="3093883852"/>
                    </a:ext>
                  </a:extLst>
                </a:gridCol>
                <a:gridCol w="1341377">
                  <a:extLst>
                    <a:ext uri="{9D8B030D-6E8A-4147-A177-3AD203B41FA5}">
                      <a16:colId xmlns:a16="http://schemas.microsoft.com/office/drawing/2014/main" val="2330537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進数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進数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31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45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29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75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98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78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85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24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979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8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065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75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254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490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250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43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460208"/>
                  </a:ext>
                </a:extLst>
              </a:tr>
            </a:tbl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317601-D0F6-4B28-89AA-FB9963FF7E05}"/>
              </a:ext>
            </a:extLst>
          </p:cNvPr>
          <p:cNvSpPr/>
          <p:nvPr/>
        </p:nvSpPr>
        <p:spPr>
          <a:xfrm>
            <a:off x="2460812" y="2111188"/>
            <a:ext cx="1425388" cy="49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B724530-F519-4ACC-A3CA-DE929CA6FE06}"/>
              </a:ext>
            </a:extLst>
          </p:cNvPr>
          <p:cNvSpPr/>
          <p:nvPr/>
        </p:nvSpPr>
        <p:spPr>
          <a:xfrm>
            <a:off x="2460812" y="2761129"/>
            <a:ext cx="2460812" cy="49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BD48FEC-C52E-4106-828E-8FBA5DB11F29}"/>
              </a:ext>
            </a:extLst>
          </p:cNvPr>
          <p:cNvSpPr/>
          <p:nvPr/>
        </p:nvSpPr>
        <p:spPr>
          <a:xfrm>
            <a:off x="2420919" y="3325905"/>
            <a:ext cx="2460812" cy="49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F7C75C2-8BAB-4CCA-8A6F-5C7B7D9368DD}"/>
              </a:ext>
            </a:extLst>
          </p:cNvPr>
          <p:cNvSpPr/>
          <p:nvPr/>
        </p:nvSpPr>
        <p:spPr>
          <a:xfrm>
            <a:off x="2420919" y="3935068"/>
            <a:ext cx="2460812" cy="49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86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8C6648-AB2C-4806-8B9F-B5FAB40D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5400" dirty="0"/>
              <a:t>10</a:t>
            </a:r>
            <a:r>
              <a:rPr lang="ja-JP" altLang="en-US" sz="5400" dirty="0"/>
              <a:t>進数を</a:t>
            </a:r>
            <a:r>
              <a:rPr lang="en-US" altLang="ja-JP" sz="5400" dirty="0"/>
              <a:t>16</a:t>
            </a:r>
            <a:r>
              <a:rPr lang="ja-JP" altLang="en-US" sz="5400" dirty="0"/>
              <a:t>進数に変換</a:t>
            </a:r>
            <a:endParaRPr kumimoji="1" lang="ja-JP" altLang="en-US" sz="5400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D95EE9-FD45-4DE8-9544-1A367A14E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　</a:t>
            </a:r>
            <a:r>
              <a:rPr lang="en-US" altLang="ja-JP" dirty="0"/>
              <a:t> (6474)</a:t>
            </a:r>
            <a:r>
              <a:rPr lang="en-US" altLang="ja-JP" baseline="-25000" dirty="0"/>
              <a:t>10</a:t>
            </a:r>
            <a:r>
              <a:rPr lang="ja-JP" altLang="en-US" dirty="0"/>
              <a:t>を</a:t>
            </a:r>
            <a:r>
              <a:rPr lang="en-US" altLang="ja-JP" dirty="0"/>
              <a:t>16</a:t>
            </a:r>
            <a:r>
              <a:rPr lang="ja-JP" altLang="en-US" dirty="0"/>
              <a:t>進数に変換してみる</a:t>
            </a:r>
            <a:endParaRPr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A2CB38-447B-495F-9CF6-B65CB81D60A9}"/>
              </a:ext>
            </a:extLst>
          </p:cNvPr>
          <p:cNvSpPr txBox="1"/>
          <p:nvPr/>
        </p:nvSpPr>
        <p:spPr>
          <a:xfrm>
            <a:off x="3876484" y="2308899"/>
            <a:ext cx="372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16</a:t>
            </a:r>
            <a:r>
              <a:rPr kumimoji="1" lang="ja-JP" altLang="en-US" sz="4000" u="heavy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r>
              <a:rPr kumimoji="1" lang="en-US" altLang="ja-JP" sz="4000" u="heavy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6474</a:t>
            </a:r>
            <a:endParaRPr kumimoji="1"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9BE2F7-F378-4CB4-8D2E-61610DB9A3DA}"/>
              </a:ext>
            </a:extLst>
          </p:cNvPr>
          <p:cNvSpPr txBox="1"/>
          <p:nvPr/>
        </p:nvSpPr>
        <p:spPr>
          <a:xfrm>
            <a:off x="3876484" y="2774814"/>
            <a:ext cx="372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16</a:t>
            </a:r>
            <a:r>
              <a:rPr kumimoji="1" lang="ja-JP" altLang="en-US" sz="4000" u="heavy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 </a:t>
            </a:r>
            <a:r>
              <a:rPr kumimoji="1" lang="en-US" altLang="ja-JP" sz="4000" u="heavy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404</a:t>
            </a:r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…10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1CCA17-4E30-4FE5-A17E-0260445499B4}"/>
              </a:ext>
            </a:extLst>
          </p:cNvPr>
          <p:cNvSpPr txBox="1"/>
          <p:nvPr/>
        </p:nvSpPr>
        <p:spPr>
          <a:xfrm>
            <a:off x="3876484" y="3303289"/>
            <a:ext cx="372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16</a:t>
            </a:r>
            <a:r>
              <a:rPr kumimoji="1" lang="ja-JP" altLang="en-US" sz="4000" u="heavy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 </a:t>
            </a:r>
            <a:r>
              <a:rPr kumimoji="1" lang="en-US" altLang="ja-JP" sz="4000" u="heavy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25</a:t>
            </a:r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…4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06E365A-F07C-49EC-9ACE-C4408156D636}"/>
              </a:ext>
            </a:extLst>
          </p:cNvPr>
          <p:cNvSpPr txBox="1"/>
          <p:nvPr/>
        </p:nvSpPr>
        <p:spPr>
          <a:xfrm>
            <a:off x="3876484" y="3816229"/>
            <a:ext cx="372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16</a:t>
            </a:r>
            <a:r>
              <a:rPr kumimoji="1" lang="ja-JP" altLang="en-US" sz="4000" u="heavy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   </a:t>
            </a:r>
            <a:r>
              <a:rPr kumimoji="1" lang="en-US" altLang="ja-JP" sz="4000" u="heavy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…9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FF2AEB0-D8A9-4886-85C4-6FDACDD82738}"/>
              </a:ext>
            </a:extLst>
          </p:cNvPr>
          <p:cNvSpPr txBox="1"/>
          <p:nvPr/>
        </p:nvSpPr>
        <p:spPr>
          <a:xfrm>
            <a:off x="3884872" y="4338674"/>
            <a:ext cx="372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1" lang="ja-JP" altLang="en-US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</a:t>
            </a:r>
            <a:r>
              <a:rPr kumimoji="1" lang="en-US" altLang="ja-JP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</a:t>
            </a:r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…1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A7940DC-AF09-4FD1-BB3F-AA5F54451D09}"/>
              </a:ext>
            </a:extLst>
          </p:cNvPr>
          <p:cNvSpPr txBox="1"/>
          <p:nvPr/>
        </p:nvSpPr>
        <p:spPr>
          <a:xfrm>
            <a:off x="3441678" y="5465637"/>
            <a:ext cx="4596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/>
              <a:t>(6474)</a:t>
            </a:r>
            <a:r>
              <a:rPr lang="en-US" altLang="ja-JP" sz="4000" baseline="-25000" dirty="0"/>
              <a:t>10</a:t>
            </a:r>
            <a:r>
              <a:rPr lang="en-US" altLang="ja-JP" sz="4000" dirty="0"/>
              <a:t> = </a:t>
            </a:r>
            <a:r>
              <a:rPr lang="en-US" altLang="ja-JP" sz="4000" dirty="0">
                <a:solidFill>
                  <a:srgbClr val="FF0000"/>
                </a:solidFill>
              </a:rPr>
              <a:t>(194A)</a:t>
            </a:r>
            <a:r>
              <a:rPr lang="en-US" altLang="ja-JP" sz="4000" baseline="-25000" dirty="0">
                <a:solidFill>
                  <a:srgbClr val="FF0000"/>
                </a:solidFill>
              </a:rPr>
              <a:t>16</a:t>
            </a:r>
            <a:r>
              <a:rPr lang="en-US" altLang="ja-JP" sz="4000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F1E121C-D41F-43C9-AF62-B364C243D3EF}"/>
              </a:ext>
            </a:extLst>
          </p:cNvPr>
          <p:cNvCxnSpPr>
            <a:cxnSpLocks/>
          </p:cNvCxnSpPr>
          <p:nvPr/>
        </p:nvCxnSpPr>
        <p:spPr>
          <a:xfrm flipV="1">
            <a:off x="7259496" y="3096814"/>
            <a:ext cx="0" cy="16998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47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B21888-904B-42C3-AE34-FD77BC4C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5400" dirty="0"/>
              <a:t>16</a:t>
            </a:r>
            <a:r>
              <a:rPr kumimoji="1" lang="ja-JP" altLang="en-US" sz="5400" dirty="0"/>
              <a:t>進数を</a:t>
            </a:r>
            <a:r>
              <a:rPr kumimoji="1" lang="en-US" altLang="ja-JP" sz="5400" dirty="0"/>
              <a:t>10</a:t>
            </a:r>
            <a:r>
              <a:rPr kumimoji="1" lang="ja-JP" altLang="en-US" sz="5400" dirty="0"/>
              <a:t>進数に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F5E8E0-A7A7-45E8-8836-64DF6F144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各桁の重みを計算して足し算する。</a:t>
            </a:r>
            <a:endParaRPr lang="en-US" altLang="ja-JP" dirty="0"/>
          </a:p>
          <a:p>
            <a:r>
              <a:rPr lang="en-US" altLang="ja-JP" dirty="0"/>
              <a:t>(765)</a:t>
            </a:r>
            <a:r>
              <a:rPr lang="en-US" altLang="ja-JP" baseline="-25000" dirty="0"/>
              <a:t>16</a:t>
            </a:r>
            <a:r>
              <a:rPr lang="ja-JP" altLang="en-US" dirty="0"/>
              <a:t>を</a:t>
            </a:r>
            <a:r>
              <a:rPr lang="en-US" altLang="ja-JP" dirty="0"/>
              <a:t>10</a:t>
            </a:r>
            <a:r>
              <a:rPr lang="ja-JP" altLang="en-US" dirty="0"/>
              <a:t>進数に変換する。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　　　　　</a:t>
            </a:r>
            <a:endParaRPr lang="en-US" altLang="ja-JP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795CD3A1-C07F-4A11-BB39-80E1F4F09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925035"/>
              </p:ext>
            </p:extLst>
          </p:nvPr>
        </p:nvGraphicFramePr>
        <p:xfrm>
          <a:off x="1354862" y="2688381"/>
          <a:ext cx="9444942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48314">
                  <a:extLst>
                    <a:ext uri="{9D8B030D-6E8A-4147-A177-3AD203B41FA5}">
                      <a16:colId xmlns:a16="http://schemas.microsoft.com/office/drawing/2014/main" val="3027504308"/>
                    </a:ext>
                  </a:extLst>
                </a:gridCol>
                <a:gridCol w="3148314">
                  <a:extLst>
                    <a:ext uri="{9D8B030D-6E8A-4147-A177-3AD203B41FA5}">
                      <a16:colId xmlns:a16="http://schemas.microsoft.com/office/drawing/2014/main" val="1766404951"/>
                    </a:ext>
                  </a:extLst>
                </a:gridCol>
                <a:gridCol w="3148314">
                  <a:extLst>
                    <a:ext uri="{9D8B030D-6E8A-4147-A177-3AD203B41FA5}">
                      <a16:colId xmlns:a16="http://schemas.microsoft.com/office/drawing/2014/main" val="72158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16</a:t>
                      </a:r>
                      <a:r>
                        <a:rPr kumimoji="1" lang="en-US" altLang="ja-JP" sz="2400" baseline="30000" dirty="0"/>
                        <a:t>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16</a:t>
                      </a:r>
                      <a:r>
                        <a:rPr kumimoji="1" lang="en-US" altLang="ja-JP" sz="2400" baseline="30000" dirty="0"/>
                        <a:t>1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16</a:t>
                      </a:r>
                      <a:r>
                        <a:rPr kumimoji="1" lang="en-US" altLang="ja-JP" sz="2400" baseline="30000" dirty="0"/>
                        <a:t>0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72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16*16=256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16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184181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C5A3DBD-1BDB-47BA-9CEF-2A2C4BB73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252566"/>
              </p:ext>
            </p:extLst>
          </p:nvPr>
        </p:nvGraphicFramePr>
        <p:xfrm>
          <a:off x="1354863" y="3958246"/>
          <a:ext cx="9444942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48314">
                  <a:extLst>
                    <a:ext uri="{9D8B030D-6E8A-4147-A177-3AD203B41FA5}">
                      <a16:colId xmlns:a16="http://schemas.microsoft.com/office/drawing/2014/main" val="3027504308"/>
                    </a:ext>
                  </a:extLst>
                </a:gridCol>
                <a:gridCol w="3148314">
                  <a:extLst>
                    <a:ext uri="{9D8B030D-6E8A-4147-A177-3AD203B41FA5}">
                      <a16:colId xmlns:a16="http://schemas.microsoft.com/office/drawing/2014/main" val="1766404951"/>
                    </a:ext>
                  </a:extLst>
                </a:gridCol>
                <a:gridCol w="3148314">
                  <a:extLst>
                    <a:ext uri="{9D8B030D-6E8A-4147-A177-3AD203B41FA5}">
                      <a16:colId xmlns:a16="http://schemas.microsoft.com/office/drawing/2014/main" val="72158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5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72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256</a:t>
                      </a:r>
                      <a:r>
                        <a:rPr kumimoji="1" lang="ja-JP" altLang="en-US" sz="2400" dirty="0"/>
                        <a:t>が</a:t>
                      </a:r>
                      <a:r>
                        <a:rPr kumimoji="1" lang="en-US" altLang="ja-JP" sz="2400" dirty="0"/>
                        <a:t>7</a:t>
                      </a:r>
                      <a:r>
                        <a:rPr kumimoji="1" lang="ja-JP" altLang="en-US" sz="2400" dirty="0"/>
                        <a:t>個ある</a:t>
                      </a:r>
                      <a:endParaRPr kumimoji="1" lang="en-US" altLang="ja-JP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16</a:t>
                      </a:r>
                      <a:r>
                        <a:rPr kumimoji="1" lang="ja-JP" altLang="en-US" sz="2400" dirty="0"/>
                        <a:t>が</a:t>
                      </a:r>
                      <a:r>
                        <a:rPr kumimoji="1" lang="en-US" altLang="ja-JP" sz="2400" dirty="0"/>
                        <a:t>6</a:t>
                      </a:r>
                      <a:r>
                        <a:rPr kumimoji="1" lang="ja-JP" altLang="en-US" sz="2400" dirty="0"/>
                        <a:t>個ある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r>
                        <a:rPr kumimoji="1" lang="ja-JP" altLang="en-US" sz="2400" dirty="0"/>
                        <a:t>が</a:t>
                      </a:r>
                      <a:r>
                        <a:rPr kumimoji="1" lang="en-US" altLang="ja-JP" sz="2400" dirty="0"/>
                        <a:t>5</a:t>
                      </a:r>
                      <a:r>
                        <a:rPr kumimoji="1" lang="ja-JP" altLang="en-US" sz="2400" dirty="0"/>
                        <a:t>個ある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184181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B4E8668-4BC6-4592-A886-CB533D9CAC3A}"/>
              </a:ext>
            </a:extLst>
          </p:cNvPr>
          <p:cNvSpPr txBox="1"/>
          <p:nvPr/>
        </p:nvSpPr>
        <p:spPr>
          <a:xfrm>
            <a:off x="2060291" y="4966560"/>
            <a:ext cx="7755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/>
              <a:t>(256*7)</a:t>
            </a:r>
            <a:r>
              <a:rPr lang="ja-JP" altLang="en-US" sz="3200" dirty="0"/>
              <a:t>　     </a:t>
            </a:r>
            <a:r>
              <a:rPr lang="en-US" altLang="ja-JP" sz="3200" dirty="0"/>
              <a:t>+        (16*6)         +         (1*5) 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FE1C1DD-CEE7-4E53-AA22-1245B452DB47}"/>
              </a:ext>
            </a:extLst>
          </p:cNvPr>
          <p:cNvSpPr txBox="1"/>
          <p:nvPr/>
        </p:nvSpPr>
        <p:spPr>
          <a:xfrm>
            <a:off x="4914825" y="5817513"/>
            <a:ext cx="20459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= </a:t>
            </a:r>
            <a:r>
              <a:rPr lang="en-US" altLang="ja-JP" sz="3200" dirty="0">
                <a:solidFill>
                  <a:srgbClr val="FF0000"/>
                </a:solidFill>
              </a:rPr>
              <a:t>(1893)</a:t>
            </a:r>
            <a:r>
              <a:rPr lang="en-US" altLang="ja-JP" sz="3200" baseline="-25000" dirty="0">
                <a:solidFill>
                  <a:srgbClr val="FF0000"/>
                </a:solidFill>
              </a:rPr>
              <a:t>10</a:t>
            </a:r>
            <a:endParaRPr kumimoji="1" lang="ja-JP" altLang="en-US" sz="3200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369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889CBB-5E6C-469F-8304-BFDB3278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メモリの単位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80F54C-2108-44C2-A430-E6B5E49BD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ja-JP" altLang="en-US" dirty="0">
                <a:solidFill>
                  <a:srgbClr val="FF0000"/>
                </a:solidFill>
              </a:rPr>
              <a:t>バイト</a:t>
            </a:r>
            <a:r>
              <a:rPr kumimoji="1"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>
                <a:solidFill>
                  <a:srgbClr val="FF0000"/>
                </a:solidFill>
              </a:rPr>
              <a:t>8</a:t>
            </a:r>
            <a:r>
              <a:rPr lang="ja-JP" altLang="en-US" dirty="0">
                <a:solidFill>
                  <a:srgbClr val="FF0000"/>
                </a:solidFill>
              </a:rPr>
              <a:t>ビット</a:t>
            </a:r>
            <a:r>
              <a:rPr kumimoji="1" lang="en-US" altLang="ja-JP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kumimoji="1" lang="en-US" altLang="ja-JP" sz="3200" dirty="0"/>
              <a:t>256</a:t>
            </a:r>
            <a:r>
              <a:rPr kumimoji="1" lang="ja-JP" altLang="en-US" sz="3200" dirty="0"/>
              <a:t>種類の数字を表現できる</a:t>
            </a:r>
            <a:endParaRPr kumimoji="1" lang="en-US" altLang="ja-JP" sz="3200" dirty="0"/>
          </a:p>
          <a:p>
            <a:pPr lvl="1"/>
            <a:endParaRPr lang="en-US" altLang="ja-JP" sz="1000" dirty="0"/>
          </a:p>
          <a:p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r>
              <a:rPr kumimoji="1" lang="ja-JP" altLang="en-US" dirty="0">
                <a:solidFill>
                  <a:srgbClr val="FF0000"/>
                </a:solidFill>
              </a:rPr>
              <a:t>バイト</a:t>
            </a:r>
            <a:r>
              <a:rPr kumimoji="1"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>
                <a:solidFill>
                  <a:srgbClr val="FF0000"/>
                </a:solidFill>
              </a:rPr>
              <a:t>16</a:t>
            </a:r>
            <a:r>
              <a:rPr lang="ja-JP" altLang="en-US" dirty="0">
                <a:solidFill>
                  <a:srgbClr val="FF0000"/>
                </a:solidFill>
              </a:rPr>
              <a:t>ビット</a:t>
            </a:r>
            <a:r>
              <a:rPr kumimoji="1" lang="en-US" altLang="ja-JP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kumimoji="1" lang="en-US" altLang="ja-JP" sz="3200" dirty="0"/>
              <a:t>65536</a:t>
            </a:r>
            <a:r>
              <a:rPr kumimoji="1" lang="ja-JP" altLang="en-US" sz="3200" dirty="0"/>
              <a:t>種類の数字を表現できる</a:t>
            </a:r>
            <a:endParaRPr kumimoji="1" lang="en-US" altLang="ja-JP" sz="3200" dirty="0"/>
          </a:p>
          <a:p>
            <a:pPr lvl="1"/>
            <a:endParaRPr lang="en-US" altLang="ja-JP" sz="1000" dirty="0"/>
          </a:p>
          <a:p>
            <a:r>
              <a:rPr kumimoji="1" lang="en-US" altLang="ja-JP" dirty="0">
                <a:solidFill>
                  <a:srgbClr val="FF0000"/>
                </a:solidFill>
              </a:rPr>
              <a:t>4</a:t>
            </a:r>
            <a:r>
              <a:rPr kumimoji="1" lang="ja-JP" altLang="en-US" dirty="0">
                <a:solidFill>
                  <a:srgbClr val="FF0000"/>
                </a:solidFill>
              </a:rPr>
              <a:t>バイト</a:t>
            </a:r>
            <a:r>
              <a:rPr kumimoji="1"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>
                <a:solidFill>
                  <a:srgbClr val="FF0000"/>
                </a:solidFill>
              </a:rPr>
              <a:t>32</a:t>
            </a:r>
            <a:r>
              <a:rPr lang="ja-JP" altLang="en-US" dirty="0">
                <a:solidFill>
                  <a:srgbClr val="FF0000"/>
                </a:solidFill>
              </a:rPr>
              <a:t>ビット</a:t>
            </a:r>
            <a:r>
              <a:rPr kumimoji="1" lang="en-US" altLang="ja-JP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kumimoji="1" lang="en-US" altLang="ja-JP" sz="3200" dirty="0"/>
              <a:t>4294967295</a:t>
            </a:r>
            <a:r>
              <a:rPr kumimoji="1" lang="ja-JP" altLang="en-US" sz="3200" dirty="0"/>
              <a:t>種類の数字を表現できる</a:t>
            </a:r>
            <a:endParaRPr lang="en-US" altLang="ja-JP" sz="32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F2670CC5-FB6B-413B-A75A-DF7E36180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499453"/>
              </p:ext>
            </p:extLst>
          </p:nvPr>
        </p:nvGraphicFramePr>
        <p:xfrm>
          <a:off x="6632919" y="1585406"/>
          <a:ext cx="2675259" cy="669904"/>
        </p:xfrm>
        <a:graphic>
          <a:graphicData uri="http://schemas.openxmlformats.org/drawingml/2006/table">
            <a:tbl>
              <a:tblPr firstRow="1" bandRow="1"/>
              <a:tblGrid>
                <a:gridCol w="328613">
                  <a:extLst>
                    <a:ext uri="{9D8B030D-6E8A-4147-A177-3AD203B41FA5}">
                      <a16:colId xmlns:a16="http://schemas.microsoft.com/office/drawing/2014/main" val="183169056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04656533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163563044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25734007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86088637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58162316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546978928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551390296"/>
                    </a:ext>
                  </a:extLst>
                </a:gridCol>
              </a:tblGrid>
              <a:tr h="669904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808809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AA1E2348-9D57-4ED5-97CA-56E0B3044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709065"/>
              </p:ext>
            </p:extLst>
          </p:nvPr>
        </p:nvGraphicFramePr>
        <p:xfrm>
          <a:off x="6632919" y="3031457"/>
          <a:ext cx="5304163" cy="669904"/>
        </p:xfrm>
        <a:graphic>
          <a:graphicData uri="http://schemas.openxmlformats.org/drawingml/2006/table">
            <a:tbl>
              <a:tblPr firstRow="1" bandRow="1"/>
              <a:tblGrid>
                <a:gridCol w="328613">
                  <a:extLst>
                    <a:ext uri="{9D8B030D-6E8A-4147-A177-3AD203B41FA5}">
                      <a16:colId xmlns:a16="http://schemas.microsoft.com/office/drawing/2014/main" val="183169056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04656533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163563044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25734007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86088637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58162316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546978928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55139029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8178460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97101941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37402148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59841450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09273098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85904974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98792219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516068597"/>
                    </a:ext>
                  </a:extLst>
                </a:gridCol>
              </a:tblGrid>
              <a:tr h="669904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08809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4D9F81DB-47A4-48B1-B57A-33478B7F1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363546"/>
              </p:ext>
            </p:extLst>
          </p:nvPr>
        </p:nvGraphicFramePr>
        <p:xfrm>
          <a:off x="952695" y="5667982"/>
          <a:ext cx="10561971" cy="669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3">
                  <a:extLst>
                    <a:ext uri="{9D8B030D-6E8A-4147-A177-3AD203B41FA5}">
                      <a16:colId xmlns:a16="http://schemas.microsoft.com/office/drawing/2014/main" val="183169056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04656533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163563044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25734007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86088637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58162316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546978928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55139029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8178460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97101941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37402148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59841450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09273098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85904974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98792219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51606859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70820662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21999527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369729420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74706012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07038399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47826605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25113937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92910568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86666332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058602080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45512247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1403930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75086935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7301268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55581336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002416073"/>
                    </a:ext>
                  </a:extLst>
                </a:gridCol>
              </a:tblGrid>
              <a:tr h="6699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08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5103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3A12CD-C1DD-4DCD-B4DE-B053DC46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前提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777A57-37E0-415A-BB47-E36A39D1E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データサイズは小さくできるなら小さいほうがいい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データ容量が大きいと</a:t>
            </a:r>
            <a:r>
              <a:rPr lang="en-US" altLang="ja-JP" dirty="0"/>
              <a:t>…</a:t>
            </a:r>
            <a:endParaRPr kumimoji="1" lang="en-US" altLang="ja-JP" dirty="0"/>
          </a:p>
          <a:p>
            <a:pPr lvl="1"/>
            <a:r>
              <a:rPr lang="ja-JP" altLang="en-US" dirty="0"/>
              <a:t>ダウンロードに時間がかかる</a:t>
            </a:r>
            <a:endParaRPr lang="en-US" altLang="ja-JP" dirty="0"/>
          </a:p>
          <a:p>
            <a:pPr lvl="1"/>
            <a:r>
              <a:rPr kumimoji="1" lang="ja-JP" altLang="en-US" dirty="0"/>
              <a:t>メモリーカードや</a:t>
            </a:r>
            <a:r>
              <a:rPr kumimoji="1" lang="en-US" altLang="ja-JP" dirty="0"/>
              <a:t>HDD</a:t>
            </a:r>
            <a:r>
              <a:rPr kumimoji="1" lang="ja-JP" altLang="en-US" dirty="0"/>
              <a:t>などの容量を圧迫する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容量の大きい</a:t>
            </a:r>
            <a:r>
              <a:rPr kumimoji="1" lang="en-US" altLang="ja-JP" dirty="0"/>
              <a:t>ROM</a:t>
            </a:r>
            <a:r>
              <a:rPr kumimoji="1" lang="ja-JP" altLang="en-US" dirty="0"/>
              <a:t>は値段が高い</a:t>
            </a:r>
          </a:p>
        </p:txBody>
      </p:sp>
    </p:spTree>
    <p:extLst>
      <p:ext uri="{BB962C8B-B14F-4D97-AF65-F5344CB8AC3E}">
        <p14:creationId xmlns:p14="http://schemas.microsoft.com/office/powerpoint/2010/main" val="29307287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7B35CC-FF1D-48C7-B3E8-7D3B81C5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キャラクターのステータス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A431CD-E53E-4A79-BF73-F12CC0FC2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3600" dirty="0"/>
              <a:t>個体値について</a:t>
            </a:r>
            <a:endParaRPr kumimoji="1" lang="en-US" altLang="ja-JP" sz="3600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b="0" i="0" dirty="0">
              <a:solidFill>
                <a:srgbClr val="313131"/>
              </a:solidFill>
              <a:effectLst/>
              <a:latin typeface="Segoe UI" panose="020B0502040204020203" pitchFamily="34" charset="0"/>
            </a:endParaRPr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5D96A8-491C-49D1-87CF-70AA4B7DDE02}"/>
              </a:ext>
            </a:extLst>
          </p:cNvPr>
          <p:cNvSpPr txBox="1"/>
          <p:nvPr/>
        </p:nvSpPr>
        <p:spPr>
          <a:xfrm>
            <a:off x="677334" y="2560899"/>
            <a:ext cx="8001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キャラクター</a:t>
            </a:r>
            <a:r>
              <a:rPr lang="ja-JP" altLang="en-US" sz="3200" b="0" i="0" dirty="0">
                <a:solidFill>
                  <a:srgbClr val="313131"/>
                </a:solidFill>
                <a:effectLst/>
                <a:latin typeface="Segoe UI" panose="020B0502040204020203" pitchFamily="34" charset="0"/>
              </a:rPr>
              <a:t>の成長にかかわるステータス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1AA711-D7EB-4CF2-95D7-17B9AA34E171}"/>
              </a:ext>
            </a:extLst>
          </p:cNvPr>
          <p:cNvSpPr txBox="1"/>
          <p:nvPr/>
        </p:nvSpPr>
        <p:spPr>
          <a:xfrm>
            <a:off x="677334" y="3627700"/>
            <a:ext cx="114773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0" i="0" dirty="0">
                <a:solidFill>
                  <a:srgbClr val="313131"/>
                </a:solidFill>
                <a:effectLst/>
                <a:latin typeface="Segoe UI" panose="020B0502040204020203" pitchFamily="34" charset="0"/>
              </a:rPr>
              <a:t>HP</a:t>
            </a:r>
            <a:r>
              <a:rPr lang="ja-JP" altLang="en-US" sz="3200" b="0" i="0" dirty="0">
                <a:solidFill>
                  <a:srgbClr val="313131"/>
                </a:solidFill>
                <a:effectLst/>
                <a:latin typeface="Segoe UI" panose="020B0502040204020203" pitchFamily="34" charset="0"/>
              </a:rPr>
              <a:t>、こうげき、ぼうぎょ、とくこう、とくぼう、すばやさ</a:t>
            </a:r>
            <a:endParaRPr lang="en-US" altLang="ja-JP" sz="3200" b="0" i="0" dirty="0">
              <a:solidFill>
                <a:srgbClr val="313131"/>
              </a:solidFill>
              <a:effectLst/>
              <a:latin typeface="Segoe UI" panose="020B0502040204020203" pitchFamily="34" charset="0"/>
            </a:endParaRPr>
          </a:p>
          <a:p>
            <a:r>
              <a:rPr kumimoji="1" lang="ja-JP" altLang="en-US" sz="3200" dirty="0">
                <a:solidFill>
                  <a:srgbClr val="313131"/>
                </a:solidFill>
                <a:latin typeface="Segoe UI" panose="020B0502040204020203" pitchFamily="34" charset="0"/>
              </a:rPr>
              <a:t>のステータスそれぞれ</a:t>
            </a:r>
            <a:r>
              <a:rPr kumimoji="1" lang="en-US" altLang="ja-JP" sz="3200" dirty="0">
                <a:solidFill>
                  <a:srgbClr val="313131"/>
                </a:solidFill>
                <a:latin typeface="Segoe UI" panose="020B0502040204020203" pitchFamily="34" charset="0"/>
              </a:rPr>
              <a:t>0</a:t>
            </a:r>
            <a:r>
              <a:rPr kumimoji="1" lang="ja-JP" altLang="en-US" sz="3200" dirty="0">
                <a:solidFill>
                  <a:srgbClr val="313131"/>
                </a:solidFill>
                <a:latin typeface="Segoe UI" panose="020B0502040204020203" pitchFamily="34" charset="0"/>
              </a:rPr>
              <a:t>～</a:t>
            </a:r>
            <a:r>
              <a:rPr kumimoji="1" lang="en-US" altLang="ja-JP" sz="3200" dirty="0">
                <a:solidFill>
                  <a:srgbClr val="313131"/>
                </a:solidFill>
                <a:latin typeface="Segoe UI" panose="020B0502040204020203" pitchFamily="34" charset="0"/>
              </a:rPr>
              <a:t>31</a:t>
            </a:r>
            <a:r>
              <a:rPr kumimoji="1" lang="ja-JP" altLang="en-US" sz="3200" dirty="0">
                <a:solidFill>
                  <a:srgbClr val="313131"/>
                </a:solidFill>
                <a:latin typeface="Segoe UI" panose="020B0502040204020203" pitchFamily="34" charset="0"/>
              </a:rPr>
              <a:t>の数値で持つ</a:t>
            </a:r>
            <a:endParaRPr kumimoji="1" lang="ja-JP" altLang="en-US" sz="3200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3FA4F6D-B395-4FC4-843D-F514ACC5E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824188"/>
              </p:ext>
            </p:extLst>
          </p:nvPr>
        </p:nvGraphicFramePr>
        <p:xfrm>
          <a:off x="2095209" y="5339574"/>
          <a:ext cx="2675259" cy="669904"/>
        </p:xfrm>
        <a:graphic>
          <a:graphicData uri="http://schemas.openxmlformats.org/drawingml/2006/table">
            <a:tbl>
              <a:tblPr firstRow="1" bandRow="1"/>
              <a:tblGrid>
                <a:gridCol w="328613">
                  <a:extLst>
                    <a:ext uri="{9D8B030D-6E8A-4147-A177-3AD203B41FA5}">
                      <a16:colId xmlns:a16="http://schemas.microsoft.com/office/drawing/2014/main" val="183169056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04656533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163563044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25734007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86088637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58162316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546978928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551390296"/>
                    </a:ext>
                  </a:extLst>
                </a:gridCol>
              </a:tblGrid>
              <a:tr h="669904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8088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96C92E2-C968-4F78-89BF-9867ED30A1FB}"/>
              </a:ext>
            </a:extLst>
          </p:cNvPr>
          <p:cNvSpPr txBox="1"/>
          <p:nvPr/>
        </p:nvSpPr>
        <p:spPr>
          <a:xfrm>
            <a:off x="4827599" y="5356371"/>
            <a:ext cx="3176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１バイトでよさそう</a:t>
            </a:r>
          </a:p>
        </p:txBody>
      </p:sp>
    </p:spTree>
    <p:extLst>
      <p:ext uri="{BB962C8B-B14F-4D97-AF65-F5344CB8AC3E}">
        <p14:creationId xmlns:p14="http://schemas.microsoft.com/office/powerpoint/2010/main" val="105683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07A2FC-18A5-4258-915D-E3BFC86B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個体値のデータサイズ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70CF8F-B2A0-43BC-AA6A-A8931BE4D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それぞれ</a:t>
            </a:r>
            <a:r>
              <a:rPr lang="ja-JP" altLang="en-US" dirty="0"/>
              <a:t>のデータを</a:t>
            </a:r>
            <a:r>
              <a:rPr lang="en-US" altLang="ja-JP" dirty="0"/>
              <a:t>1</a:t>
            </a:r>
            <a:r>
              <a:rPr lang="ja-JP" altLang="en-US" dirty="0"/>
              <a:t>バイトで持つ</a:t>
            </a:r>
            <a:endParaRPr lang="en-US" altLang="ja-JP" dirty="0"/>
          </a:p>
          <a:p>
            <a:r>
              <a:rPr kumimoji="1" lang="en-US" altLang="ja-JP" dirty="0"/>
              <a:t>6(</a:t>
            </a:r>
            <a:r>
              <a:rPr kumimoji="1" lang="ja-JP" altLang="en-US" dirty="0"/>
              <a:t>種類</a:t>
            </a:r>
            <a:r>
              <a:rPr kumimoji="1" lang="en-US" altLang="ja-JP" dirty="0"/>
              <a:t>)*8(1</a:t>
            </a:r>
            <a:r>
              <a:rPr kumimoji="1" lang="ja-JP" altLang="en-US" dirty="0"/>
              <a:t>バイト</a:t>
            </a:r>
            <a:r>
              <a:rPr kumimoji="1" lang="en-US" altLang="ja-JP" dirty="0"/>
              <a:t>) = </a:t>
            </a:r>
            <a:r>
              <a:rPr kumimoji="1" lang="en-US" altLang="ja-JP" dirty="0">
                <a:solidFill>
                  <a:srgbClr val="FF0000"/>
                </a:solidFill>
              </a:rPr>
              <a:t>48</a:t>
            </a:r>
            <a:r>
              <a:rPr kumimoji="1" lang="ja-JP" altLang="en-US" dirty="0">
                <a:solidFill>
                  <a:srgbClr val="FF0000"/>
                </a:solidFill>
              </a:rPr>
              <a:t>ビット</a:t>
            </a:r>
            <a:r>
              <a:rPr kumimoji="1" lang="en-US" altLang="ja-JP" dirty="0">
                <a:solidFill>
                  <a:srgbClr val="FF0000"/>
                </a:solidFill>
              </a:rPr>
              <a:t>(6</a:t>
            </a:r>
            <a:r>
              <a:rPr kumimoji="1" lang="ja-JP" altLang="en-US" dirty="0">
                <a:solidFill>
                  <a:srgbClr val="FF0000"/>
                </a:solidFill>
              </a:rPr>
              <a:t>バイト</a:t>
            </a:r>
            <a:r>
              <a:rPr kumimoji="1" lang="en-US" altLang="ja-JP" dirty="0">
                <a:solidFill>
                  <a:srgbClr val="FF0000"/>
                </a:solidFill>
              </a:rPr>
              <a:t>)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914C8C-D81F-4BE5-AC7A-7EC6ABE7255D}"/>
              </a:ext>
            </a:extLst>
          </p:cNvPr>
          <p:cNvSpPr txBox="1"/>
          <p:nvPr/>
        </p:nvSpPr>
        <p:spPr>
          <a:xfrm>
            <a:off x="677334" y="3048966"/>
            <a:ext cx="6043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313131"/>
                </a:solidFill>
                <a:latin typeface="Segoe UI" panose="020B0502040204020203" pitchFamily="34" charset="0"/>
              </a:rPr>
              <a:t>0</a:t>
            </a:r>
            <a:r>
              <a:rPr kumimoji="1" lang="ja-JP" altLang="en-US" sz="3200" dirty="0">
                <a:solidFill>
                  <a:srgbClr val="313131"/>
                </a:solidFill>
                <a:latin typeface="Segoe UI" panose="020B0502040204020203" pitchFamily="34" charset="0"/>
              </a:rPr>
              <a:t>～</a:t>
            </a:r>
            <a:r>
              <a:rPr kumimoji="1" lang="en-US" altLang="ja-JP" sz="3200" dirty="0">
                <a:solidFill>
                  <a:srgbClr val="313131"/>
                </a:solidFill>
                <a:latin typeface="Segoe UI" panose="020B0502040204020203" pitchFamily="34" charset="0"/>
              </a:rPr>
              <a:t>31</a:t>
            </a:r>
            <a:r>
              <a:rPr kumimoji="1" lang="ja-JP" altLang="en-US" sz="3200" dirty="0">
                <a:solidFill>
                  <a:srgbClr val="313131"/>
                </a:solidFill>
                <a:latin typeface="Segoe UI" panose="020B0502040204020203" pitchFamily="34" charset="0"/>
              </a:rPr>
              <a:t>の数値を</a:t>
            </a:r>
            <a:r>
              <a:rPr kumimoji="1" lang="en-US" altLang="ja-JP" sz="3200" dirty="0">
                <a:solidFill>
                  <a:srgbClr val="313131"/>
                </a:solidFill>
                <a:latin typeface="Segoe UI" panose="020B0502040204020203" pitchFamily="34" charset="0"/>
              </a:rPr>
              <a:t>2</a:t>
            </a:r>
            <a:r>
              <a:rPr kumimoji="1" lang="ja-JP" altLang="en-US" sz="3200" dirty="0">
                <a:solidFill>
                  <a:srgbClr val="313131"/>
                </a:solidFill>
                <a:latin typeface="Segoe UI" panose="020B0502040204020203" pitchFamily="34" charset="0"/>
              </a:rPr>
              <a:t>進数で表すと</a:t>
            </a:r>
            <a:r>
              <a:rPr kumimoji="1" lang="en-US" altLang="ja-JP" sz="3200" dirty="0">
                <a:solidFill>
                  <a:srgbClr val="313131"/>
                </a:solidFill>
                <a:latin typeface="Segoe UI" panose="020B0502040204020203" pitchFamily="34" charset="0"/>
              </a:rPr>
              <a:t>…</a:t>
            </a:r>
            <a:endParaRPr kumimoji="1" lang="ja-JP" altLang="en-US" sz="3200" dirty="0"/>
          </a:p>
        </p:txBody>
      </p:sp>
      <p:graphicFrame>
        <p:nvGraphicFramePr>
          <p:cNvPr id="5" name="表 6">
            <a:extLst>
              <a:ext uri="{FF2B5EF4-FFF2-40B4-BE49-F238E27FC236}">
                <a16:creationId xmlns:a16="http://schemas.microsoft.com/office/drawing/2014/main" id="{0DC3FF08-88E1-4647-8AA9-3442B5BB2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186337"/>
              </p:ext>
            </p:extLst>
          </p:nvPr>
        </p:nvGraphicFramePr>
        <p:xfrm>
          <a:off x="6721033" y="3065690"/>
          <a:ext cx="376411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058">
                  <a:extLst>
                    <a:ext uri="{9D8B030D-6E8A-4147-A177-3AD203B41FA5}">
                      <a16:colId xmlns:a16="http://schemas.microsoft.com/office/drawing/2014/main" val="1137156117"/>
                    </a:ext>
                  </a:extLst>
                </a:gridCol>
                <a:gridCol w="1882058">
                  <a:extLst>
                    <a:ext uri="{9D8B030D-6E8A-4147-A177-3AD203B41FA5}">
                      <a16:colId xmlns:a16="http://schemas.microsoft.com/office/drawing/2014/main" val="2851483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進数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進数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49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926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90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9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07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11101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02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11110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67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11111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111763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9EE185F-650F-4D82-B835-BDDF2D7D7516}"/>
              </a:ext>
            </a:extLst>
          </p:cNvPr>
          <p:cNvSpPr txBox="1"/>
          <p:nvPr/>
        </p:nvSpPr>
        <p:spPr>
          <a:xfrm>
            <a:off x="1109454" y="4699557"/>
            <a:ext cx="517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0</a:t>
            </a:r>
            <a:r>
              <a:rPr kumimoji="1" lang="ja-JP" altLang="en-US" sz="3200" dirty="0">
                <a:solidFill>
                  <a:srgbClr val="FF0000"/>
                </a:solidFill>
              </a:rPr>
              <a:t>～</a:t>
            </a:r>
            <a:r>
              <a:rPr kumimoji="1" lang="en-US" altLang="ja-JP" sz="3200" dirty="0">
                <a:solidFill>
                  <a:srgbClr val="FF0000"/>
                </a:solidFill>
              </a:rPr>
              <a:t>31</a:t>
            </a:r>
            <a:r>
              <a:rPr kumimoji="1" lang="ja-JP" altLang="en-US" sz="3200" dirty="0">
                <a:solidFill>
                  <a:srgbClr val="FF0000"/>
                </a:solidFill>
              </a:rPr>
              <a:t>は</a:t>
            </a:r>
            <a:r>
              <a:rPr kumimoji="1" lang="en-US" altLang="ja-JP" sz="3200" dirty="0">
                <a:solidFill>
                  <a:srgbClr val="FF0000"/>
                </a:solidFill>
              </a:rPr>
              <a:t>5</a:t>
            </a:r>
            <a:r>
              <a:rPr kumimoji="1" lang="ja-JP" altLang="en-US" sz="3200" dirty="0">
                <a:solidFill>
                  <a:srgbClr val="FF0000"/>
                </a:solidFill>
              </a:rPr>
              <a:t>ビットあれば表せる</a:t>
            </a:r>
          </a:p>
        </p:txBody>
      </p:sp>
    </p:spTree>
    <p:extLst>
      <p:ext uri="{BB962C8B-B14F-4D97-AF65-F5344CB8AC3E}">
        <p14:creationId xmlns:p14="http://schemas.microsoft.com/office/powerpoint/2010/main" val="36618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325501-5CD2-447F-B198-AA40F8C2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個体値のデータ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C1888C-80DD-4645-85A8-CEB0BF1B7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6(</a:t>
            </a:r>
            <a:r>
              <a:rPr kumimoji="1" lang="ja-JP" altLang="en-US" dirty="0"/>
              <a:t>種類</a:t>
            </a:r>
            <a:r>
              <a:rPr kumimoji="1" lang="en-US" altLang="ja-JP" dirty="0"/>
              <a:t>)*5(1</a:t>
            </a:r>
            <a:r>
              <a:rPr kumimoji="1" lang="ja-JP" altLang="en-US" dirty="0"/>
              <a:t>バイト</a:t>
            </a:r>
            <a:r>
              <a:rPr kumimoji="1" lang="en-US" altLang="ja-JP" dirty="0"/>
              <a:t>) = </a:t>
            </a:r>
            <a:r>
              <a:rPr kumimoji="1" lang="en-US" altLang="ja-JP" dirty="0">
                <a:solidFill>
                  <a:srgbClr val="FF0000"/>
                </a:solidFill>
              </a:rPr>
              <a:t>30</a:t>
            </a:r>
            <a:r>
              <a:rPr kumimoji="1" lang="ja-JP" altLang="en-US" dirty="0">
                <a:solidFill>
                  <a:srgbClr val="FF0000"/>
                </a:solidFill>
              </a:rPr>
              <a:t>ビット</a:t>
            </a:r>
            <a:r>
              <a:rPr kumimoji="1" lang="en-US" altLang="ja-JP" dirty="0">
                <a:solidFill>
                  <a:srgbClr val="FF0000"/>
                </a:solidFill>
              </a:rPr>
              <a:t>(4</a:t>
            </a:r>
            <a:r>
              <a:rPr kumimoji="1" lang="ja-JP" altLang="en-US" dirty="0">
                <a:solidFill>
                  <a:srgbClr val="FF0000"/>
                </a:solidFill>
              </a:rPr>
              <a:t>バイト</a:t>
            </a:r>
            <a:r>
              <a:rPr kumimoji="1" lang="en-US" altLang="ja-JP" dirty="0">
                <a:solidFill>
                  <a:srgbClr val="FF0000"/>
                </a:solidFill>
              </a:rPr>
              <a:t>)</a:t>
            </a:r>
            <a:r>
              <a:rPr kumimoji="1" lang="ja-JP" altLang="en-US" dirty="0">
                <a:solidFill>
                  <a:schemeClr val="tx1"/>
                </a:solidFill>
              </a:rPr>
              <a:t>　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で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体分のデータを持てるのでは？</a:t>
            </a:r>
            <a:endParaRPr kumimoji="1"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E137C7B-6EF9-4E1F-9D11-95170388A2F0}"/>
              </a:ext>
            </a:extLst>
          </p:cNvPr>
          <p:cNvSpPr txBox="1"/>
          <p:nvPr/>
        </p:nvSpPr>
        <p:spPr>
          <a:xfrm>
            <a:off x="677334" y="3281082"/>
            <a:ext cx="720936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chemeClr val="tx1"/>
                </a:solidFill>
              </a:rPr>
              <a:t>100</a:t>
            </a:r>
            <a:r>
              <a:rPr kumimoji="1" lang="ja-JP" altLang="en-US" sz="3200" dirty="0">
                <a:solidFill>
                  <a:schemeClr val="tx1"/>
                </a:solidFill>
              </a:rPr>
              <a:t>万人のユーザーが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r>
              <a:rPr kumimoji="1" lang="en-US" altLang="ja-JP" sz="3200" dirty="0">
                <a:solidFill>
                  <a:schemeClr val="tx1"/>
                </a:solidFill>
              </a:rPr>
              <a:t>3000</a:t>
            </a:r>
            <a:r>
              <a:rPr kumimoji="1" lang="ja-JP" altLang="en-US" sz="3200" dirty="0">
                <a:solidFill>
                  <a:schemeClr val="tx1"/>
                </a:solidFill>
              </a:rPr>
              <a:t>匹の</a:t>
            </a:r>
            <a:r>
              <a:rPr kumimoji="1" lang="ja-JP" altLang="en-US" sz="3200" dirty="0"/>
              <a:t>キャラクター</a:t>
            </a:r>
            <a:r>
              <a:rPr kumimoji="1" lang="ja-JP" altLang="en-US" sz="3200" dirty="0">
                <a:solidFill>
                  <a:schemeClr val="tx1"/>
                </a:solidFill>
              </a:rPr>
              <a:t>を預けるとしたら</a:t>
            </a:r>
            <a:r>
              <a:rPr kumimoji="1" lang="en-US" altLang="ja-JP" sz="3200" dirty="0">
                <a:solidFill>
                  <a:schemeClr val="tx1"/>
                </a:solidFill>
              </a:rPr>
              <a:t>…</a:t>
            </a:r>
          </a:p>
          <a:p>
            <a:endParaRPr lang="en-US" altLang="ja-JP" sz="3200" dirty="0">
              <a:solidFill>
                <a:schemeClr val="tx1"/>
              </a:solidFill>
            </a:endParaRPr>
          </a:p>
          <a:p>
            <a:r>
              <a:rPr kumimoji="1" lang="en-US" altLang="ja-JP" sz="3200" dirty="0">
                <a:solidFill>
                  <a:schemeClr val="tx1"/>
                </a:solidFill>
              </a:rPr>
              <a:t>1000000*3000*2=60</a:t>
            </a:r>
            <a:r>
              <a:rPr kumimoji="1" lang="ja-JP" altLang="en-US" sz="3200" dirty="0">
                <a:solidFill>
                  <a:schemeClr val="tx1"/>
                </a:solidFill>
              </a:rPr>
              <a:t>億バイト！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149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325501-5CD2-447F-B198-AA40F8C2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個体値のデータ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C1888C-80DD-4645-85A8-CEB0BF1B7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3200" b="0" i="0" dirty="0">
                <a:solidFill>
                  <a:srgbClr val="313131"/>
                </a:solidFill>
                <a:effectLst/>
                <a:latin typeface="Segoe UI" panose="020B0502040204020203" pitchFamily="34" charset="0"/>
              </a:rPr>
              <a:t>HP			20	</a:t>
            </a:r>
            <a:r>
              <a:rPr lang="en-US" altLang="ja-JP" dirty="0">
                <a:solidFill>
                  <a:srgbClr val="313131"/>
                </a:solidFill>
                <a:latin typeface="Segoe UI" panose="020B0502040204020203" pitchFamily="34" charset="0"/>
              </a:rPr>
              <a:t>	(10100)</a:t>
            </a:r>
            <a:r>
              <a:rPr lang="en-US" altLang="ja-JP" sz="3200" b="0" i="0" baseline="-25000" dirty="0">
                <a:solidFill>
                  <a:srgbClr val="313131"/>
                </a:solidFill>
                <a:effectLst/>
                <a:latin typeface="Segoe UI" panose="020B0502040204020203" pitchFamily="34" charset="0"/>
              </a:rPr>
              <a:t>2</a:t>
            </a:r>
            <a:endParaRPr lang="en-US" altLang="ja-JP" sz="3200" b="0" i="0" dirty="0">
              <a:solidFill>
                <a:srgbClr val="313131"/>
              </a:solidFill>
              <a:effectLst/>
              <a:latin typeface="Segoe UI" panose="020B0502040204020203" pitchFamily="34" charset="0"/>
            </a:endParaRPr>
          </a:p>
          <a:p>
            <a:r>
              <a:rPr lang="ja-JP" altLang="en-US" sz="3200" b="0" i="0" dirty="0">
                <a:solidFill>
                  <a:srgbClr val="313131"/>
                </a:solidFill>
                <a:effectLst/>
                <a:latin typeface="Segoe UI" panose="020B0502040204020203" pitchFamily="34" charset="0"/>
              </a:rPr>
              <a:t>こうげき</a:t>
            </a:r>
            <a:r>
              <a:rPr lang="en-US" altLang="ja-JP" sz="3200" b="0" i="0" dirty="0">
                <a:solidFill>
                  <a:srgbClr val="313131"/>
                </a:solidFill>
                <a:effectLst/>
                <a:latin typeface="Segoe UI" panose="020B0502040204020203" pitchFamily="34" charset="0"/>
              </a:rPr>
              <a:t>		21	</a:t>
            </a:r>
            <a:r>
              <a:rPr lang="en-US" altLang="ja-JP" dirty="0">
                <a:solidFill>
                  <a:srgbClr val="313131"/>
                </a:solidFill>
                <a:latin typeface="Segoe UI" panose="020B0502040204020203" pitchFamily="34" charset="0"/>
              </a:rPr>
              <a:t>	(10101)</a:t>
            </a:r>
            <a:r>
              <a:rPr lang="en-US" altLang="ja-JP" baseline="-25000" dirty="0">
                <a:solidFill>
                  <a:srgbClr val="313131"/>
                </a:solidFill>
                <a:latin typeface="Segoe UI" panose="020B0502040204020203" pitchFamily="34" charset="0"/>
              </a:rPr>
              <a:t>2</a:t>
            </a:r>
            <a:endParaRPr lang="en-US" altLang="ja-JP" sz="3200" b="0" i="0" dirty="0">
              <a:solidFill>
                <a:srgbClr val="313131"/>
              </a:solidFill>
              <a:effectLst/>
              <a:latin typeface="Segoe UI" panose="020B0502040204020203" pitchFamily="34" charset="0"/>
            </a:endParaRPr>
          </a:p>
          <a:p>
            <a:r>
              <a:rPr lang="ja-JP" altLang="en-US" sz="3200" b="0" i="0" dirty="0">
                <a:solidFill>
                  <a:srgbClr val="313131"/>
                </a:solidFill>
                <a:effectLst/>
                <a:latin typeface="Segoe UI" panose="020B0502040204020203" pitchFamily="34" charset="0"/>
              </a:rPr>
              <a:t>ぼうぎょ</a:t>
            </a:r>
            <a:r>
              <a:rPr lang="en-US" altLang="ja-JP" sz="3200" b="0" i="0" dirty="0">
                <a:solidFill>
                  <a:srgbClr val="313131"/>
                </a:solidFill>
                <a:effectLst/>
                <a:latin typeface="Segoe UI" panose="020B0502040204020203" pitchFamily="34" charset="0"/>
              </a:rPr>
              <a:t>		22	</a:t>
            </a:r>
            <a:r>
              <a:rPr lang="en-US" altLang="ja-JP" dirty="0">
                <a:solidFill>
                  <a:srgbClr val="313131"/>
                </a:solidFill>
                <a:latin typeface="Segoe UI" panose="020B0502040204020203" pitchFamily="34" charset="0"/>
              </a:rPr>
              <a:t>	(10110)</a:t>
            </a:r>
            <a:r>
              <a:rPr lang="en-US" altLang="ja-JP" baseline="-25000" dirty="0">
                <a:solidFill>
                  <a:srgbClr val="313131"/>
                </a:solidFill>
                <a:latin typeface="Segoe UI" panose="020B0502040204020203" pitchFamily="34" charset="0"/>
              </a:rPr>
              <a:t>2</a:t>
            </a:r>
            <a:endParaRPr lang="en-US" altLang="ja-JP" sz="3200" b="0" i="0" dirty="0">
              <a:solidFill>
                <a:srgbClr val="313131"/>
              </a:solidFill>
              <a:effectLst/>
              <a:latin typeface="Segoe UI" panose="020B0502040204020203" pitchFamily="34" charset="0"/>
            </a:endParaRPr>
          </a:p>
          <a:p>
            <a:r>
              <a:rPr lang="ja-JP" altLang="en-US" sz="3200" b="0" i="0" dirty="0">
                <a:solidFill>
                  <a:srgbClr val="313131"/>
                </a:solidFill>
                <a:effectLst/>
                <a:latin typeface="Segoe UI" panose="020B0502040204020203" pitchFamily="34" charset="0"/>
              </a:rPr>
              <a:t>とくこう</a:t>
            </a:r>
            <a:r>
              <a:rPr lang="en-US" altLang="ja-JP" sz="3200" b="0" i="0" dirty="0">
                <a:solidFill>
                  <a:srgbClr val="313131"/>
                </a:solidFill>
                <a:effectLst/>
                <a:latin typeface="Segoe UI" panose="020B0502040204020203" pitchFamily="34" charset="0"/>
              </a:rPr>
              <a:t>		23	</a:t>
            </a:r>
            <a:r>
              <a:rPr lang="en-US" altLang="ja-JP" dirty="0">
                <a:solidFill>
                  <a:srgbClr val="313131"/>
                </a:solidFill>
                <a:latin typeface="Segoe UI" panose="020B0502040204020203" pitchFamily="34" charset="0"/>
              </a:rPr>
              <a:t>	(10111)</a:t>
            </a:r>
            <a:r>
              <a:rPr lang="en-US" altLang="ja-JP" baseline="-25000" dirty="0">
                <a:solidFill>
                  <a:srgbClr val="313131"/>
                </a:solidFill>
                <a:latin typeface="Segoe UI" panose="020B0502040204020203" pitchFamily="34" charset="0"/>
              </a:rPr>
              <a:t>2</a:t>
            </a:r>
            <a:endParaRPr lang="en-US" altLang="ja-JP" sz="3200" b="0" i="0" dirty="0">
              <a:solidFill>
                <a:srgbClr val="313131"/>
              </a:solidFill>
              <a:effectLst/>
              <a:latin typeface="Segoe UI" panose="020B0502040204020203" pitchFamily="34" charset="0"/>
            </a:endParaRPr>
          </a:p>
          <a:p>
            <a:r>
              <a:rPr lang="ja-JP" altLang="en-US" sz="3200" b="0" i="0" dirty="0">
                <a:solidFill>
                  <a:srgbClr val="313131"/>
                </a:solidFill>
                <a:effectLst/>
                <a:latin typeface="Segoe UI" panose="020B0502040204020203" pitchFamily="34" charset="0"/>
              </a:rPr>
              <a:t>とくぼう</a:t>
            </a:r>
            <a:r>
              <a:rPr lang="en-US" altLang="ja-JP" sz="3200" b="0" i="0" dirty="0">
                <a:solidFill>
                  <a:srgbClr val="313131"/>
                </a:solidFill>
                <a:effectLst/>
                <a:latin typeface="Segoe UI" panose="020B0502040204020203" pitchFamily="34" charset="0"/>
              </a:rPr>
              <a:t>		24	</a:t>
            </a:r>
            <a:r>
              <a:rPr lang="en-US" altLang="ja-JP" dirty="0">
                <a:solidFill>
                  <a:srgbClr val="313131"/>
                </a:solidFill>
                <a:latin typeface="Segoe UI" panose="020B0502040204020203" pitchFamily="34" charset="0"/>
              </a:rPr>
              <a:t>	(11000)</a:t>
            </a:r>
            <a:r>
              <a:rPr lang="en-US" altLang="ja-JP" baseline="-25000" dirty="0">
                <a:solidFill>
                  <a:srgbClr val="313131"/>
                </a:solidFill>
                <a:latin typeface="Segoe UI" panose="020B0502040204020203" pitchFamily="34" charset="0"/>
              </a:rPr>
              <a:t>2</a:t>
            </a:r>
            <a:endParaRPr lang="en-US" altLang="ja-JP" sz="3200" b="0" i="0" dirty="0">
              <a:solidFill>
                <a:srgbClr val="313131"/>
              </a:solidFill>
              <a:effectLst/>
              <a:latin typeface="Segoe UI" panose="020B0502040204020203" pitchFamily="34" charset="0"/>
            </a:endParaRPr>
          </a:p>
          <a:p>
            <a:r>
              <a:rPr lang="ja-JP" altLang="en-US" sz="3200" b="0" i="0" dirty="0">
                <a:solidFill>
                  <a:srgbClr val="313131"/>
                </a:solidFill>
                <a:effectLst/>
                <a:latin typeface="Segoe UI" panose="020B0502040204020203" pitchFamily="34" charset="0"/>
              </a:rPr>
              <a:t>すばやさ</a:t>
            </a:r>
            <a:r>
              <a:rPr lang="en-US" altLang="ja-JP" sz="3200" b="0" i="0" dirty="0">
                <a:solidFill>
                  <a:srgbClr val="313131"/>
                </a:solidFill>
                <a:effectLst/>
                <a:latin typeface="Segoe UI" panose="020B0502040204020203" pitchFamily="34" charset="0"/>
              </a:rPr>
              <a:t>	25	</a:t>
            </a:r>
            <a:r>
              <a:rPr lang="en-US" altLang="ja-JP" dirty="0">
                <a:solidFill>
                  <a:srgbClr val="313131"/>
                </a:solidFill>
                <a:latin typeface="Segoe UI" panose="020B0502040204020203" pitchFamily="34" charset="0"/>
              </a:rPr>
              <a:t>	(11001)</a:t>
            </a:r>
            <a:r>
              <a:rPr lang="en-US" altLang="ja-JP" baseline="-25000" dirty="0">
                <a:solidFill>
                  <a:srgbClr val="313131"/>
                </a:solidFill>
                <a:latin typeface="Segoe UI" panose="020B0502040204020203" pitchFamily="34" charset="0"/>
              </a:rPr>
              <a:t>2</a:t>
            </a:r>
            <a:endParaRPr lang="en-US" altLang="ja-JP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8A6A5C6-C813-4DC2-84B3-AE92DC83C76A}"/>
              </a:ext>
            </a:extLst>
          </p:cNvPr>
          <p:cNvSpPr/>
          <p:nvPr/>
        </p:nvSpPr>
        <p:spPr>
          <a:xfrm>
            <a:off x="3414532" y="1433800"/>
            <a:ext cx="1828800" cy="3948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09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CB1B70-79D6-4984-94D7-CF3AE5B3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6000" dirty="0"/>
              <a:t>2</a:t>
            </a:r>
            <a:r>
              <a:rPr kumimoji="1" lang="ja-JP" altLang="en-US" sz="6000" dirty="0"/>
              <a:t>の累乗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3613F8-20A0-4AF1-A562-A7A68F449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000" dirty="0"/>
              <a:t>プログラム、コンピュータでは</a:t>
            </a:r>
            <a:r>
              <a:rPr kumimoji="1" lang="en-US" altLang="ja-JP" sz="3000" dirty="0"/>
              <a:t>2</a:t>
            </a:r>
            <a:r>
              <a:rPr kumimoji="1" lang="ja-JP" altLang="en-US" sz="3000" dirty="0"/>
              <a:t>の累乗が頻繁に出てくるので</a:t>
            </a:r>
            <a:br>
              <a:rPr kumimoji="1" lang="en-US" altLang="ja-JP" sz="3000" dirty="0"/>
            </a:br>
            <a:r>
              <a:rPr kumimoji="1" lang="ja-JP" altLang="en-US" sz="3000" dirty="0"/>
              <a:t>ある程度覚えるのがオススメ</a:t>
            </a:r>
            <a:r>
              <a:rPr kumimoji="1" lang="ja-JP" altLang="en-US" sz="3200" dirty="0"/>
              <a:t>！</a:t>
            </a:r>
            <a:endParaRPr kumimoji="1" lang="en-US" altLang="ja-JP" sz="32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3000" dirty="0"/>
              <a:t>これも覚えておくことをオススメ</a:t>
            </a:r>
            <a:endParaRPr kumimoji="1" lang="en-US" altLang="ja-JP" sz="3000" dirty="0"/>
          </a:p>
          <a:p>
            <a:pPr marL="0" indent="0">
              <a:buNone/>
            </a:pPr>
            <a:r>
              <a:rPr kumimoji="1" lang="en-US" altLang="ja-JP" sz="3000" dirty="0"/>
              <a:t>16×16 = 2</a:t>
            </a:r>
            <a:r>
              <a:rPr kumimoji="1" lang="en-US" altLang="ja-JP" sz="3000" baseline="30000" dirty="0"/>
              <a:t>4</a:t>
            </a:r>
            <a:r>
              <a:rPr kumimoji="1" lang="en-US" altLang="ja-JP" sz="3000" dirty="0"/>
              <a:t>×2</a:t>
            </a:r>
            <a:r>
              <a:rPr kumimoji="1" lang="en-US" altLang="ja-JP" sz="3000" baseline="30000" dirty="0"/>
              <a:t>4 </a:t>
            </a:r>
            <a:r>
              <a:rPr kumimoji="1" lang="en-US" altLang="ja-JP" sz="3000" dirty="0"/>
              <a:t>= 2</a:t>
            </a:r>
            <a:r>
              <a:rPr kumimoji="1" lang="en-US" altLang="ja-JP" sz="3000" baseline="30000" dirty="0"/>
              <a:t>8 </a:t>
            </a:r>
            <a:r>
              <a:rPr kumimoji="1" lang="en-US" altLang="ja-JP" sz="3000" dirty="0"/>
              <a:t>= </a:t>
            </a:r>
            <a:r>
              <a:rPr kumimoji="1" lang="en-US" altLang="ja-JP" sz="3000" u="sng" dirty="0"/>
              <a:t>256</a:t>
            </a:r>
          </a:p>
          <a:p>
            <a:pPr marL="0" indent="0">
              <a:buNone/>
            </a:pPr>
            <a:r>
              <a:rPr lang="en-US" altLang="ja-JP" sz="3000" dirty="0"/>
              <a:t>256</a:t>
            </a:r>
            <a:r>
              <a:rPr kumimoji="1" lang="en-US" altLang="ja-JP" sz="3000" dirty="0"/>
              <a:t>×</a:t>
            </a:r>
            <a:r>
              <a:rPr lang="en-US" altLang="ja-JP" sz="3000" dirty="0"/>
              <a:t>256</a:t>
            </a:r>
            <a:r>
              <a:rPr kumimoji="1" lang="en-US" altLang="ja-JP" sz="3000" dirty="0"/>
              <a:t> = 2</a:t>
            </a:r>
            <a:r>
              <a:rPr kumimoji="1" lang="en-US" altLang="ja-JP" sz="3000" baseline="30000" dirty="0"/>
              <a:t>8</a:t>
            </a:r>
            <a:r>
              <a:rPr kumimoji="1" lang="en-US" altLang="ja-JP" sz="3000" dirty="0"/>
              <a:t>×2</a:t>
            </a:r>
            <a:r>
              <a:rPr kumimoji="1" lang="en-US" altLang="ja-JP" sz="3000" baseline="30000" dirty="0"/>
              <a:t>8 </a:t>
            </a:r>
            <a:r>
              <a:rPr kumimoji="1" lang="en-US" altLang="ja-JP" sz="3000" dirty="0"/>
              <a:t>= 2</a:t>
            </a:r>
            <a:r>
              <a:rPr kumimoji="1" lang="en-US" altLang="ja-JP" sz="3000" baseline="30000" dirty="0"/>
              <a:t>16 </a:t>
            </a:r>
            <a:r>
              <a:rPr kumimoji="1" lang="en-US" altLang="ja-JP" sz="3000" dirty="0"/>
              <a:t>= </a:t>
            </a:r>
            <a:r>
              <a:rPr lang="en-US" altLang="ja-JP" sz="3000" u="sng" dirty="0"/>
              <a:t>65536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4A8E0FC1-0744-4CD1-B55A-F4E061C8FB28}"/>
              </a:ext>
            </a:extLst>
          </p:cNvPr>
          <p:cNvGraphicFramePr>
            <a:graphicFrameLocks noGrp="1"/>
          </p:cNvGraphicFramePr>
          <p:nvPr/>
        </p:nvGraphicFramePr>
        <p:xfrm>
          <a:off x="1557127" y="2533725"/>
          <a:ext cx="8128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56812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074465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32351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46376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693217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272678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835864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945400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3591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7531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10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9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8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7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6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5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4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2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1</a:t>
                      </a:r>
                      <a:endParaRPr kumimoji="1" lang="ja-JP" altLang="en-US" sz="20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22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1024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512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256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128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64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32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16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8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4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85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318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325501-5CD2-447F-B198-AA40F8C2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個体値のデータ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C1888C-80DD-4645-85A8-CEB0BF1B7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28396"/>
            <a:ext cx="10800000" cy="662400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普通に使おうとすると</a:t>
            </a:r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r>
              <a:rPr kumimoji="1" lang="ja-JP" altLang="en-US" dirty="0">
                <a:solidFill>
                  <a:schemeClr val="tx1"/>
                </a:solidFill>
              </a:rPr>
              <a:t>バイトの数値データでしかない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FDED0DDB-CF09-4AA7-BB70-BA69FBB5E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716196"/>
              </p:ext>
            </p:extLst>
          </p:nvPr>
        </p:nvGraphicFramePr>
        <p:xfrm>
          <a:off x="677334" y="1488808"/>
          <a:ext cx="10561971" cy="1339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3">
                  <a:extLst>
                    <a:ext uri="{9D8B030D-6E8A-4147-A177-3AD203B41FA5}">
                      <a16:colId xmlns:a16="http://schemas.microsoft.com/office/drawing/2014/main" val="183169056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04656533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163563044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25734007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86088637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58162316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546978928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55139029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8178460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97101941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37402148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59841450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09273098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85904974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98792219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51606859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70820662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21999527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369729420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74706012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07038399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47826605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25113937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92910568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86666332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058602080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45512247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1403930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75086935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7301268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55581336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002416073"/>
                    </a:ext>
                  </a:extLst>
                </a:gridCol>
              </a:tblGrid>
              <a:tr h="6699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08809"/>
                  </a:ext>
                </a:extLst>
              </a:tr>
              <a:tr h="669904">
                <a:tc gridSpan="2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すばやさ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とくぼう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とくこう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ぼうぎょ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こうげき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ja-JP" sz="2800" dirty="0"/>
                        <a:t>HP</a:t>
                      </a:r>
                      <a:endParaRPr lang="ja-JP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087628"/>
                  </a:ext>
                </a:extLst>
              </a:tr>
            </a:tbl>
          </a:graphicData>
        </a:graphic>
      </p:graphicFrame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CF42A68B-35C0-4037-8AB2-72AC42335A6A}"/>
              </a:ext>
            </a:extLst>
          </p:cNvPr>
          <p:cNvSpPr txBox="1">
            <a:spLocks/>
          </p:cNvSpPr>
          <p:nvPr/>
        </p:nvSpPr>
        <p:spPr>
          <a:xfrm>
            <a:off x="677334" y="4153812"/>
            <a:ext cx="10800000" cy="6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ここからデータを取り出すには？</a:t>
            </a:r>
          </a:p>
        </p:txBody>
      </p:sp>
    </p:spTree>
    <p:extLst>
      <p:ext uri="{BB962C8B-B14F-4D97-AF65-F5344CB8AC3E}">
        <p14:creationId xmlns:p14="http://schemas.microsoft.com/office/powerpoint/2010/main" val="193197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B68828-BAB6-42BB-B0A5-F45AD8B5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5400" dirty="0"/>
              <a:t>AND</a:t>
            </a:r>
            <a:r>
              <a:rPr kumimoji="1" lang="ja-JP" altLang="en-US" sz="5400" dirty="0"/>
              <a:t>演算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D8296D-A52B-4D2B-981D-5EC4BD1DB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つのデータを</a:t>
            </a:r>
            <a:r>
              <a:rPr lang="en-US" altLang="ja-JP" dirty="0"/>
              <a:t>AND</a:t>
            </a:r>
            <a:r>
              <a:rPr lang="ja-JP" altLang="en-US" dirty="0"/>
              <a:t>演算すると、両方</a:t>
            </a:r>
            <a:r>
              <a:rPr lang="en-US" altLang="ja-JP" dirty="0"/>
              <a:t>1</a:t>
            </a:r>
            <a:r>
              <a:rPr lang="ja-JP" altLang="en-US" dirty="0"/>
              <a:t>のビットだけ</a:t>
            </a:r>
            <a:r>
              <a:rPr lang="en-US" altLang="ja-JP" dirty="0"/>
              <a:t>1</a:t>
            </a:r>
            <a:r>
              <a:rPr lang="ja-JP" altLang="en-US" dirty="0"/>
              <a:t>になる</a:t>
            </a: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488AF6D9-EEA0-49D6-ADE5-F61E874C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64612"/>
              </p:ext>
            </p:extLst>
          </p:nvPr>
        </p:nvGraphicFramePr>
        <p:xfrm>
          <a:off x="4104437" y="2395753"/>
          <a:ext cx="3945794" cy="1084263"/>
        </p:xfrm>
        <a:graphic>
          <a:graphicData uri="http://schemas.openxmlformats.org/drawingml/2006/table">
            <a:tbl>
              <a:tblPr firstRow="1" bandRow="1"/>
              <a:tblGrid>
                <a:gridCol w="484678">
                  <a:extLst>
                    <a:ext uri="{9D8B030D-6E8A-4147-A177-3AD203B41FA5}">
                      <a16:colId xmlns:a16="http://schemas.microsoft.com/office/drawing/2014/main" val="1831690563"/>
                    </a:ext>
                  </a:extLst>
                </a:gridCol>
                <a:gridCol w="484678">
                  <a:extLst>
                    <a:ext uri="{9D8B030D-6E8A-4147-A177-3AD203B41FA5}">
                      <a16:colId xmlns:a16="http://schemas.microsoft.com/office/drawing/2014/main" val="2004656533"/>
                    </a:ext>
                  </a:extLst>
                </a:gridCol>
                <a:gridCol w="553048">
                  <a:extLst>
                    <a:ext uri="{9D8B030D-6E8A-4147-A177-3AD203B41FA5}">
                      <a16:colId xmlns:a16="http://schemas.microsoft.com/office/drawing/2014/main" val="1635630443"/>
                    </a:ext>
                  </a:extLst>
                </a:gridCol>
                <a:gridCol w="484678">
                  <a:extLst>
                    <a:ext uri="{9D8B030D-6E8A-4147-A177-3AD203B41FA5}">
                      <a16:colId xmlns:a16="http://schemas.microsoft.com/office/drawing/2014/main" val="4257340071"/>
                    </a:ext>
                  </a:extLst>
                </a:gridCol>
                <a:gridCol w="484678">
                  <a:extLst>
                    <a:ext uri="{9D8B030D-6E8A-4147-A177-3AD203B41FA5}">
                      <a16:colId xmlns:a16="http://schemas.microsoft.com/office/drawing/2014/main" val="860886379"/>
                    </a:ext>
                  </a:extLst>
                </a:gridCol>
                <a:gridCol w="484678">
                  <a:extLst>
                    <a:ext uri="{9D8B030D-6E8A-4147-A177-3AD203B41FA5}">
                      <a16:colId xmlns:a16="http://schemas.microsoft.com/office/drawing/2014/main" val="1581623164"/>
                    </a:ext>
                  </a:extLst>
                </a:gridCol>
                <a:gridCol w="484678">
                  <a:extLst>
                    <a:ext uri="{9D8B030D-6E8A-4147-A177-3AD203B41FA5}">
                      <a16:colId xmlns:a16="http://schemas.microsoft.com/office/drawing/2014/main" val="1546978928"/>
                    </a:ext>
                  </a:extLst>
                </a:gridCol>
                <a:gridCol w="484678">
                  <a:extLst>
                    <a:ext uri="{9D8B030D-6E8A-4147-A177-3AD203B41FA5}">
                      <a16:colId xmlns:a16="http://schemas.microsoft.com/office/drawing/2014/main" val="2551390296"/>
                    </a:ext>
                  </a:extLst>
                </a:gridCol>
              </a:tblGrid>
              <a:tr h="1084263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08809"/>
                  </a:ext>
                </a:extLst>
              </a:tr>
            </a:tbl>
          </a:graphicData>
        </a:graphic>
      </p:graphicFrame>
      <p:sp>
        <p:nvSpPr>
          <p:cNvPr id="9" name="矢印: 下 8">
            <a:extLst>
              <a:ext uri="{FF2B5EF4-FFF2-40B4-BE49-F238E27FC236}">
                <a16:creationId xmlns:a16="http://schemas.microsoft.com/office/drawing/2014/main" id="{1B35A28C-E874-4BF3-B6A4-ACCF97219657}"/>
              </a:ext>
            </a:extLst>
          </p:cNvPr>
          <p:cNvSpPr/>
          <p:nvPr/>
        </p:nvSpPr>
        <p:spPr>
          <a:xfrm>
            <a:off x="5459391" y="4832567"/>
            <a:ext cx="1273215" cy="56526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68B8FE0-B027-4975-B3DA-046CE48F6632}"/>
              </a:ext>
            </a:extLst>
          </p:cNvPr>
          <p:cNvSpPr txBox="1"/>
          <p:nvPr/>
        </p:nvSpPr>
        <p:spPr>
          <a:xfrm>
            <a:off x="6732606" y="4779323"/>
            <a:ext cx="1872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AND</a:t>
            </a:r>
            <a:r>
              <a:rPr kumimoji="1" lang="ja-JP" altLang="en-US" sz="3200" dirty="0"/>
              <a:t>演算</a:t>
            </a:r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79FA7621-FABA-41FA-B27F-77779DB70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369512"/>
              </p:ext>
            </p:extLst>
          </p:nvPr>
        </p:nvGraphicFramePr>
        <p:xfrm>
          <a:off x="4104437" y="3614160"/>
          <a:ext cx="3945794" cy="1084263"/>
        </p:xfrm>
        <a:graphic>
          <a:graphicData uri="http://schemas.openxmlformats.org/drawingml/2006/table">
            <a:tbl>
              <a:tblPr firstRow="1" bandRow="1"/>
              <a:tblGrid>
                <a:gridCol w="484678">
                  <a:extLst>
                    <a:ext uri="{9D8B030D-6E8A-4147-A177-3AD203B41FA5}">
                      <a16:colId xmlns:a16="http://schemas.microsoft.com/office/drawing/2014/main" val="1831690563"/>
                    </a:ext>
                  </a:extLst>
                </a:gridCol>
                <a:gridCol w="484678">
                  <a:extLst>
                    <a:ext uri="{9D8B030D-6E8A-4147-A177-3AD203B41FA5}">
                      <a16:colId xmlns:a16="http://schemas.microsoft.com/office/drawing/2014/main" val="2004656533"/>
                    </a:ext>
                  </a:extLst>
                </a:gridCol>
                <a:gridCol w="553048">
                  <a:extLst>
                    <a:ext uri="{9D8B030D-6E8A-4147-A177-3AD203B41FA5}">
                      <a16:colId xmlns:a16="http://schemas.microsoft.com/office/drawing/2014/main" val="1635630443"/>
                    </a:ext>
                  </a:extLst>
                </a:gridCol>
                <a:gridCol w="484678">
                  <a:extLst>
                    <a:ext uri="{9D8B030D-6E8A-4147-A177-3AD203B41FA5}">
                      <a16:colId xmlns:a16="http://schemas.microsoft.com/office/drawing/2014/main" val="4257340071"/>
                    </a:ext>
                  </a:extLst>
                </a:gridCol>
                <a:gridCol w="484678">
                  <a:extLst>
                    <a:ext uri="{9D8B030D-6E8A-4147-A177-3AD203B41FA5}">
                      <a16:colId xmlns:a16="http://schemas.microsoft.com/office/drawing/2014/main" val="860886379"/>
                    </a:ext>
                  </a:extLst>
                </a:gridCol>
                <a:gridCol w="484678">
                  <a:extLst>
                    <a:ext uri="{9D8B030D-6E8A-4147-A177-3AD203B41FA5}">
                      <a16:colId xmlns:a16="http://schemas.microsoft.com/office/drawing/2014/main" val="1581623164"/>
                    </a:ext>
                  </a:extLst>
                </a:gridCol>
                <a:gridCol w="484678">
                  <a:extLst>
                    <a:ext uri="{9D8B030D-6E8A-4147-A177-3AD203B41FA5}">
                      <a16:colId xmlns:a16="http://schemas.microsoft.com/office/drawing/2014/main" val="1546978928"/>
                    </a:ext>
                  </a:extLst>
                </a:gridCol>
                <a:gridCol w="484678">
                  <a:extLst>
                    <a:ext uri="{9D8B030D-6E8A-4147-A177-3AD203B41FA5}">
                      <a16:colId xmlns:a16="http://schemas.microsoft.com/office/drawing/2014/main" val="2551390296"/>
                    </a:ext>
                  </a:extLst>
                </a:gridCol>
              </a:tblGrid>
              <a:tr h="1084263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08809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75EAB83F-C67B-466C-8244-5762C0231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140106"/>
              </p:ext>
            </p:extLst>
          </p:nvPr>
        </p:nvGraphicFramePr>
        <p:xfrm>
          <a:off x="4104437" y="5516167"/>
          <a:ext cx="3945794" cy="1084263"/>
        </p:xfrm>
        <a:graphic>
          <a:graphicData uri="http://schemas.openxmlformats.org/drawingml/2006/table">
            <a:tbl>
              <a:tblPr firstRow="1" bandRow="1"/>
              <a:tblGrid>
                <a:gridCol w="484678">
                  <a:extLst>
                    <a:ext uri="{9D8B030D-6E8A-4147-A177-3AD203B41FA5}">
                      <a16:colId xmlns:a16="http://schemas.microsoft.com/office/drawing/2014/main" val="1831690563"/>
                    </a:ext>
                  </a:extLst>
                </a:gridCol>
                <a:gridCol w="484678">
                  <a:extLst>
                    <a:ext uri="{9D8B030D-6E8A-4147-A177-3AD203B41FA5}">
                      <a16:colId xmlns:a16="http://schemas.microsoft.com/office/drawing/2014/main" val="2004656533"/>
                    </a:ext>
                  </a:extLst>
                </a:gridCol>
                <a:gridCol w="553048">
                  <a:extLst>
                    <a:ext uri="{9D8B030D-6E8A-4147-A177-3AD203B41FA5}">
                      <a16:colId xmlns:a16="http://schemas.microsoft.com/office/drawing/2014/main" val="1635630443"/>
                    </a:ext>
                  </a:extLst>
                </a:gridCol>
                <a:gridCol w="484678">
                  <a:extLst>
                    <a:ext uri="{9D8B030D-6E8A-4147-A177-3AD203B41FA5}">
                      <a16:colId xmlns:a16="http://schemas.microsoft.com/office/drawing/2014/main" val="4257340071"/>
                    </a:ext>
                  </a:extLst>
                </a:gridCol>
                <a:gridCol w="484678">
                  <a:extLst>
                    <a:ext uri="{9D8B030D-6E8A-4147-A177-3AD203B41FA5}">
                      <a16:colId xmlns:a16="http://schemas.microsoft.com/office/drawing/2014/main" val="860886379"/>
                    </a:ext>
                  </a:extLst>
                </a:gridCol>
                <a:gridCol w="484678">
                  <a:extLst>
                    <a:ext uri="{9D8B030D-6E8A-4147-A177-3AD203B41FA5}">
                      <a16:colId xmlns:a16="http://schemas.microsoft.com/office/drawing/2014/main" val="1581623164"/>
                    </a:ext>
                  </a:extLst>
                </a:gridCol>
                <a:gridCol w="484678">
                  <a:extLst>
                    <a:ext uri="{9D8B030D-6E8A-4147-A177-3AD203B41FA5}">
                      <a16:colId xmlns:a16="http://schemas.microsoft.com/office/drawing/2014/main" val="1546978928"/>
                    </a:ext>
                  </a:extLst>
                </a:gridCol>
                <a:gridCol w="484678">
                  <a:extLst>
                    <a:ext uri="{9D8B030D-6E8A-4147-A177-3AD203B41FA5}">
                      <a16:colId xmlns:a16="http://schemas.microsoft.com/office/drawing/2014/main" val="2551390296"/>
                    </a:ext>
                  </a:extLst>
                </a:gridCol>
              </a:tblGrid>
              <a:tr h="1084263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游ゴシック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08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5488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A33003-244F-402F-9D4D-FFB513C6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データからとくぼうを取り出す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ECEF30-E904-445F-A7AF-66093A337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CAC3C45-411D-4C08-9AF1-7C86E9D99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427927"/>
              </p:ext>
            </p:extLst>
          </p:nvPr>
        </p:nvGraphicFramePr>
        <p:xfrm>
          <a:off x="677334" y="1743451"/>
          <a:ext cx="10561971" cy="669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3">
                  <a:extLst>
                    <a:ext uri="{9D8B030D-6E8A-4147-A177-3AD203B41FA5}">
                      <a16:colId xmlns:a16="http://schemas.microsoft.com/office/drawing/2014/main" val="183169056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04656533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163563044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25734007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86088637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58162316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546978928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55139029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8178460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97101941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37402148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59841450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09273098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85904974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98792219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51606859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70820662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21999527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369729420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74706012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07038399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47826605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25113937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92910568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86666332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058602080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45512247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1403930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75086935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7301268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55581336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002416073"/>
                    </a:ext>
                  </a:extLst>
                </a:gridCol>
              </a:tblGrid>
              <a:tr h="6699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08809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D100B11-DF66-4076-8572-9EEC181D1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463887"/>
              </p:ext>
            </p:extLst>
          </p:nvPr>
        </p:nvGraphicFramePr>
        <p:xfrm>
          <a:off x="677333" y="3094048"/>
          <a:ext cx="10561971" cy="669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3">
                  <a:extLst>
                    <a:ext uri="{9D8B030D-6E8A-4147-A177-3AD203B41FA5}">
                      <a16:colId xmlns:a16="http://schemas.microsoft.com/office/drawing/2014/main" val="183169056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04656533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163563044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25734007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86088637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58162316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546978928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55139029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8178460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97101941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37402148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59841450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09273098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85904974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98792219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51606859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70820662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21999527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369729420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74706012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07038399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47826605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25113937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92910568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86666332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058602080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45512247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1403930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75086935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7301268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55581336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002416073"/>
                    </a:ext>
                  </a:extLst>
                </a:gridCol>
              </a:tblGrid>
              <a:tr h="6699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08809"/>
                  </a:ext>
                </a:extLst>
              </a:tr>
            </a:tbl>
          </a:graphicData>
        </a:graphic>
      </p:graphicFrame>
      <p:sp>
        <p:nvSpPr>
          <p:cNvPr id="6" name="矢印: 下 5">
            <a:extLst>
              <a:ext uri="{FF2B5EF4-FFF2-40B4-BE49-F238E27FC236}">
                <a16:creationId xmlns:a16="http://schemas.microsoft.com/office/drawing/2014/main" id="{28F3CBE9-6AA7-47A9-A9FE-E3DB843FAC1E}"/>
              </a:ext>
            </a:extLst>
          </p:cNvPr>
          <p:cNvSpPr/>
          <p:nvPr/>
        </p:nvSpPr>
        <p:spPr>
          <a:xfrm>
            <a:off x="5401518" y="4332591"/>
            <a:ext cx="1273215" cy="56526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C1E5433-99AF-45C6-8A35-36C745E1C24C}"/>
              </a:ext>
            </a:extLst>
          </p:cNvPr>
          <p:cNvSpPr txBox="1"/>
          <p:nvPr/>
        </p:nvSpPr>
        <p:spPr>
          <a:xfrm>
            <a:off x="6674733" y="4279347"/>
            <a:ext cx="1872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AND</a:t>
            </a:r>
            <a:r>
              <a:rPr kumimoji="1" lang="ja-JP" altLang="en-US" sz="3200" dirty="0"/>
              <a:t>演算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94CCC7D8-CC68-4E83-A911-1700E7E76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887924"/>
              </p:ext>
            </p:extLst>
          </p:nvPr>
        </p:nvGraphicFramePr>
        <p:xfrm>
          <a:off x="677333" y="5014946"/>
          <a:ext cx="10561971" cy="669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3">
                  <a:extLst>
                    <a:ext uri="{9D8B030D-6E8A-4147-A177-3AD203B41FA5}">
                      <a16:colId xmlns:a16="http://schemas.microsoft.com/office/drawing/2014/main" val="183169056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04656533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163563044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25734007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86088637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58162316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546978928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55139029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8178460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97101941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37402148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59841450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09273098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85904974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98792219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51606859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70820662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21999527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369729420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74706012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07038399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47826605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25113937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92910568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86666332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058602080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45512247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1403930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75086935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7301268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55581336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002416073"/>
                    </a:ext>
                  </a:extLst>
                </a:gridCol>
              </a:tblGrid>
              <a:tr h="6699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08809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4E11C9-D513-4400-9977-746F2CAD4389}"/>
              </a:ext>
            </a:extLst>
          </p:cNvPr>
          <p:cNvSpPr txBox="1"/>
          <p:nvPr/>
        </p:nvSpPr>
        <p:spPr>
          <a:xfrm>
            <a:off x="2280213" y="3722767"/>
            <a:ext cx="8959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とくぼうのデータの入る部分に</a:t>
            </a:r>
            <a:r>
              <a:rPr kumimoji="1" lang="en-US" altLang="ja-JP" sz="3200" dirty="0"/>
              <a:t>1</a:t>
            </a:r>
            <a:r>
              <a:rPr kumimoji="1" lang="ja-JP" altLang="en-US" sz="3200" dirty="0"/>
              <a:t>が入っているデータ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FE35875-C84A-4CDA-8BD6-E4239D0384AD}"/>
              </a:ext>
            </a:extLst>
          </p:cNvPr>
          <p:cNvSpPr txBox="1"/>
          <p:nvPr/>
        </p:nvSpPr>
        <p:spPr>
          <a:xfrm>
            <a:off x="6956670" y="2372616"/>
            <a:ext cx="4282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ポケモン</a:t>
            </a:r>
            <a:r>
              <a:rPr kumimoji="1" lang="en-US" altLang="ja-JP" sz="3200" dirty="0"/>
              <a:t>1</a:t>
            </a:r>
            <a:r>
              <a:rPr kumimoji="1" lang="ja-JP" altLang="en-US" sz="3200" dirty="0"/>
              <a:t>体分のデータ</a:t>
            </a:r>
          </a:p>
        </p:txBody>
      </p:sp>
    </p:spTree>
    <p:extLst>
      <p:ext uri="{BB962C8B-B14F-4D97-AF65-F5344CB8AC3E}">
        <p14:creationId xmlns:p14="http://schemas.microsoft.com/office/powerpoint/2010/main" val="332883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A33003-244F-402F-9D4D-FFB513C6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データから</a:t>
            </a:r>
            <a:r>
              <a:rPr lang="ja-JP" altLang="en-US" sz="5400" dirty="0"/>
              <a:t>とくぼう</a:t>
            </a:r>
            <a:r>
              <a:rPr kumimoji="1" lang="ja-JP" altLang="en-US" sz="5400" dirty="0"/>
              <a:t>を取り出す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ECEF30-E904-445F-A7AF-66093A337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101F827-8391-4D41-AE0E-94A713B72F79}"/>
              </a:ext>
            </a:extLst>
          </p:cNvPr>
          <p:cNvSpPr txBox="1"/>
          <p:nvPr/>
        </p:nvSpPr>
        <p:spPr>
          <a:xfrm>
            <a:off x="4215401" y="2372651"/>
            <a:ext cx="7023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とくぼうの部分以外</a:t>
            </a:r>
            <a:r>
              <a:rPr kumimoji="1" lang="en-US" altLang="ja-JP" sz="3200" dirty="0"/>
              <a:t>0</a:t>
            </a:r>
            <a:r>
              <a:rPr kumimoji="1" lang="ja-JP" altLang="en-US" sz="3200" dirty="0"/>
              <a:t>になっているデータ</a:t>
            </a: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34CF8AF6-6F1E-4640-B0C3-EE00E1775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228705"/>
              </p:ext>
            </p:extLst>
          </p:nvPr>
        </p:nvGraphicFramePr>
        <p:xfrm>
          <a:off x="677330" y="4282193"/>
          <a:ext cx="10561971" cy="669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3">
                  <a:extLst>
                    <a:ext uri="{9D8B030D-6E8A-4147-A177-3AD203B41FA5}">
                      <a16:colId xmlns:a16="http://schemas.microsoft.com/office/drawing/2014/main" val="183169056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04656533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163563044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25734007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86088637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58162316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546978928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55139029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8178460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97101941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37402148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59841450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09273098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85904974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98792219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51606859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70820662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21999527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369729420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74706012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07038399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47826605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25113937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92910568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86666332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058602080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45512247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1403930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75086935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7301268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55581336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002416073"/>
                    </a:ext>
                  </a:extLst>
                </a:gridCol>
              </a:tblGrid>
              <a:tr h="6699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08809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40888CEA-54B9-44CF-BCE3-BED04FD01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046264"/>
              </p:ext>
            </p:extLst>
          </p:nvPr>
        </p:nvGraphicFramePr>
        <p:xfrm>
          <a:off x="677331" y="1748378"/>
          <a:ext cx="10561971" cy="669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3">
                  <a:extLst>
                    <a:ext uri="{9D8B030D-6E8A-4147-A177-3AD203B41FA5}">
                      <a16:colId xmlns:a16="http://schemas.microsoft.com/office/drawing/2014/main" val="183169056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04656533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163563044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25734007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86088637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58162316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546978928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55139029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8178460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97101941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37402148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59841450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09273098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85904974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98792219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51606859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70820662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21999527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369729420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74706012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07038399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47826605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25113937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92910568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86666332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058602080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45512247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1403930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75086935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7301268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55581336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002416073"/>
                    </a:ext>
                  </a:extLst>
                </a:gridCol>
              </a:tblGrid>
              <a:tr h="6699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08809"/>
                  </a:ext>
                </a:extLst>
              </a:tr>
            </a:tbl>
          </a:graphicData>
        </a:graphic>
      </p:graphicFrame>
      <p:sp>
        <p:nvSpPr>
          <p:cNvPr id="15" name="矢印: 下 14">
            <a:extLst>
              <a:ext uri="{FF2B5EF4-FFF2-40B4-BE49-F238E27FC236}">
                <a16:creationId xmlns:a16="http://schemas.microsoft.com/office/drawing/2014/main" id="{F59CDCB2-7150-4861-BE5B-0D65C2A5F4F7}"/>
              </a:ext>
            </a:extLst>
          </p:cNvPr>
          <p:cNvSpPr/>
          <p:nvPr/>
        </p:nvSpPr>
        <p:spPr>
          <a:xfrm>
            <a:off x="5447816" y="3172470"/>
            <a:ext cx="1273215" cy="56526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272FAE4-A0B0-4A76-93BF-0F592AC5D676}"/>
              </a:ext>
            </a:extLst>
          </p:cNvPr>
          <p:cNvSpPr txBox="1"/>
          <p:nvPr/>
        </p:nvSpPr>
        <p:spPr>
          <a:xfrm>
            <a:off x="6721031" y="3119226"/>
            <a:ext cx="3485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右に</a:t>
            </a:r>
            <a:r>
              <a:rPr kumimoji="1" lang="en-US" altLang="ja-JP" sz="3200" dirty="0"/>
              <a:t>20</a:t>
            </a:r>
            <a:r>
              <a:rPr kumimoji="1" lang="ja-JP" altLang="en-US" sz="3200" dirty="0"/>
              <a:t>ビットずらす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99078A6-5BD0-49FE-8DCA-FD05D83B91A1}"/>
              </a:ext>
            </a:extLst>
          </p:cNvPr>
          <p:cNvSpPr txBox="1"/>
          <p:nvPr/>
        </p:nvSpPr>
        <p:spPr>
          <a:xfrm>
            <a:off x="3902595" y="5040122"/>
            <a:ext cx="5636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0" i="0" dirty="0">
                <a:solidFill>
                  <a:srgbClr val="313131"/>
                </a:solidFill>
                <a:effectLst/>
                <a:latin typeface="Segoe UI" panose="020B0502040204020203" pitchFamily="34" charset="0"/>
              </a:rPr>
              <a:t>とくぼう</a:t>
            </a:r>
            <a:r>
              <a:rPr lang="en-US" altLang="ja-JP" sz="3200" b="0" i="0" dirty="0">
                <a:solidFill>
                  <a:srgbClr val="313131"/>
                </a:solidFill>
                <a:effectLst/>
                <a:latin typeface="Segoe UI" panose="020B0502040204020203" pitchFamily="34" charset="0"/>
              </a:rPr>
              <a:t>		</a:t>
            </a:r>
            <a:r>
              <a:rPr lang="en-US" altLang="ja-JP" sz="3200" dirty="0">
                <a:solidFill>
                  <a:srgbClr val="FF0000"/>
                </a:solidFill>
                <a:latin typeface="Segoe UI" panose="020B0502040204020203" pitchFamily="34" charset="0"/>
              </a:rPr>
              <a:t>(11000)</a:t>
            </a:r>
            <a:r>
              <a:rPr lang="en-US" altLang="ja-JP" sz="3200" baseline="-25000" dirty="0">
                <a:solidFill>
                  <a:srgbClr val="FF0000"/>
                </a:solidFill>
                <a:latin typeface="Segoe UI" panose="020B0502040204020203" pitchFamily="34" charset="0"/>
              </a:rPr>
              <a:t>2		</a:t>
            </a:r>
            <a:r>
              <a:rPr lang="en-US" altLang="ja-JP" sz="32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24	</a:t>
            </a:r>
            <a:r>
              <a:rPr lang="en-US" altLang="ja-JP" sz="3200" dirty="0">
                <a:solidFill>
                  <a:srgbClr val="313131"/>
                </a:solidFill>
                <a:latin typeface="Segoe UI" panose="020B0502040204020203" pitchFamily="34" charset="0"/>
              </a:rPr>
              <a:t>	</a:t>
            </a:r>
            <a:endParaRPr lang="en-US" altLang="ja-JP" sz="3200" b="0" i="0" dirty="0">
              <a:solidFill>
                <a:srgbClr val="313131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21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47DC8A-1C3E-4B93-BC31-E1B0FFAA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ビットマスク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C5AE4B-AF15-4285-8B10-478A07A82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2BAC62B-593B-40AE-B6C5-DE727DD5E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652575"/>
              </p:ext>
            </p:extLst>
          </p:nvPr>
        </p:nvGraphicFramePr>
        <p:xfrm>
          <a:off x="677334" y="1628804"/>
          <a:ext cx="10561971" cy="669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3">
                  <a:extLst>
                    <a:ext uri="{9D8B030D-6E8A-4147-A177-3AD203B41FA5}">
                      <a16:colId xmlns:a16="http://schemas.microsoft.com/office/drawing/2014/main" val="183169056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04656533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163563044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25734007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86088637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58162316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546978928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55139029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8178460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97101941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37402148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59841450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09273098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85904974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98792219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51606859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70820662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21999527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369729420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74706012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07038399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47826605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25113937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92910568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86666332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058602080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45512247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1403930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75086935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7301268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55581336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002416073"/>
                    </a:ext>
                  </a:extLst>
                </a:gridCol>
              </a:tblGrid>
              <a:tr h="6699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08809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D5BA712-7044-43B6-80FA-996CE1E837C6}"/>
              </a:ext>
            </a:extLst>
          </p:cNvPr>
          <p:cNvSpPr txBox="1"/>
          <p:nvPr/>
        </p:nvSpPr>
        <p:spPr>
          <a:xfrm>
            <a:off x="2280214" y="2257523"/>
            <a:ext cx="8959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とくぼうのデータの入る部分に</a:t>
            </a:r>
            <a:r>
              <a:rPr kumimoji="1" lang="en-US" altLang="ja-JP" sz="3200" dirty="0"/>
              <a:t>1</a:t>
            </a:r>
            <a:r>
              <a:rPr kumimoji="1" lang="ja-JP" altLang="en-US" sz="3200" dirty="0"/>
              <a:t>が入っているデータ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E8CF6D82-3AE7-4D9B-96C1-5CB319C43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336657"/>
              </p:ext>
            </p:extLst>
          </p:nvPr>
        </p:nvGraphicFramePr>
        <p:xfrm>
          <a:off x="677334" y="2897208"/>
          <a:ext cx="10561971" cy="669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3">
                  <a:extLst>
                    <a:ext uri="{9D8B030D-6E8A-4147-A177-3AD203B41FA5}">
                      <a16:colId xmlns:a16="http://schemas.microsoft.com/office/drawing/2014/main" val="183169056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04656533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163563044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25734007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86088637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58162316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546978928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55139029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8178460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97101941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37402148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59841450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09273098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85904974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98792219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51606859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70820662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21999527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369729420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74706012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07038399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47826605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25113937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92910568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86666332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058602080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45512247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1403930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75086935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7301268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55581336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002416073"/>
                    </a:ext>
                  </a:extLst>
                </a:gridCol>
              </a:tblGrid>
              <a:tr h="6699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08809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463ECFA-6AB9-4797-9DDC-E8AF79E9C81B}"/>
              </a:ext>
            </a:extLst>
          </p:cNvPr>
          <p:cNvSpPr txBox="1"/>
          <p:nvPr/>
        </p:nvSpPr>
        <p:spPr>
          <a:xfrm>
            <a:off x="10394642" y="3580837"/>
            <a:ext cx="844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HP</a:t>
            </a:r>
            <a:endParaRPr kumimoji="1" lang="ja-JP" altLang="en-US" sz="3200" dirty="0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47C71AC-CCD4-4814-AD22-D0722482D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711066"/>
              </p:ext>
            </p:extLst>
          </p:nvPr>
        </p:nvGraphicFramePr>
        <p:xfrm>
          <a:off x="677334" y="4165612"/>
          <a:ext cx="10561971" cy="669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3">
                  <a:extLst>
                    <a:ext uri="{9D8B030D-6E8A-4147-A177-3AD203B41FA5}">
                      <a16:colId xmlns:a16="http://schemas.microsoft.com/office/drawing/2014/main" val="183169056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04656533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163563044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25734007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86088637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58162316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546978928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55139029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8178460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97101941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37402148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59841450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09273098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85904974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98792219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51606859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70820662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21999527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369729420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74706012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07038399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47826605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25113937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92910568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86666332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058602080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45512247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1403930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75086935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7301268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55581336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002416073"/>
                    </a:ext>
                  </a:extLst>
                </a:gridCol>
              </a:tblGrid>
              <a:tr h="6699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08809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7DBF81-2740-41E9-852A-25C04B17DF36}"/>
              </a:ext>
            </a:extLst>
          </p:cNvPr>
          <p:cNvSpPr txBox="1"/>
          <p:nvPr/>
        </p:nvSpPr>
        <p:spPr>
          <a:xfrm>
            <a:off x="9688010" y="4849241"/>
            <a:ext cx="1551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こうげき</a:t>
            </a:r>
          </a:p>
        </p:txBody>
      </p:sp>
    </p:spTree>
    <p:extLst>
      <p:ext uri="{BB962C8B-B14F-4D97-AF65-F5344CB8AC3E}">
        <p14:creationId xmlns:p14="http://schemas.microsoft.com/office/powerpoint/2010/main" val="241468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FA2384-202E-4CE3-A19B-8CF6C9C17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ビットマスク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F25E55-98F6-481C-BA98-0CA037704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200" b="0" i="0" dirty="0">
                <a:solidFill>
                  <a:srgbClr val="313131"/>
                </a:solidFill>
                <a:effectLst/>
                <a:latin typeface="Segoe UI" panose="020B0502040204020203" pitchFamily="34" charset="0"/>
              </a:rPr>
              <a:t>HP			00000000000000000000000000011111</a:t>
            </a:r>
          </a:p>
          <a:p>
            <a:endParaRPr lang="en-US" altLang="ja-JP" sz="800" b="0" i="0" dirty="0">
              <a:solidFill>
                <a:srgbClr val="313131"/>
              </a:solidFill>
              <a:effectLst/>
              <a:latin typeface="Segoe UI" panose="020B0502040204020203" pitchFamily="34" charset="0"/>
            </a:endParaRPr>
          </a:p>
          <a:p>
            <a:r>
              <a:rPr lang="ja-JP" altLang="en-US" sz="3200" b="0" i="0" dirty="0">
                <a:solidFill>
                  <a:srgbClr val="313131"/>
                </a:solidFill>
                <a:effectLst/>
                <a:latin typeface="Segoe UI" panose="020B0502040204020203" pitchFamily="34" charset="0"/>
              </a:rPr>
              <a:t>こうげき</a:t>
            </a:r>
            <a:r>
              <a:rPr lang="en-US" altLang="ja-JP" sz="3200" b="0" i="0" dirty="0">
                <a:solidFill>
                  <a:srgbClr val="313131"/>
                </a:solidFill>
                <a:effectLst/>
                <a:latin typeface="Segoe UI" panose="020B0502040204020203" pitchFamily="34" charset="0"/>
              </a:rPr>
              <a:t>		00000000000000000000001111100000</a:t>
            </a:r>
          </a:p>
          <a:p>
            <a:endParaRPr lang="en-US" altLang="ja-JP" sz="800" b="0" i="0" dirty="0">
              <a:solidFill>
                <a:srgbClr val="313131"/>
              </a:solidFill>
              <a:effectLst/>
              <a:latin typeface="Segoe UI" panose="020B0502040204020203" pitchFamily="34" charset="0"/>
            </a:endParaRPr>
          </a:p>
          <a:p>
            <a:r>
              <a:rPr lang="ja-JP" altLang="en-US" sz="3200" b="0" i="0" dirty="0">
                <a:solidFill>
                  <a:srgbClr val="313131"/>
                </a:solidFill>
                <a:effectLst/>
                <a:latin typeface="Segoe UI" panose="020B0502040204020203" pitchFamily="34" charset="0"/>
              </a:rPr>
              <a:t>ぼうぎょ</a:t>
            </a:r>
            <a:r>
              <a:rPr lang="en-US" altLang="ja-JP" sz="3200" b="0" i="0" dirty="0">
                <a:solidFill>
                  <a:srgbClr val="313131"/>
                </a:solidFill>
                <a:effectLst/>
                <a:latin typeface="Segoe UI" panose="020B0502040204020203" pitchFamily="34" charset="0"/>
              </a:rPr>
              <a:t>		00000000000000000111110000000000</a:t>
            </a:r>
          </a:p>
          <a:p>
            <a:endParaRPr lang="en-US" altLang="ja-JP" sz="800" b="0" i="0" dirty="0">
              <a:solidFill>
                <a:srgbClr val="313131"/>
              </a:solidFill>
              <a:effectLst/>
              <a:latin typeface="Segoe UI" panose="020B0502040204020203" pitchFamily="34" charset="0"/>
            </a:endParaRPr>
          </a:p>
          <a:p>
            <a:r>
              <a:rPr lang="ja-JP" altLang="en-US" sz="3200" b="0" i="0" dirty="0">
                <a:solidFill>
                  <a:srgbClr val="313131"/>
                </a:solidFill>
                <a:effectLst/>
                <a:latin typeface="Segoe UI" panose="020B0502040204020203" pitchFamily="34" charset="0"/>
              </a:rPr>
              <a:t>とくこう</a:t>
            </a:r>
            <a:r>
              <a:rPr lang="en-US" altLang="ja-JP" sz="3200" b="0" i="0" dirty="0">
                <a:solidFill>
                  <a:srgbClr val="313131"/>
                </a:solidFill>
                <a:effectLst/>
                <a:latin typeface="Segoe UI" panose="020B0502040204020203" pitchFamily="34" charset="0"/>
              </a:rPr>
              <a:t>		00000000000011111000000000000000</a:t>
            </a:r>
          </a:p>
          <a:p>
            <a:endParaRPr lang="en-US" altLang="ja-JP" sz="800" b="0" i="0" dirty="0">
              <a:solidFill>
                <a:srgbClr val="313131"/>
              </a:solidFill>
              <a:effectLst/>
              <a:latin typeface="Segoe UI" panose="020B0502040204020203" pitchFamily="34" charset="0"/>
            </a:endParaRPr>
          </a:p>
          <a:p>
            <a:r>
              <a:rPr lang="ja-JP" altLang="en-US" sz="3200" b="0" i="0" dirty="0">
                <a:solidFill>
                  <a:srgbClr val="313131"/>
                </a:solidFill>
                <a:effectLst/>
                <a:latin typeface="Segoe UI" panose="020B0502040204020203" pitchFamily="34" charset="0"/>
              </a:rPr>
              <a:t>とくぼう</a:t>
            </a:r>
            <a:r>
              <a:rPr lang="en-US" altLang="ja-JP" sz="3200" b="0" i="0" dirty="0">
                <a:solidFill>
                  <a:srgbClr val="313131"/>
                </a:solidFill>
                <a:effectLst/>
                <a:latin typeface="Segoe UI" panose="020B0502040204020203" pitchFamily="34" charset="0"/>
              </a:rPr>
              <a:t>		00000001111100000000000000000000</a:t>
            </a:r>
          </a:p>
          <a:p>
            <a:endParaRPr lang="en-US" altLang="ja-JP" sz="800" b="0" i="0" dirty="0">
              <a:solidFill>
                <a:srgbClr val="313131"/>
              </a:solidFill>
              <a:effectLst/>
              <a:latin typeface="Segoe UI" panose="020B0502040204020203" pitchFamily="34" charset="0"/>
            </a:endParaRPr>
          </a:p>
          <a:p>
            <a:r>
              <a:rPr lang="ja-JP" altLang="en-US" sz="3200" b="0" i="0" dirty="0">
                <a:solidFill>
                  <a:srgbClr val="313131"/>
                </a:solidFill>
                <a:effectLst/>
                <a:latin typeface="Segoe UI" panose="020B0502040204020203" pitchFamily="34" charset="0"/>
              </a:rPr>
              <a:t>すばやさ</a:t>
            </a:r>
            <a:r>
              <a:rPr lang="en-US" altLang="ja-JP" sz="3200" b="0" i="0" dirty="0">
                <a:solidFill>
                  <a:srgbClr val="313131"/>
                </a:solidFill>
                <a:effectLst/>
                <a:latin typeface="Segoe UI" panose="020B0502040204020203" pitchFamily="34" charset="0"/>
              </a:rPr>
              <a:t>	00111110000000000000000000000000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893C29-2C57-46AD-91E3-833AB4599EBA}"/>
              </a:ext>
            </a:extLst>
          </p:cNvPr>
          <p:cNvSpPr txBox="1"/>
          <p:nvPr/>
        </p:nvSpPr>
        <p:spPr>
          <a:xfrm>
            <a:off x="2534856" y="1433800"/>
            <a:ext cx="719945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0x0000001F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88FC8E-61EC-47DB-8FEB-2A9BDC36D4C3}"/>
              </a:ext>
            </a:extLst>
          </p:cNvPr>
          <p:cNvSpPr txBox="1"/>
          <p:nvPr/>
        </p:nvSpPr>
        <p:spPr>
          <a:xfrm>
            <a:off x="2534854" y="2295396"/>
            <a:ext cx="719945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0x000003E0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12EAA10-E38C-4516-A051-59B8E6816344}"/>
              </a:ext>
            </a:extLst>
          </p:cNvPr>
          <p:cNvSpPr txBox="1"/>
          <p:nvPr/>
        </p:nvSpPr>
        <p:spPr>
          <a:xfrm>
            <a:off x="2534855" y="3172609"/>
            <a:ext cx="719945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0x00007C00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1C48E2-322A-4186-AA80-DFE0D9DCDBAC}"/>
              </a:ext>
            </a:extLst>
          </p:cNvPr>
          <p:cNvSpPr txBox="1"/>
          <p:nvPr/>
        </p:nvSpPr>
        <p:spPr>
          <a:xfrm>
            <a:off x="2534854" y="4048737"/>
            <a:ext cx="719945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0x000F8000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887245D-41C1-4AD4-88CA-3B332F418CAB}"/>
              </a:ext>
            </a:extLst>
          </p:cNvPr>
          <p:cNvSpPr txBox="1"/>
          <p:nvPr/>
        </p:nvSpPr>
        <p:spPr>
          <a:xfrm>
            <a:off x="2534854" y="4882604"/>
            <a:ext cx="719945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0x01F00000</a:t>
            </a:r>
            <a:endParaRPr kumimoji="1"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3FAF73-C68C-4653-A7DF-D8AF552013DC}"/>
              </a:ext>
            </a:extLst>
          </p:cNvPr>
          <p:cNvSpPr txBox="1"/>
          <p:nvPr/>
        </p:nvSpPr>
        <p:spPr>
          <a:xfrm>
            <a:off x="2534854" y="5743998"/>
            <a:ext cx="719945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0x3E000000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8720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4E1A28-F822-4500-AA87-3C61A0FE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33CD63-8A37-4115-BE58-FB2FCF546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ビットマスク</a:t>
            </a:r>
            <a:r>
              <a:rPr lang="ja-JP" altLang="en-US" dirty="0"/>
              <a:t>は実際のゲーム開発でもよく使用する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ビットマスクをわかりやすくするために</a:t>
            </a:r>
            <a:r>
              <a:rPr lang="en-US" altLang="ja-JP" dirty="0"/>
              <a:t>16</a:t>
            </a:r>
            <a:r>
              <a:rPr lang="ja-JP" altLang="en-US" dirty="0"/>
              <a:t>進数を利用する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6347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BCA819-A930-42E9-900C-25846191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5400" dirty="0"/>
              <a:t>2</a:t>
            </a:r>
            <a:r>
              <a:rPr kumimoji="1" lang="ja-JP" altLang="en-US" sz="5400" dirty="0"/>
              <a:t>進数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D6A2AB-13BB-4A5D-8DDB-B690CAB49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2</a:t>
            </a:r>
            <a:r>
              <a:rPr kumimoji="1" lang="ja-JP" altLang="en-US" dirty="0"/>
              <a:t>進数とは？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0</a:t>
            </a:r>
            <a:r>
              <a:rPr lang="ja-JP" altLang="en-US" dirty="0"/>
              <a:t>と</a:t>
            </a:r>
            <a:r>
              <a:rPr lang="en-US" altLang="ja-JP" dirty="0"/>
              <a:t>1</a:t>
            </a:r>
            <a:r>
              <a:rPr lang="ja-JP" altLang="en-US" dirty="0"/>
              <a:t>の</a:t>
            </a:r>
            <a:r>
              <a:rPr lang="en-US" altLang="ja-JP" dirty="0"/>
              <a:t>2</a:t>
            </a:r>
            <a:r>
              <a:rPr lang="ja-JP" altLang="en-US" dirty="0"/>
              <a:t>種類の数で数字を表す方法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各桁の数字が</a:t>
            </a:r>
            <a:r>
              <a:rPr lang="en-US" altLang="ja-JP" dirty="0"/>
              <a:t>2</a:t>
            </a:r>
            <a:r>
              <a:rPr lang="ja-JP" altLang="en-US" dirty="0"/>
              <a:t>になると繰り上がる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コンピュータは</a:t>
            </a:r>
            <a:r>
              <a:rPr lang="en-US" altLang="ja-JP" dirty="0"/>
              <a:t>0</a:t>
            </a:r>
            <a:r>
              <a:rPr lang="ja-JP" altLang="en-US" dirty="0"/>
              <a:t>か</a:t>
            </a:r>
            <a:r>
              <a:rPr lang="en-US" altLang="ja-JP" dirty="0"/>
              <a:t>1</a:t>
            </a:r>
            <a:r>
              <a:rPr lang="ja-JP" altLang="en-US" dirty="0"/>
              <a:t>しかわからないので</a:t>
            </a:r>
            <a:br>
              <a:rPr lang="en-US" altLang="ja-JP" dirty="0"/>
            </a:br>
            <a:r>
              <a:rPr lang="ja-JP" altLang="en-US" dirty="0"/>
              <a:t>メモリに</a:t>
            </a:r>
            <a:r>
              <a:rPr lang="en-US" altLang="ja-JP" dirty="0"/>
              <a:t>2</a:t>
            </a:r>
            <a:r>
              <a:rPr lang="ja-JP" altLang="en-US" dirty="0"/>
              <a:t>進数でデータを保存する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4" name="表 6">
            <a:extLst>
              <a:ext uri="{FF2B5EF4-FFF2-40B4-BE49-F238E27FC236}">
                <a16:creationId xmlns:a16="http://schemas.microsoft.com/office/drawing/2014/main" id="{AC30E3AC-4B69-4EA3-A2CC-5175E6326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747344"/>
              </p:ext>
            </p:extLst>
          </p:nvPr>
        </p:nvGraphicFramePr>
        <p:xfrm>
          <a:off x="7713218" y="2086640"/>
          <a:ext cx="376411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058">
                  <a:extLst>
                    <a:ext uri="{9D8B030D-6E8A-4147-A177-3AD203B41FA5}">
                      <a16:colId xmlns:a16="http://schemas.microsoft.com/office/drawing/2014/main" val="1137156117"/>
                    </a:ext>
                  </a:extLst>
                </a:gridCol>
                <a:gridCol w="1882058">
                  <a:extLst>
                    <a:ext uri="{9D8B030D-6E8A-4147-A177-3AD203B41FA5}">
                      <a16:colId xmlns:a16="http://schemas.microsoft.com/office/drawing/2014/main" val="2851483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進数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進数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49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926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90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9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07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02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67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111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66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FA1E52-FDE6-4743-AEA9-5B6ED169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5400" dirty="0"/>
              <a:t>2</a:t>
            </a:r>
            <a:r>
              <a:rPr kumimoji="1" lang="ja-JP" altLang="en-US" sz="5400" dirty="0"/>
              <a:t>進数復習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8EEFE7-7EE9-40C2-AAF6-DB0101EBA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次の</a:t>
            </a:r>
            <a:r>
              <a:rPr kumimoji="1" lang="en-US" altLang="ja-JP" dirty="0"/>
              <a:t>10</a:t>
            </a:r>
            <a:r>
              <a:rPr kumimoji="1" lang="ja-JP" altLang="en-US" dirty="0"/>
              <a:t>進数の数字を</a:t>
            </a:r>
            <a:r>
              <a:rPr kumimoji="1" lang="en-US" altLang="ja-JP" dirty="0"/>
              <a:t>2</a:t>
            </a:r>
            <a:r>
              <a:rPr kumimoji="1" lang="ja-JP" altLang="en-US" dirty="0"/>
              <a:t>進数に変換せよ</a:t>
            </a:r>
            <a:endParaRPr kumimoji="1" lang="en-US" altLang="ja-JP" dirty="0"/>
          </a:p>
          <a:p>
            <a:r>
              <a:rPr lang="en-US" altLang="ja-JP" sz="3000" dirty="0"/>
              <a:t>8		</a:t>
            </a:r>
            <a:r>
              <a:rPr lang="ja-JP" altLang="en-US" sz="3000" dirty="0"/>
              <a:t>→ </a:t>
            </a:r>
            <a:r>
              <a:rPr lang="en-US" altLang="ja-JP" sz="3000" dirty="0"/>
              <a:t>1000</a:t>
            </a:r>
          </a:p>
          <a:p>
            <a:r>
              <a:rPr lang="en-US" altLang="ja-JP" sz="3000" dirty="0"/>
              <a:t>9		</a:t>
            </a:r>
            <a:r>
              <a:rPr lang="ja-JP" altLang="en-US" sz="3000" dirty="0"/>
              <a:t>→ </a:t>
            </a:r>
            <a:r>
              <a:rPr lang="en-US" altLang="ja-JP" sz="3000" dirty="0"/>
              <a:t>1001</a:t>
            </a:r>
          </a:p>
          <a:p>
            <a:r>
              <a:rPr lang="en-US" altLang="ja-JP" sz="3000" dirty="0"/>
              <a:t>10		</a:t>
            </a:r>
            <a:r>
              <a:rPr lang="ja-JP" altLang="en-US" sz="3000" dirty="0"/>
              <a:t>→ </a:t>
            </a:r>
            <a:r>
              <a:rPr lang="en-US" altLang="ja-JP" sz="3000" dirty="0"/>
              <a:t>1010</a:t>
            </a:r>
          </a:p>
          <a:p>
            <a:r>
              <a:rPr lang="en-US" altLang="ja-JP" sz="3000" dirty="0"/>
              <a:t>11		</a:t>
            </a:r>
            <a:r>
              <a:rPr lang="ja-JP" altLang="en-US" sz="3000" dirty="0"/>
              <a:t>→ </a:t>
            </a:r>
            <a:r>
              <a:rPr lang="en-US" altLang="ja-JP" sz="3000" dirty="0"/>
              <a:t>1011</a:t>
            </a:r>
          </a:p>
          <a:p>
            <a:r>
              <a:rPr lang="en-US" altLang="ja-JP" sz="3000" dirty="0"/>
              <a:t>12		</a:t>
            </a:r>
            <a:r>
              <a:rPr lang="ja-JP" altLang="en-US" sz="3000" dirty="0"/>
              <a:t>→ </a:t>
            </a:r>
            <a:r>
              <a:rPr lang="en-US" altLang="ja-JP" sz="3000" dirty="0"/>
              <a:t>1100</a:t>
            </a:r>
          </a:p>
          <a:p>
            <a:r>
              <a:rPr lang="en-US" altLang="ja-JP" sz="3000" dirty="0"/>
              <a:t>13		</a:t>
            </a:r>
            <a:r>
              <a:rPr lang="ja-JP" altLang="en-US" sz="3000" dirty="0"/>
              <a:t>→ </a:t>
            </a:r>
            <a:r>
              <a:rPr lang="en-US" altLang="ja-JP" sz="3000" dirty="0"/>
              <a:t>1101</a:t>
            </a:r>
          </a:p>
          <a:p>
            <a:r>
              <a:rPr lang="en-US" altLang="ja-JP" sz="3000" dirty="0"/>
              <a:t>14		</a:t>
            </a:r>
            <a:r>
              <a:rPr lang="ja-JP" altLang="en-US" sz="3000" dirty="0"/>
              <a:t>→ </a:t>
            </a:r>
            <a:r>
              <a:rPr lang="en-US" altLang="ja-JP" sz="3000" dirty="0"/>
              <a:t>1110</a:t>
            </a:r>
          </a:p>
          <a:p>
            <a:r>
              <a:rPr kumimoji="1" lang="en-US" altLang="ja-JP" sz="3000" dirty="0"/>
              <a:t>15		</a:t>
            </a:r>
            <a:r>
              <a:rPr lang="ja-JP" altLang="en-US" sz="3000" dirty="0"/>
              <a:t>→ </a:t>
            </a:r>
            <a:r>
              <a:rPr lang="en-US" altLang="ja-JP" sz="3000" dirty="0"/>
              <a:t>1111</a:t>
            </a:r>
            <a:endParaRPr kumimoji="1" lang="ja-JP" altLang="en-US" sz="3000" dirty="0"/>
          </a:p>
        </p:txBody>
      </p:sp>
      <p:graphicFrame>
        <p:nvGraphicFramePr>
          <p:cNvPr id="4" name="表 6">
            <a:extLst>
              <a:ext uri="{FF2B5EF4-FFF2-40B4-BE49-F238E27FC236}">
                <a16:creationId xmlns:a16="http://schemas.microsoft.com/office/drawing/2014/main" id="{12B2D0A7-EF61-415A-B33D-92A9634D1C6E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440232"/>
          <a:ext cx="376411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058">
                  <a:extLst>
                    <a:ext uri="{9D8B030D-6E8A-4147-A177-3AD203B41FA5}">
                      <a16:colId xmlns:a16="http://schemas.microsoft.com/office/drawing/2014/main" val="1137156117"/>
                    </a:ext>
                  </a:extLst>
                </a:gridCol>
                <a:gridCol w="1882058">
                  <a:extLst>
                    <a:ext uri="{9D8B030D-6E8A-4147-A177-3AD203B41FA5}">
                      <a16:colId xmlns:a16="http://schemas.microsoft.com/office/drawing/2014/main" val="2851483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進数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進数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49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926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90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9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07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02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67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111763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B5AC628-56D5-4C4D-A637-0932C6465AE0}"/>
              </a:ext>
            </a:extLst>
          </p:cNvPr>
          <p:cNvSpPr/>
          <p:nvPr/>
        </p:nvSpPr>
        <p:spPr>
          <a:xfrm>
            <a:off x="2187615" y="2002420"/>
            <a:ext cx="1099595" cy="47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C6A7097-EFD5-43AC-90B3-A17D664AEDC9}"/>
              </a:ext>
            </a:extLst>
          </p:cNvPr>
          <p:cNvSpPr/>
          <p:nvPr/>
        </p:nvSpPr>
        <p:spPr>
          <a:xfrm>
            <a:off x="2187614" y="2546430"/>
            <a:ext cx="1099595" cy="47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B661A4-0C15-466A-9845-47835C0F3EDE}"/>
              </a:ext>
            </a:extLst>
          </p:cNvPr>
          <p:cNvSpPr/>
          <p:nvPr/>
        </p:nvSpPr>
        <p:spPr>
          <a:xfrm>
            <a:off x="2187614" y="3090440"/>
            <a:ext cx="1099595" cy="47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F28DABA-C182-4762-B4EA-77B6DA674FC4}"/>
              </a:ext>
            </a:extLst>
          </p:cNvPr>
          <p:cNvSpPr/>
          <p:nvPr/>
        </p:nvSpPr>
        <p:spPr>
          <a:xfrm>
            <a:off x="2085372" y="3634450"/>
            <a:ext cx="1099595" cy="47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2DD28BB-FDDF-403A-89C9-009763E3EF13}"/>
              </a:ext>
            </a:extLst>
          </p:cNvPr>
          <p:cNvSpPr/>
          <p:nvPr/>
        </p:nvSpPr>
        <p:spPr>
          <a:xfrm>
            <a:off x="2187614" y="4178460"/>
            <a:ext cx="1099595" cy="47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F3A69D7-4FC5-45ED-A818-D2E7D5A03B55}"/>
              </a:ext>
            </a:extLst>
          </p:cNvPr>
          <p:cNvSpPr/>
          <p:nvPr/>
        </p:nvSpPr>
        <p:spPr>
          <a:xfrm>
            <a:off x="2187614" y="4722470"/>
            <a:ext cx="1099595" cy="47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90B8E0-DB42-46B0-AD40-3E40ED5B600E}"/>
              </a:ext>
            </a:extLst>
          </p:cNvPr>
          <p:cNvSpPr/>
          <p:nvPr/>
        </p:nvSpPr>
        <p:spPr>
          <a:xfrm>
            <a:off x="2098876" y="5265264"/>
            <a:ext cx="1099595" cy="47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1C82A03-E2B7-4340-B797-E041342AAB57}"/>
              </a:ext>
            </a:extLst>
          </p:cNvPr>
          <p:cNvSpPr/>
          <p:nvPr/>
        </p:nvSpPr>
        <p:spPr>
          <a:xfrm>
            <a:off x="2187614" y="5808058"/>
            <a:ext cx="1099595" cy="47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61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8F8DB1-5C37-462F-A3B3-C7B2E69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5400" dirty="0"/>
              <a:t>2</a:t>
            </a:r>
            <a:r>
              <a:rPr kumimoji="1" lang="ja-JP" altLang="en-US" sz="5400" dirty="0"/>
              <a:t>進数の表記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B71847-69B4-44D6-8B9D-8962A9BF7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1011</a:t>
            </a:r>
            <a:r>
              <a:rPr kumimoji="1" lang="ja-JP" altLang="en-US" dirty="0"/>
              <a:t>って</a:t>
            </a:r>
            <a:r>
              <a:rPr kumimoji="1" lang="en-US" altLang="ja-JP" dirty="0"/>
              <a:t>2</a:t>
            </a:r>
            <a:r>
              <a:rPr kumimoji="1" lang="ja-JP" altLang="en-US" dirty="0"/>
              <a:t>進数？</a:t>
            </a:r>
            <a:r>
              <a:rPr kumimoji="1" lang="en-US" altLang="ja-JP" dirty="0"/>
              <a:t>10</a:t>
            </a:r>
            <a:r>
              <a:rPr kumimoji="1" lang="ja-JP" altLang="en-US" dirty="0"/>
              <a:t>進数？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2</a:t>
            </a:r>
            <a:r>
              <a:rPr kumimoji="1" lang="ja-JP" altLang="en-US" dirty="0"/>
              <a:t>進数</a:t>
            </a:r>
            <a:endParaRPr kumimoji="1" lang="en-US" altLang="ja-JP" dirty="0"/>
          </a:p>
          <a:p>
            <a:pPr lvl="1"/>
            <a:r>
              <a:rPr lang="en-US" altLang="ja-JP" sz="3200" dirty="0"/>
              <a:t>          (1011)</a:t>
            </a:r>
            <a:r>
              <a:rPr lang="en-US" altLang="ja-JP" sz="3200" baseline="-25000" dirty="0"/>
              <a:t>2</a:t>
            </a:r>
          </a:p>
          <a:p>
            <a:pPr lvl="1"/>
            <a:endParaRPr lang="en-US" altLang="ja-JP" sz="3200" baseline="-25000" dirty="0"/>
          </a:p>
          <a:p>
            <a:r>
              <a:rPr lang="en-US" altLang="ja-JP" dirty="0"/>
              <a:t>10</a:t>
            </a:r>
            <a:r>
              <a:rPr lang="ja-JP" altLang="en-US" dirty="0"/>
              <a:t>進数</a:t>
            </a:r>
            <a:endParaRPr lang="en-US" altLang="ja-JP" dirty="0"/>
          </a:p>
          <a:p>
            <a:pPr lvl="1"/>
            <a:r>
              <a:rPr lang="en-US" altLang="ja-JP" sz="3200" dirty="0"/>
              <a:t>1011</a:t>
            </a:r>
            <a:r>
              <a:rPr lang="ja-JP" altLang="en-US" sz="3200" dirty="0"/>
              <a:t>　</a:t>
            </a:r>
            <a:r>
              <a:rPr lang="en-US" altLang="ja-JP" sz="3200" dirty="0"/>
              <a:t>(1011)</a:t>
            </a:r>
            <a:r>
              <a:rPr lang="en-US" altLang="ja-JP" sz="3200" baseline="-25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512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6933B8-BE61-4A5D-A941-9EDD36C0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累乗について補足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BDFE49-8DFA-4E59-B49C-0C4EA4CAC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0</a:t>
            </a:r>
            <a:r>
              <a:rPr lang="ja-JP" altLang="en-US" dirty="0"/>
              <a:t>乗、</a:t>
            </a:r>
            <a:r>
              <a:rPr lang="en-US" altLang="ja-JP" dirty="0"/>
              <a:t>-1</a:t>
            </a:r>
            <a:r>
              <a:rPr lang="ja-JP" altLang="en-US" dirty="0"/>
              <a:t>乗</a:t>
            </a:r>
            <a:endParaRPr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D7BBC1AF-A3D2-4846-88FF-4D6168B19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372786"/>
              </p:ext>
            </p:extLst>
          </p:nvPr>
        </p:nvGraphicFramePr>
        <p:xfrm>
          <a:off x="1339709" y="2036747"/>
          <a:ext cx="809615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014">
                  <a:extLst>
                    <a:ext uri="{9D8B030D-6E8A-4147-A177-3AD203B41FA5}">
                      <a16:colId xmlns:a16="http://schemas.microsoft.com/office/drawing/2014/main" val="253235126"/>
                    </a:ext>
                  </a:extLst>
                </a:gridCol>
                <a:gridCol w="736014">
                  <a:extLst>
                    <a:ext uri="{9D8B030D-6E8A-4147-A177-3AD203B41FA5}">
                      <a16:colId xmlns:a16="http://schemas.microsoft.com/office/drawing/2014/main" val="2494637637"/>
                    </a:ext>
                  </a:extLst>
                </a:gridCol>
                <a:gridCol w="736014">
                  <a:extLst>
                    <a:ext uri="{9D8B030D-6E8A-4147-A177-3AD203B41FA5}">
                      <a16:colId xmlns:a16="http://schemas.microsoft.com/office/drawing/2014/main" val="3569321719"/>
                    </a:ext>
                  </a:extLst>
                </a:gridCol>
                <a:gridCol w="736014">
                  <a:extLst>
                    <a:ext uri="{9D8B030D-6E8A-4147-A177-3AD203B41FA5}">
                      <a16:colId xmlns:a16="http://schemas.microsoft.com/office/drawing/2014/main" val="4027267847"/>
                    </a:ext>
                  </a:extLst>
                </a:gridCol>
                <a:gridCol w="736014">
                  <a:extLst>
                    <a:ext uri="{9D8B030D-6E8A-4147-A177-3AD203B41FA5}">
                      <a16:colId xmlns:a16="http://schemas.microsoft.com/office/drawing/2014/main" val="583586495"/>
                    </a:ext>
                  </a:extLst>
                </a:gridCol>
                <a:gridCol w="736014">
                  <a:extLst>
                    <a:ext uri="{9D8B030D-6E8A-4147-A177-3AD203B41FA5}">
                      <a16:colId xmlns:a16="http://schemas.microsoft.com/office/drawing/2014/main" val="3294540041"/>
                    </a:ext>
                  </a:extLst>
                </a:gridCol>
                <a:gridCol w="736014">
                  <a:extLst>
                    <a:ext uri="{9D8B030D-6E8A-4147-A177-3AD203B41FA5}">
                      <a16:colId xmlns:a16="http://schemas.microsoft.com/office/drawing/2014/main" val="1423591685"/>
                    </a:ext>
                  </a:extLst>
                </a:gridCol>
                <a:gridCol w="736014">
                  <a:extLst>
                    <a:ext uri="{9D8B030D-6E8A-4147-A177-3AD203B41FA5}">
                      <a16:colId xmlns:a16="http://schemas.microsoft.com/office/drawing/2014/main" val="3047531554"/>
                    </a:ext>
                  </a:extLst>
                </a:gridCol>
                <a:gridCol w="736014">
                  <a:extLst>
                    <a:ext uri="{9D8B030D-6E8A-4147-A177-3AD203B41FA5}">
                      <a16:colId xmlns:a16="http://schemas.microsoft.com/office/drawing/2014/main" val="3268740442"/>
                    </a:ext>
                  </a:extLst>
                </a:gridCol>
                <a:gridCol w="736014">
                  <a:extLst>
                    <a:ext uri="{9D8B030D-6E8A-4147-A177-3AD203B41FA5}">
                      <a16:colId xmlns:a16="http://schemas.microsoft.com/office/drawing/2014/main" val="4024031982"/>
                    </a:ext>
                  </a:extLst>
                </a:gridCol>
                <a:gridCol w="736014">
                  <a:extLst>
                    <a:ext uri="{9D8B030D-6E8A-4147-A177-3AD203B41FA5}">
                      <a16:colId xmlns:a16="http://schemas.microsoft.com/office/drawing/2014/main" val="498396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8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7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6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5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4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2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1</a:t>
                      </a:r>
                      <a:endParaRPr kumimoji="1" lang="ja-JP" altLang="en-US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0</a:t>
                      </a:r>
                      <a:endParaRPr kumimoji="1" lang="ja-JP" altLang="en-US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-1</a:t>
                      </a:r>
                      <a:endParaRPr kumimoji="1" lang="ja-JP" altLang="en-US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-2</a:t>
                      </a:r>
                      <a:endParaRPr kumimoji="1" lang="ja-JP" altLang="en-US" sz="20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22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256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128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64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32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16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8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4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endParaRPr kumimoji="1" lang="ja-JP" altLang="en-US" sz="2000" dirty="0"/>
                    </a:p>
                  </a:txBody>
                  <a:tcPr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0.5</a:t>
                      </a:r>
                      <a:endParaRPr kumimoji="1" lang="ja-JP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0.25</a:t>
                      </a:r>
                      <a:endParaRPr kumimoji="1" lang="ja-JP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85487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A8AA84-23ED-4170-994E-226A0B158395}"/>
              </a:ext>
            </a:extLst>
          </p:cNvPr>
          <p:cNvSpPr/>
          <p:nvPr/>
        </p:nvSpPr>
        <p:spPr>
          <a:xfrm>
            <a:off x="7303625" y="2518811"/>
            <a:ext cx="601884" cy="247538"/>
          </a:xfrm>
          <a:prstGeom prst="rect">
            <a:avLst/>
          </a:prstGeom>
          <a:solidFill>
            <a:srgbClr val="DBE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4C73D22-5E48-4849-88C3-5AF7FBD35D5E}"/>
              </a:ext>
            </a:extLst>
          </p:cNvPr>
          <p:cNvSpPr/>
          <p:nvPr/>
        </p:nvSpPr>
        <p:spPr>
          <a:xfrm>
            <a:off x="8024668" y="2523082"/>
            <a:ext cx="601884" cy="247538"/>
          </a:xfrm>
          <a:prstGeom prst="rect">
            <a:avLst/>
          </a:prstGeom>
          <a:solidFill>
            <a:srgbClr val="DBE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86C05D2-45D8-4348-B937-F0298928DC96}"/>
              </a:ext>
            </a:extLst>
          </p:cNvPr>
          <p:cNvSpPr/>
          <p:nvPr/>
        </p:nvSpPr>
        <p:spPr>
          <a:xfrm>
            <a:off x="8753991" y="2518811"/>
            <a:ext cx="601884" cy="247538"/>
          </a:xfrm>
          <a:prstGeom prst="rect">
            <a:avLst/>
          </a:prstGeom>
          <a:solidFill>
            <a:srgbClr val="DBE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77D10C6-B1DC-49B4-85C6-220BCC07B02C}"/>
              </a:ext>
            </a:extLst>
          </p:cNvPr>
          <p:cNvCxnSpPr/>
          <p:nvPr/>
        </p:nvCxnSpPr>
        <p:spPr>
          <a:xfrm flipH="1">
            <a:off x="6217022" y="3009456"/>
            <a:ext cx="4482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8ACFCB4-5860-4121-9032-C934FDDBE98C}"/>
              </a:ext>
            </a:extLst>
          </p:cNvPr>
          <p:cNvSpPr txBox="1"/>
          <p:nvPr/>
        </p:nvSpPr>
        <p:spPr>
          <a:xfrm>
            <a:off x="6217022" y="3036593"/>
            <a:ext cx="654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*</a:t>
            </a:r>
            <a:r>
              <a:rPr kumimoji="1" lang="en-US" altLang="ja-JP" sz="3200" dirty="0"/>
              <a:t>2</a:t>
            </a:r>
            <a:endParaRPr kumimoji="1" lang="ja-JP" altLang="en-US" sz="3200" dirty="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083C0F8-AD7E-4F63-8B82-2B7B512B2CE2}"/>
              </a:ext>
            </a:extLst>
          </p:cNvPr>
          <p:cNvCxnSpPr/>
          <p:nvPr/>
        </p:nvCxnSpPr>
        <p:spPr>
          <a:xfrm flipH="1">
            <a:off x="5475193" y="3005490"/>
            <a:ext cx="4482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12B7D5C-037F-4D5B-9558-E70D1C3D8136}"/>
              </a:ext>
            </a:extLst>
          </p:cNvPr>
          <p:cNvSpPr txBox="1"/>
          <p:nvPr/>
        </p:nvSpPr>
        <p:spPr>
          <a:xfrm>
            <a:off x="5475193" y="3032627"/>
            <a:ext cx="654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*</a:t>
            </a:r>
            <a:r>
              <a:rPr kumimoji="1" lang="en-US" altLang="ja-JP" sz="3200" dirty="0"/>
              <a:t>2</a:t>
            </a:r>
            <a:endParaRPr kumimoji="1" lang="ja-JP" altLang="en-US" sz="3200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36EFB326-5DE5-4096-AB62-289AE0A3D23D}"/>
              </a:ext>
            </a:extLst>
          </p:cNvPr>
          <p:cNvCxnSpPr/>
          <p:nvPr/>
        </p:nvCxnSpPr>
        <p:spPr>
          <a:xfrm flipH="1">
            <a:off x="4733364" y="3009456"/>
            <a:ext cx="4482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FE3C9C3-7E95-47E6-9510-CEBB38EE5C85}"/>
              </a:ext>
            </a:extLst>
          </p:cNvPr>
          <p:cNvSpPr txBox="1"/>
          <p:nvPr/>
        </p:nvSpPr>
        <p:spPr>
          <a:xfrm flipH="1">
            <a:off x="4733364" y="3036593"/>
            <a:ext cx="65442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*</a:t>
            </a:r>
            <a:r>
              <a:rPr kumimoji="1" lang="en-US" altLang="ja-JP" sz="3200" dirty="0"/>
              <a:t>2</a:t>
            </a:r>
            <a:endParaRPr kumimoji="1" lang="ja-JP" altLang="en-US" sz="3200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9E08224-27EC-4660-A4A6-B99F8857786D}"/>
              </a:ext>
            </a:extLst>
          </p:cNvPr>
          <p:cNvCxnSpPr/>
          <p:nvPr/>
        </p:nvCxnSpPr>
        <p:spPr>
          <a:xfrm flipH="1">
            <a:off x="3991535" y="3005490"/>
            <a:ext cx="4482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019B115-F247-4F83-BEA9-6406869381EF}"/>
              </a:ext>
            </a:extLst>
          </p:cNvPr>
          <p:cNvSpPr txBox="1"/>
          <p:nvPr/>
        </p:nvSpPr>
        <p:spPr>
          <a:xfrm>
            <a:off x="3991535" y="3032627"/>
            <a:ext cx="654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*</a:t>
            </a:r>
            <a:r>
              <a:rPr kumimoji="1" lang="en-US" altLang="ja-JP" sz="3200" dirty="0"/>
              <a:t>2</a:t>
            </a:r>
            <a:endParaRPr kumimoji="1" lang="ja-JP" altLang="en-US" sz="3200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F09D96C0-3D18-4787-B375-575472022615}"/>
              </a:ext>
            </a:extLst>
          </p:cNvPr>
          <p:cNvCxnSpPr/>
          <p:nvPr/>
        </p:nvCxnSpPr>
        <p:spPr>
          <a:xfrm flipH="1">
            <a:off x="3249706" y="3005490"/>
            <a:ext cx="4482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94F6CA0-AEE9-4CF3-86FC-BED44DB95787}"/>
              </a:ext>
            </a:extLst>
          </p:cNvPr>
          <p:cNvSpPr txBox="1"/>
          <p:nvPr/>
        </p:nvSpPr>
        <p:spPr>
          <a:xfrm>
            <a:off x="3249706" y="3032627"/>
            <a:ext cx="654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*</a:t>
            </a:r>
            <a:r>
              <a:rPr kumimoji="1" lang="en-US" altLang="ja-JP" sz="3200" dirty="0"/>
              <a:t>2</a:t>
            </a:r>
            <a:endParaRPr kumimoji="1" lang="ja-JP" altLang="en-US" sz="3200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A049526C-3308-4D6A-9894-AB855946DB89}"/>
              </a:ext>
            </a:extLst>
          </p:cNvPr>
          <p:cNvCxnSpPr/>
          <p:nvPr/>
        </p:nvCxnSpPr>
        <p:spPr>
          <a:xfrm flipH="1">
            <a:off x="2507877" y="3005490"/>
            <a:ext cx="4482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E8FA48E-EC8E-4846-AD77-22AF8F97D894}"/>
              </a:ext>
            </a:extLst>
          </p:cNvPr>
          <p:cNvSpPr txBox="1"/>
          <p:nvPr/>
        </p:nvSpPr>
        <p:spPr>
          <a:xfrm>
            <a:off x="2507877" y="3032627"/>
            <a:ext cx="654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*</a:t>
            </a:r>
            <a:r>
              <a:rPr kumimoji="1" lang="en-US" altLang="ja-JP" sz="3200" dirty="0"/>
              <a:t>2</a:t>
            </a:r>
            <a:endParaRPr kumimoji="1" lang="ja-JP" altLang="en-US" sz="3200" dirty="0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45633C1C-98B8-453D-8136-2BD1E7C0483B}"/>
              </a:ext>
            </a:extLst>
          </p:cNvPr>
          <p:cNvCxnSpPr/>
          <p:nvPr/>
        </p:nvCxnSpPr>
        <p:spPr>
          <a:xfrm flipH="1">
            <a:off x="1766048" y="3005490"/>
            <a:ext cx="4482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B8936D6-A067-48CD-82C0-192AE62F4C3C}"/>
              </a:ext>
            </a:extLst>
          </p:cNvPr>
          <p:cNvSpPr txBox="1"/>
          <p:nvPr/>
        </p:nvSpPr>
        <p:spPr>
          <a:xfrm>
            <a:off x="1766048" y="3032627"/>
            <a:ext cx="654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*</a:t>
            </a:r>
            <a:r>
              <a:rPr kumimoji="1" lang="en-US" altLang="ja-JP" sz="3200" dirty="0"/>
              <a:t>2</a:t>
            </a:r>
            <a:endParaRPr kumimoji="1" lang="ja-JP" altLang="en-US" sz="3200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1895270E-D0D6-4D92-9B96-1ACA016772BE}"/>
              </a:ext>
            </a:extLst>
          </p:cNvPr>
          <p:cNvCxnSpPr>
            <a:cxnSpLocks/>
          </p:cNvCxnSpPr>
          <p:nvPr/>
        </p:nvCxnSpPr>
        <p:spPr>
          <a:xfrm>
            <a:off x="6217022" y="3640168"/>
            <a:ext cx="448235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A498786-D27F-45B8-B8ED-55206BC7970D}"/>
              </a:ext>
            </a:extLst>
          </p:cNvPr>
          <p:cNvSpPr txBox="1"/>
          <p:nvPr/>
        </p:nvSpPr>
        <p:spPr>
          <a:xfrm>
            <a:off x="6217022" y="3667305"/>
            <a:ext cx="654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/2</a:t>
            </a:r>
            <a:endParaRPr kumimoji="1" lang="ja-JP" altLang="en-US" sz="3200" dirty="0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7F7F3ADD-7455-4685-9406-0F788850F192}"/>
              </a:ext>
            </a:extLst>
          </p:cNvPr>
          <p:cNvCxnSpPr>
            <a:cxnSpLocks/>
          </p:cNvCxnSpPr>
          <p:nvPr/>
        </p:nvCxnSpPr>
        <p:spPr>
          <a:xfrm>
            <a:off x="5475193" y="3636202"/>
            <a:ext cx="448235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4B4AC86-B7AE-47EC-BEB2-02D0B32FCDB0}"/>
              </a:ext>
            </a:extLst>
          </p:cNvPr>
          <p:cNvSpPr txBox="1"/>
          <p:nvPr/>
        </p:nvSpPr>
        <p:spPr>
          <a:xfrm>
            <a:off x="5475193" y="3663339"/>
            <a:ext cx="654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/2</a:t>
            </a:r>
            <a:endParaRPr kumimoji="1" lang="ja-JP" altLang="en-US" sz="32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D1131263-B0D7-4E0E-B56B-B27A61ABE9B9}"/>
              </a:ext>
            </a:extLst>
          </p:cNvPr>
          <p:cNvCxnSpPr>
            <a:cxnSpLocks/>
          </p:cNvCxnSpPr>
          <p:nvPr/>
        </p:nvCxnSpPr>
        <p:spPr>
          <a:xfrm>
            <a:off x="4733364" y="3640168"/>
            <a:ext cx="448235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641F633-D7B0-4219-95B7-54110592F39D}"/>
              </a:ext>
            </a:extLst>
          </p:cNvPr>
          <p:cNvSpPr txBox="1"/>
          <p:nvPr/>
        </p:nvSpPr>
        <p:spPr>
          <a:xfrm>
            <a:off x="4733364" y="3667305"/>
            <a:ext cx="654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/2</a:t>
            </a:r>
            <a:endParaRPr kumimoji="1" lang="ja-JP" altLang="en-US" sz="3200" dirty="0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B5AD1730-562F-48DE-9B04-648D79BFB95E}"/>
              </a:ext>
            </a:extLst>
          </p:cNvPr>
          <p:cNvCxnSpPr>
            <a:cxnSpLocks/>
          </p:cNvCxnSpPr>
          <p:nvPr/>
        </p:nvCxnSpPr>
        <p:spPr>
          <a:xfrm>
            <a:off x="3991535" y="3636202"/>
            <a:ext cx="448235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243C147-E563-4A26-A58F-091F7CA46252}"/>
              </a:ext>
            </a:extLst>
          </p:cNvPr>
          <p:cNvSpPr txBox="1"/>
          <p:nvPr/>
        </p:nvSpPr>
        <p:spPr>
          <a:xfrm>
            <a:off x="3991535" y="3663339"/>
            <a:ext cx="654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/2</a:t>
            </a:r>
            <a:endParaRPr kumimoji="1" lang="ja-JP" altLang="en-US" sz="3200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F6CC0BE-AE0D-4EB2-B9FB-F52B1E90760C}"/>
              </a:ext>
            </a:extLst>
          </p:cNvPr>
          <p:cNvCxnSpPr>
            <a:cxnSpLocks/>
          </p:cNvCxnSpPr>
          <p:nvPr/>
        </p:nvCxnSpPr>
        <p:spPr>
          <a:xfrm>
            <a:off x="3249706" y="3636202"/>
            <a:ext cx="448235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4017856-D6BE-4F6E-8137-FE58A17F4474}"/>
              </a:ext>
            </a:extLst>
          </p:cNvPr>
          <p:cNvSpPr txBox="1"/>
          <p:nvPr/>
        </p:nvSpPr>
        <p:spPr>
          <a:xfrm>
            <a:off x="3249706" y="3663339"/>
            <a:ext cx="654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/2</a:t>
            </a:r>
            <a:endParaRPr kumimoji="1" lang="ja-JP" altLang="en-US" sz="3200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8C4A9A19-6890-47DD-85AA-EF22D904BB01}"/>
              </a:ext>
            </a:extLst>
          </p:cNvPr>
          <p:cNvCxnSpPr>
            <a:cxnSpLocks/>
          </p:cNvCxnSpPr>
          <p:nvPr/>
        </p:nvCxnSpPr>
        <p:spPr>
          <a:xfrm>
            <a:off x="2507877" y="3636202"/>
            <a:ext cx="448235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5347696-5A32-4A94-B236-EA81D37B16C0}"/>
              </a:ext>
            </a:extLst>
          </p:cNvPr>
          <p:cNvSpPr txBox="1"/>
          <p:nvPr/>
        </p:nvSpPr>
        <p:spPr>
          <a:xfrm>
            <a:off x="2507877" y="3663339"/>
            <a:ext cx="654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/2</a:t>
            </a:r>
            <a:endParaRPr kumimoji="1" lang="ja-JP" altLang="en-US" sz="3200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3147E574-B88B-4754-804C-114C5A2B73D0}"/>
              </a:ext>
            </a:extLst>
          </p:cNvPr>
          <p:cNvCxnSpPr>
            <a:cxnSpLocks/>
          </p:cNvCxnSpPr>
          <p:nvPr/>
        </p:nvCxnSpPr>
        <p:spPr>
          <a:xfrm>
            <a:off x="1766048" y="3636202"/>
            <a:ext cx="448235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C952D86-F4EA-4119-9219-3A6520184FEA}"/>
              </a:ext>
            </a:extLst>
          </p:cNvPr>
          <p:cNvSpPr txBox="1"/>
          <p:nvPr/>
        </p:nvSpPr>
        <p:spPr>
          <a:xfrm>
            <a:off x="1766048" y="3663339"/>
            <a:ext cx="654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/2</a:t>
            </a:r>
            <a:endParaRPr kumimoji="1" lang="ja-JP" altLang="en-US" sz="3200" dirty="0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F4644E0B-AF21-4DD3-8E3A-D5A4B604DDD6}"/>
              </a:ext>
            </a:extLst>
          </p:cNvPr>
          <p:cNvCxnSpPr>
            <a:cxnSpLocks/>
          </p:cNvCxnSpPr>
          <p:nvPr/>
        </p:nvCxnSpPr>
        <p:spPr>
          <a:xfrm>
            <a:off x="6958851" y="3644644"/>
            <a:ext cx="448235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3937662-2520-47B4-B220-ADBA840BBCAA}"/>
              </a:ext>
            </a:extLst>
          </p:cNvPr>
          <p:cNvSpPr txBox="1"/>
          <p:nvPr/>
        </p:nvSpPr>
        <p:spPr>
          <a:xfrm>
            <a:off x="6958851" y="3671781"/>
            <a:ext cx="654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/2</a:t>
            </a:r>
            <a:endParaRPr kumimoji="1" lang="ja-JP" altLang="en-US" sz="32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8F808C7-6A3E-40E0-9D5F-26E9CBC8BEB5}"/>
              </a:ext>
            </a:extLst>
          </p:cNvPr>
          <p:cNvCxnSpPr>
            <a:cxnSpLocks/>
          </p:cNvCxnSpPr>
          <p:nvPr/>
        </p:nvCxnSpPr>
        <p:spPr>
          <a:xfrm>
            <a:off x="7694924" y="3650309"/>
            <a:ext cx="448235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9173EE0-65DB-4943-9837-4F64C31A8D49}"/>
              </a:ext>
            </a:extLst>
          </p:cNvPr>
          <p:cNvSpPr txBox="1"/>
          <p:nvPr/>
        </p:nvSpPr>
        <p:spPr>
          <a:xfrm>
            <a:off x="7694924" y="3677446"/>
            <a:ext cx="654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/2</a:t>
            </a:r>
            <a:endParaRPr kumimoji="1" lang="ja-JP" altLang="en-US" sz="3200" dirty="0"/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2F30DDB8-E21E-4D10-BE04-F931005CBCAB}"/>
              </a:ext>
            </a:extLst>
          </p:cNvPr>
          <p:cNvCxnSpPr>
            <a:cxnSpLocks/>
          </p:cNvCxnSpPr>
          <p:nvPr/>
        </p:nvCxnSpPr>
        <p:spPr>
          <a:xfrm>
            <a:off x="8428753" y="3636202"/>
            <a:ext cx="448235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218A96A-E826-484B-A583-8EFFE0E50B75}"/>
              </a:ext>
            </a:extLst>
          </p:cNvPr>
          <p:cNvSpPr txBox="1"/>
          <p:nvPr/>
        </p:nvSpPr>
        <p:spPr>
          <a:xfrm>
            <a:off x="8428753" y="3663339"/>
            <a:ext cx="654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/2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209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30" grpId="0"/>
      <p:bldP spid="32" grpId="0"/>
      <p:bldP spid="34" grpId="0"/>
      <p:bldP spid="36" grpId="0"/>
      <p:bldP spid="38" grpId="0"/>
      <p:bldP spid="40" grpId="0"/>
      <p:bldP spid="42" grpId="0"/>
      <p:bldP spid="44" grpId="0"/>
      <p:bldP spid="46" grpId="0"/>
      <p:bldP spid="48" grpId="0"/>
      <p:bldP spid="50" grpId="0"/>
      <p:bldP spid="52" grpId="0"/>
      <p:bldP spid="54" grpId="0"/>
      <p:bldP spid="56" grpId="0"/>
      <p:bldP spid="61" grpId="0"/>
      <p:bldP spid="63" grpId="0"/>
      <p:bldP spid="65" grpId="0"/>
    </p:bld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4478150-f27b-486d-80db-225f3014c488" xsi:nil="true"/>
    <lcf76f155ced4ddcb4097134ff3c332f xmlns="a69c6e93-3fba-42bc-9fc3-ad2c47d2ab4e">
      <Terms xmlns="http://schemas.microsoft.com/office/infopath/2007/PartnerControls"/>
    </lcf76f155ced4ddcb4097134ff3c332f>
    <_x8a73__x7d30_ xmlns="a69c6e93-3fba-42bc-9fc3-ad2c47d2ab4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B0861DB5022CC49B6AC48554230C00D" ma:contentTypeVersion="17" ma:contentTypeDescription="新しいドキュメントを作成します。" ma:contentTypeScope="" ma:versionID="b7bb5f84ed1093942041780d37794cba">
  <xsd:schema xmlns:xsd="http://www.w3.org/2001/XMLSchema" xmlns:xs="http://www.w3.org/2001/XMLSchema" xmlns:p="http://schemas.microsoft.com/office/2006/metadata/properties" xmlns:ns2="a69c6e93-3fba-42bc-9fc3-ad2c47d2ab4e" xmlns:ns3="94478150-f27b-486d-80db-225f3014c488" targetNamespace="http://schemas.microsoft.com/office/2006/metadata/properties" ma:root="true" ma:fieldsID="def18b696a443ee284da8e8fc14c49ed" ns2:_="" ns3:_="">
    <xsd:import namespace="a69c6e93-3fba-42bc-9fc3-ad2c47d2ab4e"/>
    <xsd:import namespace="94478150-f27b-486d-80db-225f3014c4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_x8a73__x7d3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9c6e93-3fba-42bc-9fc3-ad2c47d2ab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画像タグ" ma:readOnly="false" ma:fieldId="{5cf76f15-5ced-4ddc-b409-7134ff3c332f}" ma:taxonomyMulti="true" ma:sspId="c7b788f1-635f-435b-a825-11a9aec0b6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x8a73__x7d30_" ma:index="24" nillable="true" ma:displayName="詳細" ma:format="Dropdown" ma:internalName="_x8a73__x7d30_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478150-f27b-486d-80db-225f3014c488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7759155f-99f2-4c12-a7f9-6e218bbed115}" ma:internalName="TaxCatchAll" ma:showField="CatchAllData" ma:web="94478150-f27b-486d-80db-225f3014c48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3698F8-3CFE-46C9-9467-0C90AC1DE14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30915E3-852B-4A39-AB7C-1B3449154330}"/>
</file>

<file path=customXml/itemProps3.xml><?xml version="1.0" encoding="utf-8"?>
<ds:datastoreItem xmlns:ds="http://schemas.openxmlformats.org/officeDocument/2006/customXml" ds:itemID="{A7EFAF7F-DA14-4C97-865E-18CEB3A2EA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1762</TotalTime>
  <Words>3007</Words>
  <Application>Microsoft Office PowerPoint</Application>
  <PresentationFormat>ワイド画面</PresentationFormat>
  <Paragraphs>1414</Paragraphs>
  <Slides>56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56</vt:i4>
      </vt:variant>
    </vt:vector>
  </HeadingPairs>
  <TitlesOfParts>
    <vt:vector size="62" baseType="lpstr">
      <vt:lpstr>ＭＳ ゴシック</vt:lpstr>
      <vt:lpstr>游ゴシック</vt:lpstr>
      <vt:lpstr>Arial</vt:lpstr>
      <vt:lpstr>Segoe UI</vt:lpstr>
      <vt:lpstr>Wingdings 3</vt:lpstr>
      <vt:lpstr>ファセット</vt:lpstr>
      <vt:lpstr>ゲーム数学</vt:lpstr>
      <vt:lpstr>本日の授業</vt:lpstr>
      <vt:lpstr>復習</vt:lpstr>
      <vt:lpstr>累乗</vt:lpstr>
      <vt:lpstr>2の累乗</vt:lpstr>
      <vt:lpstr>2進数</vt:lpstr>
      <vt:lpstr>2進数復習</vt:lpstr>
      <vt:lpstr>2進数の表記</vt:lpstr>
      <vt:lpstr>累乗について補足</vt:lpstr>
      <vt:lpstr>累乗について補足</vt:lpstr>
      <vt:lpstr>2進数を10進数に</vt:lpstr>
      <vt:lpstr>2進数でやってみる</vt:lpstr>
      <vt:lpstr>？に入る数字は？</vt:lpstr>
      <vt:lpstr>2進数でやってみる</vt:lpstr>
      <vt:lpstr>10進数 各桁の意味</vt:lpstr>
      <vt:lpstr>2進数でやってみる</vt:lpstr>
      <vt:lpstr>2進数でやってみる</vt:lpstr>
      <vt:lpstr>練習問題</vt:lpstr>
      <vt:lpstr>10進数を2進数に</vt:lpstr>
      <vt:lpstr>10進数を10進数に？</vt:lpstr>
      <vt:lpstr>10進数を10進数に？</vt:lpstr>
      <vt:lpstr>10進数を2進数に</vt:lpstr>
      <vt:lpstr>すだれ算</vt:lpstr>
      <vt:lpstr>練習問題</vt:lpstr>
      <vt:lpstr>京都大学文系　2021年度入試問題</vt:lpstr>
      <vt:lpstr>京都大学文系　2021年度入試問題</vt:lpstr>
      <vt:lpstr>16進数の表記</vt:lpstr>
      <vt:lpstr>16進数</vt:lpstr>
      <vt:lpstr>16進数をもっと数えてみる</vt:lpstr>
      <vt:lpstr>16進数を何に使うのか</vt:lpstr>
      <vt:lpstr>2進数→16進数</vt:lpstr>
      <vt:lpstr>2進数16進数対応表</vt:lpstr>
      <vt:lpstr>2進数を16進数に変換する</vt:lpstr>
      <vt:lpstr>2進数を16進数に変換する</vt:lpstr>
      <vt:lpstr>2進数を16進数に変換する</vt:lpstr>
      <vt:lpstr>2進数を16進数に変換する</vt:lpstr>
      <vt:lpstr>練習問題</vt:lpstr>
      <vt:lpstr>16進数を2進数に変換する</vt:lpstr>
      <vt:lpstr>16進数を2進数に変換する</vt:lpstr>
      <vt:lpstr>16進数を2進数に変換する</vt:lpstr>
      <vt:lpstr>練習問題</vt:lpstr>
      <vt:lpstr>10進数を16進数に変換</vt:lpstr>
      <vt:lpstr>16進数を10進数に</vt:lpstr>
      <vt:lpstr>メモリの単位</vt:lpstr>
      <vt:lpstr>前提</vt:lpstr>
      <vt:lpstr>キャラクターのステータス</vt:lpstr>
      <vt:lpstr>個体値のデータサイズ</vt:lpstr>
      <vt:lpstr>個体値のデータ</vt:lpstr>
      <vt:lpstr>個体値のデータ</vt:lpstr>
      <vt:lpstr>個体値のデータ</vt:lpstr>
      <vt:lpstr>AND演算</vt:lpstr>
      <vt:lpstr>データからとくぼうを取り出す</vt:lpstr>
      <vt:lpstr>データからとくぼうを取り出す</vt:lpstr>
      <vt:lpstr>ビットマスク</vt:lpstr>
      <vt:lpstr>ビットマスク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下道 俊樹</dc:creator>
  <cp:lastModifiedBy>古川 一彦</cp:lastModifiedBy>
  <cp:revision>544</cp:revision>
  <dcterms:created xsi:type="dcterms:W3CDTF">2022-01-19T03:00:03Z</dcterms:created>
  <dcterms:modified xsi:type="dcterms:W3CDTF">2022-05-17T23:15:41Z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0x0101003B0861DB5022CC49B6AC48554230C00D</vt:lpwstr>
  </property>
</Properties>
</file>