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01B47-7C91-5A64-63F7-182C99EF5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148DA9-32A1-D3BA-1150-AF4D5B9DE1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488ECD-8D3A-96FF-E01D-44F6076B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6EB701-2CC1-BCE0-A747-038ACA6F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F3EB8-9BB6-7959-097E-C25D70C0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48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1A12E-CA0E-0BAA-A944-44C08D65E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36447-7555-73C1-CE7C-3F96506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FDA8D2-F953-CCB6-13A5-9C43C116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8DF9FE-BFFF-27D8-4AE1-0E4512D9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7D470-57E1-0DA1-4063-74FBF2A8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298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98CA50-9783-D5FB-84AB-6C58A919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9C05C7-1372-5986-BF09-183906461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1BC19C-B3A5-293F-CECB-93C979F91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C4DB25-C5F9-3446-60A7-F526AB39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AF3F96-2C29-2173-15DA-AB7982E4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145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AB228-0272-FBB0-DAA2-C168742F9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5CEDED-A939-0F49-C102-B7C63A856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879FC5-1CF8-B403-AA3A-3613A7E3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40535-2CAA-A4DE-6FB1-264AD4D29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014E5D-07EA-65D9-E778-1B9E82393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41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6A969-5DC1-57BE-3136-FE157601D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A75F05-9BEB-5860-3E88-3EF6030C7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8804F4-C514-62AE-861C-05B1A06A1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2DAD1D-5C7D-EF40-1C36-296E352B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71C44C-1749-C01C-A065-E0A41A10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46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1B6CB-BE53-FD44-C733-7C3E9941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915240-AD65-29CE-29FE-22ABF9ABA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305B04-55FC-A619-45EF-1D160A6F4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58B285-8711-99DE-3C05-879FAB69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0E117E3-0653-5401-3C00-ED71EBE5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A6C90B-BC76-6612-A3E1-8D39E3AE2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73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232295-E2F4-2724-93E4-39D69C8E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C0CFC0-9501-AE2F-9DD5-041FACC35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68E6F3-1F70-490E-6A08-5B02D3B22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975B72-1A7F-9D40-91A6-E592B1C7E8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086F107-20C7-3581-BFBC-32631EA2A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CA23544-08CD-8ACE-C5F5-B81F0CD0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D9F76A-C26C-EE79-6CAC-FDAA1B3B5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C2E22C-37DF-7F52-D07D-8224768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0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D5A78-A4E4-6929-96AA-8AC62A018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026D2-5FA7-E97C-AC99-B8EBC0C1B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9B382E7-C8E3-83D6-9FDF-8DC55A59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CCF95FF-FDD3-06BC-5895-DE0ABACE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99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9A72833-589B-0E96-C6A1-8AFD31F3E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B790F20-571B-9648-68E4-B5879E26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E75BCA-E037-85E7-15B2-546FDF42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42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E8A04-B81A-07C2-5AE1-9E460652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1C840D-3AF0-1E51-4B04-9EBB6C34F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C787DA-9742-273E-DD53-646994AB6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0AB851-3DDD-4230-76BD-3A757AC0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7F2CD6-7B02-CC61-B674-2B3F02B2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BCABD6-6B3F-9B28-E06C-02946916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497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0D8941-28B4-D8C7-8C1A-2F3C9421B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6861B0-4BEE-5383-29CF-BB60D9E23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D0A85B-CCF5-075E-FE4D-F8BC2A00F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27A253-97CC-1AE0-9B92-2B350703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0935EE-D3A3-B693-71C7-A36AC8E1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E30D23-7D00-CA7B-BC36-0CC66078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1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1B532E-B7AF-B229-8CE9-8703F35C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5E2B04-128D-5FBC-680F-4D2B900A1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6C872F-F83A-3C47-4FF4-09D43F5CF9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462F84-2469-44CB-803F-224FFA9B3173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A7F38-253E-4A56-84B2-6B501DE83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440848-B0A6-6476-2FED-3A1F7D686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BC9B54-A3C4-4A8F-B5A2-389422893A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86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D8AFF19-E754-621C-FC53-4DE1F523FF51}"/>
              </a:ext>
            </a:extLst>
          </p:cNvPr>
          <p:cNvCxnSpPr/>
          <p:nvPr/>
        </p:nvCxnSpPr>
        <p:spPr>
          <a:xfrm flipV="1">
            <a:off x="9131408" y="334350"/>
            <a:ext cx="2059709" cy="19673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EE9990-4DF2-9A00-80C9-CC5F3EB892D8}"/>
              </a:ext>
            </a:extLst>
          </p:cNvPr>
          <p:cNvSpPr txBox="1"/>
          <p:nvPr/>
        </p:nvSpPr>
        <p:spPr>
          <a:xfrm>
            <a:off x="480291" y="554243"/>
            <a:ext cx="7007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ベクトルとは　</a:t>
            </a:r>
            <a:r>
              <a:rPr kumimoji="1" lang="ja-JP" altLang="en-US" sz="3200" b="1" dirty="0"/>
              <a:t>方向</a:t>
            </a:r>
            <a:r>
              <a:rPr kumimoji="1" lang="ja-JP" altLang="en-US" sz="2800" b="1" dirty="0"/>
              <a:t>　</a:t>
            </a:r>
            <a:r>
              <a:rPr kumimoji="1" lang="ja-JP" altLang="en-US" sz="2000" dirty="0"/>
              <a:t>と　</a:t>
            </a:r>
            <a:r>
              <a:rPr kumimoji="1" lang="ja-JP" altLang="en-US" sz="3200" b="1" dirty="0"/>
              <a:t>量</a:t>
            </a:r>
            <a:r>
              <a:rPr kumimoji="1" lang="ja-JP" altLang="en-US" sz="2800" b="1" dirty="0"/>
              <a:t>　</a:t>
            </a:r>
            <a:r>
              <a:rPr lang="ja-JP" altLang="en-US" sz="2000" dirty="0"/>
              <a:t>を持った数値である。</a:t>
            </a:r>
            <a:endParaRPr kumimoji="1" lang="ja-JP" altLang="en-US" sz="20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33FFF6-7797-58B3-0AB3-0E81AA13DAC3}"/>
              </a:ext>
            </a:extLst>
          </p:cNvPr>
          <p:cNvSpPr/>
          <p:nvPr/>
        </p:nvSpPr>
        <p:spPr>
          <a:xfrm>
            <a:off x="2299921" y="544625"/>
            <a:ext cx="988223" cy="5847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80FB6B-7ABA-FEB0-5F9F-7B160B4BE802}"/>
              </a:ext>
            </a:extLst>
          </p:cNvPr>
          <p:cNvCxnSpPr>
            <a:cxnSpLocks/>
          </p:cNvCxnSpPr>
          <p:nvPr/>
        </p:nvCxnSpPr>
        <p:spPr>
          <a:xfrm flipV="1">
            <a:off x="9131408" y="2301695"/>
            <a:ext cx="2059709" cy="13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B76ABC4-65D7-29B7-5B48-1A5260E46388}"/>
              </a:ext>
            </a:extLst>
          </p:cNvPr>
          <p:cNvCxnSpPr>
            <a:cxnSpLocks/>
          </p:cNvCxnSpPr>
          <p:nvPr/>
        </p:nvCxnSpPr>
        <p:spPr>
          <a:xfrm>
            <a:off x="11191117" y="333035"/>
            <a:ext cx="0" cy="19686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13F676B-008C-44BC-B52D-D09C9A62022F}"/>
                  </a:ext>
                </a:extLst>
              </p:cNvPr>
              <p:cNvSpPr txBox="1"/>
              <p:nvPr/>
            </p:nvSpPr>
            <p:spPr>
              <a:xfrm>
                <a:off x="480291" y="1497142"/>
                <a:ext cx="824932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例えば右の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1" lang="ja-JP" altLang="en-US" sz="2000" dirty="0"/>
                  <a:t>は、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kumimoji="1" lang="ja-JP" altLang="en-US" sz="2000" dirty="0"/>
                  <a:t>　</a:t>
                </a:r>
                <a:r>
                  <a:rPr kumimoji="1" lang="en-US" altLang="ja-JP" sz="2000" dirty="0"/>
                  <a:t>x</a:t>
                </a:r>
                <a:r>
                  <a:rPr kumimoji="1" lang="ja-JP" altLang="en-US" sz="2000" dirty="0"/>
                  <a:t>方向に</a:t>
                </a:r>
                <a:r>
                  <a:rPr lang="ja-JP" altLang="en-US" sz="2000" dirty="0"/>
                  <a:t>　２　</a:t>
                </a:r>
                <a:r>
                  <a:rPr lang="en-US" altLang="ja-JP" sz="2000" dirty="0"/>
                  <a:t>y</a:t>
                </a:r>
                <a:r>
                  <a:rPr lang="ja-JP" altLang="en-US" sz="2000" dirty="0"/>
                  <a:t>方向に　</a:t>
                </a:r>
                <a:r>
                  <a:rPr lang="en-US" altLang="ja-JP" sz="2000" dirty="0"/>
                  <a:t>3</a:t>
                </a:r>
                <a:r>
                  <a:rPr lang="ja-JP" altLang="en-US" sz="2000" dirty="0"/>
                  <a:t>　の</a:t>
                </a:r>
                <a:r>
                  <a:rPr lang="ja-JP" altLang="en-US" sz="2400" b="1" dirty="0"/>
                  <a:t>大きさ</a:t>
                </a:r>
                <a:r>
                  <a:rPr lang="ja-JP" altLang="en-US" sz="2000" dirty="0"/>
                  <a:t>を持ち、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　　　　を始点として（　　　</a:t>
                </a:r>
                <a:r>
                  <a:rPr lang="en-US" altLang="ja-JP" sz="2000" dirty="0"/>
                  <a:t>,</a:t>
                </a:r>
                <a:r>
                  <a:rPr lang="ja-JP" altLang="en-US" sz="2000" dirty="0"/>
                  <a:t>　　　）の</a:t>
                </a:r>
                <a:r>
                  <a:rPr lang="ja-JP" altLang="en-US" sz="2400" b="1" dirty="0"/>
                  <a:t>向き</a:t>
                </a:r>
                <a:r>
                  <a:rPr lang="ja-JP" altLang="en-US" sz="2000" dirty="0"/>
                  <a:t>に進むベクトルである。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713F676B-008C-44BC-B52D-D09C9A62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" y="1497142"/>
                <a:ext cx="8249324" cy="1754326"/>
              </a:xfrm>
              <a:prstGeom prst="rect">
                <a:avLst/>
              </a:prstGeom>
              <a:blipFill>
                <a:blip r:embed="rId2"/>
                <a:stretch>
                  <a:fillRect l="-813" t="-4181" r="-3548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800F9DF-03BA-CCCF-562B-E4CEEDDC4888}"/>
              </a:ext>
            </a:extLst>
          </p:cNvPr>
          <p:cNvSpPr/>
          <p:nvPr/>
        </p:nvSpPr>
        <p:spPr>
          <a:xfrm>
            <a:off x="3906903" y="544625"/>
            <a:ext cx="835824" cy="6040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AE4746-2DD4-50D0-9293-B399C9B6AB96}"/>
              </a:ext>
            </a:extLst>
          </p:cNvPr>
          <p:cNvSpPr txBox="1"/>
          <p:nvPr/>
        </p:nvSpPr>
        <p:spPr>
          <a:xfrm>
            <a:off x="10036572" y="2117687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7BC893-36CE-F7F0-EDA8-1DB9704AF575}"/>
              </a:ext>
            </a:extLst>
          </p:cNvPr>
          <p:cNvSpPr txBox="1"/>
          <p:nvPr/>
        </p:nvSpPr>
        <p:spPr>
          <a:xfrm>
            <a:off x="10983369" y="1348143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EEA70AB-C2FB-B2EE-BCF4-DAC9166DF6C9}"/>
              </a:ext>
            </a:extLst>
          </p:cNvPr>
          <p:cNvSpPr/>
          <p:nvPr/>
        </p:nvSpPr>
        <p:spPr>
          <a:xfrm>
            <a:off x="1864228" y="2137239"/>
            <a:ext cx="544866" cy="3497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4EA94E-EE5D-4C87-7AC6-359D0EAC8291}"/>
              </a:ext>
            </a:extLst>
          </p:cNvPr>
          <p:cNvSpPr/>
          <p:nvPr/>
        </p:nvSpPr>
        <p:spPr>
          <a:xfrm>
            <a:off x="3438948" y="2137239"/>
            <a:ext cx="544866" cy="3612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99DEDE-FC51-BDF4-7CD3-116BA7B6DEB4}"/>
              </a:ext>
            </a:extLst>
          </p:cNvPr>
          <p:cNvSpPr/>
          <p:nvPr/>
        </p:nvSpPr>
        <p:spPr>
          <a:xfrm>
            <a:off x="742010" y="2711264"/>
            <a:ext cx="781990" cy="4417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121130-54C0-06F6-A93D-DF2501E1CAB0}"/>
                  </a:ext>
                </a:extLst>
              </p:cNvPr>
              <p:cNvSpPr txBox="1"/>
              <p:nvPr/>
            </p:nvSpPr>
            <p:spPr>
              <a:xfrm>
                <a:off x="480291" y="3569085"/>
                <a:ext cx="8166198" cy="7454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/>
                  <a:t>であるので、右の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00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　</m:t>
                    </m:r>
                  </m:oMath>
                </a14:m>
                <a:r>
                  <a:rPr lang="ja-JP" altLang="en-US" sz="2000" dirty="0"/>
                  <a:t>　　　は（　　　</a:t>
                </a:r>
                <a:r>
                  <a:rPr lang="en-US" altLang="ja-JP" sz="2000" dirty="0"/>
                  <a:t>,</a:t>
                </a:r>
                <a:r>
                  <a:rPr lang="ja-JP" altLang="en-US" sz="2000" dirty="0"/>
                  <a:t>　　　）</a:t>
                </a:r>
                <a:endParaRPr lang="en-US" altLang="ja-JP" sz="2000" dirty="0"/>
              </a:p>
              <a:p>
                <a:endParaRPr lang="en-US" altLang="ja-JP" sz="2000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4121130-54C0-06F6-A93D-DF2501E1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91" y="3569085"/>
                <a:ext cx="8166198" cy="745460"/>
              </a:xfrm>
              <a:prstGeom prst="rect">
                <a:avLst/>
              </a:prstGeom>
              <a:blipFill>
                <a:blip r:embed="rId3"/>
                <a:stretch>
                  <a:fillRect l="-822" t="-56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36CB652-A965-FA6B-346D-16095593C99A}"/>
                  </a:ext>
                </a:extLst>
              </p:cNvPr>
              <p:cNvSpPr txBox="1"/>
              <p:nvPr/>
            </p:nvSpPr>
            <p:spPr>
              <a:xfrm>
                <a:off x="9761379" y="1053153"/>
                <a:ext cx="38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36CB652-A965-FA6B-346D-16095593C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379" y="1053153"/>
                <a:ext cx="384272" cy="369332"/>
              </a:xfrm>
              <a:prstGeom prst="rect">
                <a:avLst/>
              </a:prstGeom>
              <a:blipFill>
                <a:blip r:embed="rId4"/>
                <a:stretch>
                  <a:fillRect t="-23333"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34FF925-D25C-FDD9-4894-39D16D2D9303}"/>
              </a:ext>
            </a:extLst>
          </p:cNvPr>
          <p:cNvSpPr/>
          <p:nvPr/>
        </p:nvSpPr>
        <p:spPr>
          <a:xfrm>
            <a:off x="3063237" y="3581387"/>
            <a:ext cx="1130031" cy="51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0BF0F63-C3F0-FA57-0A64-1A99D3D39B60}"/>
              </a:ext>
            </a:extLst>
          </p:cNvPr>
          <p:cNvCxnSpPr/>
          <p:nvPr/>
        </p:nvCxnSpPr>
        <p:spPr>
          <a:xfrm flipV="1">
            <a:off x="9131408" y="3031930"/>
            <a:ext cx="2059709" cy="19673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B355302-C622-E71F-DED1-BF9677E12092}"/>
              </a:ext>
            </a:extLst>
          </p:cNvPr>
          <p:cNvCxnSpPr>
            <a:cxnSpLocks/>
          </p:cNvCxnSpPr>
          <p:nvPr/>
        </p:nvCxnSpPr>
        <p:spPr>
          <a:xfrm flipV="1">
            <a:off x="9131408" y="4999275"/>
            <a:ext cx="2059709" cy="13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21074D7-F56C-0F76-4F02-F07CDA6C198B}"/>
              </a:ext>
            </a:extLst>
          </p:cNvPr>
          <p:cNvCxnSpPr>
            <a:cxnSpLocks/>
          </p:cNvCxnSpPr>
          <p:nvPr/>
        </p:nvCxnSpPr>
        <p:spPr>
          <a:xfrm>
            <a:off x="11191117" y="3030615"/>
            <a:ext cx="0" cy="19686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1FE3D5E-5F1A-6D17-71FB-BD549DEAF267}"/>
              </a:ext>
            </a:extLst>
          </p:cNvPr>
          <p:cNvSpPr txBox="1"/>
          <p:nvPr/>
        </p:nvSpPr>
        <p:spPr>
          <a:xfrm>
            <a:off x="10036572" y="4815267"/>
            <a:ext cx="2968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5750855-B71A-1372-656B-EA7A58360D03}"/>
              </a:ext>
            </a:extLst>
          </p:cNvPr>
          <p:cNvSpPr txBox="1"/>
          <p:nvPr/>
        </p:nvSpPr>
        <p:spPr>
          <a:xfrm>
            <a:off x="10983369" y="4045723"/>
            <a:ext cx="2984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827DB92-6055-5CB4-78DA-486ECBB327D4}"/>
                  </a:ext>
                </a:extLst>
              </p:cNvPr>
              <p:cNvSpPr txBox="1"/>
              <p:nvPr/>
            </p:nvSpPr>
            <p:spPr>
              <a:xfrm>
                <a:off x="9761379" y="3750733"/>
                <a:ext cx="38048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7827DB92-6055-5CB4-78DA-486ECBB32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379" y="3750733"/>
                <a:ext cx="380489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970176C-50E9-631B-F46C-F898B8B70240}"/>
                  </a:ext>
                </a:extLst>
              </p:cNvPr>
              <p:cNvSpPr txBox="1"/>
              <p:nvPr/>
            </p:nvSpPr>
            <p:spPr>
              <a:xfrm>
                <a:off x="2486763" y="4366499"/>
                <a:ext cx="4837673" cy="460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000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ja-JP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ja-JP" altLang="en-US" sz="2000" i="1" dirty="0">
                        <a:latin typeface="Cambria Math" panose="02040503050406030204" pitchFamily="18" charset="0"/>
                      </a:rPr>
                      <m:t>の</m:t>
                    </m:r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　　</m:t>
                    </m:r>
                  </m:oMath>
                </a14:m>
                <a:r>
                  <a:rPr lang="ja-JP" altLang="en-US" sz="2000" dirty="0"/>
                  <a:t>　　　は（　　　</a:t>
                </a:r>
                <a:r>
                  <a:rPr lang="en-US" altLang="ja-JP" sz="2000" dirty="0"/>
                  <a:t>,</a:t>
                </a:r>
                <a:r>
                  <a:rPr lang="ja-JP" altLang="en-US" sz="2000" dirty="0"/>
                  <a:t>　　　）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970176C-50E9-631B-F46C-F898B8B70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763" y="4366499"/>
                <a:ext cx="4837673" cy="460895"/>
              </a:xfrm>
              <a:prstGeom prst="rect">
                <a:avLst/>
              </a:prstGeom>
              <a:blipFill>
                <a:blip r:embed="rId6"/>
                <a:stretch>
                  <a:fillRect b="-223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37F8B7F6-A59F-1E32-FF3A-127C6CF282F9}"/>
              </a:ext>
            </a:extLst>
          </p:cNvPr>
          <p:cNvSpPr/>
          <p:nvPr/>
        </p:nvSpPr>
        <p:spPr>
          <a:xfrm>
            <a:off x="3074125" y="4349385"/>
            <a:ext cx="1130031" cy="5158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758F029-30D6-C26C-0951-22A907556B4C}"/>
              </a:ext>
            </a:extLst>
          </p:cNvPr>
          <p:cNvSpPr txBox="1"/>
          <p:nvPr/>
        </p:nvSpPr>
        <p:spPr>
          <a:xfrm>
            <a:off x="547163" y="5360285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ベクトルには</a:t>
            </a:r>
            <a:r>
              <a:rPr lang="ja-JP" altLang="en-US" b="1" dirty="0"/>
              <a:t>向きと大きさ</a:t>
            </a:r>
            <a:r>
              <a:rPr lang="ja-JP" altLang="en-US" dirty="0"/>
              <a:t>のデータはあるが、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9431E08-1062-E6EF-589C-C3905352E221}"/>
              </a:ext>
            </a:extLst>
          </p:cNvPr>
          <p:cNvSpPr txBox="1"/>
          <p:nvPr/>
        </p:nvSpPr>
        <p:spPr>
          <a:xfrm>
            <a:off x="2136661" y="5969446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何処が　　　　　　　　　　　　　　のデータは無い。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1B811A5-4A3B-7065-2EF5-1AA59FFB1649}"/>
              </a:ext>
            </a:extLst>
          </p:cNvPr>
          <p:cNvSpPr/>
          <p:nvPr/>
        </p:nvSpPr>
        <p:spPr>
          <a:xfrm>
            <a:off x="2989514" y="5931591"/>
            <a:ext cx="3106486" cy="381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847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E19D9-5EDB-38F8-C3E8-6E678564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BEFEDCC-D97A-33A8-9398-0D62E50BBEBD}"/>
              </a:ext>
            </a:extLst>
          </p:cNvPr>
          <p:cNvCxnSpPr/>
          <p:nvPr/>
        </p:nvCxnSpPr>
        <p:spPr>
          <a:xfrm flipV="1">
            <a:off x="9131408" y="334350"/>
            <a:ext cx="2059709" cy="19673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3E038FB-E624-1B4D-EBA9-AD3A9A915671}"/>
              </a:ext>
            </a:extLst>
          </p:cNvPr>
          <p:cNvCxnSpPr>
            <a:cxnSpLocks/>
          </p:cNvCxnSpPr>
          <p:nvPr/>
        </p:nvCxnSpPr>
        <p:spPr>
          <a:xfrm flipV="1">
            <a:off x="9131408" y="2301695"/>
            <a:ext cx="2059709" cy="13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BA46B0A-95E5-5F7A-2B11-386FB72C5BC1}"/>
              </a:ext>
            </a:extLst>
          </p:cNvPr>
          <p:cNvCxnSpPr>
            <a:cxnSpLocks/>
          </p:cNvCxnSpPr>
          <p:nvPr/>
        </p:nvCxnSpPr>
        <p:spPr>
          <a:xfrm>
            <a:off x="11191117" y="333035"/>
            <a:ext cx="0" cy="19686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6B71512-FE70-4053-F832-7E8599D0942B}"/>
              </a:ext>
            </a:extLst>
          </p:cNvPr>
          <p:cNvSpPr txBox="1"/>
          <p:nvPr/>
        </p:nvSpPr>
        <p:spPr>
          <a:xfrm>
            <a:off x="10036572" y="2117687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２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EE4491-351F-84BF-41F4-D390AA0F46CD}"/>
              </a:ext>
            </a:extLst>
          </p:cNvPr>
          <p:cNvSpPr txBox="1"/>
          <p:nvPr/>
        </p:nvSpPr>
        <p:spPr>
          <a:xfrm>
            <a:off x="10983369" y="1348143"/>
            <a:ext cx="4154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ja-JP" altLang="en-US" dirty="0"/>
              <a:t>３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74577E-56D3-9419-72B3-4F4C46E7D4AB}"/>
                  </a:ext>
                </a:extLst>
              </p:cNvPr>
              <p:cNvSpPr txBox="1"/>
              <p:nvPr/>
            </p:nvSpPr>
            <p:spPr>
              <a:xfrm>
                <a:off x="9761379" y="1053153"/>
                <a:ext cx="3842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ja-JP" altLang="en-US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3274577E-56D3-9419-72B3-4F4C46E7D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379" y="1053153"/>
                <a:ext cx="384272" cy="369332"/>
              </a:xfrm>
              <a:prstGeom prst="rect">
                <a:avLst/>
              </a:prstGeom>
              <a:blipFill>
                <a:blip r:embed="rId2"/>
                <a:stretch>
                  <a:fillRect t="-23333" r="-285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E53A8524-8007-A264-E4EC-E956F77A6AFA}"/>
              </a:ext>
            </a:extLst>
          </p:cNvPr>
          <p:cNvSpPr/>
          <p:nvPr/>
        </p:nvSpPr>
        <p:spPr>
          <a:xfrm>
            <a:off x="4907811" y="1062955"/>
            <a:ext cx="2884981" cy="5611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8B47FFA-095B-AC7D-C7E8-C5B078DC144E}"/>
              </a:ext>
            </a:extLst>
          </p:cNvPr>
          <p:cNvCxnSpPr/>
          <p:nvPr/>
        </p:nvCxnSpPr>
        <p:spPr>
          <a:xfrm flipV="1">
            <a:off x="9131408" y="3031930"/>
            <a:ext cx="2059709" cy="196734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B9C221BD-6C41-334D-026D-798C618DB22D}"/>
              </a:ext>
            </a:extLst>
          </p:cNvPr>
          <p:cNvCxnSpPr>
            <a:cxnSpLocks/>
          </p:cNvCxnSpPr>
          <p:nvPr/>
        </p:nvCxnSpPr>
        <p:spPr>
          <a:xfrm flipV="1">
            <a:off x="9131408" y="4999275"/>
            <a:ext cx="2059709" cy="131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828137D-7D84-1446-E34F-209BAEDF8C74}"/>
              </a:ext>
            </a:extLst>
          </p:cNvPr>
          <p:cNvCxnSpPr>
            <a:cxnSpLocks/>
          </p:cNvCxnSpPr>
          <p:nvPr/>
        </p:nvCxnSpPr>
        <p:spPr>
          <a:xfrm>
            <a:off x="11191117" y="3030615"/>
            <a:ext cx="0" cy="196866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075A19B-FDDB-B4C3-4B58-05FCF5280FEC}"/>
              </a:ext>
            </a:extLst>
          </p:cNvPr>
          <p:cNvSpPr txBox="1"/>
          <p:nvPr/>
        </p:nvSpPr>
        <p:spPr>
          <a:xfrm>
            <a:off x="10036572" y="4815267"/>
            <a:ext cx="29687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x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CBB8439-FA61-2059-6392-EFAE48D08E56}"/>
              </a:ext>
            </a:extLst>
          </p:cNvPr>
          <p:cNvSpPr txBox="1"/>
          <p:nvPr/>
        </p:nvSpPr>
        <p:spPr>
          <a:xfrm>
            <a:off x="10983369" y="4045723"/>
            <a:ext cx="29848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y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582CEC-CE74-FFB9-AA7C-912591413E02}"/>
                  </a:ext>
                </a:extLst>
              </p:cNvPr>
              <p:cNvSpPr txBox="1"/>
              <p:nvPr/>
            </p:nvSpPr>
            <p:spPr>
              <a:xfrm>
                <a:off x="9761379" y="3750733"/>
                <a:ext cx="38048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1F582CEC-CE74-FFB9-AA7C-912591413E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379" y="3750733"/>
                <a:ext cx="380489" cy="4103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C0ED904-25D3-F803-1CC4-5CC47EF04D3F}"/>
                  </a:ext>
                </a:extLst>
              </p:cNvPr>
              <p:cNvSpPr txBox="1"/>
              <p:nvPr/>
            </p:nvSpPr>
            <p:spPr>
              <a:xfrm>
                <a:off x="466589" y="544626"/>
                <a:ext cx="824932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ja-JP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ja-JP" altLang="en-US" sz="2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kumimoji="1" lang="ja-JP" altLang="en-US" sz="2000" dirty="0"/>
                  <a:t>は</a:t>
                </a:r>
                <a:r>
                  <a:rPr kumimoji="1" lang="en-US" altLang="ja-JP" sz="2000" dirty="0"/>
                  <a:t>x</a:t>
                </a:r>
                <a:r>
                  <a:rPr kumimoji="1" lang="ja-JP" altLang="en-US" sz="2000" dirty="0"/>
                  <a:t>方向に</a:t>
                </a:r>
                <a:r>
                  <a:rPr lang="ja-JP" altLang="en-US" sz="2000" dirty="0"/>
                  <a:t>　２　</a:t>
                </a:r>
                <a:r>
                  <a:rPr lang="en-US" altLang="ja-JP" sz="2000" dirty="0"/>
                  <a:t>y</a:t>
                </a:r>
                <a:r>
                  <a:rPr lang="ja-JP" altLang="en-US" sz="2000" dirty="0"/>
                  <a:t>方向に　</a:t>
                </a:r>
                <a:r>
                  <a:rPr lang="en-US" altLang="ja-JP" sz="2000" dirty="0"/>
                  <a:t>3</a:t>
                </a:r>
                <a:r>
                  <a:rPr lang="ja-JP" altLang="en-US" sz="2000" dirty="0"/>
                  <a:t>　の</a:t>
                </a:r>
                <a:r>
                  <a:rPr lang="ja-JP" altLang="en-US" sz="2400" b="1" dirty="0"/>
                  <a:t>大きさ</a:t>
                </a:r>
                <a:r>
                  <a:rPr lang="ja-JP" altLang="en-US" sz="2000" dirty="0"/>
                  <a:t>を持つので、</a:t>
                </a:r>
                <a:endParaRPr lang="en-US" altLang="ja-JP" sz="2000" dirty="0"/>
              </a:p>
              <a:p>
                <a:endParaRPr lang="en-US" altLang="ja-JP" sz="2000" dirty="0"/>
              </a:p>
              <a:p>
                <a:r>
                  <a:rPr lang="ja-JP" altLang="en-US" sz="2000" dirty="0"/>
                  <a:t>　　　　　　　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ja-JP" alt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ja-JP" altLang="en-US" sz="20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ja-JP" altLang="en-US" sz="2000" i="1" dirty="0" smtClean="0">
                        <a:latin typeface="Cambria Math" panose="02040503050406030204" pitchFamily="18" charset="0"/>
                      </a:rPr>
                      <m:t>そのものの</m:t>
                    </m:r>
                  </m:oMath>
                </a14:m>
                <a:r>
                  <a:rPr lang="ja-JP" altLang="en-US" sz="2000" dirty="0"/>
                  <a:t>大きさは</a:t>
                </a:r>
                <a:endParaRPr lang="en-US" altLang="ja-JP" sz="2000" dirty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C0ED904-25D3-F803-1CC4-5CC47EF04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9" y="544626"/>
                <a:ext cx="8249324" cy="1077218"/>
              </a:xfrm>
              <a:prstGeom prst="rect">
                <a:avLst/>
              </a:prstGeom>
              <a:blipFill>
                <a:blip r:embed="rId4"/>
                <a:stretch>
                  <a:fillRect t="-4520" b="-96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C05C51E-554D-2BC6-EDE7-56FC99A1C9A6}"/>
              </a:ext>
            </a:extLst>
          </p:cNvPr>
          <p:cNvSpPr txBox="1"/>
          <p:nvPr/>
        </p:nvSpPr>
        <p:spPr>
          <a:xfrm>
            <a:off x="466589" y="2301695"/>
            <a:ext cx="82493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/>
              <a:t>これは三平方の定理により求まる。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ja-JP" altLang="en-US" sz="2000" dirty="0"/>
              <a:t>三平方の定理は　　</a:t>
            </a:r>
            <a:r>
              <a:rPr lang="en-US" altLang="ja-JP" sz="2000" dirty="0"/>
              <a:t>(</a:t>
            </a:r>
            <a:r>
              <a:rPr lang="ja-JP" altLang="en-US" sz="2000" dirty="0"/>
              <a:t>斜辺</a:t>
            </a:r>
            <a:r>
              <a:rPr lang="en-US" altLang="ja-JP" sz="2000" dirty="0"/>
              <a:t>)^2</a:t>
            </a:r>
            <a:r>
              <a:rPr lang="ja-JP" altLang="en-US" sz="2000" dirty="0"/>
              <a:t>　</a:t>
            </a:r>
            <a:r>
              <a:rPr lang="en-US" altLang="ja-JP" sz="2000" dirty="0"/>
              <a:t>=</a:t>
            </a:r>
            <a:r>
              <a:rPr lang="ja-JP" altLang="en-US" sz="2000" dirty="0"/>
              <a:t>　</a:t>
            </a:r>
            <a:r>
              <a:rPr lang="en-US" altLang="ja-JP" sz="2000" dirty="0"/>
              <a:t>(</a:t>
            </a:r>
            <a:r>
              <a:rPr lang="ja-JP" altLang="en-US" sz="2000" dirty="0"/>
              <a:t>底</a:t>
            </a:r>
            <a:r>
              <a:rPr lang="en-US" altLang="ja-JP" sz="2000" dirty="0"/>
              <a:t>)^2</a:t>
            </a:r>
            <a:r>
              <a:rPr lang="ja-JP" altLang="en-US" sz="2000" dirty="0"/>
              <a:t>　</a:t>
            </a:r>
            <a:r>
              <a:rPr lang="en-US" altLang="ja-JP" sz="2000" dirty="0"/>
              <a:t>+</a:t>
            </a:r>
            <a:r>
              <a:rPr lang="ja-JP" altLang="en-US" sz="2000" dirty="0"/>
              <a:t>　</a:t>
            </a:r>
            <a:r>
              <a:rPr lang="en-US" altLang="ja-JP" sz="2000" dirty="0"/>
              <a:t>(</a:t>
            </a:r>
            <a:r>
              <a:rPr lang="ja-JP" altLang="en-US" sz="2000" dirty="0"/>
              <a:t>高さ</a:t>
            </a:r>
            <a:r>
              <a:rPr lang="en-US" altLang="ja-JP" sz="2000" dirty="0"/>
              <a:t>)^2</a:t>
            </a:r>
          </a:p>
          <a:p>
            <a:r>
              <a:rPr lang="ja-JP" altLang="en-US" sz="2000" dirty="0"/>
              <a:t>で求まるので、</a:t>
            </a:r>
            <a:endParaRPr lang="en-US" altLang="ja-JP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2DE258D-8E14-B35B-D6F2-73915CD0C3D4}"/>
                  </a:ext>
                </a:extLst>
              </p:cNvPr>
              <p:cNvSpPr txBox="1"/>
              <p:nvPr/>
            </p:nvSpPr>
            <p:spPr>
              <a:xfrm>
                <a:off x="466589" y="3962248"/>
                <a:ext cx="380489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ja-JP" altLang="en-US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ja-JP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2DE258D-8E14-B35B-D6F2-73915CD0C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89" y="3962248"/>
                <a:ext cx="380489" cy="410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553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153</Words>
  <Application>Microsoft Office PowerPoint</Application>
  <PresentationFormat>ワイド画面</PresentationFormat>
  <Paragraphs>30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内藤 真広</dc:creator>
  <cp:lastModifiedBy>内藤 真広</cp:lastModifiedBy>
  <cp:revision>69</cp:revision>
  <dcterms:created xsi:type="dcterms:W3CDTF">2025-10-30T02:33:13Z</dcterms:created>
  <dcterms:modified xsi:type="dcterms:W3CDTF">2025-10-30T03:27:32Z</dcterms:modified>
</cp:coreProperties>
</file>