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0" r:id="rId5"/>
    <p:sldId id="261" r:id="rId6"/>
    <p:sldId id="262" r:id="rId7"/>
    <p:sldId id="264" r:id="rId8"/>
    <p:sldId id="265" r:id="rId9"/>
    <p:sldId id="263" r:id="rId10"/>
    <p:sldId id="266"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332" autoAdjust="0"/>
  </p:normalViewPr>
  <p:slideViewPr>
    <p:cSldViewPr snapToGrid="0">
      <p:cViewPr varScale="1">
        <p:scale>
          <a:sx n="69" d="100"/>
          <a:sy n="69" d="100"/>
        </p:scale>
        <p:origin x="96" y="1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ECB8BC-4B1F-4DFA-BC3A-CFC2ADA90AA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D03AD2AA-D41F-4AF5-ACC0-92CC88CD07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C0155B1E-D6FE-41F7-A26C-EE4FF3F31E00}"/>
              </a:ext>
            </a:extLst>
          </p:cNvPr>
          <p:cNvSpPr>
            <a:spLocks noGrp="1"/>
          </p:cNvSpPr>
          <p:nvPr>
            <p:ph type="dt" sz="half" idx="10"/>
          </p:nvPr>
        </p:nvSpPr>
        <p:spPr/>
        <p:txBody>
          <a:bodyPr/>
          <a:lstStyle/>
          <a:p>
            <a:fld id="{9904EC00-DD99-4281-BB91-56CDB668FF9D}" type="datetimeFigureOut">
              <a:rPr kumimoji="1" lang="ja-JP" altLang="en-US" smtClean="0"/>
              <a:t>2023/9/5</a:t>
            </a:fld>
            <a:endParaRPr kumimoji="1" lang="ja-JP" altLang="en-US"/>
          </a:p>
        </p:txBody>
      </p:sp>
      <p:sp>
        <p:nvSpPr>
          <p:cNvPr id="5" name="フッター プレースホルダー 4">
            <a:extLst>
              <a:ext uri="{FF2B5EF4-FFF2-40B4-BE49-F238E27FC236}">
                <a16:creationId xmlns:a16="http://schemas.microsoft.com/office/drawing/2014/main" id="{F0FD5C6C-FFF5-429E-9D48-C599EB0B06C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6AC6A53-4186-48B3-ADF8-F962E29C50C3}"/>
              </a:ext>
            </a:extLst>
          </p:cNvPr>
          <p:cNvSpPr>
            <a:spLocks noGrp="1"/>
          </p:cNvSpPr>
          <p:nvPr>
            <p:ph type="sldNum" sz="quarter" idx="12"/>
          </p:nvPr>
        </p:nvSpPr>
        <p:spPr/>
        <p:txBody>
          <a:bodyPr/>
          <a:lstStyle/>
          <a:p>
            <a:fld id="{1300135D-1B28-43A1-9BE8-4214148DFD9B}" type="slidenum">
              <a:rPr kumimoji="1" lang="ja-JP" altLang="en-US" smtClean="0"/>
              <a:t>‹#›</a:t>
            </a:fld>
            <a:endParaRPr kumimoji="1" lang="ja-JP" altLang="en-US"/>
          </a:p>
        </p:txBody>
      </p:sp>
    </p:spTree>
    <p:extLst>
      <p:ext uri="{BB962C8B-B14F-4D97-AF65-F5344CB8AC3E}">
        <p14:creationId xmlns:p14="http://schemas.microsoft.com/office/powerpoint/2010/main" val="1280140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BD4CFF-8404-45E1-8497-E9A505F760D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4B03E98-6BF5-4F2E-A6D8-2E037D9BDF8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1E477ED-161E-44B1-9F25-4D065CA8BBBE}"/>
              </a:ext>
            </a:extLst>
          </p:cNvPr>
          <p:cNvSpPr>
            <a:spLocks noGrp="1"/>
          </p:cNvSpPr>
          <p:nvPr>
            <p:ph type="dt" sz="half" idx="10"/>
          </p:nvPr>
        </p:nvSpPr>
        <p:spPr/>
        <p:txBody>
          <a:bodyPr/>
          <a:lstStyle/>
          <a:p>
            <a:fld id="{9904EC00-DD99-4281-BB91-56CDB668FF9D}" type="datetimeFigureOut">
              <a:rPr kumimoji="1" lang="ja-JP" altLang="en-US" smtClean="0"/>
              <a:t>2023/9/5</a:t>
            </a:fld>
            <a:endParaRPr kumimoji="1" lang="ja-JP" altLang="en-US"/>
          </a:p>
        </p:txBody>
      </p:sp>
      <p:sp>
        <p:nvSpPr>
          <p:cNvPr id="5" name="フッター プレースホルダー 4">
            <a:extLst>
              <a:ext uri="{FF2B5EF4-FFF2-40B4-BE49-F238E27FC236}">
                <a16:creationId xmlns:a16="http://schemas.microsoft.com/office/drawing/2014/main" id="{BA0CC8EC-C9A5-4189-85DB-D0C2902D7A3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D44F674-30CF-454C-9599-88B75F893E72}"/>
              </a:ext>
            </a:extLst>
          </p:cNvPr>
          <p:cNvSpPr>
            <a:spLocks noGrp="1"/>
          </p:cNvSpPr>
          <p:nvPr>
            <p:ph type="sldNum" sz="quarter" idx="12"/>
          </p:nvPr>
        </p:nvSpPr>
        <p:spPr/>
        <p:txBody>
          <a:bodyPr/>
          <a:lstStyle/>
          <a:p>
            <a:fld id="{1300135D-1B28-43A1-9BE8-4214148DFD9B}" type="slidenum">
              <a:rPr kumimoji="1" lang="ja-JP" altLang="en-US" smtClean="0"/>
              <a:t>‹#›</a:t>
            </a:fld>
            <a:endParaRPr kumimoji="1" lang="ja-JP" altLang="en-US"/>
          </a:p>
        </p:txBody>
      </p:sp>
    </p:spTree>
    <p:extLst>
      <p:ext uri="{BB962C8B-B14F-4D97-AF65-F5344CB8AC3E}">
        <p14:creationId xmlns:p14="http://schemas.microsoft.com/office/powerpoint/2010/main" val="8724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38C8D4E-D68E-45EC-BE86-295843A6B208}"/>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815A289-BC0B-464D-AF8B-EFD45CDB122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C6BD2FB-94CA-49AC-A84F-66308E8F5AD9}"/>
              </a:ext>
            </a:extLst>
          </p:cNvPr>
          <p:cNvSpPr>
            <a:spLocks noGrp="1"/>
          </p:cNvSpPr>
          <p:nvPr>
            <p:ph type="dt" sz="half" idx="10"/>
          </p:nvPr>
        </p:nvSpPr>
        <p:spPr/>
        <p:txBody>
          <a:bodyPr/>
          <a:lstStyle/>
          <a:p>
            <a:fld id="{9904EC00-DD99-4281-BB91-56CDB668FF9D}" type="datetimeFigureOut">
              <a:rPr kumimoji="1" lang="ja-JP" altLang="en-US" smtClean="0"/>
              <a:t>2023/9/5</a:t>
            </a:fld>
            <a:endParaRPr kumimoji="1" lang="ja-JP" altLang="en-US"/>
          </a:p>
        </p:txBody>
      </p:sp>
      <p:sp>
        <p:nvSpPr>
          <p:cNvPr id="5" name="フッター プレースホルダー 4">
            <a:extLst>
              <a:ext uri="{FF2B5EF4-FFF2-40B4-BE49-F238E27FC236}">
                <a16:creationId xmlns:a16="http://schemas.microsoft.com/office/drawing/2014/main" id="{3CB5757A-9BB2-4036-8B47-AA8FB07038E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97C28A1-EC75-4D61-B44F-EB03F3F05F13}"/>
              </a:ext>
            </a:extLst>
          </p:cNvPr>
          <p:cNvSpPr>
            <a:spLocks noGrp="1"/>
          </p:cNvSpPr>
          <p:nvPr>
            <p:ph type="sldNum" sz="quarter" idx="12"/>
          </p:nvPr>
        </p:nvSpPr>
        <p:spPr/>
        <p:txBody>
          <a:bodyPr/>
          <a:lstStyle/>
          <a:p>
            <a:fld id="{1300135D-1B28-43A1-9BE8-4214148DFD9B}" type="slidenum">
              <a:rPr kumimoji="1" lang="ja-JP" altLang="en-US" smtClean="0"/>
              <a:t>‹#›</a:t>
            </a:fld>
            <a:endParaRPr kumimoji="1" lang="ja-JP" altLang="en-US"/>
          </a:p>
        </p:txBody>
      </p:sp>
    </p:spTree>
    <p:extLst>
      <p:ext uri="{BB962C8B-B14F-4D97-AF65-F5344CB8AC3E}">
        <p14:creationId xmlns:p14="http://schemas.microsoft.com/office/powerpoint/2010/main" val="2517849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6C6C6C-CBEC-4B52-9D7F-92777797916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06E8ABF-6BCB-4508-A5E9-689BE980C8B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4C0C950-8FF4-4378-82B7-C8FCFE7F63E3}"/>
              </a:ext>
            </a:extLst>
          </p:cNvPr>
          <p:cNvSpPr>
            <a:spLocks noGrp="1"/>
          </p:cNvSpPr>
          <p:nvPr>
            <p:ph type="dt" sz="half" idx="10"/>
          </p:nvPr>
        </p:nvSpPr>
        <p:spPr/>
        <p:txBody>
          <a:bodyPr/>
          <a:lstStyle/>
          <a:p>
            <a:fld id="{9904EC00-DD99-4281-BB91-56CDB668FF9D}" type="datetimeFigureOut">
              <a:rPr kumimoji="1" lang="ja-JP" altLang="en-US" smtClean="0"/>
              <a:t>2023/9/5</a:t>
            </a:fld>
            <a:endParaRPr kumimoji="1" lang="ja-JP" altLang="en-US"/>
          </a:p>
        </p:txBody>
      </p:sp>
      <p:sp>
        <p:nvSpPr>
          <p:cNvPr id="5" name="フッター プレースホルダー 4">
            <a:extLst>
              <a:ext uri="{FF2B5EF4-FFF2-40B4-BE49-F238E27FC236}">
                <a16:creationId xmlns:a16="http://schemas.microsoft.com/office/drawing/2014/main" id="{BBB1923C-B1F4-4A3A-9D81-AF7618985BE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1DBBC3B-45C2-4499-98B5-DED89D20737C}"/>
              </a:ext>
            </a:extLst>
          </p:cNvPr>
          <p:cNvSpPr>
            <a:spLocks noGrp="1"/>
          </p:cNvSpPr>
          <p:nvPr>
            <p:ph type="sldNum" sz="quarter" idx="12"/>
          </p:nvPr>
        </p:nvSpPr>
        <p:spPr/>
        <p:txBody>
          <a:bodyPr/>
          <a:lstStyle/>
          <a:p>
            <a:fld id="{1300135D-1B28-43A1-9BE8-4214148DFD9B}" type="slidenum">
              <a:rPr kumimoji="1" lang="ja-JP" altLang="en-US" smtClean="0"/>
              <a:t>‹#›</a:t>
            </a:fld>
            <a:endParaRPr kumimoji="1" lang="ja-JP" altLang="en-US"/>
          </a:p>
        </p:txBody>
      </p:sp>
    </p:spTree>
    <p:extLst>
      <p:ext uri="{BB962C8B-B14F-4D97-AF65-F5344CB8AC3E}">
        <p14:creationId xmlns:p14="http://schemas.microsoft.com/office/powerpoint/2010/main" val="2872648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31E344-B51A-45CA-A3B3-3B5B670AD47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7C6F3D8-EDDB-4FFD-97D3-E736F006BD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C8B2B72-C57D-40AE-90EA-706051DCF9BA}"/>
              </a:ext>
            </a:extLst>
          </p:cNvPr>
          <p:cNvSpPr>
            <a:spLocks noGrp="1"/>
          </p:cNvSpPr>
          <p:nvPr>
            <p:ph type="dt" sz="half" idx="10"/>
          </p:nvPr>
        </p:nvSpPr>
        <p:spPr/>
        <p:txBody>
          <a:bodyPr/>
          <a:lstStyle/>
          <a:p>
            <a:fld id="{9904EC00-DD99-4281-BB91-56CDB668FF9D}" type="datetimeFigureOut">
              <a:rPr kumimoji="1" lang="ja-JP" altLang="en-US" smtClean="0"/>
              <a:t>2023/9/5</a:t>
            </a:fld>
            <a:endParaRPr kumimoji="1" lang="ja-JP" altLang="en-US"/>
          </a:p>
        </p:txBody>
      </p:sp>
      <p:sp>
        <p:nvSpPr>
          <p:cNvPr id="5" name="フッター プレースホルダー 4">
            <a:extLst>
              <a:ext uri="{FF2B5EF4-FFF2-40B4-BE49-F238E27FC236}">
                <a16:creationId xmlns:a16="http://schemas.microsoft.com/office/drawing/2014/main" id="{3F140795-A82F-4843-A398-026479DB334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E838C5B-00CE-4BF6-9EF9-A369209694C6}"/>
              </a:ext>
            </a:extLst>
          </p:cNvPr>
          <p:cNvSpPr>
            <a:spLocks noGrp="1"/>
          </p:cNvSpPr>
          <p:nvPr>
            <p:ph type="sldNum" sz="quarter" idx="12"/>
          </p:nvPr>
        </p:nvSpPr>
        <p:spPr/>
        <p:txBody>
          <a:bodyPr/>
          <a:lstStyle/>
          <a:p>
            <a:fld id="{1300135D-1B28-43A1-9BE8-4214148DFD9B}" type="slidenum">
              <a:rPr kumimoji="1" lang="ja-JP" altLang="en-US" smtClean="0"/>
              <a:t>‹#›</a:t>
            </a:fld>
            <a:endParaRPr kumimoji="1" lang="ja-JP" altLang="en-US"/>
          </a:p>
        </p:txBody>
      </p:sp>
    </p:spTree>
    <p:extLst>
      <p:ext uri="{BB962C8B-B14F-4D97-AF65-F5344CB8AC3E}">
        <p14:creationId xmlns:p14="http://schemas.microsoft.com/office/powerpoint/2010/main" val="3680057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90EA32-A83A-4CE4-A3FD-CB020C5D05C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2D5A73F-5B5A-4885-BC32-33EA4208935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32B824D-D0C4-46EB-BEBB-BA9ED10B1E9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2F35094-3719-4A86-88AB-1D3532EB2CAC}"/>
              </a:ext>
            </a:extLst>
          </p:cNvPr>
          <p:cNvSpPr>
            <a:spLocks noGrp="1"/>
          </p:cNvSpPr>
          <p:nvPr>
            <p:ph type="dt" sz="half" idx="10"/>
          </p:nvPr>
        </p:nvSpPr>
        <p:spPr/>
        <p:txBody>
          <a:bodyPr/>
          <a:lstStyle/>
          <a:p>
            <a:fld id="{9904EC00-DD99-4281-BB91-56CDB668FF9D}" type="datetimeFigureOut">
              <a:rPr kumimoji="1" lang="ja-JP" altLang="en-US" smtClean="0"/>
              <a:t>2023/9/5</a:t>
            </a:fld>
            <a:endParaRPr kumimoji="1" lang="ja-JP" altLang="en-US"/>
          </a:p>
        </p:txBody>
      </p:sp>
      <p:sp>
        <p:nvSpPr>
          <p:cNvPr id="6" name="フッター プレースホルダー 5">
            <a:extLst>
              <a:ext uri="{FF2B5EF4-FFF2-40B4-BE49-F238E27FC236}">
                <a16:creationId xmlns:a16="http://schemas.microsoft.com/office/drawing/2014/main" id="{F5727F60-81BE-482C-ABEB-C64BB73BC5D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36BCC19-8F16-43A5-9941-B467EEC999F9}"/>
              </a:ext>
            </a:extLst>
          </p:cNvPr>
          <p:cNvSpPr>
            <a:spLocks noGrp="1"/>
          </p:cNvSpPr>
          <p:nvPr>
            <p:ph type="sldNum" sz="quarter" idx="12"/>
          </p:nvPr>
        </p:nvSpPr>
        <p:spPr/>
        <p:txBody>
          <a:bodyPr/>
          <a:lstStyle/>
          <a:p>
            <a:fld id="{1300135D-1B28-43A1-9BE8-4214148DFD9B}" type="slidenum">
              <a:rPr kumimoji="1" lang="ja-JP" altLang="en-US" smtClean="0"/>
              <a:t>‹#›</a:t>
            </a:fld>
            <a:endParaRPr kumimoji="1" lang="ja-JP" altLang="en-US"/>
          </a:p>
        </p:txBody>
      </p:sp>
    </p:spTree>
    <p:extLst>
      <p:ext uri="{BB962C8B-B14F-4D97-AF65-F5344CB8AC3E}">
        <p14:creationId xmlns:p14="http://schemas.microsoft.com/office/powerpoint/2010/main" val="3163348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86889F-6C68-47C6-B55B-6EA082C8D96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F0DE43A-5986-41FB-AA22-45F5D8DFAF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8E3B227-7A7E-48BF-A814-DD3013517F3B}"/>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0C7FC87-00F4-4496-B021-3F4D8B596F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448B1DC-19C0-441B-812B-ACCCB53AAED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A44B93E-D886-4E57-BD0D-C1292D1661AF}"/>
              </a:ext>
            </a:extLst>
          </p:cNvPr>
          <p:cNvSpPr>
            <a:spLocks noGrp="1"/>
          </p:cNvSpPr>
          <p:nvPr>
            <p:ph type="dt" sz="half" idx="10"/>
          </p:nvPr>
        </p:nvSpPr>
        <p:spPr/>
        <p:txBody>
          <a:bodyPr/>
          <a:lstStyle/>
          <a:p>
            <a:fld id="{9904EC00-DD99-4281-BB91-56CDB668FF9D}" type="datetimeFigureOut">
              <a:rPr kumimoji="1" lang="ja-JP" altLang="en-US" smtClean="0"/>
              <a:t>2023/9/5</a:t>
            </a:fld>
            <a:endParaRPr kumimoji="1" lang="ja-JP" altLang="en-US"/>
          </a:p>
        </p:txBody>
      </p:sp>
      <p:sp>
        <p:nvSpPr>
          <p:cNvPr id="8" name="フッター プレースホルダー 7">
            <a:extLst>
              <a:ext uri="{FF2B5EF4-FFF2-40B4-BE49-F238E27FC236}">
                <a16:creationId xmlns:a16="http://schemas.microsoft.com/office/drawing/2014/main" id="{F11CE0CE-CF90-401A-9D8C-02321EEC7E3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467C0A6-63C2-49DA-96C7-C2EC12ECDB53}"/>
              </a:ext>
            </a:extLst>
          </p:cNvPr>
          <p:cNvSpPr>
            <a:spLocks noGrp="1"/>
          </p:cNvSpPr>
          <p:nvPr>
            <p:ph type="sldNum" sz="quarter" idx="12"/>
          </p:nvPr>
        </p:nvSpPr>
        <p:spPr/>
        <p:txBody>
          <a:bodyPr/>
          <a:lstStyle/>
          <a:p>
            <a:fld id="{1300135D-1B28-43A1-9BE8-4214148DFD9B}" type="slidenum">
              <a:rPr kumimoji="1" lang="ja-JP" altLang="en-US" smtClean="0"/>
              <a:t>‹#›</a:t>
            </a:fld>
            <a:endParaRPr kumimoji="1" lang="ja-JP" altLang="en-US"/>
          </a:p>
        </p:txBody>
      </p:sp>
    </p:spTree>
    <p:extLst>
      <p:ext uri="{BB962C8B-B14F-4D97-AF65-F5344CB8AC3E}">
        <p14:creationId xmlns:p14="http://schemas.microsoft.com/office/powerpoint/2010/main" val="722586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153914-B6FC-45B9-A7F6-316E3160116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9D7C8DC-FE38-4397-8A07-58DF266E5193}"/>
              </a:ext>
            </a:extLst>
          </p:cNvPr>
          <p:cNvSpPr>
            <a:spLocks noGrp="1"/>
          </p:cNvSpPr>
          <p:nvPr>
            <p:ph type="dt" sz="half" idx="10"/>
          </p:nvPr>
        </p:nvSpPr>
        <p:spPr/>
        <p:txBody>
          <a:bodyPr/>
          <a:lstStyle/>
          <a:p>
            <a:fld id="{9904EC00-DD99-4281-BB91-56CDB668FF9D}" type="datetimeFigureOut">
              <a:rPr kumimoji="1" lang="ja-JP" altLang="en-US" smtClean="0"/>
              <a:t>2023/9/5</a:t>
            </a:fld>
            <a:endParaRPr kumimoji="1" lang="ja-JP" altLang="en-US"/>
          </a:p>
        </p:txBody>
      </p:sp>
      <p:sp>
        <p:nvSpPr>
          <p:cNvPr id="4" name="フッター プレースホルダー 3">
            <a:extLst>
              <a:ext uri="{FF2B5EF4-FFF2-40B4-BE49-F238E27FC236}">
                <a16:creationId xmlns:a16="http://schemas.microsoft.com/office/drawing/2014/main" id="{95BB7DA7-CBCA-47CD-BB35-7B1CBC112CA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8027819-A450-494F-9F81-ED33B21A6B19}"/>
              </a:ext>
            </a:extLst>
          </p:cNvPr>
          <p:cNvSpPr>
            <a:spLocks noGrp="1"/>
          </p:cNvSpPr>
          <p:nvPr>
            <p:ph type="sldNum" sz="quarter" idx="12"/>
          </p:nvPr>
        </p:nvSpPr>
        <p:spPr/>
        <p:txBody>
          <a:bodyPr/>
          <a:lstStyle/>
          <a:p>
            <a:fld id="{1300135D-1B28-43A1-9BE8-4214148DFD9B}" type="slidenum">
              <a:rPr kumimoji="1" lang="ja-JP" altLang="en-US" smtClean="0"/>
              <a:t>‹#›</a:t>
            </a:fld>
            <a:endParaRPr kumimoji="1" lang="ja-JP" altLang="en-US"/>
          </a:p>
        </p:txBody>
      </p:sp>
    </p:spTree>
    <p:extLst>
      <p:ext uri="{BB962C8B-B14F-4D97-AF65-F5344CB8AC3E}">
        <p14:creationId xmlns:p14="http://schemas.microsoft.com/office/powerpoint/2010/main" val="3706773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1FE4ABE-63DD-4F76-9C07-479009ECFAE3}"/>
              </a:ext>
            </a:extLst>
          </p:cNvPr>
          <p:cNvSpPr>
            <a:spLocks noGrp="1"/>
          </p:cNvSpPr>
          <p:nvPr>
            <p:ph type="dt" sz="half" idx="10"/>
          </p:nvPr>
        </p:nvSpPr>
        <p:spPr/>
        <p:txBody>
          <a:bodyPr/>
          <a:lstStyle/>
          <a:p>
            <a:fld id="{9904EC00-DD99-4281-BB91-56CDB668FF9D}" type="datetimeFigureOut">
              <a:rPr kumimoji="1" lang="ja-JP" altLang="en-US" smtClean="0"/>
              <a:t>2023/9/5</a:t>
            </a:fld>
            <a:endParaRPr kumimoji="1" lang="ja-JP" altLang="en-US"/>
          </a:p>
        </p:txBody>
      </p:sp>
      <p:sp>
        <p:nvSpPr>
          <p:cNvPr id="3" name="フッター プレースホルダー 2">
            <a:extLst>
              <a:ext uri="{FF2B5EF4-FFF2-40B4-BE49-F238E27FC236}">
                <a16:creationId xmlns:a16="http://schemas.microsoft.com/office/drawing/2014/main" id="{DD977671-7A99-447A-846A-8BCA77D9AF9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400FA43-ECA8-4667-B9CA-0C23B4B060C2}"/>
              </a:ext>
            </a:extLst>
          </p:cNvPr>
          <p:cNvSpPr>
            <a:spLocks noGrp="1"/>
          </p:cNvSpPr>
          <p:nvPr>
            <p:ph type="sldNum" sz="quarter" idx="12"/>
          </p:nvPr>
        </p:nvSpPr>
        <p:spPr/>
        <p:txBody>
          <a:bodyPr/>
          <a:lstStyle/>
          <a:p>
            <a:fld id="{1300135D-1B28-43A1-9BE8-4214148DFD9B}" type="slidenum">
              <a:rPr kumimoji="1" lang="ja-JP" altLang="en-US" smtClean="0"/>
              <a:t>‹#›</a:t>
            </a:fld>
            <a:endParaRPr kumimoji="1" lang="ja-JP" altLang="en-US"/>
          </a:p>
        </p:txBody>
      </p:sp>
    </p:spTree>
    <p:extLst>
      <p:ext uri="{BB962C8B-B14F-4D97-AF65-F5344CB8AC3E}">
        <p14:creationId xmlns:p14="http://schemas.microsoft.com/office/powerpoint/2010/main" val="4199357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911EF1-CC47-4137-91C7-18C3C817162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9B2DC15-2FFD-4912-81F4-0B973B6B0F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089D66B-7D8F-4FDD-93A6-F14DE009F8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1D52D82-BE98-4930-B243-6D2EC7F51DD2}"/>
              </a:ext>
            </a:extLst>
          </p:cNvPr>
          <p:cNvSpPr>
            <a:spLocks noGrp="1"/>
          </p:cNvSpPr>
          <p:nvPr>
            <p:ph type="dt" sz="half" idx="10"/>
          </p:nvPr>
        </p:nvSpPr>
        <p:spPr/>
        <p:txBody>
          <a:bodyPr/>
          <a:lstStyle/>
          <a:p>
            <a:fld id="{9904EC00-DD99-4281-BB91-56CDB668FF9D}" type="datetimeFigureOut">
              <a:rPr kumimoji="1" lang="ja-JP" altLang="en-US" smtClean="0"/>
              <a:t>2023/9/5</a:t>
            </a:fld>
            <a:endParaRPr kumimoji="1" lang="ja-JP" altLang="en-US"/>
          </a:p>
        </p:txBody>
      </p:sp>
      <p:sp>
        <p:nvSpPr>
          <p:cNvPr id="6" name="フッター プレースホルダー 5">
            <a:extLst>
              <a:ext uri="{FF2B5EF4-FFF2-40B4-BE49-F238E27FC236}">
                <a16:creationId xmlns:a16="http://schemas.microsoft.com/office/drawing/2014/main" id="{0608B098-07CB-471D-AC20-82EC073C69E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2382BBA-8562-41C4-AF91-5615EE83E433}"/>
              </a:ext>
            </a:extLst>
          </p:cNvPr>
          <p:cNvSpPr>
            <a:spLocks noGrp="1"/>
          </p:cNvSpPr>
          <p:nvPr>
            <p:ph type="sldNum" sz="quarter" idx="12"/>
          </p:nvPr>
        </p:nvSpPr>
        <p:spPr/>
        <p:txBody>
          <a:bodyPr/>
          <a:lstStyle/>
          <a:p>
            <a:fld id="{1300135D-1B28-43A1-9BE8-4214148DFD9B}" type="slidenum">
              <a:rPr kumimoji="1" lang="ja-JP" altLang="en-US" smtClean="0"/>
              <a:t>‹#›</a:t>
            </a:fld>
            <a:endParaRPr kumimoji="1" lang="ja-JP" altLang="en-US"/>
          </a:p>
        </p:txBody>
      </p:sp>
    </p:spTree>
    <p:extLst>
      <p:ext uri="{BB962C8B-B14F-4D97-AF65-F5344CB8AC3E}">
        <p14:creationId xmlns:p14="http://schemas.microsoft.com/office/powerpoint/2010/main" val="437541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DA5ECC-A270-4020-B6E0-9AE29569323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490DC1B-E9B1-491C-A1C9-531DEBF734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688EDF4-512F-463D-89B8-930C0ECD7E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9C7D658-8581-4FB5-9C65-1E013F1E66F7}"/>
              </a:ext>
            </a:extLst>
          </p:cNvPr>
          <p:cNvSpPr>
            <a:spLocks noGrp="1"/>
          </p:cNvSpPr>
          <p:nvPr>
            <p:ph type="dt" sz="half" idx="10"/>
          </p:nvPr>
        </p:nvSpPr>
        <p:spPr/>
        <p:txBody>
          <a:bodyPr/>
          <a:lstStyle/>
          <a:p>
            <a:fld id="{9904EC00-DD99-4281-BB91-56CDB668FF9D}" type="datetimeFigureOut">
              <a:rPr kumimoji="1" lang="ja-JP" altLang="en-US" smtClean="0"/>
              <a:t>2023/9/5</a:t>
            </a:fld>
            <a:endParaRPr kumimoji="1" lang="ja-JP" altLang="en-US"/>
          </a:p>
        </p:txBody>
      </p:sp>
      <p:sp>
        <p:nvSpPr>
          <p:cNvPr id="6" name="フッター プレースホルダー 5">
            <a:extLst>
              <a:ext uri="{FF2B5EF4-FFF2-40B4-BE49-F238E27FC236}">
                <a16:creationId xmlns:a16="http://schemas.microsoft.com/office/drawing/2014/main" id="{E80BDDEA-F59D-49CA-A731-A75A04F96B1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9C9E234-48EE-4787-AFA3-63A9B7A9F72E}"/>
              </a:ext>
            </a:extLst>
          </p:cNvPr>
          <p:cNvSpPr>
            <a:spLocks noGrp="1"/>
          </p:cNvSpPr>
          <p:nvPr>
            <p:ph type="sldNum" sz="quarter" idx="12"/>
          </p:nvPr>
        </p:nvSpPr>
        <p:spPr/>
        <p:txBody>
          <a:bodyPr/>
          <a:lstStyle/>
          <a:p>
            <a:fld id="{1300135D-1B28-43A1-9BE8-4214148DFD9B}" type="slidenum">
              <a:rPr kumimoji="1" lang="ja-JP" altLang="en-US" smtClean="0"/>
              <a:t>‹#›</a:t>
            </a:fld>
            <a:endParaRPr kumimoji="1" lang="ja-JP" altLang="en-US"/>
          </a:p>
        </p:txBody>
      </p:sp>
    </p:spTree>
    <p:extLst>
      <p:ext uri="{BB962C8B-B14F-4D97-AF65-F5344CB8AC3E}">
        <p14:creationId xmlns:p14="http://schemas.microsoft.com/office/powerpoint/2010/main" val="953540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C4D22E0-15BF-45C6-9E5F-7B604519A0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AB31636-E1E6-4E41-8029-A14C36B4D3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6034BD4-C1EB-43FA-ABBB-8721D5FD86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04EC00-DD99-4281-BB91-56CDB668FF9D}" type="datetimeFigureOut">
              <a:rPr kumimoji="1" lang="ja-JP" altLang="en-US" smtClean="0"/>
              <a:t>2023/9/5</a:t>
            </a:fld>
            <a:endParaRPr kumimoji="1" lang="ja-JP" altLang="en-US"/>
          </a:p>
        </p:txBody>
      </p:sp>
      <p:sp>
        <p:nvSpPr>
          <p:cNvPr id="5" name="フッター プレースホルダー 4">
            <a:extLst>
              <a:ext uri="{FF2B5EF4-FFF2-40B4-BE49-F238E27FC236}">
                <a16:creationId xmlns:a16="http://schemas.microsoft.com/office/drawing/2014/main" id="{1D9955CA-6A7A-44A3-B570-BCCD72259F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A03AFD8-D81D-4A65-A4F4-B2F666175B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00135D-1B28-43A1-9BE8-4214148DFD9B}" type="slidenum">
              <a:rPr kumimoji="1" lang="ja-JP" altLang="en-US" smtClean="0"/>
              <a:t>‹#›</a:t>
            </a:fld>
            <a:endParaRPr kumimoji="1" lang="ja-JP" altLang="en-US"/>
          </a:p>
        </p:txBody>
      </p:sp>
    </p:spTree>
    <p:extLst>
      <p:ext uri="{BB962C8B-B14F-4D97-AF65-F5344CB8AC3E}">
        <p14:creationId xmlns:p14="http://schemas.microsoft.com/office/powerpoint/2010/main" val="770445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3C07B4-4595-42F7-A65B-84BA9241D601}"/>
              </a:ext>
            </a:extLst>
          </p:cNvPr>
          <p:cNvSpPr>
            <a:spLocks noGrp="1"/>
          </p:cNvSpPr>
          <p:nvPr>
            <p:ph type="ctrTitle"/>
          </p:nvPr>
        </p:nvSpPr>
        <p:spPr>
          <a:xfrm>
            <a:off x="1524000" y="1988637"/>
            <a:ext cx="9144000" cy="2387600"/>
          </a:xfrm>
        </p:spPr>
        <p:txBody>
          <a:bodyPr/>
          <a:lstStyle/>
          <a:p>
            <a:r>
              <a:rPr kumimoji="1" lang="ja-JP" altLang="en-US" dirty="0"/>
              <a:t>ネットワーク通信</a:t>
            </a:r>
            <a:br>
              <a:rPr lang="en-US" altLang="ja-JP" dirty="0"/>
            </a:br>
            <a:r>
              <a:rPr kumimoji="1" lang="ja-JP" altLang="en-US" dirty="0"/>
              <a:t>超基本</a:t>
            </a:r>
          </a:p>
        </p:txBody>
      </p:sp>
    </p:spTree>
    <p:extLst>
      <p:ext uri="{BB962C8B-B14F-4D97-AF65-F5344CB8AC3E}">
        <p14:creationId xmlns:p14="http://schemas.microsoft.com/office/powerpoint/2010/main" val="3920033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264859D1-0C10-4BC7-AC3C-DAA19D02F2B2}"/>
              </a:ext>
            </a:extLst>
          </p:cNvPr>
          <p:cNvSpPr>
            <a:spLocks noGrp="1"/>
          </p:cNvSpPr>
          <p:nvPr>
            <p:ph type="title"/>
          </p:nvPr>
        </p:nvSpPr>
        <p:spPr>
          <a:xfrm>
            <a:off x="365318" y="622285"/>
            <a:ext cx="10515600" cy="661570"/>
          </a:xfrm>
        </p:spPr>
        <p:txBody>
          <a:bodyPr>
            <a:normAutofit/>
          </a:bodyPr>
          <a:lstStyle/>
          <a:p>
            <a:r>
              <a:rPr lang="ja-JP" altLang="en-US" sz="3200" dirty="0"/>
              <a:t>なので、数学を諦めたなら</a:t>
            </a:r>
          </a:p>
        </p:txBody>
      </p:sp>
      <p:sp>
        <p:nvSpPr>
          <p:cNvPr id="3" name="テキスト ボックス 2">
            <a:extLst>
              <a:ext uri="{FF2B5EF4-FFF2-40B4-BE49-F238E27FC236}">
                <a16:creationId xmlns:a16="http://schemas.microsoft.com/office/drawing/2014/main" id="{62367C2E-EA62-458F-9E8B-5FBD005BB196}"/>
              </a:ext>
            </a:extLst>
          </p:cNvPr>
          <p:cNvSpPr txBox="1"/>
          <p:nvPr/>
        </p:nvSpPr>
        <p:spPr>
          <a:xfrm>
            <a:off x="809935" y="2967335"/>
            <a:ext cx="10572125" cy="923330"/>
          </a:xfrm>
          <a:prstGeom prst="rect">
            <a:avLst/>
          </a:prstGeom>
          <a:noFill/>
        </p:spPr>
        <p:txBody>
          <a:bodyPr wrap="none" rtlCol="0">
            <a:spAutoFit/>
          </a:bodyPr>
          <a:lstStyle/>
          <a:p>
            <a:r>
              <a:rPr lang="ja-JP" altLang="en-US" sz="5400" b="1" dirty="0"/>
              <a:t>ネットワークをガチってください</a:t>
            </a:r>
            <a:endParaRPr lang="en-US" altLang="ja-JP" sz="2400" b="1" dirty="0"/>
          </a:p>
        </p:txBody>
      </p:sp>
      <p:sp>
        <p:nvSpPr>
          <p:cNvPr id="4" name="テキスト ボックス 3">
            <a:extLst>
              <a:ext uri="{FF2B5EF4-FFF2-40B4-BE49-F238E27FC236}">
                <a16:creationId xmlns:a16="http://schemas.microsoft.com/office/drawing/2014/main" id="{4EE42A6B-2F81-4E66-BEA4-66F3CFA56D42}"/>
              </a:ext>
            </a:extLst>
          </p:cNvPr>
          <p:cNvSpPr txBox="1"/>
          <p:nvPr/>
        </p:nvSpPr>
        <p:spPr>
          <a:xfrm>
            <a:off x="1412665" y="1675081"/>
            <a:ext cx="9366667" cy="646331"/>
          </a:xfrm>
          <a:prstGeom prst="rect">
            <a:avLst/>
          </a:prstGeom>
          <a:noFill/>
        </p:spPr>
        <p:txBody>
          <a:bodyPr wrap="none" rtlCol="0">
            <a:spAutoFit/>
          </a:bodyPr>
          <a:lstStyle/>
          <a:p>
            <a:r>
              <a:rPr kumimoji="1" lang="ja-JP" altLang="en-US" dirty="0"/>
              <a:t>ネットワーク以外だと、</a:t>
            </a:r>
            <a:r>
              <a:rPr lang="en-US" altLang="ja-JP" dirty="0"/>
              <a:t>AI</a:t>
            </a:r>
            <a:r>
              <a:rPr lang="ja-JP" altLang="en-US" dirty="0"/>
              <a:t>だろうが、産業機械だろうが、医療だろうが、銀行系だろうが</a:t>
            </a:r>
            <a:endParaRPr lang="en-US" altLang="ja-JP" dirty="0"/>
          </a:p>
          <a:p>
            <a:r>
              <a:rPr kumimoji="1" lang="ja-JP" altLang="en-US" dirty="0"/>
              <a:t>やっぱり数学がいるので</a:t>
            </a:r>
            <a:r>
              <a:rPr kumimoji="1" lang="en-US" altLang="ja-JP" dirty="0"/>
              <a:t>(</a:t>
            </a:r>
            <a:r>
              <a:rPr kumimoji="1" lang="ja-JP" altLang="en-US" dirty="0"/>
              <a:t>情報系って数学系の派生なので基本数学をやるんですよね</a:t>
            </a:r>
            <a:r>
              <a:rPr kumimoji="1" lang="en-US" altLang="ja-JP" dirty="0"/>
              <a:t>……)</a:t>
            </a:r>
            <a:endParaRPr kumimoji="1" lang="ja-JP" altLang="en-US" dirty="0"/>
          </a:p>
        </p:txBody>
      </p:sp>
      <p:sp>
        <p:nvSpPr>
          <p:cNvPr id="6" name="テキスト ボックス 5">
            <a:extLst>
              <a:ext uri="{FF2B5EF4-FFF2-40B4-BE49-F238E27FC236}">
                <a16:creationId xmlns:a16="http://schemas.microsoft.com/office/drawing/2014/main" id="{5C22A359-880A-4D42-89F0-4A6F8A8E3235}"/>
              </a:ext>
            </a:extLst>
          </p:cNvPr>
          <p:cNvSpPr txBox="1"/>
          <p:nvPr/>
        </p:nvSpPr>
        <p:spPr>
          <a:xfrm>
            <a:off x="4375014" y="4659699"/>
            <a:ext cx="7007046" cy="523220"/>
          </a:xfrm>
          <a:prstGeom prst="rect">
            <a:avLst/>
          </a:prstGeom>
          <a:noFill/>
        </p:spPr>
        <p:txBody>
          <a:bodyPr wrap="none" rtlCol="0">
            <a:spAutoFit/>
          </a:bodyPr>
          <a:lstStyle/>
          <a:p>
            <a:r>
              <a:rPr kumimoji="1" lang="ja-JP" altLang="en-US" sz="2800" dirty="0"/>
              <a:t>ネットワークだけは</a:t>
            </a:r>
            <a:r>
              <a:rPr kumimoji="1" lang="ja-JP" altLang="en-US" sz="2800" b="1" dirty="0"/>
              <a:t>単純知識</a:t>
            </a:r>
            <a:r>
              <a:rPr kumimoji="1" lang="ja-JP" altLang="en-US" sz="2800" dirty="0"/>
              <a:t>で戦えます。</a:t>
            </a:r>
            <a:endParaRPr kumimoji="1" lang="ja-JP" altLang="en-US" dirty="0"/>
          </a:p>
        </p:txBody>
      </p:sp>
    </p:spTree>
    <p:extLst>
      <p:ext uri="{BB962C8B-B14F-4D97-AF65-F5344CB8AC3E}">
        <p14:creationId xmlns:p14="http://schemas.microsoft.com/office/powerpoint/2010/main" val="2912207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264859D1-0C10-4BC7-AC3C-DAA19D02F2B2}"/>
              </a:ext>
            </a:extLst>
          </p:cNvPr>
          <p:cNvSpPr>
            <a:spLocks noGrp="1"/>
          </p:cNvSpPr>
          <p:nvPr>
            <p:ph type="title"/>
          </p:nvPr>
        </p:nvSpPr>
        <p:spPr>
          <a:xfrm>
            <a:off x="485274" y="365126"/>
            <a:ext cx="10515600" cy="661570"/>
          </a:xfrm>
        </p:spPr>
        <p:txBody>
          <a:bodyPr>
            <a:normAutofit/>
          </a:bodyPr>
          <a:lstStyle/>
          <a:p>
            <a:r>
              <a:rPr lang="ja-JP" altLang="en-US" sz="3200" dirty="0"/>
              <a:t>通信には</a:t>
            </a:r>
            <a:r>
              <a:rPr lang="ja-JP" altLang="en-US" sz="3200" b="1" dirty="0"/>
              <a:t>ローカル通信</a:t>
            </a:r>
            <a:r>
              <a:rPr lang="ja-JP" altLang="en-US" sz="3200" dirty="0"/>
              <a:t>と</a:t>
            </a:r>
            <a:r>
              <a:rPr lang="ja-JP" altLang="en-US" sz="3200" b="1" dirty="0"/>
              <a:t>ネットワーク通信</a:t>
            </a:r>
            <a:r>
              <a:rPr lang="ja-JP" altLang="en-US" sz="3200" dirty="0"/>
              <a:t>がある</a:t>
            </a:r>
          </a:p>
        </p:txBody>
      </p:sp>
      <p:sp>
        <p:nvSpPr>
          <p:cNvPr id="2" name="テキスト ボックス 1">
            <a:extLst>
              <a:ext uri="{FF2B5EF4-FFF2-40B4-BE49-F238E27FC236}">
                <a16:creationId xmlns:a16="http://schemas.microsoft.com/office/drawing/2014/main" id="{C20FBB5B-71D1-4C66-8C84-ABCB3E3AE057}"/>
              </a:ext>
            </a:extLst>
          </p:cNvPr>
          <p:cNvSpPr txBox="1"/>
          <p:nvPr/>
        </p:nvSpPr>
        <p:spPr>
          <a:xfrm>
            <a:off x="485274" y="1266971"/>
            <a:ext cx="4059044" cy="58477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sz="3200" dirty="0"/>
              <a:t>ローカル通信</a:t>
            </a:r>
          </a:p>
        </p:txBody>
      </p:sp>
      <p:sp>
        <p:nvSpPr>
          <p:cNvPr id="18" name="テキスト ボックス 17">
            <a:extLst>
              <a:ext uri="{FF2B5EF4-FFF2-40B4-BE49-F238E27FC236}">
                <a16:creationId xmlns:a16="http://schemas.microsoft.com/office/drawing/2014/main" id="{1AAF92B4-6DBB-488C-ACE2-8B5E8EBDEB88}"/>
              </a:ext>
            </a:extLst>
          </p:cNvPr>
          <p:cNvSpPr txBox="1"/>
          <p:nvPr/>
        </p:nvSpPr>
        <p:spPr>
          <a:xfrm>
            <a:off x="6112912" y="1257259"/>
            <a:ext cx="4059044" cy="58477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sz="3200" dirty="0"/>
              <a:t>ネットワーク通信</a:t>
            </a:r>
          </a:p>
        </p:txBody>
      </p:sp>
      <p:sp>
        <p:nvSpPr>
          <p:cNvPr id="3" name="テキスト ボックス 2">
            <a:extLst>
              <a:ext uri="{FF2B5EF4-FFF2-40B4-BE49-F238E27FC236}">
                <a16:creationId xmlns:a16="http://schemas.microsoft.com/office/drawing/2014/main" id="{C5BD9BC8-F383-4BCC-8305-BC29442B8893}"/>
              </a:ext>
            </a:extLst>
          </p:cNvPr>
          <p:cNvSpPr txBox="1"/>
          <p:nvPr/>
        </p:nvSpPr>
        <p:spPr>
          <a:xfrm>
            <a:off x="351460" y="2092021"/>
            <a:ext cx="5570756" cy="3170099"/>
          </a:xfrm>
          <a:prstGeom prst="rect">
            <a:avLst/>
          </a:prstGeom>
          <a:noFill/>
        </p:spPr>
        <p:txBody>
          <a:bodyPr wrap="none" rtlCol="0">
            <a:spAutoFit/>
          </a:bodyPr>
          <a:lstStyle/>
          <a:p>
            <a:r>
              <a:rPr kumimoji="1" lang="ja-JP" altLang="en-US" sz="2000" dirty="0"/>
              <a:t>・プリンターとかと通信するような通信</a:t>
            </a:r>
            <a:endParaRPr kumimoji="1" lang="en-US" altLang="ja-JP" sz="2000" dirty="0"/>
          </a:p>
          <a:p>
            <a:endParaRPr lang="en-US" altLang="ja-JP" sz="2000" dirty="0"/>
          </a:p>
          <a:p>
            <a:r>
              <a:rPr kumimoji="1" lang="ja-JP" altLang="en-US" sz="2000" dirty="0"/>
              <a:t>・インターネットを経由しなければ全てこれ</a:t>
            </a:r>
            <a:endParaRPr kumimoji="1" lang="en-US" altLang="ja-JP" sz="2000" dirty="0"/>
          </a:p>
          <a:p>
            <a:endParaRPr lang="en-US" altLang="ja-JP" sz="2000" dirty="0"/>
          </a:p>
          <a:p>
            <a:r>
              <a:rPr kumimoji="1" lang="ja-JP" altLang="en-US" sz="2000" dirty="0"/>
              <a:t>・古い分け方だと、</a:t>
            </a:r>
            <a:endParaRPr kumimoji="1" lang="en-US" altLang="ja-JP" sz="2000" dirty="0"/>
          </a:p>
          <a:p>
            <a:r>
              <a:rPr lang="ja-JP" altLang="en-US" sz="2000" dirty="0"/>
              <a:t>　－ローカル通信：直接有線での通信</a:t>
            </a:r>
            <a:endParaRPr lang="en-US" altLang="ja-JP" sz="2000" dirty="0"/>
          </a:p>
          <a:p>
            <a:r>
              <a:rPr kumimoji="1" lang="ja-JP" altLang="en-US" sz="2000" dirty="0"/>
              <a:t>　－アドホック通信：無線などを経由する通信</a:t>
            </a:r>
            <a:endParaRPr kumimoji="1" lang="en-US" altLang="ja-JP" sz="2000" dirty="0"/>
          </a:p>
          <a:p>
            <a:endParaRPr lang="en-US" altLang="ja-JP" sz="2000" dirty="0"/>
          </a:p>
          <a:p>
            <a:r>
              <a:rPr kumimoji="1" lang="ja-JP" altLang="en-US" sz="2000" dirty="0"/>
              <a:t>・</a:t>
            </a:r>
            <a:r>
              <a:rPr kumimoji="1" lang="en-US" altLang="ja-JP" sz="2000" dirty="0"/>
              <a:t>PSP</a:t>
            </a:r>
            <a:r>
              <a:rPr kumimoji="1" lang="ja-JP" altLang="en-US" sz="2000" dirty="0"/>
              <a:t>とか</a:t>
            </a:r>
            <a:r>
              <a:rPr kumimoji="1" lang="en-US" altLang="ja-JP" sz="2000" dirty="0"/>
              <a:t>DS</a:t>
            </a:r>
            <a:r>
              <a:rPr kumimoji="1" lang="ja-JP" altLang="en-US" sz="2000" dirty="0"/>
              <a:t>の通信対戦とかも、</a:t>
            </a:r>
            <a:endParaRPr kumimoji="1" lang="en-US" altLang="ja-JP" sz="2000" dirty="0"/>
          </a:p>
          <a:p>
            <a:r>
              <a:rPr lang="ja-JP" altLang="en-US" sz="2000" dirty="0"/>
              <a:t>　ネットを経由しなければローカル通信</a:t>
            </a:r>
            <a:endParaRPr kumimoji="1" lang="ja-JP" altLang="en-US" sz="2000" dirty="0"/>
          </a:p>
        </p:txBody>
      </p:sp>
      <p:sp>
        <p:nvSpPr>
          <p:cNvPr id="4" name="テキスト ボックス 3">
            <a:extLst>
              <a:ext uri="{FF2B5EF4-FFF2-40B4-BE49-F238E27FC236}">
                <a16:creationId xmlns:a16="http://schemas.microsoft.com/office/drawing/2014/main" id="{FF3A8AC4-D34C-4A7D-8B58-FD5EE0A0E990}"/>
              </a:ext>
            </a:extLst>
          </p:cNvPr>
          <p:cNvSpPr txBox="1"/>
          <p:nvPr/>
        </p:nvSpPr>
        <p:spPr>
          <a:xfrm>
            <a:off x="2181307" y="5847173"/>
            <a:ext cx="7829386" cy="830997"/>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pPr algn="ctr"/>
            <a:r>
              <a:rPr kumimoji="1" lang="ja-JP" altLang="en-US" sz="2400" dirty="0"/>
              <a:t>どちらの通信経路もネットワーク</a:t>
            </a:r>
            <a:r>
              <a:rPr kumimoji="1" lang="en-US" altLang="ja-JP" sz="2400" dirty="0"/>
              <a:t>(Web)</a:t>
            </a:r>
            <a:r>
              <a:rPr kumimoji="1" lang="ja-JP" altLang="en-US" sz="2400" dirty="0"/>
              <a:t>と呼ばれます。</a:t>
            </a:r>
            <a:endParaRPr kumimoji="1" lang="en-US" altLang="ja-JP" sz="2400" dirty="0"/>
          </a:p>
          <a:p>
            <a:pPr algn="ctr"/>
            <a:r>
              <a:rPr lang="ja-JP" altLang="en-US" sz="2400" dirty="0"/>
              <a:t>（</a:t>
            </a:r>
            <a:r>
              <a:rPr lang="en-US" altLang="ja-JP" sz="2400" dirty="0"/>
              <a:t>HDD</a:t>
            </a:r>
            <a:r>
              <a:rPr lang="ja-JP" altLang="en-US" sz="2400" dirty="0"/>
              <a:t>とかとの通信もネットワーク）</a:t>
            </a:r>
            <a:endParaRPr kumimoji="1" lang="ja-JP" altLang="en-US" sz="2400" dirty="0"/>
          </a:p>
        </p:txBody>
      </p:sp>
      <p:sp>
        <p:nvSpPr>
          <p:cNvPr id="19" name="テキスト ボックス 18">
            <a:extLst>
              <a:ext uri="{FF2B5EF4-FFF2-40B4-BE49-F238E27FC236}">
                <a16:creationId xmlns:a16="http://schemas.microsoft.com/office/drawing/2014/main" id="{1AB3595D-4424-4A68-B6FF-AAA51816C2C8}"/>
              </a:ext>
            </a:extLst>
          </p:cNvPr>
          <p:cNvSpPr txBox="1"/>
          <p:nvPr/>
        </p:nvSpPr>
        <p:spPr>
          <a:xfrm>
            <a:off x="5922216" y="2006078"/>
            <a:ext cx="5745484" cy="3785652"/>
          </a:xfrm>
          <a:prstGeom prst="rect">
            <a:avLst/>
          </a:prstGeom>
          <a:noFill/>
        </p:spPr>
        <p:txBody>
          <a:bodyPr wrap="none" rtlCol="0">
            <a:spAutoFit/>
          </a:bodyPr>
          <a:lstStyle/>
          <a:p>
            <a:r>
              <a:rPr kumimoji="1" lang="ja-JP" altLang="en-US" sz="2000" dirty="0"/>
              <a:t>・インターネットを経由する通信</a:t>
            </a:r>
            <a:endParaRPr kumimoji="1" lang="en-US" altLang="ja-JP" sz="2000" dirty="0"/>
          </a:p>
          <a:p>
            <a:endParaRPr lang="en-US" altLang="ja-JP" sz="2000" dirty="0"/>
          </a:p>
          <a:p>
            <a:r>
              <a:rPr kumimoji="1" lang="ja-JP" altLang="en-US" sz="2000" dirty="0"/>
              <a:t>・ブラウザでウェブサイト見たり、</a:t>
            </a:r>
            <a:endParaRPr kumimoji="1" lang="en-US" altLang="ja-JP" sz="2000" dirty="0"/>
          </a:p>
          <a:p>
            <a:r>
              <a:rPr lang="ja-JP" altLang="en-US" sz="2000" dirty="0"/>
              <a:t>　</a:t>
            </a:r>
            <a:r>
              <a:rPr lang="en-US" altLang="ja-JP" sz="2000" dirty="0"/>
              <a:t>FPS</a:t>
            </a:r>
            <a:r>
              <a:rPr lang="ja-JP" altLang="en-US" sz="2000" dirty="0"/>
              <a:t>の対戦ゲームとかそういうのはこれ。</a:t>
            </a:r>
            <a:endParaRPr lang="en-US" altLang="ja-JP" sz="2000" dirty="0"/>
          </a:p>
          <a:p>
            <a:endParaRPr lang="en-US" altLang="ja-JP" sz="2000" dirty="0"/>
          </a:p>
          <a:p>
            <a:r>
              <a:rPr kumimoji="1" lang="ja-JP" altLang="en-US" sz="2000" dirty="0"/>
              <a:t>・外部を経由する通信なので、</a:t>
            </a:r>
            <a:r>
              <a:rPr lang="ja-JP" altLang="en-US" sz="2000" dirty="0"/>
              <a:t>準備やルールが</a:t>
            </a:r>
            <a:endParaRPr lang="en-US" altLang="ja-JP" sz="2000" dirty="0"/>
          </a:p>
          <a:p>
            <a:r>
              <a:rPr lang="ja-JP" altLang="en-US" sz="2000" dirty="0"/>
              <a:t>　非常に多くただ通信するだけでも面倒</a:t>
            </a:r>
            <a:endParaRPr lang="en-US" altLang="ja-JP" sz="2000" dirty="0"/>
          </a:p>
          <a:p>
            <a:r>
              <a:rPr kumimoji="1" lang="ja-JP" altLang="en-US" sz="2000" dirty="0"/>
              <a:t>（正しい手順で正しく送る、というのが重要）</a:t>
            </a:r>
            <a:endParaRPr kumimoji="1" lang="en-US" altLang="ja-JP" sz="2000" dirty="0"/>
          </a:p>
          <a:p>
            <a:endParaRPr lang="en-US" altLang="ja-JP" sz="2000" dirty="0"/>
          </a:p>
          <a:p>
            <a:r>
              <a:rPr kumimoji="1" lang="ja-JP" altLang="en-US" sz="2000" dirty="0"/>
              <a:t>・</a:t>
            </a:r>
            <a:r>
              <a:rPr lang="ja-JP" altLang="en-US" sz="2000" dirty="0"/>
              <a:t>最近は家庭内の通信でもインターネットを</a:t>
            </a:r>
            <a:endParaRPr lang="en-US" altLang="ja-JP" sz="2000" dirty="0"/>
          </a:p>
          <a:p>
            <a:r>
              <a:rPr lang="ja-JP" altLang="en-US" sz="2000" dirty="0"/>
              <a:t>　経由しててアホかなと思う。</a:t>
            </a:r>
            <a:endParaRPr lang="en-US" altLang="ja-JP" sz="2000" dirty="0"/>
          </a:p>
          <a:p>
            <a:r>
              <a:rPr lang="ja-JP" altLang="en-US" sz="2000" dirty="0"/>
              <a:t>　（</a:t>
            </a:r>
            <a:r>
              <a:rPr lang="en-US" altLang="ja-JP" sz="2000" dirty="0"/>
              <a:t>C</a:t>
            </a:r>
            <a:r>
              <a:rPr lang="ja-JP" altLang="en-US" sz="2000" dirty="0"/>
              <a:t>が分かるプログラマがめちゃ減ったため）</a:t>
            </a:r>
            <a:endParaRPr lang="en-US" altLang="ja-JP" sz="2000" dirty="0"/>
          </a:p>
        </p:txBody>
      </p:sp>
    </p:spTree>
    <p:extLst>
      <p:ext uri="{BB962C8B-B14F-4D97-AF65-F5344CB8AC3E}">
        <p14:creationId xmlns:p14="http://schemas.microsoft.com/office/powerpoint/2010/main" val="4115267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264859D1-0C10-4BC7-AC3C-DAA19D02F2B2}"/>
              </a:ext>
            </a:extLst>
          </p:cNvPr>
          <p:cNvSpPr>
            <a:spLocks noGrp="1"/>
          </p:cNvSpPr>
          <p:nvPr>
            <p:ph type="title"/>
          </p:nvPr>
        </p:nvSpPr>
        <p:spPr>
          <a:xfrm>
            <a:off x="485274" y="365126"/>
            <a:ext cx="10515600" cy="661570"/>
          </a:xfrm>
        </p:spPr>
        <p:txBody>
          <a:bodyPr>
            <a:normAutofit/>
          </a:bodyPr>
          <a:lstStyle/>
          <a:p>
            <a:r>
              <a:rPr lang="ja-JP" altLang="en-US" sz="3200" dirty="0"/>
              <a:t>インターネットの基礎構造</a:t>
            </a:r>
          </a:p>
        </p:txBody>
      </p:sp>
      <p:pic>
        <p:nvPicPr>
          <p:cNvPr id="7" name="図 6">
            <a:extLst>
              <a:ext uri="{FF2B5EF4-FFF2-40B4-BE49-F238E27FC236}">
                <a16:creationId xmlns:a16="http://schemas.microsoft.com/office/drawing/2014/main" id="{C45576D3-D169-4B11-B9FF-401DE1C2F4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7338" y="5132425"/>
            <a:ext cx="1293774" cy="982965"/>
          </a:xfrm>
          <a:prstGeom prst="rect">
            <a:avLst/>
          </a:prstGeom>
        </p:spPr>
      </p:pic>
      <p:pic>
        <p:nvPicPr>
          <p:cNvPr id="9" name="図 8">
            <a:extLst>
              <a:ext uri="{FF2B5EF4-FFF2-40B4-BE49-F238E27FC236}">
                <a16:creationId xmlns:a16="http://schemas.microsoft.com/office/drawing/2014/main" id="{83522CCC-723E-448A-BC4C-B3AF3A9F67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7338" y="445056"/>
            <a:ext cx="4851013" cy="3963510"/>
          </a:xfrm>
          <a:prstGeom prst="rect">
            <a:avLst/>
          </a:prstGeom>
        </p:spPr>
      </p:pic>
      <p:pic>
        <p:nvPicPr>
          <p:cNvPr id="10" name="図 9">
            <a:extLst>
              <a:ext uri="{FF2B5EF4-FFF2-40B4-BE49-F238E27FC236}">
                <a16:creationId xmlns:a16="http://schemas.microsoft.com/office/drawing/2014/main" id="{496B0300-3421-467E-97B9-86D5CD876E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5957" y="5132424"/>
            <a:ext cx="1293774" cy="982965"/>
          </a:xfrm>
          <a:prstGeom prst="rect">
            <a:avLst/>
          </a:prstGeom>
        </p:spPr>
      </p:pic>
      <p:pic>
        <p:nvPicPr>
          <p:cNvPr id="11" name="図 10">
            <a:extLst>
              <a:ext uri="{FF2B5EF4-FFF2-40B4-BE49-F238E27FC236}">
                <a16:creationId xmlns:a16="http://schemas.microsoft.com/office/drawing/2014/main" id="{D36901C6-8467-4E4B-B27E-326A1E7F07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4576" y="5132423"/>
            <a:ext cx="1293774" cy="982965"/>
          </a:xfrm>
          <a:prstGeom prst="rect">
            <a:avLst/>
          </a:prstGeom>
        </p:spPr>
      </p:pic>
      <p:sp>
        <p:nvSpPr>
          <p:cNvPr id="12" name="矢印: 下 11">
            <a:extLst>
              <a:ext uri="{FF2B5EF4-FFF2-40B4-BE49-F238E27FC236}">
                <a16:creationId xmlns:a16="http://schemas.microsoft.com/office/drawing/2014/main" id="{23C97C7B-5DA3-40D3-9E99-D775CAF70301}"/>
              </a:ext>
            </a:extLst>
          </p:cNvPr>
          <p:cNvSpPr/>
          <p:nvPr/>
        </p:nvSpPr>
        <p:spPr>
          <a:xfrm>
            <a:off x="9273391" y="4176912"/>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下 12">
            <a:extLst>
              <a:ext uri="{FF2B5EF4-FFF2-40B4-BE49-F238E27FC236}">
                <a16:creationId xmlns:a16="http://schemas.microsoft.com/office/drawing/2014/main" id="{CC001869-C848-469D-9666-D0AF0C0649EE}"/>
              </a:ext>
            </a:extLst>
          </p:cNvPr>
          <p:cNvSpPr/>
          <p:nvPr/>
        </p:nvSpPr>
        <p:spPr>
          <a:xfrm>
            <a:off x="7459110" y="4176912"/>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下 13">
            <a:extLst>
              <a:ext uri="{FF2B5EF4-FFF2-40B4-BE49-F238E27FC236}">
                <a16:creationId xmlns:a16="http://schemas.microsoft.com/office/drawing/2014/main" id="{6E3E3942-7C4E-44D3-B5E3-E0092FAC29E0}"/>
              </a:ext>
            </a:extLst>
          </p:cNvPr>
          <p:cNvSpPr/>
          <p:nvPr/>
        </p:nvSpPr>
        <p:spPr>
          <a:xfrm>
            <a:off x="11000874" y="4154015"/>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19649FB8-1BCD-4BD0-9741-038039DDA373}"/>
              </a:ext>
            </a:extLst>
          </p:cNvPr>
          <p:cNvSpPr txBox="1"/>
          <p:nvPr/>
        </p:nvSpPr>
        <p:spPr>
          <a:xfrm>
            <a:off x="6696023" y="5946111"/>
            <a:ext cx="1005403" cy="338554"/>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ja-JP" altLang="en-US" sz="1600" dirty="0"/>
              <a:t>ブラウザ</a:t>
            </a:r>
            <a:endParaRPr kumimoji="1" lang="ja-JP" altLang="en-US" dirty="0"/>
          </a:p>
        </p:txBody>
      </p:sp>
      <p:sp>
        <p:nvSpPr>
          <p:cNvPr id="16" name="テキスト ボックス 15">
            <a:extLst>
              <a:ext uri="{FF2B5EF4-FFF2-40B4-BE49-F238E27FC236}">
                <a16:creationId xmlns:a16="http://schemas.microsoft.com/office/drawing/2014/main" id="{B4B7ABC4-74E1-4A2A-9EE5-C67A59CF3101}"/>
              </a:ext>
            </a:extLst>
          </p:cNvPr>
          <p:cNvSpPr txBox="1"/>
          <p:nvPr/>
        </p:nvSpPr>
        <p:spPr>
          <a:xfrm>
            <a:off x="6696023" y="3476429"/>
            <a:ext cx="1691489" cy="338554"/>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ja-JP" altLang="en-US" sz="1600" dirty="0"/>
              <a:t>クライアント</a:t>
            </a:r>
            <a:r>
              <a:rPr kumimoji="1" lang="en-US" altLang="ja-JP" sz="1600" dirty="0"/>
              <a:t>PC</a:t>
            </a:r>
            <a:endParaRPr kumimoji="1" lang="ja-JP" altLang="en-US" dirty="0"/>
          </a:p>
        </p:txBody>
      </p:sp>
      <p:sp>
        <p:nvSpPr>
          <p:cNvPr id="17" name="テキスト ボックス 16">
            <a:extLst>
              <a:ext uri="{FF2B5EF4-FFF2-40B4-BE49-F238E27FC236}">
                <a16:creationId xmlns:a16="http://schemas.microsoft.com/office/drawing/2014/main" id="{34EE3396-D6E6-43DB-B0EC-F0FCB1038CC3}"/>
              </a:ext>
            </a:extLst>
          </p:cNvPr>
          <p:cNvSpPr txBox="1"/>
          <p:nvPr/>
        </p:nvSpPr>
        <p:spPr>
          <a:xfrm>
            <a:off x="7459110" y="526634"/>
            <a:ext cx="1075936" cy="338554"/>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ja-JP" altLang="en-US" sz="1600" dirty="0"/>
              <a:t>サーバ</a:t>
            </a:r>
            <a:r>
              <a:rPr kumimoji="1" lang="en-US" altLang="ja-JP" sz="1600" dirty="0"/>
              <a:t>PC</a:t>
            </a:r>
            <a:endParaRPr kumimoji="1" lang="ja-JP" altLang="en-US" dirty="0"/>
          </a:p>
        </p:txBody>
      </p:sp>
      <p:sp>
        <p:nvSpPr>
          <p:cNvPr id="18" name="テキスト ボックス 17">
            <a:extLst>
              <a:ext uri="{FF2B5EF4-FFF2-40B4-BE49-F238E27FC236}">
                <a16:creationId xmlns:a16="http://schemas.microsoft.com/office/drawing/2014/main" id="{5F57AA48-E53B-4B7D-B790-53B86CA71B5E}"/>
              </a:ext>
            </a:extLst>
          </p:cNvPr>
          <p:cNvSpPr txBox="1"/>
          <p:nvPr/>
        </p:nvSpPr>
        <p:spPr>
          <a:xfrm>
            <a:off x="485274" y="1538868"/>
            <a:ext cx="5904180" cy="4062651"/>
          </a:xfrm>
          <a:prstGeom prst="rect">
            <a:avLst/>
          </a:prstGeom>
          <a:noFill/>
        </p:spPr>
        <p:txBody>
          <a:bodyPr wrap="none" rtlCol="0">
            <a:spAutoFit/>
          </a:bodyPr>
          <a:lstStyle/>
          <a:p>
            <a:r>
              <a:rPr lang="en-US" altLang="ja-JP" sz="2400" dirty="0"/>
              <a:t>『</a:t>
            </a:r>
            <a:r>
              <a:rPr kumimoji="1" lang="ja-JP" altLang="en-US" sz="2400" b="1" dirty="0"/>
              <a:t>サーバにある文書を外部から見れる</a:t>
            </a:r>
            <a:r>
              <a:rPr kumimoji="1" lang="en-US" altLang="ja-JP" sz="2400" dirty="0"/>
              <a:t>』</a:t>
            </a:r>
          </a:p>
          <a:p>
            <a:endParaRPr kumimoji="1" lang="en-US" altLang="ja-JP" dirty="0"/>
          </a:p>
          <a:p>
            <a:r>
              <a:rPr lang="ja-JP" altLang="en-US" dirty="0"/>
              <a:t>　というのがインターネットの基本的な機能です。</a:t>
            </a:r>
            <a:endParaRPr lang="en-US" altLang="ja-JP" dirty="0"/>
          </a:p>
          <a:p>
            <a:r>
              <a:rPr kumimoji="1" lang="ja-JP" altLang="en-US" dirty="0"/>
              <a:t>　（それ以外の機能は全部</a:t>
            </a:r>
            <a:r>
              <a:rPr lang="ja-JP" altLang="en-US" dirty="0"/>
              <a:t>オマケです</a:t>
            </a:r>
            <a:r>
              <a:rPr kumimoji="1" lang="ja-JP" altLang="en-US" dirty="0"/>
              <a:t>）</a:t>
            </a:r>
            <a:endParaRPr kumimoji="1" lang="en-US" altLang="ja-JP" dirty="0"/>
          </a:p>
          <a:p>
            <a:endParaRPr lang="en-US" altLang="ja-JP" dirty="0"/>
          </a:p>
          <a:p>
            <a:r>
              <a:rPr lang="ja-JP" altLang="en-US" dirty="0"/>
              <a:t>サーバにある文書を指定した紙面</a:t>
            </a:r>
            <a:r>
              <a:rPr lang="en-US" altLang="ja-JP" dirty="0"/>
              <a:t>(</a:t>
            </a:r>
            <a:r>
              <a:rPr lang="ja-JP" altLang="en-US" dirty="0"/>
              <a:t>デザイン</a:t>
            </a:r>
            <a:r>
              <a:rPr lang="en-US" altLang="ja-JP" dirty="0"/>
              <a:t>)</a:t>
            </a:r>
            <a:r>
              <a:rPr lang="ja-JP" altLang="en-US" dirty="0"/>
              <a:t>で見れる</a:t>
            </a:r>
            <a:endParaRPr lang="en-US" altLang="ja-JP" dirty="0"/>
          </a:p>
          <a:p>
            <a:r>
              <a:rPr kumimoji="1" lang="ja-JP" altLang="en-US" dirty="0"/>
              <a:t>ように作られたのが</a:t>
            </a:r>
            <a:r>
              <a:rPr kumimoji="1" lang="en-US" altLang="ja-JP" b="1" dirty="0"/>
              <a:t>html</a:t>
            </a:r>
            <a:r>
              <a:rPr lang="en-US" altLang="ja-JP" b="1" dirty="0"/>
              <a:t>(/</a:t>
            </a:r>
            <a:r>
              <a:rPr lang="en-US" altLang="ja-JP" b="1" dirty="0" err="1"/>
              <a:t>css</a:t>
            </a:r>
            <a:r>
              <a:rPr lang="en-US" altLang="ja-JP" b="1" dirty="0"/>
              <a:t>)</a:t>
            </a:r>
          </a:p>
          <a:p>
            <a:endParaRPr kumimoji="1" lang="en-US" altLang="ja-JP" b="1" dirty="0"/>
          </a:p>
          <a:p>
            <a:r>
              <a:rPr kumimoji="1" lang="ja-JP" altLang="en-US" dirty="0"/>
              <a:t>サーバから受け取った</a:t>
            </a:r>
            <a:r>
              <a:rPr kumimoji="1" lang="en-US" altLang="ja-JP" dirty="0"/>
              <a:t>html</a:t>
            </a:r>
            <a:r>
              <a:rPr kumimoji="1" lang="ja-JP" altLang="en-US" dirty="0"/>
              <a:t>をブラウザ上で</a:t>
            </a:r>
            <a:endParaRPr kumimoji="1" lang="en-US" altLang="ja-JP" dirty="0"/>
          </a:p>
          <a:p>
            <a:r>
              <a:rPr kumimoji="1" lang="ja-JP" altLang="en-US" dirty="0"/>
              <a:t>動的に扱えるように作られてたのが</a:t>
            </a:r>
            <a:r>
              <a:rPr kumimoji="1" lang="en-US" altLang="ja-JP" b="1" dirty="0" err="1"/>
              <a:t>javasript</a:t>
            </a:r>
            <a:endParaRPr kumimoji="1" lang="en-US" altLang="ja-JP" b="1" dirty="0"/>
          </a:p>
          <a:p>
            <a:endParaRPr lang="en-US" altLang="ja-JP" b="1" dirty="0"/>
          </a:p>
          <a:p>
            <a:r>
              <a:rPr lang="ja-JP" altLang="en-US" dirty="0"/>
              <a:t>利用者から受け取ったデータを元に</a:t>
            </a:r>
            <a:endParaRPr lang="en-US" altLang="ja-JP" dirty="0"/>
          </a:p>
          <a:p>
            <a:r>
              <a:rPr kumimoji="1" lang="ja-JP" altLang="en-US" dirty="0"/>
              <a:t>サーバ上</a:t>
            </a:r>
            <a:r>
              <a:rPr lang="ja-JP" altLang="en-US" dirty="0"/>
              <a:t>のデータ</a:t>
            </a:r>
            <a:r>
              <a:rPr lang="en-US" altLang="ja-JP" dirty="0"/>
              <a:t>(</a:t>
            </a:r>
            <a:r>
              <a:rPr lang="ja-JP" altLang="en-US" dirty="0"/>
              <a:t>文書含む</a:t>
            </a:r>
            <a:r>
              <a:rPr lang="en-US" altLang="ja-JP" dirty="0"/>
              <a:t>)</a:t>
            </a:r>
            <a:r>
              <a:rPr lang="ja-JP" altLang="en-US" dirty="0"/>
              <a:t>をサーバ上で作り替えたり</a:t>
            </a:r>
            <a:endParaRPr lang="en-US" altLang="ja-JP" dirty="0"/>
          </a:p>
          <a:p>
            <a:r>
              <a:rPr lang="ja-JP" altLang="en-US" dirty="0"/>
              <a:t>抽出したり</a:t>
            </a:r>
            <a:r>
              <a:rPr kumimoji="1" lang="ja-JP" altLang="en-US" dirty="0"/>
              <a:t>できるように作られたのが</a:t>
            </a:r>
            <a:r>
              <a:rPr kumimoji="1" lang="en-US" altLang="ja-JP" b="1" dirty="0"/>
              <a:t>php</a:t>
            </a:r>
            <a:r>
              <a:rPr lang="ja-JP" altLang="en-US" dirty="0"/>
              <a:t>です。</a:t>
            </a:r>
            <a:endParaRPr kumimoji="1" lang="en-US" altLang="ja-JP" dirty="0"/>
          </a:p>
        </p:txBody>
      </p:sp>
      <p:sp>
        <p:nvSpPr>
          <p:cNvPr id="20" name="テキスト ボックス 19">
            <a:extLst>
              <a:ext uri="{FF2B5EF4-FFF2-40B4-BE49-F238E27FC236}">
                <a16:creationId xmlns:a16="http://schemas.microsoft.com/office/drawing/2014/main" id="{D22FD37F-63F7-4835-BAD7-AA10C527F79A}"/>
              </a:ext>
            </a:extLst>
          </p:cNvPr>
          <p:cNvSpPr txBox="1"/>
          <p:nvPr/>
        </p:nvSpPr>
        <p:spPr>
          <a:xfrm>
            <a:off x="679132" y="5699889"/>
            <a:ext cx="5416868" cy="830997"/>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kumimoji="1" lang="en-US" altLang="ja-JP" sz="2400" b="1" dirty="0" err="1"/>
              <a:t>Javascript</a:t>
            </a:r>
            <a:r>
              <a:rPr kumimoji="1" lang="ja-JP" altLang="en-US" sz="2400" dirty="0"/>
              <a:t>や</a:t>
            </a:r>
            <a:r>
              <a:rPr kumimoji="1" lang="en-US" altLang="ja-JP" sz="2400" b="1" dirty="0"/>
              <a:t>php</a:t>
            </a:r>
            <a:r>
              <a:rPr kumimoji="1" lang="ja-JP" altLang="en-US" sz="2400" dirty="0"/>
              <a:t>は代表例であり、</a:t>
            </a:r>
            <a:endParaRPr kumimoji="1" lang="en-US" altLang="ja-JP" sz="2400" dirty="0"/>
          </a:p>
          <a:p>
            <a:r>
              <a:rPr kumimoji="1" lang="ja-JP" altLang="en-US" sz="2400" dirty="0"/>
              <a:t>代用できるものが無数に存在します。</a:t>
            </a:r>
          </a:p>
        </p:txBody>
      </p:sp>
    </p:spTree>
    <p:extLst>
      <p:ext uri="{BB962C8B-B14F-4D97-AF65-F5344CB8AC3E}">
        <p14:creationId xmlns:p14="http://schemas.microsoft.com/office/powerpoint/2010/main" val="3954003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264859D1-0C10-4BC7-AC3C-DAA19D02F2B2}"/>
              </a:ext>
            </a:extLst>
          </p:cNvPr>
          <p:cNvSpPr>
            <a:spLocks noGrp="1"/>
          </p:cNvSpPr>
          <p:nvPr>
            <p:ph type="title"/>
          </p:nvPr>
        </p:nvSpPr>
        <p:spPr>
          <a:xfrm>
            <a:off x="485274" y="365126"/>
            <a:ext cx="10515600" cy="661570"/>
          </a:xfrm>
        </p:spPr>
        <p:txBody>
          <a:bodyPr>
            <a:normAutofit/>
          </a:bodyPr>
          <a:lstStyle/>
          <a:p>
            <a:r>
              <a:rPr lang="ja-JP" altLang="en-US" sz="3200" dirty="0"/>
              <a:t>サーバサイドプログラムとクライアントプログラム</a:t>
            </a:r>
          </a:p>
        </p:txBody>
      </p:sp>
      <p:sp>
        <p:nvSpPr>
          <p:cNvPr id="2" name="テキスト ボックス 1">
            <a:extLst>
              <a:ext uri="{FF2B5EF4-FFF2-40B4-BE49-F238E27FC236}">
                <a16:creationId xmlns:a16="http://schemas.microsoft.com/office/drawing/2014/main" id="{A8362534-276E-4FE7-83E4-3D799F61FA9C}"/>
              </a:ext>
            </a:extLst>
          </p:cNvPr>
          <p:cNvSpPr txBox="1"/>
          <p:nvPr/>
        </p:nvSpPr>
        <p:spPr>
          <a:xfrm>
            <a:off x="507310" y="1137562"/>
            <a:ext cx="6417141" cy="5355312"/>
          </a:xfrm>
          <a:prstGeom prst="rect">
            <a:avLst/>
          </a:prstGeom>
          <a:noFill/>
        </p:spPr>
        <p:txBody>
          <a:bodyPr wrap="none" rtlCol="0">
            <a:spAutoFit/>
          </a:bodyPr>
          <a:lstStyle/>
          <a:p>
            <a:r>
              <a:rPr kumimoji="1" lang="ja-JP" altLang="en-US" dirty="0"/>
              <a:t>ネットワークがあるプログラムでは</a:t>
            </a:r>
            <a:endParaRPr kumimoji="1" lang="en-US" altLang="ja-JP" dirty="0"/>
          </a:p>
          <a:p>
            <a:r>
              <a:rPr kumimoji="1" lang="ja-JP" altLang="en-US" dirty="0"/>
              <a:t>少なくとも二種類のプログラムが必要であり、</a:t>
            </a:r>
            <a:endParaRPr kumimoji="1" lang="en-US" altLang="ja-JP" dirty="0"/>
          </a:p>
          <a:p>
            <a:endParaRPr lang="en-US" altLang="ja-JP" dirty="0"/>
          </a:p>
          <a:p>
            <a:r>
              <a:rPr kumimoji="1" lang="ja-JP" altLang="en-US" b="1" dirty="0"/>
              <a:t>・サーバサイドプログラム</a:t>
            </a:r>
            <a:endParaRPr kumimoji="1" lang="en-US" altLang="ja-JP" b="1" dirty="0"/>
          </a:p>
          <a:p>
            <a:r>
              <a:rPr lang="ja-JP" altLang="en-US" b="1" dirty="0"/>
              <a:t>　</a:t>
            </a:r>
            <a:r>
              <a:rPr lang="ja-JP" altLang="en-US" dirty="0"/>
              <a:t>ー　</a:t>
            </a:r>
            <a:r>
              <a:rPr lang="en-US" altLang="ja-JP" dirty="0"/>
              <a:t>Unity</a:t>
            </a:r>
            <a:r>
              <a:rPr lang="ja-JP" altLang="en-US" dirty="0"/>
              <a:t>やブラウザなど、ユーザ機器上で動く</a:t>
            </a:r>
            <a:endParaRPr lang="en-US" altLang="ja-JP" dirty="0"/>
          </a:p>
          <a:p>
            <a:endParaRPr kumimoji="1" lang="en-US" altLang="ja-JP" b="1" dirty="0"/>
          </a:p>
          <a:p>
            <a:r>
              <a:rPr lang="ja-JP" altLang="en-US" b="1" dirty="0"/>
              <a:t>・クライアントプログラム</a:t>
            </a:r>
            <a:endParaRPr lang="en-US" altLang="ja-JP" b="1" dirty="0"/>
          </a:p>
          <a:p>
            <a:r>
              <a:rPr kumimoji="1" lang="ja-JP" altLang="en-US" b="1" dirty="0"/>
              <a:t>　</a:t>
            </a:r>
            <a:r>
              <a:rPr kumimoji="1" lang="en-US" altLang="ja-JP" dirty="0"/>
              <a:t>―</a:t>
            </a:r>
            <a:r>
              <a:rPr kumimoji="1" lang="ja-JP" altLang="en-US" dirty="0"/>
              <a:t>　サーバ側で動く</a:t>
            </a:r>
            <a:endParaRPr kumimoji="1" lang="en-US" altLang="ja-JP" dirty="0"/>
          </a:p>
          <a:p>
            <a:endParaRPr lang="en-US" altLang="ja-JP" b="1" dirty="0"/>
          </a:p>
          <a:p>
            <a:endParaRPr kumimoji="1" lang="en-US" altLang="ja-JP" dirty="0"/>
          </a:p>
          <a:p>
            <a:r>
              <a:rPr kumimoji="1" lang="ja-JP" altLang="en-US" dirty="0"/>
              <a:t>など</a:t>
            </a:r>
            <a:r>
              <a:rPr lang="ja-JP" altLang="en-US" dirty="0"/>
              <a:t>と分けて呼ばれます。</a:t>
            </a:r>
            <a:endParaRPr lang="en-US" altLang="ja-JP" dirty="0"/>
          </a:p>
          <a:p>
            <a:r>
              <a:rPr kumimoji="1" lang="ja-JP" altLang="en-US" b="1" dirty="0"/>
              <a:t>クライアント側は基本的にはデータの出し入れのみを行い</a:t>
            </a:r>
            <a:r>
              <a:rPr kumimoji="1" lang="ja-JP" altLang="en-US" dirty="0"/>
              <a:t>、</a:t>
            </a:r>
            <a:endParaRPr kumimoji="1" lang="en-US" altLang="ja-JP" dirty="0"/>
          </a:p>
          <a:p>
            <a:r>
              <a:rPr kumimoji="1" lang="ja-JP" altLang="en-US" dirty="0"/>
              <a:t>画像を動かしたり動画を再生したりなどの重い計算が</a:t>
            </a:r>
            <a:endParaRPr kumimoji="1" lang="en-US" altLang="ja-JP" dirty="0"/>
          </a:p>
          <a:p>
            <a:r>
              <a:rPr kumimoji="1" lang="ja-JP" altLang="en-US" dirty="0"/>
              <a:t>必要な処理は基本的にクライアントで行います。</a:t>
            </a:r>
            <a:endParaRPr kumimoji="1" lang="en-US" altLang="ja-JP" dirty="0"/>
          </a:p>
          <a:p>
            <a:endParaRPr lang="en-US" altLang="ja-JP" dirty="0"/>
          </a:p>
          <a:p>
            <a:r>
              <a:rPr kumimoji="1" lang="ja-JP" altLang="en-US" dirty="0"/>
              <a:t>ただし、クライアント側はユーザが直接データを持つため、</a:t>
            </a:r>
            <a:endParaRPr kumimoji="1" lang="en-US" altLang="ja-JP" dirty="0"/>
          </a:p>
          <a:p>
            <a:r>
              <a:rPr lang="ja-JP" altLang="en-US" dirty="0"/>
              <a:t>不正がしやすいので不正行為が問題になるようなコンテンツ</a:t>
            </a:r>
            <a:endParaRPr lang="en-US" altLang="ja-JP" dirty="0"/>
          </a:p>
          <a:p>
            <a:r>
              <a:rPr kumimoji="1" lang="ja-JP" altLang="en-US" dirty="0"/>
              <a:t>ではサーバ側で計算まで処理させて、</a:t>
            </a:r>
            <a:endParaRPr kumimoji="1" lang="en-US" altLang="ja-JP" dirty="0"/>
          </a:p>
          <a:p>
            <a:r>
              <a:rPr kumimoji="1" lang="ja-JP" altLang="en-US" dirty="0"/>
              <a:t>結果のみをクライアントに表示させている場合もあります。</a:t>
            </a:r>
            <a:endParaRPr kumimoji="1" lang="en-US" altLang="ja-JP" dirty="0"/>
          </a:p>
        </p:txBody>
      </p:sp>
      <p:pic>
        <p:nvPicPr>
          <p:cNvPr id="4" name="図 3">
            <a:extLst>
              <a:ext uri="{FF2B5EF4-FFF2-40B4-BE49-F238E27FC236}">
                <a16:creationId xmlns:a16="http://schemas.microsoft.com/office/drawing/2014/main" id="{B6E34C84-003F-436E-AB6D-5FB8BA21BE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6901" y="4659071"/>
            <a:ext cx="3449274" cy="1255209"/>
          </a:xfrm>
          <a:prstGeom prst="rect">
            <a:avLst/>
          </a:prstGeom>
        </p:spPr>
      </p:pic>
      <p:sp>
        <p:nvSpPr>
          <p:cNvPr id="6" name="矢印: 下 5">
            <a:extLst>
              <a:ext uri="{FF2B5EF4-FFF2-40B4-BE49-F238E27FC236}">
                <a16:creationId xmlns:a16="http://schemas.microsoft.com/office/drawing/2014/main" id="{37CB34F8-AC49-4396-BD57-280BCBF2270C}"/>
              </a:ext>
            </a:extLst>
          </p:cNvPr>
          <p:cNvSpPr/>
          <p:nvPr/>
        </p:nvSpPr>
        <p:spPr>
          <a:xfrm>
            <a:off x="8746294" y="2595793"/>
            <a:ext cx="1014761" cy="16664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矢印: 下 18">
            <a:extLst>
              <a:ext uri="{FF2B5EF4-FFF2-40B4-BE49-F238E27FC236}">
                <a16:creationId xmlns:a16="http://schemas.microsoft.com/office/drawing/2014/main" id="{86F082AB-DFC6-4C71-A0A7-CA775B0E7AD8}"/>
              </a:ext>
            </a:extLst>
          </p:cNvPr>
          <p:cNvSpPr/>
          <p:nvPr/>
        </p:nvSpPr>
        <p:spPr>
          <a:xfrm rot="10800000">
            <a:off x="9986113" y="2595793"/>
            <a:ext cx="1014761" cy="16664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926D49DA-C92B-45D4-80CF-0D8E909BE9FE}"/>
              </a:ext>
            </a:extLst>
          </p:cNvPr>
          <p:cNvSpPr txBox="1"/>
          <p:nvPr/>
        </p:nvSpPr>
        <p:spPr>
          <a:xfrm>
            <a:off x="8283727" y="5965451"/>
            <a:ext cx="2954655"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ja-JP" altLang="en-US" dirty="0"/>
              <a:t>ゲーム部分はクライアント</a:t>
            </a:r>
          </a:p>
        </p:txBody>
      </p:sp>
      <p:sp>
        <p:nvSpPr>
          <p:cNvPr id="21" name="テキスト ボックス 20">
            <a:extLst>
              <a:ext uri="{FF2B5EF4-FFF2-40B4-BE49-F238E27FC236}">
                <a16:creationId xmlns:a16="http://schemas.microsoft.com/office/drawing/2014/main" id="{D563B896-DF9D-4625-8CE5-CF32C143967D}"/>
              </a:ext>
            </a:extLst>
          </p:cNvPr>
          <p:cNvSpPr txBox="1"/>
          <p:nvPr/>
        </p:nvSpPr>
        <p:spPr>
          <a:xfrm>
            <a:off x="8521239" y="3244331"/>
            <a:ext cx="3185487"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ja-JP" altLang="en-US" dirty="0"/>
              <a:t>データの出し入れを要求する</a:t>
            </a:r>
          </a:p>
        </p:txBody>
      </p:sp>
      <p:pic>
        <p:nvPicPr>
          <p:cNvPr id="23" name="図 22">
            <a:extLst>
              <a:ext uri="{FF2B5EF4-FFF2-40B4-BE49-F238E27FC236}">
                <a16:creationId xmlns:a16="http://schemas.microsoft.com/office/drawing/2014/main" id="{AA4AC4AD-112D-4939-B91A-D9619483E0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81233" y="970354"/>
            <a:ext cx="1409760" cy="1409760"/>
          </a:xfrm>
          <a:prstGeom prst="rect">
            <a:avLst/>
          </a:prstGeom>
        </p:spPr>
      </p:pic>
    </p:spTree>
    <p:extLst>
      <p:ext uri="{BB962C8B-B14F-4D97-AF65-F5344CB8AC3E}">
        <p14:creationId xmlns:p14="http://schemas.microsoft.com/office/powerpoint/2010/main" val="4276483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264859D1-0C10-4BC7-AC3C-DAA19D02F2B2}"/>
              </a:ext>
            </a:extLst>
          </p:cNvPr>
          <p:cNvSpPr>
            <a:spLocks noGrp="1"/>
          </p:cNvSpPr>
          <p:nvPr>
            <p:ph type="title"/>
          </p:nvPr>
        </p:nvSpPr>
        <p:spPr>
          <a:xfrm>
            <a:off x="365318" y="209690"/>
            <a:ext cx="10515600" cy="661570"/>
          </a:xfrm>
        </p:spPr>
        <p:txBody>
          <a:bodyPr>
            <a:normAutofit/>
          </a:bodyPr>
          <a:lstStyle/>
          <a:p>
            <a:r>
              <a:rPr lang="ja-JP" altLang="en-US" sz="3200" dirty="0"/>
              <a:t>インターネットの仕組みをもう少し詳しく</a:t>
            </a:r>
          </a:p>
        </p:txBody>
      </p:sp>
      <p:pic>
        <p:nvPicPr>
          <p:cNvPr id="7" name="図 6">
            <a:extLst>
              <a:ext uri="{FF2B5EF4-FFF2-40B4-BE49-F238E27FC236}">
                <a16:creationId xmlns:a16="http://schemas.microsoft.com/office/drawing/2014/main" id="{BE4B46B2-D02D-4C8F-958E-FF4BB4C39C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5874" y="803671"/>
            <a:ext cx="1318167" cy="1318167"/>
          </a:xfrm>
          <a:prstGeom prst="rect">
            <a:avLst/>
          </a:prstGeom>
        </p:spPr>
      </p:pic>
      <p:sp>
        <p:nvSpPr>
          <p:cNvPr id="10" name="テキスト ボックス 9">
            <a:extLst>
              <a:ext uri="{FF2B5EF4-FFF2-40B4-BE49-F238E27FC236}">
                <a16:creationId xmlns:a16="http://schemas.microsoft.com/office/drawing/2014/main" id="{6FC7B586-186C-4319-8F29-590333D524CE}"/>
              </a:ext>
            </a:extLst>
          </p:cNvPr>
          <p:cNvSpPr txBox="1"/>
          <p:nvPr/>
        </p:nvSpPr>
        <p:spPr>
          <a:xfrm>
            <a:off x="4689373" y="1800056"/>
            <a:ext cx="2468946"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ja-JP" altLang="en-US" dirty="0"/>
              <a:t>ドメインサーバ</a:t>
            </a:r>
            <a:r>
              <a:rPr kumimoji="1" lang="en-US" altLang="ja-JP" dirty="0"/>
              <a:t>(DNS)</a:t>
            </a:r>
            <a:endParaRPr kumimoji="1" lang="ja-JP" altLang="en-US" dirty="0"/>
          </a:p>
        </p:txBody>
      </p:sp>
      <p:pic>
        <p:nvPicPr>
          <p:cNvPr id="15" name="図 14">
            <a:extLst>
              <a:ext uri="{FF2B5EF4-FFF2-40B4-BE49-F238E27FC236}">
                <a16:creationId xmlns:a16="http://schemas.microsoft.com/office/drawing/2014/main" id="{C10660B4-9250-452B-AF7F-16BE111905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8585" y="1073262"/>
            <a:ext cx="2483184" cy="2021352"/>
          </a:xfrm>
          <a:prstGeom prst="rect">
            <a:avLst/>
          </a:prstGeom>
        </p:spPr>
      </p:pic>
      <p:sp>
        <p:nvSpPr>
          <p:cNvPr id="16" name="矢印: 右 15">
            <a:extLst>
              <a:ext uri="{FF2B5EF4-FFF2-40B4-BE49-F238E27FC236}">
                <a16:creationId xmlns:a16="http://schemas.microsoft.com/office/drawing/2014/main" id="{B4956808-5370-44AD-B2E0-11CA1EFB27EE}"/>
              </a:ext>
            </a:extLst>
          </p:cNvPr>
          <p:cNvSpPr/>
          <p:nvPr/>
        </p:nvSpPr>
        <p:spPr>
          <a:xfrm>
            <a:off x="3606361" y="2524486"/>
            <a:ext cx="4893995" cy="2111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矢印: 右 19">
            <a:extLst>
              <a:ext uri="{FF2B5EF4-FFF2-40B4-BE49-F238E27FC236}">
                <a16:creationId xmlns:a16="http://schemas.microsoft.com/office/drawing/2014/main" id="{2EB5D188-4BFE-4347-AB85-1499AB2D61B4}"/>
              </a:ext>
            </a:extLst>
          </p:cNvPr>
          <p:cNvSpPr/>
          <p:nvPr/>
        </p:nvSpPr>
        <p:spPr>
          <a:xfrm flipH="1">
            <a:off x="3553735" y="2848504"/>
            <a:ext cx="4999249" cy="2111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テキスト ボックス 21">
            <a:extLst>
              <a:ext uri="{FF2B5EF4-FFF2-40B4-BE49-F238E27FC236}">
                <a16:creationId xmlns:a16="http://schemas.microsoft.com/office/drawing/2014/main" id="{B256D00C-6B0B-4383-9968-53C830CDD248}"/>
              </a:ext>
            </a:extLst>
          </p:cNvPr>
          <p:cNvSpPr txBox="1"/>
          <p:nvPr/>
        </p:nvSpPr>
        <p:spPr>
          <a:xfrm>
            <a:off x="8638265" y="3094614"/>
            <a:ext cx="2723823"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ja-JP" altLang="en-US" dirty="0"/>
              <a:t>世界中の何処かのサーバ</a:t>
            </a:r>
          </a:p>
        </p:txBody>
      </p:sp>
      <p:pic>
        <p:nvPicPr>
          <p:cNvPr id="18" name="図 17">
            <a:extLst>
              <a:ext uri="{FF2B5EF4-FFF2-40B4-BE49-F238E27FC236}">
                <a16:creationId xmlns:a16="http://schemas.microsoft.com/office/drawing/2014/main" id="{145F1AF7-BCF2-4342-A05B-7997EA22F9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4127" y="1264872"/>
            <a:ext cx="1979462" cy="1979462"/>
          </a:xfrm>
          <a:prstGeom prst="rect">
            <a:avLst/>
          </a:prstGeom>
        </p:spPr>
      </p:pic>
      <p:sp>
        <p:nvSpPr>
          <p:cNvPr id="25" name="矢印: 右 24">
            <a:extLst>
              <a:ext uri="{FF2B5EF4-FFF2-40B4-BE49-F238E27FC236}">
                <a16:creationId xmlns:a16="http://schemas.microsoft.com/office/drawing/2014/main" id="{CAA3A334-A10A-4D50-911C-39A51A17EDAF}"/>
              </a:ext>
            </a:extLst>
          </p:cNvPr>
          <p:cNvSpPr/>
          <p:nvPr/>
        </p:nvSpPr>
        <p:spPr>
          <a:xfrm rot="20260719">
            <a:off x="3335529" y="1399152"/>
            <a:ext cx="1377918" cy="1824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矢印: 右 25">
            <a:extLst>
              <a:ext uri="{FF2B5EF4-FFF2-40B4-BE49-F238E27FC236}">
                <a16:creationId xmlns:a16="http://schemas.microsoft.com/office/drawing/2014/main" id="{D74D4144-D2D6-4C1B-855D-D90755096009}"/>
              </a:ext>
            </a:extLst>
          </p:cNvPr>
          <p:cNvSpPr/>
          <p:nvPr/>
        </p:nvSpPr>
        <p:spPr>
          <a:xfrm rot="20120376" flipH="1">
            <a:off x="3484658" y="1694122"/>
            <a:ext cx="1270004" cy="242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46EB4B27-84EB-43C9-8BE8-7A94F3CFB16C}"/>
              </a:ext>
            </a:extLst>
          </p:cNvPr>
          <p:cNvSpPr txBox="1"/>
          <p:nvPr/>
        </p:nvSpPr>
        <p:spPr>
          <a:xfrm>
            <a:off x="1124307" y="3059668"/>
            <a:ext cx="1569660"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ja-JP" altLang="en-US" dirty="0"/>
              <a:t>クライアント</a:t>
            </a:r>
          </a:p>
        </p:txBody>
      </p:sp>
      <p:sp>
        <p:nvSpPr>
          <p:cNvPr id="28" name="テキスト ボックス 27">
            <a:extLst>
              <a:ext uri="{FF2B5EF4-FFF2-40B4-BE49-F238E27FC236}">
                <a16:creationId xmlns:a16="http://schemas.microsoft.com/office/drawing/2014/main" id="{1D3B1836-2C97-4E82-9B4C-8E8F18DCD8F2}"/>
              </a:ext>
            </a:extLst>
          </p:cNvPr>
          <p:cNvSpPr txBox="1"/>
          <p:nvPr/>
        </p:nvSpPr>
        <p:spPr>
          <a:xfrm>
            <a:off x="3553735" y="1150992"/>
            <a:ext cx="415498"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ja-JP" altLang="en-US" dirty="0"/>
              <a:t>①</a:t>
            </a:r>
          </a:p>
        </p:txBody>
      </p:sp>
      <p:sp>
        <p:nvSpPr>
          <p:cNvPr id="29" name="テキスト ボックス 28">
            <a:extLst>
              <a:ext uri="{FF2B5EF4-FFF2-40B4-BE49-F238E27FC236}">
                <a16:creationId xmlns:a16="http://schemas.microsoft.com/office/drawing/2014/main" id="{733790F0-132B-4C93-B370-B96D35762A10}"/>
              </a:ext>
            </a:extLst>
          </p:cNvPr>
          <p:cNvSpPr txBox="1"/>
          <p:nvPr/>
        </p:nvSpPr>
        <p:spPr>
          <a:xfrm>
            <a:off x="5686308" y="2657145"/>
            <a:ext cx="415498"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ja-JP" altLang="en-US" dirty="0"/>
              <a:t>②</a:t>
            </a:r>
            <a:endParaRPr kumimoji="1" lang="ja-JP" altLang="en-US" dirty="0"/>
          </a:p>
        </p:txBody>
      </p:sp>
      <p:sp>
        <p:nvSpPr>
          <p:cNvPr id="30" name="テキスト ボックス 29">
            <a:extLst>
              <a:ext uri="{FF2B5EF4-FFF2-40B4-BE49-F238E27FC236}">
                <a16:creationId xmlns:a16="http://schemas.microsoft.com/office/drawing/2014/main" id="{1F7AD491-8BC9-443D-BD59-3EDFF6BA451D}"/>
              </a:ext>
            </a:extLst>
          </p:cNvPr>
          <p:cNvSpPr txBox="1"/>
          <p:nvPr/>
        </p:nvSpPr>
        <p:spPr>
          <a:xfrm>
            <a:off x="788464" y="3693655"/>
            <a:ext cx="9602309" cy="1569660"/>
          </a:xfrm>
          <a:prstGeom prst="rect">
            <a:avLst/>
          </a:prstGeom>
          <a:noFill/>
        </p:spPr>
        <p:txBody>
          <a:bodyPr wrap="none" rtlCol="0">
            <a:spAutoFit/>
          </a:bodyPr>
          <a:lstStyle/>
          <a:p>
            <a:r>
              <a:rPr kumimoji="1" lang="ja-JP" altLang="en-US" sz="2000" dirty="0"/>
              <a:t>①まずは近所の</a:t>
            </a:r>
            <a:r>
              <a:rPr kumimoji="1" lang="ja-JP" altLang="en-US" sz="2000" b="1" dirty="0"/>
              <a:t>ドメインサーバ</a:t>
            </a:r>
            <a:r>
              <a:rPr kumimoji="1" lang="ja-JP" altLang="en-US" sz="2000" dirty="0"/>
              <a:t>から</a:t>
            </a:r>
            <a:r>
              <a:rPr kumimoji="1" lang="en-US" altLang="ja-JP" sz="2000" dirty="0"/>
              <a:t>URL</a:t>
            </a:r>
            <a:r>
              <a:rPr kumimoji="1" lang="ja-JP" altLang="en-US" sz="2000" dirty="0"/>
              <a:t>を元にサーバの</a:t>
            </a:r>
            <a:r>
              <a:rPr kumimoji="1" lang="en-US" altLang="ja-JP" sz="2000" b="1" dirty="0"/>
              <a:t>IP</a:t>
            </a:r>
            <a:r>
              <a:rPr kumimoji="1" lang="ja-JP" altLang="en-US" sz="2000" b="1" dirty="0"/>
              <a:t>アドレス</a:t>
            </a:r>
            <a:r>
              <a:rPr kumimoji="1" lang="en-US" altLang="ja-JP" sz="2000" b="1" dirty="0"/>
              <a:t>(</a:t>
            </a:r>
            <a:r>
              <a:rPr kumimoji="1" lang="ja-JP" altLang="en-US" sz="2000" b="1" dirty="0"/>
              <a:t>住所</a:t>
            </a:r>
            <a:r>
              <a:rPr kumimoji="1" lang="en-US" altLang="ja-JP" sz="2000" b="1" dirty="0"/>
              <a:t>)</a:t>
            </a:r>
            <a:r>
              <a:rPr kumimoji="1" lang="ja-JP" altLang="en-US" sz="2000" dirty="0"/>
              <a:t>を聞く</a:t>
            </a:r>
            <a:r>
              <a:rPr kumimoji="1" lang="ja-JP" altLang="en-US" dirty="0"/>
              <a:t>。</a:t>
            </a:r>
            <a:endParaRPr kumimoji="1" lang="en-US" altLang="ja-JP" dirty="0"/>
          </a:p>
          <a:p>
            <a:r>
              <a:rPr lang="ja-JP" altLang="en-US" dirty="0"/>
              <a:t>　（インターネットは</a:t>
            </a:r>
            <a:r>
              <a:rPr lang="ja-JP" altLang="en-US" b="1" dirty="0"/>
              <a:t>住所が固定されてない</a:t>
            </a:r>
            <a:r>
              <a:rPr lang="ja-JP" altLang="en-US" dirty="0"/>
              <a:t>ので、毎回聞く必要がある）</a:t>
            </a:r>
            <a:endParaRPr lang="en-US" altLang="ja-JP" dirty="0"/>
          </a:p>
          <a:p>
            <a:r>
              <a:rPr lang="ja-JP" altLang="en-US" dirty="0"/>
              <a:t>　（ドメインサーバの住所は固定されている）</a:t>
            </a:r>
            <a:endParaRPr lang="en-US" altLang="ja-JP" dirty="0"/>
          </a:p>
          <a:p>
            <a:endParaRPr kumimoji="1" lang="en-US" altLang="ja-JP" sz="2000" dirty="0"/>
          </a:p>
          <a:p>
            <a:r>
              <a:rPr lang="ja-JP" altLang="en-US" sz="2000" dirty="0"/>
              <a:t>②ドメインサーバから受け取った</a:t>
            </a:r>
            <a:r>
              <a:rPr lang="en-US" altLang="ja-JP" sz="2000" dirty="0"/>
              <a:t>IP</a:t>
            </a:r>
            <a:r>
              <a:rPr lang="ja-JP" altLang="en-US" sz="2000" dirty="0"/>
              <a:t>アドレスを元にサーバと通信をする。</a:t>
            </a:r>
            <a:endParaRPr kumimoji="1" lang="ja-JP" altLang="en-US" sz="2000" dirty="0"/>
          </a:p>
        </p:txBody>
      </p:sp>
      <p:sp>
        <p:nvSpPr>
          <p:cNvPr id="31" name="テキスト ボックス 30">
            <a:extLst>
              <a:ext uri="{FF2B5EF4-FFF2-40B4-BE49-F238E27FC236}">
                <a16:creationId xmlns:a16="http://schemas.microsoft.com/office/drawing/2014/main" id="{32819E93-92A7-4AF4-8F13-9EE29145A842}"/>
              </a:ext>
            </a:extLst>
          </p:cNvPr>
          <p:cNvSpPr txBox="1"/>
          <p:nvPr/>
        </p:nvSpPr>
        <p:spPr>
          <a:xfrm>
            <a:off x="395890" y="5447981"/>
            <a:ext cx="11714334" cy="120032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kumimoji="1" lang="en-US" altLang="ja-JP" dirty="0"/>
              <a:t>IP</a:t>
            </a:r>
            <a:r>
              <a:rPr kumimoji="1" lang="ja-JP" altLang="en-US" dirty="0"/>
              <a:t>アドレスはローカル通信でも使われており、</a:t>
            </a:r>
            <a:endParaRPr kumimoji="1" lang="en-US" altLang="ja-JP" dirty="0"/>
          </a:p>
          <a:p>
            <a:r>
              <a:rPr kumimoji="1" lang="ja-JP" altLang="en-US" dirty="0"/>
              <a:t>ネットワーク</a:t>
            </a:r>
            <a:r>
              <a:rPr kumimoji="1" lang="en-US" altLang="ja-JP" dirty="0"/>
              <a:t>(</a:t>
            </a:r>
            <a:r>
              <a:rPr kumimoji="1" lang="ja-JP" altLang="en-US" dirty="0"/>
              <a:t>ローカル</a:t>
            </a:r>
            <a:r>
              <a:rPr lang="en-US" altLang="ja-JP" dirty="0"/>
              <a:t>or</a:t>
            </a:r>
            <a:r>
              <a:rPr lang="ja-JP" altLang="en-US" dirty="0"/>
              <a:t>インターネット</a:t>
            </a:r>
            <a:r>
              <a:rPr kumimoji="1" lang="en-US" altLang="ja-JP" dirty="0"/>
              <a:t>)</a:t>
            </a:r>
            <a:r>
              <a:rPr kumimoji="1" lang="ja-JP" altLang="en-US" dirty="0"/>
              <a:t>上の全ての機器は固有のアドレスを持つ事になってる。</a:t>
            </a:r>
            <a:endParaRPr kumimoji="1" lang="en-US" altLang="ja-JP" dirty="0"/>
          </a:p>
          <a:p>
            <a:r>
              <a:rPr lang="ja-JP" altLang="en-US" dirty="0"/>
              <a:t>（インターネットだと数が足りなくて固有アドレスを持つ事が無理なので、一定時間ごとにどんどん消される）</a:t>
            </a:r>
            <a:endParaRPr lang="en-US" altLang="ja-JP" dirty="0"/>
          </a:p>
          <a:p>
            <a:r>
              <a:rPr kumimoji="1" lang="ja-JP" altLang="en-US" dirty="0"/>
              <a:t>（だから、インターネットの住所は</a:t>
            </a:r>
            <a:r>
              <a:rPr kumimoji="1" lang="ja-JP" altLang="en-US" b="1" dirty="0"/>
              <a:t>固定されていない</a:t>
            </a:r>
            <a:r>
              <a:rPr kumimoji="1" lang="ja-JP" altLang="en-US" dirty="0"/>
              <a:t>のである。）</a:t>
            </a:r>
          </a:p>
        </p:txBody>
      </p:sp>
    </p:spTree>
    <p:extLst>
      <p:ext uri="{BB962C8B-B14F-4D97-AF65-F5344CB8AC3E}">
        <p14:creationId xmlns:p14="http://schemas.microsoft.com/office/powerpoint/2010/main" val="1223707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264859D1-0C10-4BC7-AC3C-DAA19D02F2B2}"/>
              </a:ext>
            </a:extLst>
          </p:cNvPr>
          <p:cNvSpPr>
            <a:spLocks noGrp="1"/>
          </p:cNvSpPr>
          <p:nvPr>
            <p:ph type="title"/>
          </p:nvPr>
        </p:nvSpPr>
        <p:spPr>
          <a:xfrm>
            <a:off x="365318" y="209690"/>
            <a:ext cx="10515600" cy="661570"/>
          </a:xfrm>
        </p:spPr>
        <p:txBody>
          <a:bodyPr>
            <a:normAutofit/>
          </a:bodyPr>
          <a:lstStyle/>
          <a:p>
            <a:r>
              <a:rPr lang="ja-JP" altLang="en-US" sz="3200" dirty="0"/>
              <a:t>サーバの動きをもう少し詳しく</a:t>
            </a:r>
          </a:p>
        </p:txBody>
      </p:sp>
      <p:pic>
        <p:nvPicPr>
          <p:cNvPr id="7" name="図 6">
            <a:extLst>
              <a:ext uri="{FF2B5EF4-FFF2-40B4-BE49-F238E27FC236}">
                <a16:creationId xmlns:a16="http://schemas.microsoft.com/office/drawing/2014/main" id="{BE4B46B2-D02D-4C8F-958E-FF4BB4C39C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7650" y="3123095"/>
            <a:ext cx="3014585" cy="3014585"/>
          </a:xfrm>
          <a:prstGeom prst="rect">
            <a:avLst/>
          </a:prstGeom>
        </p:spPr>
      </p:pic>
      <p:sp>
        <p:nvSpPr>
          <p:cNvPr id="2" name="テキスト ボックス 1">
            <a:extLst>
              <a:ext uri="{FF2B5EF4-FFF2-40B4-BE49-F238E27FC236}">
                <a16:creationId xmlns:a16="http://schemas.microsoft.com/office/drawing/2014/main" id="{2A6D7840-0FA6-45E4-85D3-3156B587CF39}"/>
              </a:ext>
            </a:extLst>
          </p:cNvPr>
          <p:cNvSpPr txBox="1"/>
          <p:nvPr/>
        </p:nvSpPr>
        <p:spPr>
          <a:xfrm>
            <a:off x="365318" y="1059367"/>
            <a:ext cx="6412333" cy="5201424"/>
          </a:xfrm>
          <a:prstGeom prst="rect">
            <a:avLst/>
          </a:prstGeom>
          <a:noFill/>
        </p:spPr>
        <p:txBody>
          <a:bodyPr wrap="none" rtlCol="0">
            <a:spAutoFit/>
          </a:bodyPr>
          <a:lstStyle/>
          <a:p>
            <a:r>
              <a:rPr kumimoji="1" lang="ja-JP" altLang="en-US" sz="2000" dirty="0"/>
              <a:t>・サーバはデータを置いておくのが仕事</a:t>
            </a:r>
            <a:endParaRPr lang="en-US" altLang="ja-JP" sz="2000" dirty="0"/>
          </a:p>
          <a:p>
            <a:endParaRPr kumimoji="1" lang="en-US" altLang="ja-JP" sz="2000" dirty="0"/>
          </a:p>
          <a:p>
            <a:r>
              <a:rPr kumimoji="1" lang="ja-JP" altLang="en-US" sz="2000" dirty="0"/>
              <a:t>・要求されたデータを出すのも仕事</a:t>
            </a:r>
            <a:endParaRPr kumimoji="1" lang="en-US" altLang="ja-JP" sz="2000" dirty="0"/>
          </a:p>
          <a:p>
            <a:endParaRPr lang="en-US" altLang="ja-JP" sz="2000" dirty="0"/>
          </a:p>
          <a:p>
            <a:r>
              <a:rPr lang="ja-JP" altLang="en-US" sz="2000" dirty="0"/>
              <a:t>なので、そのための機能を持ちます。</a:t>
            </a:r>
            <a:endParaRPr lang="en-US" altLang="ja-JP" sz="2000" dirty="0"/>
          </a:p>
          <a:p>
            <a:endParaRPr lang="en-US" altLang="ja-JP" sz="2000" dirty="0"/>
          </a:p>
          <a:p>
            <a:r>
              <a:rPr lang="ja-JP" altLang="en-US" sz="2000" dirty="0"/>
              <a:t>動画や画像などはそのまま持ちますが、</a:t>
            </a:r>
            <a:endParaRPr lang="en-US" altLang="ja-JP" sz="2000" dirty="0"/>
          </a:p>
          <a:p>
            <a:r>
              <a:rPr lang="ja-JP" altLang="en-US" sz="2000" dirty="0"/>
              <a:t>顧客データなどの情報をテキスト形式で持つのは</a:t>
            </a:r>
            <a:endParaRPr lang="en-US" altLang="ja-JP" sz="2000" dirty="0"/>
          </a:p>
          <a:p>
            <a:r>
              <a:rPr lang="ja-JP" altLang="en-US" sz="2000" dirty="0"/>
              <a:t>あまりにも非効率的です。</a:t>
            </a:r>
            <a:endParaRPr lang="en-US" altLang="ja-JP" sz="2000" dirty="0"/>
          </a:p>
          <a:p>
            <a:endParaRPr lang="en-US" altLang="ja-JP" sz="2000" dirty="0"/>
          </a:p>
          <a:p>
            <a:r>
              <a:rPr lang="ja-JP" altLang="en-US" sz="2000" dirty="0"/>
              <a:t>そのため、</a:t>
            </a:r>
            <a:r>
              <a:rPr lang="ja-JP" altLang="en-US" sz="2000" b="1" dirty="0"/>
              <a:t>データベース</a:t>
            </a:r>
            <a:r>
              <a:rPr lang="en-US" altLang="ja-JP" sz="2000" b="1" dirty="0"/>
              <a:t>(DB)</a:t>
            </a:r>
            <a:r>
              <a:rPr lang="ja-JP" altLang="en-US" sz="2000" dirty="0"/>
              <a:t>という機能を持ちます。</a:t>
            </a:r>
            <a:endParaRPr lang="en-US" altLang="ja-JP" sz="2000" dirty="0"/>
          </a:p>
          <a:p>
            <a:r>
              <a:rPr lang="ja-JP" altLang="en-US" sz="2000" dirty="0"/>
              <a:t>データベースから任意のデータ取り出すための言語を</a:t>
            </a:r>
            <a:endParaRPr lang="en-US" altLang="ja-JP" sz="2000" dirty="0"/>
          </a:p>
          <a:p>
            <a:r>
              <a:rPr lang="en-US" altLang="ja-JP" sz="3200" b="1" dirty="0"/>
              <a:t>SQL</a:t>
            </a:r>
            <a:r>
              <a:rPr lang="ja-JP" altLang="en-US" sz="2000" dirty="0"/>
              <a:t>と呼びます。</a:t>
            </a:r>
            <a:endParaRPr lang="en-US" altLang="ja-JP" sz="2000" dirty="0"/>
          </a:p>
          <a:p>
            <a:endParaRPr lang="en-US" altLang="ja-JP" sz="2000" dirty="0"/>
          </a:p>
          <a:p>
            <a:r>
              <a:rPr lang="en-US" altLang="ja-JP" sz="2000" dirty="0"/>
              <a:t>Php</a:t>
            </a:r>
            <a:r>
              <a:rPr lang="ja-JP" altLang="en-US" sz="2000" dirty="0"/>
              <a:t>などのサーバサイド言語経由で</a:t>
            </a:r>
            <a:r>
              <a:rPr lang="en-US" altLang="ja-JP" sz="2000" dirty="0"/>
              <a:t>SQL</a:t>
            </a:r>
            <a:r>
              <a:rPr lang="ja-JP" altLang="en-US" sz="2000" dirty="0"/>
              <a:t>を使い、</a:t>
            </a:r>
            <a:endParaRPr lang="en-US" altLang="ja-JP" sz="2000" dirty="0"/>
          </a:p>
          <a:p>
            <a:r>
              <a:rPr lang="ja-JP" altLang="en-US" sz="2000" dirty="0"/>
              <a:t>データをクライアントに返す必要があります。</a:t>
            </a:r>
            <a:endParaRPr lang="en-US" altLang="ja-JP" sz="2000" dirty="0"/>
          </a:p>
        </p:txBody>
      </p:sp>
      <p:sp>
        <p:nvSpPr>
          <p:cNvPr id="4" name="四角形: 角を丸くする 3">
            <a:extLst>
              <a:ext uri="{FF2B5EF4-FFF2-40B4-BE49-F238E27FC236}">
                <a16:creationId xmlns:a16="http://schemas.microsoft.com/office/drawing/2014/main" id="{1A0CEC9C-0D17-477B-A954-2FB0F90FBAC6}"/>
              </a:ext>
            </a:extLst>
          </p:cNvPr>
          <p:cNvSpPr/>
          <p:nvPr/>
        </p:nvSpPr>
        <p:spPr>
          <a:xfrm>
            <a:off x="8255620" y="100361"/>
            <a:ext cx="3936380" cy="463297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a:extLst>
              <a:ext uri="{FF2B5EF4-FFF2-40B4-BE49-F238E27FC236}">
                <a16:creationId xmlns:a16="http://schemas.microsoft.com/office/drawing/2014/main" id="{F5D679D7-DB31-4E85-B585-2AA9755DEDF5}"/>
              </a:ext>
            </a:extLst>
          </p:cNvPr>
          <p:cNvSpPr txBox="1"/>
          <p:nvPr/>
        </p:nvSpPr>
        <p:spPr>
          <a:xfrm>
            <a:off x="8118088" y="5768348"/>
            <a:ext cx="877163"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ja-JP" altLang="en-US" dirty="0"/>
              <a:t>サーバ</a:t>
            </a:r>
          </a:p>
        </p:txBody>
      </p:sp>
      <p:pic>
        <p:nvPicPr>
          <p:cNvPr id="9" name="図 8">
            <a:extLst>
              <a:ext uri="{FF2B5EF4-FFF2-40B4-BE49-F238E27FC236}">
                <a16:creationId xmlns:a16="http://schemas.microsoft.com/office/drawing/2014/main" id="{37CDF7C0-4FDE-48BD-B7F5-DC00BA71D0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4944" y="378380"/>
            <a:ext cx="1883277" cy="1883277"/>
          </a:xfrm>
          <a:prstGeom prst="rect">
            <a:avLst/>
          </a:prstGeom>
        </p:spPr>
      </p:pic>
      <p:pic>
        <p:nvPicPr>
          <p:cNvPr id="12" name="図 11">
            <a:extLst>
              <a:ext uri="{FF2B5EF4-FFF2-40B4-BE49-F238E27FC236}">
                <a16:creationId xmlns:a16="http://schemas.microsoft.com/office/drawing/2014/main" id="{2A7C9D4B-B702-419E-A513-F4CD5325E4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20837" y="3242256"/>
            <a:ext cx="1733550" cy="933450"/>
          </a:xfrm>
          <a:prstGeom prst="rect">
            <a:avLst/>
          </a:prstGeom>
        </p:spPr>
      </p:pic>
      <p:sp>
        <p:nvSpPr>
          <p:cNvPr id="13" name="矢印: 上向き折線 12">
            <a:extLst>
              <a:ext uri="{FF2B5EF4-FFF2-40B4-BE49-F238E27FC236}">
                <a16:creationId xmlns:a16="http://schemas.microsoft.com/office/drawing/2014/main" id="{35D89A37-7D12-4288-A8C5-3917D2298875}"/>
              </a:ext>
            </a:extLst>
          </p:cNvPr>
          <p:cNvSpPr/>
          <p:nvPr/>
        </p:nvSpPr>
        <p:spPr>
          <a:xfrm>
            <a:off x="10694408" y="2261657"/>
            <a:ext cx="850392" cy="1464332"/>
          </a:xfrm>
          <a:prstGeom prst="bentUpArrow">
            <a:avLst>
              <a:gd name="adj1" fmla="val 25000"/>
              <a:gd name="adj2" fmla="val 28866"/>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8D5A6EB3-5076-4EF8-BD21-D7FC63BC8625}"/>
              </a:ext>
            </a:extLst>
          </p:cNvPr>
          <p:cNvSpPr txBox="1"/>
          <p:nvPr/>
        </p:nvSpPr>
        <p:spPr>
          <a:xfrm>
            <a:off x="8936893" y="1094133"/>
            <a:ext cx="646331"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ja-JP" altLang="en-US" dirty="0"/>
              <a:t>結果</a:t>
            </a:r>
            <a:endParaRPr kumimoji="1" lang="ja-JP" altLang="en-US" dirty="0"/>
          </a:p>
        </p:txBody>
      </p:sp>
      <p:sp>
        <p:nvSpPr>
          <p:cNvPr id="32" name="矢印: 上向き折線 31">
            <a:extLst>
              <a:ext uri="{FF2B5EF4-FFF2-40B4-BE49-F238E27FC236}">
                <a16:creationId xmlns:a16="http://schemas.microsoft.com/office/drawing/2014/main" id="{B7AF69F9-39F3-4253-B70D-D584BBDF4E85}"/>
              </a:ext>
            </a:extLst>
          </p:cNvPr>
          <p:cNvSpPr/>
          <p:nvPr/>
        </p:nvSpPr>
        <p:spPr>
          <a:xfrm rot="10800000">
            <a:off x="9049818" y="1523045"/>
            <a:ext cx="850392" cy="1464332"/>
          </a:xfrm>
          <a:prstGeom prst="bentUpArrow">
            <a:avLst>
              <a:gd name="adj1" fmla="val 25000"/>
              <a:gd name="adj2" fmla="val 28866"/>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2E9CB4E1-93DD-4400-8AD9-9E14B74FBE8E}"/>
              </a:ext>
            </a:extLst>
          </p:cNvPr>
          <p:cNvSpPr txBox="1"/>
          <p:nvPr/>
        </p:nvSpPr>
        <p:spPr>
          <a:xfrm>
            <a:off x="11389286" y="1701213"/>
            <a:ext cx="513282"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en-US" altLang="ja-JP" dirty="0"/>
              <a:t>DB</a:t>
            </a:r>
            <a:endParaRPr kumimoji="1" lang="ja-JP" altLang="en-US" dirty="0"/>
          </a:p>
        </p:txBody>
      </p:sp>
      <p:sp>
        <p:nvSpPr>
          <p:cNvPr id="34" name="テキスト ボックス 33">
            <a:extLst>
              <a:ext uri="{FF2B5EF4-FFF2-40B4-BE49-F238E27FC236}">
                <a16:creationId xmlns:a16="http://schemas.microsoft.com/office/drawing/2014/main" id="{1F9B4323-F77D-40D8-9C50-E1C4A9A517E8}"/>
              </a:ext>
            </a:extLst>
          </p:cNvPr>
          <p:cNvSpPr txBox="1"/>
          <p:nvPr/>
        </p:nvSpPr>
        <p:spPr>
          <a:xfrm>
            <a:off x="11293862" y="3700169"/>
            <a:ext cx="495649"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en-US" altLang="ja-JP" dirty="0" err="1"/>
              <a:t>sql</a:t>
            </a:r>
            <a:endParaRPr kumimoji="1" lang="ja-JP" altLang="en-US" dirty="0"/>
          </a:p>
        </p:txBody>
      </p:sp>
    </p:spTree>
    <p:extLst>
      <p:ext uri="{BB962C8B-B14F-4D97-AF65-F5344CB8AC3E}">
        <p14:creationId xmlns:p14="http://schemas.microsoft.com/office/powerpoint/2010/main" val="4028362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264859D1-0C10-4BC7-AC3C-DAA19D02F2B2}"/>
              </a:ext>
            </a:extLst>
          </p:cNvPr>
          <p:cNvSpPr>
            <a:spLocks noGrp="1"/>
          </p:cNvSpPr>
          <p:nvPr>
            <p:ph type="title"/>
          </p:nvPr>
        </p:nvSpPr>
        <p:spPr>
          <a:xfrm>
            <a:off x="365318" y="209690"/>
            <a:ext cx="10515600" cy="661570"/>
          </a:xfrm>
        </p:spPr>
        <p:txBody>
          <a:bodyPr>
            <a:normAutofit/>
          </a:bodyPr>
          <a:lstStyle/>
          <a:p>
            <a:r>
              <a:rPr lang="ja-JP" altLang="en-US" sz="3200" dirty="0"/>
              <a:t>クライアントの動きをもう少し詳しく</a:t>
            </a:r>
          </a:p>
        </p:txBody>
      </p:sp>
      <p:pic>
        <p:nvPicPr>
          <p:cNvPr id="7" name="図 6">
            <a:extLst>
              <a:ext uri="{FF2B5EF4-FFF2-40B4-BE49-F238E27FC236}">
                <a16:creationId xmlns:a16="http://schemas.microsoft.com/office/drawing/2014/main" id="{BE4B46B2-D02D-4C8F-958E-FF4BB4C39C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0857" y="202620"/>
            <a:ext cx="1872552" cy="1888371"/>
          </a:xfrm>
          <a:prstGeom prst="rect">
            <a:avLst/>
          </a:prstGeom>
        </p:spPr>
      </p:pic>
      <p:sp>
        <p:nvSpPr>
          <p:cNvPr id="2" name="テキスト ボックス 1">
            <a:extLst>
              <a:ext uri="{FF2B5EF4-FFF2-40B4-BE49-F238E27FC236}">
                <a16:creationId xmlns:a16="http://schemas.microsoft.com/office/drawing/2014/main" id="{2A6D7840-0FA6-45E4-85D3-3156B587CF39}"/>
              </a:ext>
            </a:extLst>
          </p:cNvPr>
          <p:cNvSpPr txBox="1"/>
          <p:nvPr/>
        </p:nvSpPr>
        <p:spPr>
          <a:xfrm>
            <a:off x="516147" y="1081015"/>
            <a:ext cx="9103774" cy="4708981"/>
          </a:xfrm>
          <a:prstGeom prst="rect">
            <a:avLst/>
          </a:prstGeom>
          <a:noFill/>
        </p:spPr>
        <p:txBody>
          <a:bodyPr wrap="none" rtlCol="0">
            <a:spAutoFit/>
          </a:bodyPr>
          <a:lstStyle/>
          <a:p>
            <a:r>
              <a:rPr lang="ja-JP" altLang="en-US" sz="2000" dirty="0"/>
              <a:t>これまで見てきたネットワーク通信の仕組みを見ると、</a:t>
            </a:r>
            <a:endParaRPr lang="en-US" altLang="ja-JP" sz="2000" dirty="0"/>
          </a:p>
          <a:p>
            <a:r>
              <a:rPr lang="ja-JP" altLang="en-US" sz="2000" dirty="0"/>
              <a:t>クライアント側は通常通りのプログラミングで良いような気がします。</a:t>
            </a:r>
            <a:endParaRPr lang="en-US" altLang="ja-JP" sz="2000" dirty="0"/>
          </a:p>
          <a:p>
            <a:endParaRPr lang="en-US" altLang="ja-JP" sz="2000" dirty="0"/>
          </a:p>
          <a:p>
            <a:r>
              <a:rPr lang="ja-JP" altLang="en-US" sz="2000" b="1" dirty="0"/>
              <a:t>でも実は違います。</a:t>
            </a:r>
            <a:endParaRPr lang="en-US" altLang="ja-JP" sz="2000" b="1" dirty="0"/>
          </a:p>
          <a:p>
            <a:endParaRPr lang="en-US" altLang="ja-JP" sz="2000" b="1" dirty="0"/>
          </a:p>
          <a:p>
            <a:r>
              <a:rPr lang="ja-JP" altLang="en-US" sz="2000" dirty="0"/>
              <a:t>通常のプログラミングと違い、ネットワーク通信のクライアント側は</a:t>
            </a:r>
            <a:endParaRPr lang="en-US" altLang="ja-JP" sz="2000" dirty="0"/>
          </a:p>
          <a:p>
            <a:r>
              <a:rPr lang="ja-JP" altLang="en-US" sz="2000" dirty="0"/>
              <a:t>要求したデータが</a:t>
            </a:r>
            <a:endParaRPr lang="en-US" altLang="ja-JP" sz="2000" dirty="0"/>
          </a:p>
          <a:p>
            <a:r>
              <a:rPr lang="en-US" altLang="ja-JP" sz="2000" dirty="0"/>
              <a:t>『</a:t>
            </a:r>
            <a:r>
              <a:rPr lang="ja-JP" altLang="en-US" sz="2000" b="1" dirty="0"/>
              <a:t>いつ、どのような形で返ってくるか分からない</a:t>
            </a:r>
            <a:r>
              <a:rPr lang="en-US" altLang="ja-JP" sz="2000" dirty="0"/>
              <a:t>』</a:t>
            </a:r>
            <a:r>
              <a:rPr lang="ja-JP" altLang="en-US" sz="2000" dirty="0"/>
              <a:t>という特性があります。</a:t>
            </a:r>
            <a:endParaRPr lang="en-US" altLang="ja-JP" sz="2000" dirty="0"/>
          </a:p>
          <a:p>
            <a:endParaRPr lang="en-US" altLang="ja-JP" sz="2000" dirty="0"/>
          </a:p>
          <a:p>
            <a:r>
              <a:rPr lang="ja-JP" altLang="en-US" sz="2000" dirty="0"/>
              <a:t>データの応答性や完全性が保証されていないので、</a:t>
            </a:r>
            <a:endParaRPr lang="en-US" altLang="ja-JP" sz="2000" dirty="0"/>
          </a:p>
          <a:p>
            <a:r>
              <a:rPr lang="ja-JP" altLang="en-US" sz="2000" dirty="0"/>
              <a:t>正しく返ってくるまで待機したり、</a:t>
            </a:r>
            <a:endParaRPr lang="en-US" altLang="ja-JP" sz="2000" dirty="0"/>
          </a:p>
          <a:p>
            <a:r>
              <a:rPr lang="ja-JP" altLang="en-US" sz="2000" dirty="0"/>
              <a:t>未完成で小分けされたデータ</a:t>
            </a:r>
            <a:r>
              <a:rPr lang="en-US" altLang="ja-JP" sz="2000" dirty="0"/>
              <a:t>(</a:t>
            </a:r>
            <a:r>
              <a:rPr lang="ja-JP" altLang="en-US" sz="2000" dirty="0"/>
              <a:t>それも送信順はバラバラ</a:t>
            </a:r>
            <a:r>
              <a:rPr lang="en-US" altLang="ja-JP" sz="2000" dirty="0"/>
              <a:t>)</a:t>
            </a:r>
            <a:r>
              <a:rPr lang="ja-JP" altLang="en-US" sz="2000" dirty="0"/>
              <a:t>を正しく組み直したり</a:t>
            </a:r>
            <a:endParaRPr lang="en-US" altLang="ja-JP" sz="2000" dirty="0"/>
          </a:p>
          <a:p>
            <a:r>
              <a:rPr lang="ja-JP" altLang="en-US" sz="2000" dirty="0"/>
              <a:t>する必要があります。</a:t>
            </a:r>
            <a:endParaRPr lang="en-US" altLang="ja-JP" sz="2000" dirty="0"/>
          </a:p>
          <a:p>
            <a:endParaRPr lang="en-US" altLang="ja-JP" sz="2000" dirty="0"/>
          </a:p>
          <a:p>
            <a:r>
              <a:rPr lang="ja-JP" altLang="en-US" sz="2000" dirty="0"/>
              <a:t>それらの</a:t>
            </a:r>
            <a:r>
              <a:rPr lang="ja-JP" altLang="en-US" sz="2000" b="1" dirty="0"/>
              <a:t>ネットワーク処理</a:t>
            </a:r>
            <a:r>
              <a:rPr lang="ja-JP" altLang="en-US" sz="2000" dirty="0"/>
              <a:t>のプログラミングの知識が必要です。</a:t>
            </a:r>
            <a:endParaRPr lang="en-US" altLang="ja-JP" sz="2000" b="1" dirty="0"/>
          </a:p>
        </p:txBody>
      </p:sp>
      <p:pic>
        <p:nvPicPr>
          <p:cNvPr id="15" name="図 14">
            <a:extLst>
              <a:ext uri="{FF2B5EF4-FFF2-40B4-BE49-F238E27FC236}">
                <a16:creationId xmlns:a16="http://schemas.microsoft.com/office/drawing/2014/main" id="{40BEA5F5-CA90-47F0-B2FE-ECCB60D535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2355" y="4675918"/>
            <a:ext cx="1979462" cy="1979462"/>
          </a:xfrm>
          <a:prstGeom prst="rect">
            <a:avLst/>
          </a:prstGeom>
        </p:spPr>
      </p:pic>
      <p:sp>
        <p:nvSpPr>
          <p:cNvPr id="3" name="矢印: 右 2">
            <a:extLst>
              <a:ext uri="{FF2B5EF4-FFF2-40B4-BE49-F238E27FC236}">
                <a16:creationId xmlns:a16="http://schemas.microsoft.com/office/drawing/2014/main" id="{24999CE3-05E0-476A-AFBF-7EE0D3B7DF19}"/>
              </a:ext>
            </a:extLst>
          </p:cNvPr>
          <p:cNvSpPr/>
          <p:nvPr/>
        </p:nvSpPr>
        <p:spPr>
          <a:xfrm rot="16200000">
            <a:off x="10037104" y="3150973"/>
            <a:ext cx="2565257"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矢印: 右 15">
            <a:extLst>
              <a:ext uri="{FF2B5EF4-FFF2-40B4-BE49-F238E27FC236}">
                <a16:creationId xmlns:a16="http://schemas.microsoft.com/office/drawing/2014/main" id="{76FD4772-E5CB-4DB7-A0CD-E954D8EAA5EC}"/>
              </a:ext>
            </a:extLst>
          </p:cNvPr>
          <p:cNvSpPr/>
          <p:nvPr/>
        </p:nvSpPr>
        <p:spPr>
          <a:xfrm rot="5400000">
            <a:off x="9082703" y="3209512"/>
            <a:ext cx="2565257"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35392FEC-F133-4153-8C82-8888EEA0AA05}"/>
              </a:ext>
            </a:extLst>
          </p:cNvPr>
          <p:cNvSpPr txBox="1"/>
          <p:nvPr/>
        </p:nvSpPr>
        <p:spPr>
          <a:xfrm>
            <a:off x="10096088" y="3054813"/>
            <a:ext cx="1569660" cy="646331"/>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ja-JP" altLang="en-US" dirty="0"/>
              <a:t>何時データが</a:t>
            </a:r>
            <a:endParaRPr kumimoji="1" lang="en-US" altLang="ja-JP" dirty="0"/>
          </a:p>
          <a:p>
            <a:r>
              <a:rPr kumimoji="1" lang="ja-JP" altLang="en-US" dirty="0"/>
              <a:t>返るか不明</a:t>
            </a:r>
          </a:p>
        </p:txBody>
      </p:sp>
    </p:spTree>
    <p:extLst>
      <p:ext uri="{BB962C8B-B14F-4D97-AF65-F5344CB8AC3E}">
        <p14:creationId xmlns:p14="http://schemas.microsoft.com/office/powerpoint/2010/main" val="2941308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264859D1-0C10-4BC7-AC3C-DAA19D02F2B2}"/>
              </a:ext>
            </a:extLst>
          </p:cNvPr>
          <p:cNvSpPr>
            <a:spLocks noGrp="1"/>
          </p:cNvSpPr>
          <p:nvPr>
            <p:ph type="title"/>
          </p:nvPr>
        </p:nvSpPr>
        <p:spPr>
          <a:xfrm>
            <a:off x="384988" y="202620"/>
            <a:ext cx="7033907" cy="661570"/>
          </a:xfrm>
        </p:spPr>
        <p:txBody>
          <a:bodyPr>
            <a:normAutofit/>
          </a:bodyPr>
          <a:lstStyle/>
          <a:p>
            <a:r>
              <a:rPr lang="ja-JP" altLang="en-US" sz="3200" dirty="0"/>
              <a:t>データのやり取りをもう少し詳しく</a:t>
            </a:r>
          </a:p>
        </p:txBody>
      </p:sp>
      <p:sp>
        <p:nvSpPr>
          <p:cNvPr id="2" name="テキスト ボックス 1">
            <a:extLst>
              <a:ext uri="{FF2B5EF4-FFF2-40B4-BE49-F238E27FC236}">
                <a16:creationId xmlns:a16="http://schemas.microsoft.com/office/drawing/2014/main" id="{2A6D7840-0FA6-45E4-85D3-3156B587CF39}"/>
              </a:ext>
            </a:extLst>
          </p:cNvPr>
          <p:cNvSpPr txBox="1"/>
          <p:nvPr/>
        </p:nvSpPr>
        <p:spPr>
          <a:xfrm>
            <a:off x="586797" y="1073864"/>
            <a:ext cx="10105652" cy="3908762"/>
          </a:xfrm>
          <a:prstGeom prst="rect">
            <a:avLst/>
          </a:prstGeom>
          <a:noFill/>
        </p:spPr>
        <p:txBody>
          <a:bodyPr wrap="none" rtlCol="0">
            <a:spAutoFit/>
          </a:bodyPr>
          <a:lstStyle/>
          <a:p>
            <a:r>
              <a:rPr lang="ja-JP" altLang="en-US" sz="2000" dirty="0"/>
              <a:t>ネットワーク通信は、極論を言ってしまえば</a:t>
            </a:r>
            <a:endParaRPr lang="en-US" altLang="ja-JP" sz="2000" dirty="0"/>
          </a:p>
          <a:p>
            <a:endParaRPr lang="en-US" altLang="ja-JP" sz="2000" dirty="0"/>
          </a:p>
          <a:p>
            <a:r>
              <a:rPr lang="en-US" altLang="ja-JP" sz="2000" dirty="0"/>
              <a:t>『</a:t>
            </a:r>
            <a:r>
              <a:rPr lang="ja-JP" altLang="en-US" sz="2000" dirty="0"/>
              <a:t>文字データのやり取り</a:t>
            </a:r>
            <a:r>
              <a:rPr lang="en-US" altLang="ja-JP" sz="2000" dirty="0"/>
              <a:t>』</a:t>
            </a:r>
            <a:r>
              <a:rPr lang="ja-JP" altLang="en-US" sz="2000" dirty="0"/>
              <a:t>しかできません。</a:t>
            </a:r>
            <a:endParaRPr lang="en-US" altLang="ja-JP" sz="2000" dirty="0"/>
          </a:p>
          <a:p>
            <a:endParaRPr lang="en-US" altLang="ja-JP" sz="2000" dirty="0"/>
          </a:p>
          <a:p>
            <a:r>
              <a:rPr lang="ja-JP" altLang="en-US" sz="2000" dirty="0"/>
              <a:t>映像だろうが音楽だろうが、たとえ単なる数字でも、</a:t>
            </a:r>
            <a:endParaRPr lang="en-US" altLang="ja-JP" sz="2000" dirty="0"/>
          </a:p>
          <a:p>
            <a:r>
              <a:rPr lang="ja-JP" altLang="en-US" sz="2000" dirty="0"/>
              <a:t>まずは文字として送信して、その後必要なデータに直されます。</a:t>
            </a:r>
            <a:endParaRPr lang="en-US" altLang="ja-JP" sz="2000" dirty="0"/>
          </a:p>
          <a:p>
            <a:endParaRPr lang="en-US" altLang="ja-JP" sz="2000" dirty="0"/>
          </a:p>
          <a:p>
            <a:r>
              <a:rPr lang="ja-JP" altLang="en-US" sz="2000" dirty="0"/>
              <a:t>しかし、ネットワーク通信はデータの応答性や完全性が保証されていないため、</a:t>
            </a:r>
            <a:endParaRPr lang="en-US" altLang="ja-JP" sz="2000" dirty="0"/>
          </a:p>
          <a:p>
            <a:r>
              <a:rPr lang="ja-JP" altLang="en-US" sz="2000" dirty="0"/>
              <a:t>文字が順不同で小分けにされていても復元可能な堅牢なデータ性が求められます。</a:t>
            </a:r>
            <a:endParaRPr lang="en-US" altLang="ja-JP" sz="2000" dirty="0"/>
          </a:p>
          <a:p>
            <a:r>
              <a:rPr lang="ja-JP" altLang="en-US" sz="2000" dirty="0"/>
              <a:t>また、そのためには人間にも機会にも分かりやすい形式が必要です。</a:t>
            </a:r>
            <a:endParaRPr lang="en-US" altLang="ja-JP" sz="2000" dirty="0"/>
          </a:p>
          <a:p>
            <a:endParaRPr lang="en-US" altLang="ja-JP" sz="2000" dirty="0"/>
          </a:p>
          <a:p>
            <a:r>
              <a:rPr lang="ja-JP" altLang="en-US" sz="2000" dirty="0"/>
              <a:t>そのためのデータ形式をとして</a:t>
            </a:r>
            <a:r>
              <a:rPr lang="en-US" altLang="ja-JP" sz="2800" b="1" dirty="0"/>
              <a:t>JSON</a:t>
            </a:r>
            <a:r>
              <a:rPr lang="ja-JP" altLang="en-US" sz="2000" dirty="0"/>
              <a:t>などが一般的ですが、色々な形式があります。</a:t>
            </a:r>
            <a:endParaRPr lang="en-US" altLang="ja-JP" sz="2000" dirty="0"/>
          </a:p>
        </p:txBody>
      </p:sp>
      <p:pic>
        <p:nvPicPr>
          <p:cNvPr id="9" name="図 8">
            <a:extLst>
              <a:ext uri="{FF2B5EF4-FFF2-40B4-BE49-F238E27FC236}">
                <a16:creationId xmlns:a16="http://schemas.microsoft.com/office/drawing/2014/main" id="{06836C02-9668-48CB-B32A-E0EB2FC17B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3031" y="4989777"/>
            <a:ext cx="1332856" cy="1344116"/>
          </a:xfrm>
          <a:prstGeom prst="rect">
            <a:avLst/>
          </a:prstGeom>
        </p:spPr>
      </p:pic>
      <p:sp>
        <p:nvSpPr>
          <p:cNvPr id="10" name="矢印: 右 9">
            <a:extLst>
              <a:ext uri="{FF2B5EF4-FFF2-40B4-BE49-F238E27FC236}">
                <a16:creationId xmlns:a16="http://schemas.microsoft.com/office/drawing/2014/main" id="{5A36C176-CA03-4291-8B17-0DA5AD63C47C}"/>
              </a:ext>
            </a:extLst>
          </p:cNvPr>
          <p:cNvSpPr/>
          <p:nvPr/>
        </p:nvSpPr>
        <p:spPr>
          <a:xfrm rot="10800000">
            <a:off x="3653071" y="5326411"/>
            <a:ext cx="4277852" cy="2316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D15395DC-52A5-4B17-AF18-831DC3BDB8D1}"/>
              </a:ext>
            </a:extLst>
          </p:cNvPr>
          <p:cNvSpPr/>
          <p:nvPr/>
        </p:nvSpPr>
        <p:spPr>
          <a:xfrm>
            <a:off x="3653071" y="5894656"/>
            <a:ext cx="4277852" cy="2316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a:extLst>
              <a:ext uri="{FF2B5EF4-FFF2-40B4-BE49-F238E27FC236}">
                <a16:creationId xmlns:a16="http://schemas.microsoft.com/office/drawing/2014/main" id="{8C139B64-637F-4332-8DA7-C7447CCC94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9551" y="4787254"/>
            <a:ext cx="1979462" cy="1979462"/>
          </a:xfrm>
          <a:prstGeom prst="rect">
            <a:avLst/>
          </a:prstGeom>
        </p:spPr>
      </p:pic>
      <p:sp>
        <p:nvSpPr>
          <p:cNvPr id="4" name="テキスト ボックス 3">
            <a:extLst>
              <a:ext uri="{FF2B5EF4-FFF2-40B4-BE49-F238E27FC236}">
                <a16:creationId xmlns:a16="http://schemas.microsoft.com/office/drawing/2014/main" id="{E74CB5A7-E362-4CB5-91C5-80A39035D4B5}"/>
              </a:ext>
            </a:extLst>
          </p:cNvPr>
          <p:cNvSpPr txBox="1"/>
          <p:nvPr/>
        </p:nvSpPr>
        <p:spPr>
          <a:xfrm>
            <a:off x="5489346" y="5134594"/>
            <a:ext cx="763351"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en-US" altLang="ja-JP" dirty="0"/>
              <a:t>JSON</a:t>
            </a:r>
            <a:endParaRPr kumimoji="1" lang="ja-JP" altLang="en-US" dirty="0"/>
          </a:p>
        </p:txBody>
      </p:sp>
      <p:sp>
        <p:nvSpPr>
          <p:cNvPr id="14" name="テキスト ボックス 13">
            <a:extLst>
              <a:ext uri="{FF2B5EF4-FFF2-40B4-BE49-F238E27FC236}">
                <a16:creationId xmlns:a16="http://schemas.microsoft.com/office/drawing/2014/main" id="{13A57ABE-63F3-4CBE-B5F9-1F977667EC3F}"/>
              </a:ext>
            </a:extLst>
          </p:cNvPr>
          <p:cNvSpPr txBox="1"/>
          <p:nvPr/>
        </p:nvSpPr>
        <p:spPr>
          <a:xfrm>
            <a:off x="5489346" y="5825795"/>
            <a:ext cx="763351"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en-US" altLang="ja-JP" dirty="0"/>
              <a:t>JSON</a:t>
            </a:r>
            <a:endParaRPr kumimoji="1" lang="ja-JP" altLang="en-US" dirty="0"/>
          </a:p>
        </p:txBody>
      </p:sp>
    </p:spTree>
    <p:extLst>
      <p:ext uri="{BB962C8B-B14F-4D97-AF65-F5344CB8AC3E}">
        <p14:creationId xmlns:p14="http://schemas.microsoft.com/office/powerpoint/2010/main" val="2878253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264859D1-0C10-4BC7-AC3C-DAA19D02F2B2}"/>
              </a:ext>
            </a:extLst>
          </p:cNvPr>
          <p:cNvSpPr>
            <a:spLocks noGrp="1"/>
          </p:cNvSpPr>
          <p:nvPr>
            <p:ph type="title"/>
          </p:nvPr>
        </p:nvSpPr>
        <p:spPr>
          <a:xfrm>
            <a:off x="365318" y="209690"/>
            <a:ext cx="10515600" cy="661570"/>
          </a:xfrm>
        </p:spPr>
        <p:txBody>
          <a:bodyPr>
            <a:normAutofit/>
          </a:bodyPr>
          <a:lstStyle/>
          <a:p>
            <a:r>
              <a:rPr lang="ja-JP" altLang="en-US" sz="3200" dirty="0"/>
              <a:t>最終的にネットワーク通信に必要な知識</a:t>
            </a:r>
          </a:p>
        </p:txBody>
      </p:sp>
      <p:sp>
        <p:nvSpPr>
          <p:cNvPr id="3" name="テキスト ボックス 2">
            <a:extLst>
              <a:ext uri="{FF2B5EF4-FFF2-40B4-BE49-F238E27FC236}">
                <a16:creationId xmlns:a16="http://schemas.microsoft.com/office/drawing/2014/main" id="{62367C2E-EA62-458F-9E8B-5FBD005BB196}"/>
              </a:ext>
            </a:extLst>
          </p:cNvPr>
          <p:cNvSpPr txBox="1"/>
          <p:nvPr/>
        </p:nvSpPr>
        <p:spPr>
          <a:xfrm>
            <a:off x="365318" y="871260"/>
            <a:ext cx="8109912" cy="5509200"/>
          </a:xfrm>
          <a:prstGeom prst="rect">
            <a:avLst/>
          </a:prstGeom>
          <a:noFill/>
        </p:spPr>
        <p:txBody>
          <a:bodyPr wrap="none" rtlCol="0">
            <a:spAutoFit/>
          </a:bodyPr>
          <a:lstStyle/>
          <a:p>
            <a:r>
              <a:rPr kumimoji="1" lang="ja-JP" altLang="en-US" dirty="0"/>
              <a:t>これまでの内容から、</a:t>
            </a:r>
            <a:r>
              <a:rPr lang="ja-JP" altLang="en-US" dirty="0"/>
              <a:t>ネットワーク通信に必要な知識は</a:t>
            </a:r>
            <a:endParaRPr lang="en-US" altLang="ja-JP" dirty="0"/>
          </a:p>
          <a:p>
            <a:endParaRPr kumimoji="1" lang="en-US" altLang="ja-JP" dirty="0"/>
          </a:p>
          <a:p>
            <a:endParaRPr lang="en-US" altLang="ja-JP" dirty="0"/>
          </a:p>
          <a:p>
            <a:r>
              <a:rPr lang="ja-JP" altLang="en-US" dirty="0"/>
              <a:t>・ネットワーク通信の仕組みに対する知識</a:t>
            </a:r>
            <a:endParaRPr lang="en-US" altLang="ja-JP" dirty="0"/>
          </a:p>
          <a:p>
            <a:endParaRPr lang="en-US" altLang="ja-JP" dirty="0"/>
          </a:p>
          <a:p>
            <a:r>
              <a:rPr lang="ja-JP" altLang="en-US" dirty="0"/>
              <a:t>・</a:t>
            </a:r>
            <a:r>
              <a:rPr lang="en-US" altLang="ja-JP" dirty="0"/>
              <a:t>html/</a:t>
            </a:r>
            <a:r>
              <a:rPr lang="en-US" altLang="ja-JP" dirty="0" err="1"/>
              <a:t>css</a:t>
            </a:r>
            <a:r>
              <a:rPr lang="ja-JP" altLang="en-US" dirty="0"/>
              <a:t>の最低限の知識</a:t>
            </a:r>
            <a:endParaRPr lang="en-US" altLang="ja-JP" dirty="0"/>
          </a:p>
          <a:p>
            <a:endParaRPr lang="en-US" altLang="ja-JP" dirty="0"/>
          </a:p>
          <a:p>
            <a:r>
              <a:rPr lang="ja-JP" altLang="en-US" dirty="0"/>
              <a:t>・</a:t>
            </a:r>
            <a:r>
              <a:rPr lang="en-US" altLang="ja-JP" dirty="0"/>
              <a:t>php</a:t>
            </a:r>
            <a:r>
              <a:rPr lang="ja-JP" altLang="en-US" dirty="0"/>
              <a:t>などのサーバサイドの知識</a:t>
            </a:r>
            <a:endParaRPr lang="en-US" altLang="ja-JP" dirty="0"/>
          </a:p>
          <a:p>
            <a:endParaRPr lang="en-US" altLang="ja-JP" dirty="0"/>
          </a:p>
          <a:p>
            <a:r>
              <a:rPr lang="ja-JP" altLang="en-US" dirty="0"/>
              <a:t>・</a:t>
            </a:r>
            <a:r>
              <a:rPr lang="en-US" altLang="ja-JP" dirty="0"/>
              <a:t>SQL</a:t>
            </a:r>
            <a:r>
              <a:rPr lang="ja-JP" altLang="en-US" dirty="0"/>
              <a:t>などのデータベース処理の知識</a:t>
            </a:r>
            <a:endParaRPr lang="en-US" altLang="ja-JP" dirty="0"/>
          </a:p>
          <a:p>
            <a:endParaRPr lang="en-US" altLang="ja-JP" dirty="0"/>
          </a:p>
          <a:p>
            <a:r>
              <a:rPr lang="ja-JP" altLang="en-US" dirty="0"/>
              <a:t>・</a:t>
            </a:r>
            <a:r>
              <a:rPr lang="en-US" altLang="ja-JP" dirty="0"/>
              <a:t>JSON</a:t>
            </a:r>
            <a:r>
              <a:rPr lang="ja-JP" altLang="en-US" dirty="0"/>
              <a:t>などの効率の良いデータ処理形式の知識</a:t>
            </a:r>
            <a:endParaRPr lang="en-US" altLang="ja-JP" dirty="0"/>
          </a:p>
          <a:p>
            <a:endParaRPr lang="en-US" altLang="ja-JP" dirty="0"/>
          </a:p>
          <a:p>
            <a:r>
              <a:rPr lang="ja-JP" altLang="en-US" dirty="0"/>
              <a:t>・クライアント側のネットワーク処理の知識</a:t>
            </a:r>
            <a:endParaRPr lang="en-US" altLang="ja-JP" dirty="0"/>
          </a:p>
          <a:p>
            <a:endParaRPr lang="en-US" altLang="ja-JP" dirty="0"/>
          </a:p>
          <a:p>
            <a:endParaRPr lang="en-US" altLang="ja-JP" dirty="0"/>
          </a:p>
          <a:p>
            <a:r>
              <a:rPr lang="ja-JP" altLang="en-US" dirty="0"/>
              <a:t>など広範囲に渡っている事が分かります。</a:t>
            </a:r>
            <a:endParaRPr lang="en-US" altLang="ja-JP" dirty="0"/>
          </a:p>
          <a:p>
            <a:r>
              <a:rPr lang="ja-JP" altLang="en-US" dirty="0"/>
              <a:t>つまり、ネットワークに強い人材とは何かに特化しているわけではなく</a:t>
            </a:r>
            <a:endParaRPr lang="en-US" altLang="ja-JP" sz="2800" b="1" dirty="0"/>
          </a:p>
          <a:p>
            <a:r>
              <a:rPr lang="ja-JP" altLang="en-US" sz="2800" b="1" dirty="0"/>
              <a:t>広く浅く広範囲の知識を持つ人材</a:t>
            </a:r>
            <a:r>
              <a:rPr lang="ja-JP" altLang="en-US" dirty="0"/>
              <a:t>という事が分かります。</a:t>
            </a:r>
            <a:endParaRPr lang="en-US" altLang="ja-JP" dirty="0"/>
          </a:p>
        </p:txBody>
      </p:sp>
      <p:sp>
        <p:nvSpPr>
          <p:cNvPr id="8" name="テキスト ボックス 7">
            <a:extLst>
              <a:ext uri="{FF2B5EF4-FFF2-40B4-BE49-F238E27FC236}">
                <a16:creationId xmlns:a16="http://schemas.microsoft.com/office/drawing/2014/main" id="{B56CF0A0-13BA-4FF3-9D32-9F27A745E394}"/>
              </a:ext>
            </a:extLst>
          </p:cNvPr>
          <p:cNvSpPr txBox="1"/>
          <p:nvPr/>
        </p:nvSpPr>
        <p:spPr>
          <a:xfrm>
            <a:off x="7431305" y="733404"/>
            <a:ext cx="4493538" cy="4616648"/>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kumimoji="1" lang="ja-JP" altLang="en-US" dirty="0"/>
              <a:t>ゲームクライアントのように</a:t>
            </a:r>
            <a:endParaRPr kumimoji="1" lang="en-US" altLang="ja-JP" dirty="0"/>
          </a:p>
          <a:p>
            <a:endParaRPr lang="en-US" altLang="ja-JP" dirty="0"/>
          </a:p>
          <a:p>
            <a:r>
              <a:rPr lang="ja-JP" altLang="en-US" dirty="0"/>
              <a:t>物理数学を含む。</a:t>
            </a:r>
            <a:endParaRPr lang="en-US" altLang="ja-JP" dirty="0"/>
          </a:p>
          <a:p>
            <a:r>
              <a:rPr kumimoji="1" lang="ja-JP" altLang="en-US" b="1" dirty="0"/>
              <a:t>映像を動かすことに特化した知識</a:t>
            </a:r>
            <a:endParaRPr kumimoji="1" lang="en-US" altLang="ja-JP" b="1" dirty="0"/>
          </a:p>
          <a:p>
            <a:r>
              <a:rPr lang="ja-JP" altLang="en-US" dirty="0"/>
              <a:t>を持つか、</a:t>
            </a:r>
            <a:endParaRPr lang="en-US" altLang="ja-JP" dirty="0"/>
          </a:p>
          <a:p>
            <a:endParaRPr kumimoji="1" lang="en-US" altLang="ja-JP" dirty="0"/>
          </a:p>
          <a:p>
            <a:r>
              <a:rPr lang="ja-JP" altLang="en-US" dirty="0"/>
              <a:t>ネットワークエンジニアのような</a:t>
            </a:r>
            <a:endParaRPr lang="en-US" altLang="ja-JP" dirty="0"/>
          </a:p>
          <a:p>
            <a:r>
              <a:rPr kumimoji="1" lang="ja-JP" altLang="en-US" dirty="0"/>
              <a:t>広範囲に渡る知識を持って</a:t>
            </a:r>
            <a:endParaRPr kumimoji="1" lang="en-US" altLang="ja-JP" dirty="0"/>
          </a:p>
          <a:p>
            <a:r>
              <a:rPr lang="ja-JP" altLang="en-US" b="1" dirty="0"/>
              <a:t>正しく正確にデータを通信できる</a:t>
            </a:r>
            <a:endParaRPr lang="en-US" altLang="ja-JP" b="1" dirty="0"/>
          </a:p>
          <a:p>
            <a:endParaRPr kumimoji="1" lang="en-US" altLang="ja-JP" dirty="0"/>
          </a:p>
          <a:p>
            <a:r>
              <a:rPr kumimoji="1" lang="ja-JP" altLang="en-US" dirty="0"/>
              <a:t>というような</a:t>
            </a:r>
            <a:endParaRPr kumimoji="1" lang="en-US" altLang="ja-JP" dirty="0"/>
          </a:p>
          <a:p>
            <a:r>
              <a:rPr kumimoji="1" lang="ja-JP" altLang="en-US" dirty="0"/>
              <a:t>どちらかの能力が無ければ</a:t>
            </a:r>
            <a:endParaRPr kumimoji="1" lang="en-US" altLang="ja-JP" dirty="0"/>
          </a:p>
          <a:p>
            <a:r>
              <a:rPr lang="ja-JP" altLang="en-US" dirty="0"/>
              <a:t>ゲームに限らず、</a:t>
            </a:r>
            <a:endParaRPr lang="en-US" altLang="ja-JP" dirty="0"/>
          </a:p>
          <a:p>
            <a:endParaRPr kumimoji="1" lang="en-US" altLang="ja-JP" dirty="0"/>
          </a:p>
          <a:p>
            <a:r>
              <a:rPr lang="ja-JP" altLang="en-US" sz="2400" b="1" dirty="0"/>
              <a:t>エンジニアとして楽しく生きる</a:t>
            </a:r>
            <a:endParaRPr lang="en-US" altLang="ja-JP" dirty="0"/>
          </a:p>
          <a:p>
            <a:r>
              <a:rPr lang="ja-JP" altLang="en-US" dirty="0"/>
              <a:t>のは難しいでしょう。</a:t>
            </a:r>
            <a:endParaRPr lang="en-US" altLang="ja-JP" dirty="0"/>
          </a:p>
        </p:txBody>
      </p:sp>
      <p:sp>
        <p:nvSpPr>
          <p:cNvPr id="2" name="テキスト ボックス 1">
            <a:extLst>
              <a:ext uri="{FF2B5EF4-FFF2-40B4-BE49-F238E27FC236}">
                <a16:creationId xmlns:a16="http://schemas.microsoft.com/office/drawing/2014/main" id="{3A7CA966-B8AB-465F-A608-3247393E56AB}"/>
              </a:ext>
            </a:extLst>
          </p:cNvPr>
          <p:cNvSpPr txBox="1"/>
          <p:nvPr/>
        </p:nvSpPr>
        <p:spPr>
          <a:xfrm>
            <a:off x="8128833" y="5377950"/>
            <a:ext cx="4015890" cy="64633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kumimoji="1" lang="ja-JP" altLang="en-US" dirty="0"/>
              <a:t>ゲーム以外のクライアント系は</a:t>
            </a:r>
            <a:endParaRPr kumimoji="1" lang="en-US" altLang="ja-JP" dirty="0"/>
          </a:p>
          <a:p>
            <a:r>
              <a:rPr lang="ja-JP" altLang="en-US" dirty="0"/>
              <a:t>特殊知識が無いと冷遇されがちです。</a:t>
            </a:r>
            <a:endParaRPr kumimoji="1" lang="ja-JP" altLang="en-US" dirty="0"/>
          </a:p>
        </p:txBody>
      </p:sp>
    </p:spTree>
    <p:extLst>
      <p:ext uri="{BB962C8B-B14F-4D97-AF65-F5344CB8AC3E}">
        <p14:creationId xmlns:p14="http://schemas.microsoft.com/office/powerpoint/2010/main" val="274796646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1222</Words>
  <Application>Microsoft Office PowerPoint</Application>
  <PresentationFormat>ワイド画面</PresentationFormat>
  <Paragraphs>182</Paragraphs>
  <Slides>10</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10</vt:i4>
      </vt:variant>
    </vt:vector>
  </HeadingPairs>
  <TitlesOfParts>
    <vt:vector size="14" baseType="lpstr">
      <vt:lpstr>游ゴシック</vt:lpstr>
      <vt:lpstr>游ゴシック Light</vt:lpstr>
      <vt:lpstr>Arial</vt:lpstr>
      <vt:lpstr>Office テーマ</vt:lpstr>
      <vt:lpstr>ネットワーク通信 超基本</vt:lpstr>
      <vt:lpstr>通信にはローカル通信とネットワーク通信がある</vt:lpstr>
      <vt:lpstr>インターネットの基礎構造</vt:lpstr>
      <vt:lpstr>サーバサイドプログラムとクライアントプログラム</vt:lpstr>
      <vt:lpstr>インターネットの仕組みをもう少し詳しく</vt:lpstr>
      <vt:lpstr>サーバの動きをもう少し詳しく</vt:lpstr>
      <vt:lpstr>クライアントの動きをもう少し詳しく</vt:lpstr>
      <vt:lpstr>データのやり取りをもう少し詳しく</vt:lpstr>
      <vt:lpstr>最終的にネットワーク通信に必要な知識</vt:lpstr>
      <vt:lpstr>なので、数学を諦めたなら</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ネットワーク通信 超基本</dc:title>
  <dc:creator>内藤 真広</dc:creator>
  <cp:lastModifiedBy>内藤 真広</cp:lastModifiedBy>
  <cp:revision>121</cp:revision>
  <dcterms:created xsi:type="dcterms:W3CDTF">2023-09-05T01:01:29Z</dcterms:created>
  <dcterms:modified xsi:type="dcterms:W3CDTF">2023-09-05T02:56:05Z</dcterms:modified>
</cp:coreProperties>
</file>