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96" y="19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ECB8BC-4B1F-4DFA-BC3A-CFC2ADA90AA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D03AD2AA-D41F-4AF5-ACC0-92CC88CD07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C0155B1E-D6FE-41F7-A26C-EE4FF3F31E00}"/>
              </a:ext>
            </a:extLst>
          </p:cNvPr>
          <p:cNvSpPr>
            <a:spLocks noGrp="1"/>
          </p:cNvSpPr>
          <p:nvPr>
            <p:ph type="dt" sz="half" idx="10"/>
          </p:nvPr>
        </p:nvSpPr>
        <p:spPr/>
        <p:txBody>
          <a:bodyPr/>
          <a:lstStyle/>
          <a:p>
            <a:fld id="{9904EC00-DD99-4281-BB91-56CDB668FF9D}" type="datetimeFigureOut">
              <a:rPr kumimoji="1" lang="ja-JP" altLang="en-US" smtClean="0"/>
              <a:t>2023/9/5</a:t>
            </a:fld>
            <a:endParaRPr kumimoji="1" lang="ja-JP" altLang="en-US"/>
          </a:p>
        </p:txBody>
      </p:sp>
      <p:sp>
        <p:nvSpPr>
          <p:cNvPr id="5" name="フッター プレースホルダー 4">
            <a:extLst>
              <a:ext uri="{FF2B5EF4-FFF2-40B4-BE49-F238E27FC236}">
                <a16:creationId xmlns:a16="http://schemas.microsoft.com/office/drawing/2014/main" id="{F0FD5C6C-FFF5-429E-9D48-C599EB0B06C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6AC6A53-4186-48B3-ADF8-F962E29C50C3}"/>
              </a:ext>
            </a:extLst>
          </p:cNvPr>
          <p:cNvSpPr>
            <a:spLocks noGrp="1"/>
          </p:cNvSpPr>
          <p:nvPr>
            <p:ph type="sldNum" sz="quarter" idx="12"/>
          </p:nvPr>
        </p:nvSpPr>
        <p:spPr/>
        <p:txBody>
          <a:bodyPr/>
          <a:lstStyle/>
          <a:p>
            <a:fld id="{1300135D-1B28-43A1-9BE8-4214148DFD9B}" type="slidenum">
              <a:rPr kumimoji="1" lang="ja-JP" altLang="en-US" smtClean="0"/>
              <a:t>‹#›</a:t>
            </a:fld>
            <a:endParaRPr kumimoji="1" lang="ja-JP" altLang="en-US"/>
          </a:p>
        </p:txBody>
      </p:sp>
    </p:spTree>
    <p:extLst>
      <p:ext uri="{BB962C8B-B14F-4D97-AF65-F5344CB8AC3E}">
        <p14:creationId xmlns:p14="http://schemas.microsoft.com/office/powerpoint/2010/main" val="1280140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BD4CFF-8404-45E1-8497-E9A505F760D5}"/>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4B03E98-6BF5-4F2E-A6D8-2E037D9BDF8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1E477ED-161E-44B1-9F25-4D065CA8BBBE}"/>
              </a:ext>
            </a:extLst>
          </p:cNvPr>
          <p:cNvSpPr>
            <a:spLocks noGrp="1"/>
          </p:cNvSpPr>
          <p:nvPr>
            <p:ph type="dt" sz="half" idx="10"/>
          </p:nvPr>
        </p:nvSpPr>
        <p:spPr/>
        <p:txBody>
          <a:bodyPr/>
          <a:lstStyle/>
          <a:p>
            <a:fld id="{9904EC00-DD99-4281-BB91-56CDB668FF9D}" type="datetimeFigureOut">
              <a:rPr kumimoji="1" lang="ja-JP" altLang="en-US" smtClean="0"/>
              <a:t>2023/9/5</a:t>
            </a:fld>
            <a:endParaRPr kumimoji="1" lang="ja-JP" altLang="en-US"/>
          </a:p>
        </p:txBody>
      </p:sp>
      <p:sp>
        <p:nvSpPr>
          <p:cNvPr id="5" name="フッター プレースホルダー 4">
            <a:extLst>
              <a:ext uri="{FF2B5EF4-FFF2-40B4-BE49-F238E27FC236}">
                <a16:creationId xmlns:a16="http://schemas.microsoft.com/office/drawing/2014/main" id="{BA0CC8EC-C9A5-4189-85DB-D0C2902D7A3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D44F674-30CF-454C-9599-88B75F893E72}"/>
              </a:ext>
            </a:extLst>
          </p:cNvPr>
          <p:cNvSpPr>
            <a:spLocks noGrp="1"/>
          </p:cNvSpPr>
          <p:nvPr>
            <p:ph type="sldNum" sz="quarter" idx="12"/>
          </p:nvPr>
        </p:nvSpPr>
        <p:spPr/>
        <p:txBody>
          <a:bodyPr/>
          <a:lstStyle/>
          <a:p>
            <a:fld id="{1300135D-1B28-43A1-9BE8-4214148DFD9B}" type="slidenum">
              <a:rPr kumimoji="1" lang="ja-JP" altLang="en-US" smtClean="0"/>
              <a:t>‹#›</a:t>
            </a:fld>
            <a:endParaRPr kumimoji="1" lang="ja-JP" altLang="en-US"/>
          </a:p>
        </p:txBody>
      </p:sp>
    </p:spTree>
    <p:extLst>
      <p:ext uri="{BB962C8B-B14F-4D97-AF65-F5344CB8AC3E}">
        <p14:creationId xmlns:p14="http://schemas.microsoft.com/office/powerpoint/2010/main" val="8724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38C8D4E-D68E-45EC-BE86-295843A6B208}"/>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815A289-BC0B-464D-AF8B-EFD45CDB1227}"/>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C6BD2FB-94CA-49AC-A84F-66308E8F5AD9}"/>
              </a:ext>
            </a:extLst>
          </p:cNvPr>
          <p:cNvSpPr>
            <a:spLocks noGrp="1"/>
          </p:cNvSpPr>
          <p:nvPr>
            <p:ph type="dt" sz="half" idx="10"/>
          </p:nvPr>
        </p:nvSpPr>
        <p:spPr/>
        <p:txBody>
          <a:bodyPr/>
          <a:lstStyle/>
          <a:p>
            <a:fld id="{9904EC00-DD99-4281-BB91-56CDB668FF9D}" type="datetimeFigureOut">
              <a:rPr kumimoji="1" lang="ja-JP" altLang="en-US" smtClean="0"/>
              <a:t>2023/9/5</a:t>
            </a:fld>
            <a:endParaRPr kumimoji="1" lang="ja-JP" altLang="en-US"/>
          </a:p>
        </p:txBody>
      </p:sp>
      <p:sp>
        <p:nvSpPr>
          <p:cNvPr id="5" name="フッター プレースホルダー 4">
            <a:extLst>
              <a:ext uri="{FF2B5EF4-FFF2-40B4-BE49-F238E27FC236}">
                <a16:creationId xmlns:a16="http://schemas.microsoft.com/office/drawing/2014/main" id="{3CB5757A-9BB2-4036-8B47-AA8FB07038E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97C28A1-EC75-4D61-B44F-EB03F3F05F13}"/>
              </a:ext>
            </a:extLst>
          </p:cNvPr>
          <p:cNvSpPr>
            <a:spLocks noGrp="1"/>
          </p:cNvSpPr>
          <p:nvPr>
            <p:ph type="sldNum" sz="quarter" idx="12"/>
          </p:nvPr>
        </p:nvSpPr>
        <p:spPr/>
        <p:txBody>
          <a:bodyPr/>
          <a:lstStyle/>
          <a:p>
            <a:fld id="{1300135D-1B28-43A1-9BE8-4214148DFD9B}" type="slidenum">
              <a:rPr kumimoji="1" lang="ja-JP" altLang="en-US" smtClean="0"/>
              <a:t>‹#›</a:t>
            </a:fld>
            <a:endParaRPr kumimoji="1" lang="ja-JP" altLang="en-US"/>
          </a:p>
        </p:txBody>
      </p:sp>
    </p:spTree>
    <p:extLst>
      <p:ext uri="{BB962C8B-B14F-4D97-AF65-F5344CB8AC3E}">
        <p14:creationId xmlns:p14="http://schemas.microsoft.com/office/powerpoint/2010/main" val="2517849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6C6C6C-CBEC-4B52-9D7F-92777797916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06E8ABF-6BCB-4508-A5E9-689BE980C8BA}"/>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4C0C950-8FF4-4378-82B7-C8FCFE7F63E3}"/>
              </a:ext>
            </a:extLst>
          </p:cNvPr>
          <p:cNvSpPr>
            <a:spLocks noGrp="1"/>
          </p:cNvSpPr>
          <p:nvPr>
            <p:ph type="dt" sz="half" idx="10"/>
          </p:nvPr>
        </p:nvSpPr>
        <p:spPr/>
        <p:txBody>
          <a:bodyPr/>
          <a:lstStyle/>
          <a:p>
            <a:fld id="{9904EC00-DD99-4281-BB91-56CDB668FF9D}" type="datetimeFigureOut">
              <a:rPr kumimoji="1" lang="ja-JP" altLang="en-US" smtClean="0"/>
              <a:t>2023/9/5</a:t>
            </a:fld>
            <a:endParaRPr kumimoji="1" lang="ja-JP" altLang="en-US"/>
          </a:p>
        </p:txBody>
      </p:sp>
      <p:sp>
        <p:nvSpPr>
          <p:cNvPr id="5" name="フッター プレースホルダー 4">
            <a:extLst>
              <a:ext uri="{FF2B5EF4-FFF2-40B4-BE49-F238E27FC236}">
                <a16:creationId xmlns:a16="http://schemas.microsoft.com/office/drawing/2014/main" id="{BBB1923C-B1F4-4A3A-9D81-AF7618985BE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1DBBC3B-45C2-4499-98B5-DED89D20737C}"/>
              </a:ext>
            </a:extLst>
          </p:cNvPr>
          <p:cNvSpPr>
            <a:spLocks noGrp="1"/>
          </p:cNvSpPr>
          <p:nvPr>
            <p:ph type="sldNum" sz="quarter" idx="12"/>
          </p:nvPr>
        </p:nvSpPr>
        <p:spPr/>
        <p:txBody>
          <a:bodyPr/>
          <a:lstStyle/>
          <a:p>
            <a:fld id="{1300135D-1B28-43A1-9BE8-4214148DFD9B}" type="slidenum">
              <a:rPr kumimoji="1" lang="ja-JP" altLang="en-US" smtClean="0"/>
              <a:t>‹#›</a:t>
            </a:fld>
            <a:endParaRPr kumimoji="1" lang="ja-JP" altLang="en-US"/>
          </a:p>
        </p:txBody>
      </p:sp>
    </p:spTree>
    <p:extLst>
      <p:ext uri="{BB962C8B-B14F-4D97-AF65-F5344CB8AC3E}">
        <p14:creationId xmlns:p14="http://schemas.microsoft.com/office/powerpoint/2010/main" val="2872648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31E344-B51A-45CA-A3B3-3B5B670AD47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7C6F3D8-EDDB-4FFD-97D3-E736F006BD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5C8B2B72-C57D-40AE-90EA-706051DCF9BA}"/>
              </a:ext>
            </a:extLst>
          </p:cNvPr>
          <p:cNvSpPr>
            <a:spLocks noGrp="1"/>
          </p:cNvSpPr>
          <p:nvPr>
            <p:ph type="dt" sz="half" idx="10"/>
          </p:nvPr>
        </p:nvSpPr>
        <p:spPr/>
        <p:txBody>
          <a:bodyPr/>
          <a:lstStyle/>
          <a:p>
            <a:fld id="{9904EC00-DD99-4281-BB91-56CDB668FF9D}" type="datetimeFigureOut">
              <a:rPr kumimoji="1" lang="ja-JP" altLang="en-US" smtClean="0"/>
              <a:t>2023/9/5</a:t>
            </a:fld>
            <a:endParaRPr kumimoji="1" lang="ja-JP" altLang="en-US"/>
          </a:p>
        </p:txBody>
      </p:sp>
      <p:sp>
        <p:nvSpPr>
          <p:cNvPr id="5" name="フッター プレースホルダー 4">
            <a:extLst>
              <a:ext uri="{FF2B5EF4-FFF2-40B4-BE49-F238E27FC236}">
                <a16:creationId xmlns:a16="http://schemas.microsoft.com/office/drawing/2014/main" id="{3F140795-A82F-4843-A398-026479DB334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E838C5B-00CE-4BF6-9EF9-A369209694C6}"/>
              </a:ext>
            </a:extLst>
          </p:cNvPr>
          <p:cNvSpPr>
            <a:spLocks noGrp="1"/>
          </p:cNvSpPr>
          <p:nvPr>
            <p:ph type="sldNum" sz="quarter" idx="12"/>
          </p:nvPr>
        </p:nvSpPr>
        <p:spPr/>
        <p:txBody>
          <a:bodyPr/>
          <a:lstStyle/>
          <a:p>
            <a:fld id="{1300135D-1B28-43A1-9BE8-4214148DFD9B}" type="slidenum">
              <a:rPr kumimoji="1" lang="ja-JP" altLang="en-US" smtClean="0"/>
              <a:t>‹#›</a:t>
            </a:fld>
            <a:endParaRPr kumimoji="1" lang="ja-JP" altLang="en-US"/>
          </a:p>
        </p:txBody>
      </p:sp>
    </p:spTree>
    <p:extLst>
      <p:ext uri="{BB962C8B-B14F-4D97-AF65-F5344CB8AC3E}">
        <p14:creationId xmlns:p14="http://schemas.microsoft.com/office/powerpoint/2010/main" val="3680057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90EA32-A83A-4CE4-A3FD-CB020C5D05C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2D5A73F-5B5A-4885-BC32-33EA42089358}"/>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32B824D-D0C4-46EB-BEBB-BA9ED10B1E9C}"/>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2F35094-3719-4A86-88AB-1D3532EB2CAC}"/>
              </a:ext>
            </a:extLst>
          </p:cNvPr>
          <p:cNvSpPr>
            <a:spLocks noGrp="1"/>
          </p:cNvSpPr>
          <p:nvPr>
            <p:ph type="dt" sz="half" idx="10"/>
          </p:nvPr>
        </p:nvSpPr>
        <p:spPr/>
        <p:txBody>
          <a:bodyPr/>
          <a:lstStyle/>
          <a:p>
            <a:fld id="{9904EC00-DD99-4281-BB91-56CDB668FF9D}" type="datetimeFigureOut">
              <a:rPr kumimoji="1" lang="ja-JP" altLang="en-US" smtClean="0"/>
              <a:t>2023/9/5</a:t>
            </a:fld>
            <a:endParaRPr kumimoji="1" lang="ja-JP" altLang="en-US"/>
          </a:p>
        </p:txBody>
      </p:sp>
      <p:sp>
        <p:nvSpPr>
          <p:cNvPr id="6" name="フッター プレースホルダー 5">
            <a:extLst>
              <a:ext uri="{FF2B5EF4-FFF2-40B4-BE49-F238E27FC236}">
                <a16:creationId xmlns:a16="http://schemas.microsoft.com/office/drawing/2014/main" id="{F5727F60-81BE-482C-ABEB-C64BB73BC5D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36BCC19-8F16-43A5-9941-B467EEC999F9}"/>
              </a:ext>
            </a:extLst>
          </p:cNvPr>
          <p:cNvSpPr>
            <a:spLocks noGrp="1"/>
          </p:cNvSpPr>
          <p:nvPr>
            <p:ph type="sldNum" sz="quarter" idx="12"/>
          </p:nvPr>
        </p:nvSpPr>
        <p:spPr/>
        <p:txBody>
          <a:bodyPr/>
          <a:lstStyle/>
          <a:p>
            <a:fld id="{1300135D-1B28-43A1-9BE8-4214148DFD9B}" type="slidenum">
              <a:rPr kumimoji="1" lang="ja-JP" altLang="en-US" smtClean="0"/>
              <a:t>‹#›</a:t>
            </a:fld>
            <a:endParaRPr kumimoji="1" lang="ja-JP" altLang="en-US"/>
          </a:p>
        </p:txBody>
      </p:sp>
    </p:spTree>
    <p:extLst>
      <p:ext uri="{BB962C8B-B14F-4D97-AF65-F5344CB8AC3E}">
        <p14:creationId xmlns:p14="http://schemas.microsoft.com/office/powerpoint/2010/main" val="3163348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86889F-6C68-47C6-B55B-6EA082C8D965}"/>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F0DE43A-5986-41FB-AA22-45F5D8DFAF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8E3B227-7A7E-48BF-A814-DD3013517F3B}"/>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60C7FC87-00F4-4496-B021-3F4D8B596F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448B1DC-19C0-441B-812B-ACCCB53AAED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A44B93E-D886-4E57-BD0D-C1292D1661AF}"/>
              </a:ext>
            </a:extLst>
          </p:cNvPr>
          <p:cNvSpPr>
            <a:spLocks noGrp="1"/>
          </p:cNvSpPr>
          <p:nvPr>
            <p:ph type="dt" sz="half" idx="10"/>
          </p:nvPr>
        </p:nvSpPr>
        <p:spPr/>
        <p:txBody>
          <a:bodyPr/>
          <a:lstStyle/>
          <a:p>
            <a:fld id="{9904EC00-DD99-4281-BB91-56CDB668FF9D}" type="datetimeFigureOut">
              <a:rPr kumimoji="1" lang="ja-JP" altLang="en-US" smtClean="0"/>
              <a:t>2023/9/5</a:t>
            </a:fld>
            <a:endParaRPr kumimoji="1" lang="ja-JP" altLang="en-US"/>
          </a:p>
        </p:txBody>
      </p:sp>
      <p:sp>
        <p:nvSpPr>
          <p:cNvPr id="8" name="フッター プレースホルダー 7">
            <a:extLst>
              <a:ext uri="{FF2B5EF4-FFF2-40B4-BE49-F238E27FC236}">
                <a16:creationId xmlns:a16="http://schemas.microsoft.com/office/drawing/2014/main" id="{F11CE0CE-CF90-401A-9D8C-02321EEC7E3C}"/>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467C0A6-63C2-49DA-96C7-C2EC12ECDB53}"/>
              </a:ext>
            </a:extLst>
          </p:cNvPr>
          <p:cNvSpPr>
            <a:spLocks noGrp="1"/>
          </p:cNvSpPr>
          <p:nvPr>
            <p:ph type="sldNum" sz="quarter" idx="12"/>
          </p:nvPr>
        </p:nvSpPr>
        <p:spPr/>
        <p:txBody>
          <a:bodyPr/>
          <a:lstStyle/>
          <a:p>
            <a:fld id="{1300135D-1B28-43A1-9BE8-4214148DFD9B}" type="slidenum">
              <a:rPr kumimoji="1" lang="ja-JP" altLang="en-US" smtClean="0"/>
              <a:t>‹#›</a:t>
            </a:fld>
            <a:endParaRPr kumimoji="1" lang="ja-JP" altLang="en-US"/>
          </a:p>
        </p:txBody>
      </p:sp>
    </p:spTree>
    <p:extLst>
      <p:ext uri="{BB962C8B-B14F-4D97-AF65-F5344CB8AC3E}">
        <p14:creationId xmlns:p14="http://schemas.microsoft.com/office/powerpoint/2010/main" val="722586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153914-B6FC-45B9-A7F6-316E3160116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A9D7C8DC-FE38-4397-8A07-58DF266E5193}"/>
              </a:ext>
            </a:extLst>
          </p:cNvPr>
          <p:cNvSpPr>
            <a:spLocks noGrp="1"/>
          </p:cNvSpPr>
          <p:nvPr>
            <p:ph type="dt" sz="half" idx="10"/>
          </p:nvPr>
        </p:nvSpPr>
        <p:spPr/>
        <p:txBody>
          <a:bodyPr/>
          <a:lstStyle/>
          <a:p>
            <a:fld id="{9904EC00-DD99-4281-BB91-56CDB668FF9D}" type="datetimeFigureOut">
              <a:rPr kumimoji="1" lang="ja-JP" altLang="en-US" smtClean="0"/>
              <a:t>2023/9/5</a:t>
            </a:fld>
            <a:endParaRPr kumimoji="1" lang="ja-JP" altLang="en-US"/>
          </a:p>
        </p:txBody>
      </p:sp>
      <p:sp>
        <p:nvSpPr>
          <p:cNvPr id="4" name="フッター プレースホルダー 3">
            <a:extLst>
              <a:ext uri="{FF2B5EF4-FFF2-40B4-BE49-F238E27FC236}">
                <a16:creationId xmlns:a16="http://schemas.microsoft.com/office/drawing/2014/main" id="{95BB7DA7-CBCA-47CD-BB35-7B1CBC112CA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8027819-A450-494F-9F81-ED33B21A6B19}"/>
              </a:ext>
            </a:extLst>
          </p:cNvPr>
          <p:cNvSpPr>
            <a:spLocks noGrp="1"/>
          </p:cNvSpPr>
          <p:nvPr>
            <p:ph type="sldNum" sz="quarter" idx="12"/>
          </p:nvPr>
        </p:nvSpPr>
        <p:spPr/>
        <p:txBody>
          <a:bodyPr/>
          <a:lstStyle/>
          <a:p>
            <a:fld id="{1300135D-1B28-43A1-9BE8-4214148DFD9B}" type="slidenum">
              <a:rPr kumimoji="1" lang="ja-JP" altLang="en-US" smtClean="0"/>
              <a:t>‹#›</a:t>
            </a:fld>
            <a:endParaRPr kumimoji="1" lang="ja-JP" altLang="en-US"/>
          </a:p>
        </p:txBody>
      </p:sp>
    </p:spTree>
    <p:extLst>
      <p:ext uri="{BB962C8B-B14F-4D97-AF65-F5344CB8AC3E}">
        <p14:creationId xmlns:p14="http://schemas.microsoft.com/office/powerpoint/2010/main" val="3706773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1FE4ABE-63DD-4F76-9C07-479009ECFAE3}"/>
              </a:ext>
            </a:extLst>
          </p:cNvPr>
          <p:cNvSpPr>
            <a:spLocks noGrp="1"/>
          </p:cNvSpPr>
          <p:nvPr>
            <p:ph type="dt" sz="half" idx="10"/>
          </p:nvPr>
        </p:nvSpPr>
        <p:spPr/>
        <p:txBody>
          <a:bodyPr/>
          <a:lstStyle/>
          <a:p>
            <a:fld id="{9904EC00-DD99-4281-BB91-56CDB668FF9D}" type="datetimeFigureOut">
              <a:rPr kumimoji="1" lang="ja-JP" altLang="en-US" smtClean="0"/>
              <a:t>2023/9/5</a:t>
            </a:fld>
            <a:endParaRPr kumimoji="1" lang="ja-JP" altLang="en-US"/>
          </a:p>
        </p:txBody>
      </p:sp>
      <p:sp>
        <p:nvSpPr>
          <p:cNvPr id="3" name="フッター プレースホルダー 2">
            <a:extLst>
              <a:ext uri="{FF2B5EF4-FFF2-40B4-BE49-F238E27FC236}">
                <a16:creationId xmlns:a16="http://schemas.microsoft.com/office/drawing/2014/main" id="{DD977671-7A99-447A-846A-8BCA77D9AF9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400FA43-ECA8-4667-B9CA-0C23B4B060C2}"/>
              </a:ext>
            </a:extLst>
          </p:cNvPr>
          <p:cNvSpPr>
            <a:spLocks noGrp="1"/>
          </p:cNvSpPr>
          <p:nvPr>
            <p:ph type="sldNum" sz="quarter" idx="12"/>
          </p:nvPr>
        </p:nvSpPr>
        <p:spPr/>
        <p:txBody>
          <a:bodyPr/>
          <a:lstStyle/>
          <a:p>
            <a:fld id="{1300135D-1B28-43A1-9BE8-4214148DFD9B}" type="slidenum">
              <a:rPr kumimoji="1" lang="ja-JP" altLang="en-US" smtClean="0"/>
              <a:t>‹#›</a:t>
            </a:fld>
            <a:endParaRPr kumimoji="1" lang="ja-JP" altLang="en-US"/>
          </a:p>
        </p:txBody>
      </p:sp>
    </p:spTree>
    <p:extLst>
      <p:ext uri="{BB962C8B-B14F-4D97-AF65-F5344CB8AC3E}">
        <p14:creationId xmlns:p14="http://schemas.microsoft.com/office/powerpoint/2010/main" val="4199357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911EF1-CC47-4137-91C7-18C3C817162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9B2DC15-2FFD-4912-81F4-0B973B6B0F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7089D66B-7D8F-4FDD-93A6-F14DE009F8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1D52D82-BE98-4930-B243-6D2EC7F51DD2}"/>
              </a:ext>
            </a:extLst>
          </p:cNvPr>
          <p:cNvSpPr>
            <a:spLocks noGrp="1"/>
          </p:cNvSpPr>
          <p:nvPr>
            <p:ph type="dt" sz="half" idx="10"/>
          </p:nvPr>
        </p:nvSpPr>
        <p:spPr/>
        <p:txBody>
          <a:bodyPr/>
          <a:lstStyle/>
          <a:p>
            <a:fld id="{9904EC00-DD99-4281-BB91-56CDB668FF9D}" type="datetimeFigureOut">
              <a:rPr kumimoji="1" lang="ja-JP" altLang="en-US" smtClean="0"/>
              <a:t>2023/9/5</a:t>
            </a:fld>
            <a:endParaRPr kumimoji="1" lang="ja-JP" altLang="en-US"/>
          </a:p>
        </p:txBody>
      </p:sp>
      <p:sp>
        <p:nvSpPr>
          <p:cNvPr id="6" name="フッター プレースホルダー 5">
            <a:extLst>
              <a:ext uri="{FF2B5EF4-FFF2-40B4-BE49-F238E27FC236}">
                <a16:creationId xmlns:a16="http://schemas.microsoft.com/office/drawing/2014/main" id="{0608B098-07CB-471D-AC20-82EC073C69E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2382BBA-8562-41C4-AF91-5615EE83E433}"/>
              </a:ext>
            </a:extLst>
          </p:cNvPr>
          <p:cNvSpPr>
            <a:spLocks noGrp="1"/>
          </p:cNvSpPr>
          <p:nvPr>
            <p:ph type="sldNum" sz="quarter" idx="12"/>
          </p:nvPr>
        </p:nvSpPr>
        <p:spPr/>
        <p:txBody>
          <a:bodyPr/>
          <a:lstStyle/>
          <a:p>
            <a:fld id="{1300135D-1B28-43A1-9BE8-4214148DFD9B}" type="slidenum">
              <a:rPr kumimoji="1" lang="ja-JP" altLang="en-US" smtClean="0"/>
              <a:t>‹#›</a:t>
            </a:fld>
            <a:endParaRPr kumimoji="1" lang="ja-JP" altLang="en-US"/>
          </a:p>
        </p:txBody>
      </p:sp>
    </p:spTree>
    <p:extLst>
      <p:ext uri="{BB962C8B-B14F-4D97-AF65-F5344CB8AC3E}">
        <p14:creationId xmlns:p14="http://schemas.microsoft.com/office/powerpoint/2010/main" val="437541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DA5ECC-A270-4020-B6E0-9AE29569323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490DC1B-E9B1-491C-A1C9-531DEBF734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688EDF4-512F-463D-89B8-930C0ECD7E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9C7D658-8581-4FB5-9C65-1E013F1E66F7}"/>
              </a:ext>
            </a:extLst>
          </p:cNvPr>
          <p:cNvSpPr>
            <a:spLocks noGrp="1"/>
          </p:cNvSpPr>
          <p:nvPr>
            <p:ph type="dt" sz="half" idx="10"/>
          </p:nvPr>
        </p:nvSpPr>
        <p:spPr/>
        <p:txBody>
          <a:bodyPr/>
          <a:lstStyle/>
          <a:p>
            <a:fld id="{9904EC00-DD99-4281-BB91-56CDB668FF9D}" type="datetimeFigureOut">
              <a:rPr kumimoji="1" lang="ja-JP" altLang="en-US" smtClean="0"/>
              <a:t>2023/9/5</a:t>
            </a:fld>
            <a:endParaRPr kumimoji="1" lang="ja-JP" altLang="en-US"/>
          </a:p>
        </p:txBody>
      </p:sp>
      <p:sp>
        <p:nvSpPr>
          <p:cNvPr id="6" name="フッター プレースホルダー 5">
            <a:extLst>
              <a:ext uri="{FF2B5EF4-FFF2-40B4-BE49-F238E27FC236}">
                <a16:creationId xmlns:a16="http://schemas.microsoft.com/office/drawing/2014/main" id="{E80BDDEA-F59D-49CA-A731-A75A04F96B1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9C9E234-48EE-4787-AFA3-63A9B7A9F72E}"/>
              </a:ext>
            </a:extLst>
          </p:cNvPr>
          <p:cNvSpPr>
            <a:spLocks noGrp="1"/>
          </p:cNvSpPr>
          <p:nvPr>
            <p:ph type="sldNum" sz="quarter" idx="12"/>
          </p:nvPr>
        </p:nvSpPr>
        <p:spPr/>
        <p:txBody>
          <a:bodyPr/>
          <a:lstStyle/>
          <a:p>
            <a:fld id="{1300135D-1B28-43A1-9BE8-4214148DFD9B}" type="slidenum">
              <a:rPr kumimoji="1" lang="ja-JP" altLang="en-US" smtClean="0"/>
              <a:t>‹#›</a:t>
            </a:fld>
            <a:endParaRPr kumimoji="1" lang="ja-JP" altLang="en-US"/>
          </a:p>
        </p:txBody>
      </p:sp>
    </p:spTree>
    <p:extLst>
      <p:ext uri="{BB962C8B-B14F-4D97-AF65-F5344CB8AC3E}">
        <p14:creationId xmlns:p14="http://schemas.microsoft.com/office/powerpoint/2010/main" val="953540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C4D22E0-15BF-45C6-9E5F-7B604519A0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AB31636-E1E6-4E41-8029-A14C36B4D3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6034BD4-C1EB-43FA-ABBB-8721D5FD86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04EC00-DD99-4281-BB91-56CDB668FF9D}" type="datetimeFigureOut">
              <a:rPr kumimoji="1" lang="ja-JP" altLang="en-US" smtClean="0"/>
              <a:t>2023/9/5</a:t>
            </a:fld>
            <a:endParaRPr kumimoji="1" lang="ja-JP" altLang="en-US"/>
          </a:p>
        </p:txBody>
      </p:sp>
      <p:sp>
        <p:nvSpPr>
          <p:cNvPr id="5" name="フッター プレースホルダー 4">
            <a:extLst>
              <a:ext uri="{FF2B5EF4-FFF2-40B4-BE49-F238E27FC236}">
                <a16:creationId xmlns:a16="http://schemas.microsoft.com/office/drawing/2014/main" id="{1D9955CA-6A7A-44A3-B570-BCCD72259F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A03AFD8-D81D-4A65-A4F4-B2F666175B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00135D-1B28-43A1-9BE8-4214148DFD9B}" type="slidenum">
              <a:rPr kumimoji="1" lang="ja-JP" altLang="en-US" smtClean="0"/>
              <a:t>‹#›</a:t>
            </a:fld>
            <a:endParaRPr kumimoji="1" lang="ja-JP" altLang="en-US"/>
          </a:p>
        </p:txBody>
      </p:sp>
    </p:spTree>
    <p:extLst>
      <p:ext uri="{BB962C8B-B14F-4D97-AF65-F5344CB8AC3E}">
        <p14:creationId xmlns:p14="http://schemas.microsoft.com/office/powerpoint/2010/main" val="770445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example.com/foo"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3C07B4-4595-42F7-A65B-84BA9241D601}"/>
              </a:ext>
            </a:extLst>
          </p:cNvPr>
          <p:cNvSpPr>
            <a:spLocks noGrp="1"/>
          </p:cNvSpPr>
          <p:nvPr>
            <p:ph type="ctrTitle"/>
          </p:nvPr>
        </p:nvSpPr>
        <p:spPr>
          <a:xfrm>
            <a:off x="1524000" y="1465146"/>
            <a:ext cx="9144000" cy="2387600"/>
          </a:xfrm>
        </p:spPr>
        <p:txBody>
          <a:bodyPr>
            <a:normAutofit/>
          </a:bodyPr>
          <a:lstStyle/>
          <a:p>
            <a:r>
              <a:rPr kumimoji="1" lang="ja-JP" altLang="en-US" dirty="0"/>
              <a:t>ネットワーク通信</a:t>
            </a:r>
            <a:br>
              <a:rPr lang="en-US" altLang="ja-JP" dirty="0"/>
            </a:br>
            <a:r>
              <a:rPr lang="en-US" altLang="ja-JP" dirty="0"/>
              <a:t>HTTP</a:t>
            </a:r>
            <a:r>
              <a:rPr lang="ja-JP" altLang="en-US" dirty="0"/>
              <a:t>通信</a:t>
            </a:r>
            <a:endParaRPr kumimoji="1" lang="ja-JP" altLang="en-US" dirty="0"/>
          </a:p>
        </p:txBody>
      </p:sp>
    </p:spTree>
    <p:extLst>
      <p:ext uri="{BB962C8B-B14F-4D97-AF65-F5344CB8AC3E}">
        <p14:creationId xmlns:p14="http://schemas.microsoft.com/office/powerpoint/2010/main" val="3920033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EE4AD890-877B-4BD6-B413-DD02F4812BAD}"/>
              </a:ext>
            </a:extLst>
          </p:cNvPr>
          <p:cNvSpPr>
            <a:spLocks noGrp="1"/>
          </p:cNvSpPr>
          <p:nvPr>
            <p:ph type="title"/>
          </p:nvPr>
        </p:nvSpPr>
        <p:spPr>
          <a:xfrm>
            <a:off x="425605" y="353974"/>
            <a:ext cx="10515600" cy="738846"/>
          </a:xfrm>
        </p:spPr>
        <p:txBody>
          <a:bodyPr>
            <a:normAutofit/>
          </a:bodyPr>
          <a:lstStyle/>
          <a:p>
            <a:r>
              <a:rPr lang="ja-JP" altLang="en-US" sz="3200" dirty="0"/>
              <a:t>通信にはいろいろな形式がある</a:t>
            </a:r>
          </a:p>
        </p:txBody>
      </p:sp>
      <p:sp>
        <p:nvSpPr>
          <p:cNvPr id="6" name="テキスト ボックス 5">
            <a:extLst>
              <a:ext uri="{FF2B5EF4-FFF2-40B4-BE49-F238E27FC236}">
                <a16:creationId xmlns:a16="http://schemas.microsoft.com/office/drawing/2014/main" id="{B9FF1104-AFDF-47FA-9A83-0D8FBECB51D1}"/>
              </a:ext>
            </a:extLst>
          </p:cNvPr>
          <p:cNvSpPr txBox="1"/>
          <p:nvPr/>
        </p:nvSpPr>
        <p:spPr>
          <a:xfrm>
            <a:off x="669073" y="1237785"/>
            <a:ext cx="9014006" cy="4708981"/>
          </a:xfrm>
          <a:prstGeom prst="rect">
            <a:avLst/>
          </a:prstGeom>
          <a:noFill/>
        </p:spPr>
        <p:txBody>
          <a:bodyPr wrap="none" rtlCol="0">
            <a:spAutoFit/>
          </a:bodyPr>
          <a:lstStyle/>
          <a:p>
            <a:r>
              <a:rPr kumimoji="1" lang="ja-JP" altLang="en-US" sz="2000" dirty="0"/>
              <a:t>めちゃくちゃ色々あるので、ここではゲームで使うところだけ解説する。</a:t>
            </a:r>
            <a:endParaRPr kumimoji="1" lang="en-US" altLang="ja-JP" sz="2000" dirty="0"/>
          </a:p>
          <a:p>
            <a:r>
              <a:rPr lang="ja-JP" altLang="en-US" sz="2000" dirty="0"/>
              <a:t>ネットで検索しても混乱すると思うので、誤解覚悟で言い切るが。</a:t>
            </a:r>
            <a:endParaRPr lang="en-US" altLang="ja-JP" sz="2000" dirty="0"/>
          </a:p>
          <a:p>
            <a:endParaRPr lang="en-US" altLang="ja-JP" sz="2000" dirty="0"/>
          </a:p>
          <a:p>
            <a:r>
              <a:rPr lang="ja-JP" altLang="en-US" sz="2000" dirty="0"/>
              <a:t>大別して</a:t>
            </a:r>
            <a:endParaRPr lang="en-US" altLang="ja-JP" sz="2000" dirty="0"/>
          </a:p>
          <a:p>
            <a:endParaRPr lang="en-US" altLang="ja-JP" sz="2000" dirty="0"/>
          </a:p>
          <a:p>
            <a:r>
              <a:rPr lang="en-US" altLang="ja-JP" sz="4000" b="1" u="sng" dirty="0"/>
              <a:t>TCP</a:t>
            </a:r>
            <a:r>
              <a:rPr lang="ja-JP" altLang="en-US" sz="4000" b="1" u="sng" dirty="0"/>
              <a:t>　と　</a:t>
            </a:r>
            <a:r>
              <a:rPr lang="en-US" altLang="ja-JP" sz="4000" b="1" u="sng" dirty="0"/>
              <a:t>UDP</a:t>
            </a:r>
            <a:r>
              <a:rPr lang="ja-JP" altLang="en-US" sz="4000" b="1" u="sng" dirty="0"/>
              <a:t>　に分かれる。</a:t>
            </a:r>
            <a:endParaRPr lang="en-US" altLang="ja-JP" sz="4000" b="1" u="sng" dirty="0"/>
          </a:p>
          <a:p>
            <a:r>
              <a:rPr lang="ja-JP" altLang="en-US" sz="2000" dirty="0"/>
              <a:t>（どちらも</a:t>
            </a:r>
            <a:r>
              <a:rPr lang="en-US" altLang="ja-JP" sz="2000" dirty="0"/>
              <a:t>IP</a:t>
            </a:r>
            <a:r>
              <a:rPr lang="ja-JP" altLang="en-US" sz="2000" dirty="0"/>
              <a:t>通信ベースとする。</a:t>
            </a:r>
            <a:r>
              <a:rPr lang="en-US" altLang="ja-JP" sz="2000" dirty="0"/>
              <a:t>FTP</a:t>
            </a:r>
            <a:r>
              <a:rPr lang="ja-JP" altLang="en-US" sz="2000" dirty="0"/>
              <a:t>とか、</a:t>
            </a:r>
            <a:r>
              <a:rPr lang="en-US" altLang="ja-JP" sz="2000" dirty="0"/>
              <a:t>SMTP</a:t>
            </a:r>
            <a:r>
              <a:rPr lang="ja-JP" altLang="en-US" sz="2000" dirty="0"/>
              <a:t>とかは無視）</a:t>
            </a:r>
            <a:endParaRPr lang="en-US" altLang="ja-JP" sz="2000" dirty="0"/>
          </a:p>
          <a:p>
            <a:endParaRPr lang="en-US" altLang="ja-JP" sz="2000" dirty="0"/>
          </a:p>
          <a:p>
            <a:r>
              <a:rPr lang="en-US" altLang="ja-JP" sz="2000" dirty="0"/>
              <a:t>TC</a:t>
            </a:r>
            <a:r>
              <a:rPr lang="ja-JP" altLang="en-US" sz="2000" dirty="0"/>
              <a:t>Ｐ：ブラウジングとかログインとか、ガチャとか、応答性が重要な物。</a:t>
            </a:r>
            <a:endParaRPr lang="en-US" altLang="ja-JP" sz="2000" dirty="0"/>
          </a:p>
          <a:p>
            <a:endParaRPr lang="en-US" altLang="ja-JP" sz="2000" dirty="0"/>
          </a:p>
          <a:p>
            <a:r>
              <a:rPr lang="en-US" altLang="ja-JP" sz="2000" dirty="0"/>
              <a:t>UDP:</a:t>
            </a:r>
            <a:r>
              <a:rPr lang="ja-JP" altLang="en-US" sz="2000" dirty="0"/>
              <a:t>　格ゲーの当たり判定とか、通話とか、リアルタイム性が重要なの物。</a:t>
            </a:r>
            <a:endParaRPr lang="en-US" altLang="ja-JP" sz="2000" dirty="0"/>
          </a:p>
          <a:p>
            <a:endParaRPr lang="en-US" altLang="ja-JP" sz="2000" dirty="0"/>
          </a:p>
          <a:p>
            <a:r>
              <a:rPr lang="ja-JP" altLang="en-US" sz="2000" dirty="0"/>
              <a:t>メールのやり取りに近いのがＴＣＰ。</a:t>
            </a:r>
            <a:endParaRPr lang="en-US" altLang="ja-JP" sz="2000" dirty="0"/>
          </a:p>
          <a:p>
            <a:r>
              <a:rPr lang="ja-JP" altLang="en-US" sz="2000" dirty="0"/>
              <a:t>通信回線的な物を開くのがＵＤＰ。</a:t>
            </a:r>
            <a:endParaRPr lang="en-US" altLang="ja-JP" sz="2000" dirty="0"/>
          </a:p>
        </p:txBody>
      </p:sp>
    </p:spTree>
    <p:extLst>
      <p:ext uri="{BB962C8B-B14F-4D97-AF65-F5344CB8AC3E}">
        <p14:creationId xmlns:p14="http://schemas.microsoft.com/office/powerpoint/2010/main" val="2542224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EE4AD890-877B-4BD6-B413-DD02F4812BAD}"/>
              </a:ext>
            </a:extLst>
          </p:cNvPr>
          <p:cNvSpPr>
            <a:spLocks noGrp="1"/>
          </p:cNvSpPr>
          <p:nvPr>
            <p:ph type="title"/>
          </p:nvPr>
        </p:nvSpPr>
        <p:spPr>
          <a:xfrm>
            <a:off x="425605" y="353974"/>
            <a:ext cx="10515600" cy="738846"/>
          </a:xfrm>
        </p:spPr>
        <p:txBody>
          <a:bodyPr>
            <a:normAutofit/>
          </a:bodyPr>
          <a:lstStyle/>
          <a:p>
            <a:r>
              <a:rPr lang="en-US" altLang="ja-JP" sz="3200" dirty="0"/>
              <a:t>HTTP</a:t>
            </a:r>
            <a:r>
              <a:rPr lang="ja-JP" altLang="en-US" sz="3200" dirty="0"/>
              <a:t>通信</a:t>
            </a:r>
          </a:p>
        </p:txBody>
      </p:sp>
      <p:sp>
        <p:nvSpPr>
          <p:cNvPr id="2" name="テキスト ボックス 1">
            <a:extLst>
              <a:ext uri="{FF2B5EF4-FFF2-40B4-BE49-F238E27FC236}">
                <a16:creationId xmlns:a16="http://schemas.microsoft.com/office/drawing/2014/main" id="{D9493B16-9D89-4F40-B2CE-CAEBC6D23F20}"/>
              </a:ext>
            </a:extLst>
          </p:cNvPr>
          <p:cNvSpPr txBox="1"/>
          <p:nvPr/>
        </p:nvSpPr>
        <p:spPr>
          <a:xfrm>
            <a:off x="557561" y="1237785"/>
            <a:ext cx="9674443" cy="5016758"/>
          </a:xfrm>
          <a:prstGeom prst="rect">
            <a:avLst/>
          </a:prstGeom>
          <a:noFill/>
        </p:spPr>
        <p:txBody>
          <a:bodyPr wrap="none" rtlCol="0">
            <a:spAutoFit/>
          </a:bodyPr>
          <a:lstStyle/>
          <a:p>
            <a:r>
              <a:rPr lang="en-US" altLang="ja-JP" sz="2000" dirty="0"/>
              <a:t>TCP</a:t>
            </a:r>
            <a:r>
              <a:rPr lang="ja-JP" altLang="en-US" sz="2000" dirty="0"/>
              <a:t>通信の代表として最も有名で使われているのが</a:t>
            </a:r>
            <a:r>
              <a:rPr lang="en-US" altLang="ja-JP" sz="2000" dirty="0"/>
              <a:t>HTTP</a:t>
            </a:r>
            <a:r>
              <a:rPr lang="ja-JP" altLang="en-US" sz="2000" dirty="0"/>
              <a:t>通信です。</a:t>
            </a:r>
            <a:endParaRPr lang="en-US" altLang="ja-JP" sz="2000" dirty="0"/>
          </a:p>
          <a:p>
            <a:r>
              <a:rPr lang="ja-JP" altLang="en-US" sz="2000" dirty="0"/>
              <a:t>ブラウザ経由の通信は全部コレです。</a:t>
            </a:r>
            <a:endParaRPr lang="en-US" altLang="ja-JP" sz="2000" dirty="0"/>
          </a:p>
          <a:p>
            <a:endParaRPr lang="en-US" altLang="ja-JP" sz="2000" dirty="0"/>
          </a:p>
          <a:p>
            <a:r>
              <a:rPr lang="ja-JP" altLang="en-US" sz="2000" b="0" i="0" dirty="0">
                <a:solidFill>
                  <a:srgbClr val="252525"/>
                </a:solidFill>
                <a:effectLst/>
                <a:latin typeface="Noto Sans JP"/>
              </a:rPr>
              <a:t>クライアントからデータのリクエストを行い、</a:t>
            </a:r>
            <a:endParaRPr lang="en-US" altLang="ja-JP" sz="2000" b="0" i="0" dirty="0">
              <a:solidFill>
                <a:srgbClr val="252525"/>
              </a:solidFill>
              <a:effectLst/>
              <a:latin typeface="Noto Sans JP"/>
            </a:endParaRPr>
          </a:p>
          <a:p>
            <a:r>
              <a:rPr lang="ja-JP" altLang="en-US" sz="2000" b="0" i="0" dirty="0">
                <a:solidFill>
                  <a:srgbClr val="252525"/>
                </a:solidFill>
                <a:effectLst/>
                <a:latin typeface="Noto Sans JP"/>
              </a:rPr>
              <a:t>サーバーからデータが返ってきたら終わりで、シンプルなプログラムを書けます。</a:t>
            </a:r>
            <a:endParaRPr lang="en-US" altLang="ja-JP" sz="2000" b="0" i="0" dirty="0">
              <a:solidFill>
                <a:srgbClr val="252525"/>
              </a:solidFill>
              <a:effectLst/>
              <a:latin typeface="Noto Sans JP"/>
            </a:endParaRPr>
          </a:p>
          <a:p>
            <a:endParaRPr lang="en-US" altLang="ja-JP" sz="2000" dirty="0">
              <a:solidFill>
                <a:srgbClr val="252525"/>
              </a:solidFill>
              <a:latin typeface="Noto Sans JP"/>
            </a:endParaRPr>
          </a:p>
          <a:p>
            <a:r>
              <a:rPr lang="ja-JP" altLang="en-US" sz="2000" b="0" i="0" dirty="0">
                <a:solidFill>
                  <a:srgbClr val="252525"/>
                </a:solidFill>
                <a:effectLst/>
                <a:latin typeface="Noto Sans JP"/>
              </a:rPr>
              <a:t>ゲームプログラミングにおいても、</a:t>
            </a:r>
            <a:endParaRPr lang="en-US" altLang="ja-JP" sz="2000" dirty="0">
              <a:solidFill>
                <a:srgbClr val="252525"/>
              </a:solidFill>
              <a:latin typeface="Noto Sans JP"/>
            </a:endParaRPr>
          </a:p>
          <a:p>
            <a:r>
              <a:rPr lang="ja-JP" altLang="en-US" sz="2000" b="0" i="0" dirty="0">
                <a:solidFill>
                  <a:srgbClr val="252525"/>
                </a:solidFill>
                <a:effectLst/>
                <a:latin typeface="Noto Sans JP"/>
              </a:rPr>
              <a:t>ソーシャルゲームなどはネットワーク部分は全て</a:t>
            </a:r>
            <a:r>
              <a:rPr lang="en-US" altLang="ja-JP" sz="2000" b="0" i="0" dirty="0">
                <a:solidFill>
                  <a:srgbClr val="252525"/>
                </a:solidFill>
                <a:effectLst/>
                <a:latin typeface="Noto Sans JP"/>
              </a:rPr>
              <a:t>HTTP</a:t>
            </a:r>
            <a:r>
              <a:rPr lang="ja-JP" altLang="en-US" sz="2000" b="0" i="0" dirty="0">
                <a:solidFill>
                  <a:srgbClr val="252525"/>
                </a:solidFill>
                <a:effectLst/>
                <a:latin typeface="Noto Sans JP"/>
              </a:rPr>
              <a:t>通信の場合も多いです。</a:t>
            </a:r>
            <a:endParaRPr lang="en-US" altLang="ja-JP" sz="2000" b="0" i="0" dirty="0">
              <a:solidFill>
                <a:srgbClr val="252525"/>
              </a:solidFill>
              <a:effectLst/>
              <a:latin typeface="Noto Sans JP"/>
            </a:endParaRPr>
          </a:p>
          <a:p>
            <a:endParaRPr lang="en-US" altLang="ja-JP" sz="2000" dirty="0">
              <a:solidFill>
                <a:srgbClr val="252525"/>
              </a:solidFill>
              <a:latin typeface="Noto Sans JP"/>
            </a:endParaRPr>
          </a:p>
          <a:p>
            <a:r>
              <a:rPr lang="ja-JP" altLang="en-US" sz="2000" dirty="0">
                <a:solidFill>
                  <a:srgbClr val="252525"/>
                </a:solidFill>
                <a:latin typeface="Noto Sans JP"/>
              </a:rPr>
              <a:t>確実性や信頼性の高い通信なので、</a:t>
            </a:r>
            <a:endParaRPr lang="en-US" altLang="ja-JP" sz="2000" dirty="0">
              <a:solidFill>
                <a:srgbClr val="252525"/>
              </a:solidFill>
              <a:latin typeface="Noto Sans JP"/>
            </a:endParaRPr>
          </a:p>
          <a:p>
            <a:r>
              <a:rPr lang="ja-JP" altLang="en-US" sz="2000" dirty="0">
                <a:solidFill>
                  <a:srgbClr val="252525"/>
                </a:solidFill>
                <a:latin typeface="Noto Sans JP"/>
              </a:rPr>
              <a:t>金銭が絡むような処理はほぼ全てこの通信で行われています。</a:t>
            </a:r>
            <a:endParaRPr lang="en-US" altLang="ja-JP" sz="2000" dirty="0">
              <a:solidFill>
                <a:srgbClr val="252525"/>
              </a:solidFill>
              <a:latin typeface="Noto Sans JP"/>
            </a:endParaRPr>
          </a:p>
          <a:p>
            <a:endParaRPr lang="en-US" altLang="ja-JP" sz="2000" dirty="0">
              <a:solidFill>
                <a:srgbClr val="252525"/>
              </a:solidFill>
              <a:latin typeface="Noto Sans JP"/>
            </a:endParaRPr>
          </a:p>
          <a:p>
            <a:r>
              <a:rPr lang="ja-JP" altLang="en-US" sz="2000" dirty="0">
                <a:solidFill>
                  <a:srgbClr val="252525"/>
                </a:solidFill>
                <a:latin typeface="Noto Sans JP"/>
              </a:rPr>
              <a:t>そのぶん悪意のある攻撃を受けやすい通信ですので、</a:t>
            </a:r>
            <a:endParaRPr lang="en-US" altLang="ja-JP" sz="2000" dirty="0">
              <a:solidFill>
                <a:srgbClr val="252525"/>
              </a:solidFill>
              <a:latin typeface="Noto Sans JP"/>
            </a:endParaRPr>
          </a:p>
          <a:p>
            <a:r>
              <a:rPr lang="ja-JP" altLang="en-US" sz="2000" dirty="0">
                <a:solidFill>
                  <a:srgbClr val="252525"/>
                </a:solidFill>
                <a:latin typeface="Noto Sans JP"/>
              </a:rPr>
              <a:t>セキュリティに気を使いながらプログラミングしていく必要があります。</a:t>
            </a:r>
            <a:endParaRPr lang="en-US" altLang="ja-JP" sz="2000" dirty="0">
              <a:solidFill>
                <a:srgbClr val="252525"/>
              </a:solidFill>
              <a:latin typeface="Noto Sans JP"/>
            </a:endParaRPr>
          </a:p>
          <a:p>
            <a:endParaRPr lang="en-US" altLang="ja-JP" sz="2000" dirty="0">
              <a:solidFill>
                <a:srgbClr val="252525"/>
              </a:solidFill>
              <a:latin typeface="Noto Sans JP"/>
            </a:endParaRPr>
          </a:p>
          <a:p>
            <a:r>
              <a:rPr lang="ja-JP" altLang="en-US" sz="2000" b="1" dirty="0">
                <a:solidFill>
                  <a:srgbClr val="252525"/>
                </a:solidFill>
                <a:latin typeface="Noto Sans JP"/>
              </a:rPr>
              <a:t>まずはこの通信を学びます。</a:t>
            </a:r>
            <a:endParaRPr lang="en-US" altLang="ja-JP" sz="2000" b="1" dirty="0">
              <a:solidFill>
                <a:srgbClr val="252525"/>
              </a:solidFill>
              <a:latin typeface="Noto Sans JP"/>
            </a:endParaRPr>
          </a:p>
        </p:txBody>
      </p:sp>
    </p:spTree>
    <p:extLst>
      <p:ext uri="{BB962C8B-B14F-4D97-AF65-F5344CB8AC3E}">
        <p14:creationId xmlns:p14="http://schemas.microsoft.com/office/powerpoint/2010/main" val="2460835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EE4AD890-877B-4BD6-B413-DD02F4812BAD}"/>
              </a:ext>
            </a:extLst>
          </p:cNvPr>
          <p:cNvSpPr>
            <a:spLocks noGrp="1"/>
          </p:cNvSpPr>
          <p:nvPr>
            <p:ph type="title"/>
          </p:nvPr>
        </p:nvSpPr>
        <p:spPr>
          <a:xfrm>
            <a:off x="236034" y="309369"/>
            <a:ext cx="10515600" cy="738846"/>
          </a:xfrm>
        </p:spPr>
        <p:txBody>
          <a:bodyPr>
            <a:normAutofit/>
          </a:bodyPr>
          <a:lstStyle/>
          <a:p>
            <a:r>
              <a:rPr lang="en-US" altLang="ja-JP" sz="3200" dirty="0"/>
              <a:t>HTTP</a:t>
            </a:r>
            <a:r>
              <a:rPr lang="ja-JP" altLang="en-US" sz="3200" dirty="0"/>
              <a:t>通信の命令文</a:t>
            </a:r>
          </a:p>
        </p:txBody>
      </p:sp>
      <p:sp>
        <p:nvSpPr>
          <p:cNvPr id="2" name="テキスト ボックス 1">
            <a:extLst>
              <a:ext uri="{FF2B5EF4-FFF2-40B4-BE49-F238E27FC236}">
                <a16:creationId xmlns:a16="http://schemas.microsoft.com/office/drawing/2014/main" id="{D9493B16-9D89-4F40-B2CE-CAEBC6D23F20}"/>
              </a:ext>
            </a:extLst>
          </p:cNvPr>
          <p:cNvSpPr txBox="1"/>
          <p:nvPr/>
        </p:nvSpPr>
        <p:spPr>
          <a:xfrm>
            <a:off x="236034" y="1282204"/>
            <a:ext cx="10384574" cy="4955203"/>
          </a:xfrm>
          <a:prstGeom prst="rect">
            <a:avLst/>
          </a:prstGeom>
          <a:noFill/>
        </p:spPr>
        <p:txBody>
          <a:bodyPr wrap="none" rtlCol="0">
            <a:spAutoFit/>
          </a:bodyPr>
          <a:lstStyle/>
          <a:p>
            <a:r>
              <a:rPr lang="en-US" altLang="ja-JP" sz="2000" dirty="0">
                <a:solidFill>
                  <a:srgbClr val="252525"/>
                </a:solidFill>
                <a:latin typeface="Noto Sans JP"/>
              </a:rPr>
              <a:t>HTTP</a:t>
            </a:r>
            <a:r>
              <a:rPr lang="ja-JP" altLang="en-US" sz="2000" dirty="0">
                <a:solidFill>
                  <a:srgbClr val="252525"/>
                </a:solidFill>
                <a:latin typeface="Noto Sans JP"/>
              </a:rPr>
              <a:t>通信は文章のみがやり取りできる通信です。</a:t>
            </a:r>
            <a:endParaRPr lang="en-US" altLang="ja-JP" sz="2000" dirty="0">
              <a:solidFill>
                <a:srgbClr val="252525"/>
              </a:solidFill>
              <a:latin typeface="Noto Sans JP"/>
            </a:endParaRPr>
          </a:p>
          <a:p>
            <a:r>
              <a:rPr lang="ja-JP" altLang="en-US" sz="2000" dirty="0">
                <a:solidFill>
                  <a:srgbClr val="252525"/>
                </a:solidFill>
                <a:latin typeface="Noto Sans JP"/>
              </a:rPr>
              <a:t>文章をデータに直すのはクライアントの仕事です。</a:t>
            </a:r>
            <a:endParaRPr lang="en-US" altLang="ja-JP" sz="2000" dirty="0">
              <a:solidFill>
                <a:srgbClr val="252525"/>
              </a:solidFill>
              <a:latin typeface="Noto Sans JP"/>
            </a:endParaRPr>
          </a:p>
          <a:p>
            <a:r>
              <a:rPr lang="en-US" altLang="ja-JP" sz="2000" dirty="0">
                <a:solidFill>
                  <a:srgbClr val="252525"/>
                </a:solidFill>
                <a:latin typeface="Noto Sans JP"/>
              </a:rPr>
              <a:t>HTTP</a:t>
            </a:r>
            <a:r>
              <a:rPr lang="ja-JP" altLang="en-US" sz="2000" dirty="0">
                <a:solidFill>
                  <a:srgbClr val="252525"/>
                </a:solidFill>
                <a:latin typeface="Noto Sans JP"/>
              </a:rPr>
              <a:t>で送る実際文章は右のようになっています。</a:t>
            </a:r>
            <a:endParaRPr lang="en-US" altLang="ja-JP" sz="2000" dirty="0">
              <a:solidFill>
                <a:srgbClr val="252525"/>
              </a:solidFill>
              <a:latin typeface="Noto Sans JP"/>
            </a:endParaRPr>
          </a:p>
          <a:p>
            <a:r>
              <a:rPr lang="ja-JP" altLang="en-US" sz="2000" dirty="0">
                <a:solidFill>
                  <a:srgbClr val="252525"/>
                </a:solidFill>
                <a:latin typeface="Noto Sans JP"/>
              </a:rPr>
              <a:t>文法としては以下です</a:t>
            </a:r>
            <a:endParaRPr lang="en-US" altLang="ja-JP" sz="2000" dirty="0">
              <a:solidFill>
                <a:srgbClr val="252525"/>
              </a:solidFill>
              <a:latin typeface="Noto Sans JP"/>
            </a:endParaRPr>
          </a:p>
          <a:p>
            <a:endParaRPr lang="en-US" altLang="ja-JP" sz="2000" dirty="0">
              <a:solidFill>
                <a:srgbClr val="252525"/>
              </a:solidFill>
              <a:latin typeface="Noto Sans JP"/>
            </a:endParaRPr>
          </a:p>
          <a:p>
            <a:r>
              <a:rPr lang="ja-JP" altLang="en-US" sz="2800" dirty="0">
                <a:solidFill>
                  <a:srgbClr val="252525"/>
                </a:solidFill>
                <a:latin typeface="Noto Sans JP"/>
              </a:rPr>
              <a:t>メソッド名　</a:t>
            </a:r>
            <a:r>
              <a:rPr lang="en-US" altLang="ja-JP" sz="2800" dirty="0">
                <a:solidFill>
                  <a:srgbClr val="252525"/>
                </a:solidFill>
                <a:latin typeface="Noto Sans JP"/>
              </a:rPr>
              <a:t>HTTP</a:t>
            </a:r>
            <a:r>
              <a:rPr lang="ja-JP" altLang="en-US" sz="2800" dirty="0">
                <a:solidFill>
                  <a:srgbClr val="252525"/>
                </a:solidFill>
                <a:latin typeface="Noto Sans JP"/>
              </a:rPr>
              <a:t>形式</a:t>
            </a:r>
            <a:endParaRPr lang="en-US" altLang="ja-JP" sz="2800" dirty="0">
              <a:solidFill>
                <a:srgbClr val="252525"/>
              </a:solidFill>
              <a:latin typeface="Noto Sans JP"/>
            </a:endParaRPr>
          </a:p>
          <a:p>
            <a:r>
              <a:rPr lang="en-US" altLang="ja-JP" sz="2800" dirty="0">
                <a:solidFill>
                  <a:srgbClr val="252525"/>
                </a:solidFill>
                <a:latin typeface="Noto Sans JP"/>
              </a:rPr>
              <a:t>HOST</a:t>
            </a:r>
            <a:r>
              <a:rPr lang="ja-JP" altLang="en-US" sz="2800" dirty="0">
                <a:solidFill>
                  <a:srgbClr val="252525"/>
                </a:solidFill>
                <a:latin typeface="Noto Sans JP"/>
              </a:rPr>
              <a:t>：</a:t>
            </a:r>
            <a:r>
              <a:rPr lang="en-US" altLang="ja-JP" sz="2800" dirty="0">
                <a:solidFill>
                  <a:srgbClr val="252525"/>
                </a:solidFill>
                <a:latin typeface="Noto Sans JP"/>
              </a:rPr>
              <a:t>URL</a:t>
            </a:r>
          </a:p>
          <a:p>
            <a:endParaRPr lang="en-US" altLang="ja-JP" sz="2000" dirty="0">
              <a:solidFill>
                <a:srgbClr val="252525"/>
              </a:solidFill>
              <a:latin typeface="Noto Sans JP"/>
            </a:endParaRPr>
          </a:p>
          <a:p>
            <a:r>
              <a:rPr lang="ja-JP" altLang="en-US" sz="2000" dirty="0">
                <a:solidFill>
                  <a:srgbClr val="252525"/>
                </a:solidFill>
                <a:latin typeface="Noto Sans JP"/>
              </a:rPr>
              <a:t>正確ではありませんが、だいたいこんな感じです。</a:t>
            </a:r>
            <a:endParaRPr lang="en-US" altLang="ja-JP" sz="2000" dirty="0">
              <a:solidFill>
                <a:srgbClr val="252525"/>
              </a:solidFill>
              <a:latin typeface="Noto Sans JP"/>
            </a:endParaRPr>
          </a:p>
          <a:p>
            <a:r>
              <a:rPr lang="ja-JP" altLang="en-US" sz="2000" dirty="0">
                <a:solidFill>
                  <a:srgbClr val="252525"/>
                </a:solidFill>
                <a:latin typeface="Noto Sans JP"/>
              </a:rPr>
              <a:t>この命令文のやり取りでデータをやり取りします。</a:t>
            </a:r>
            <a:endParaRPr lang="en-US" altLang="ja-JP" sz="2000" dirty="0">
              <a:solidFill>
                <a:srgbClr val="252525"/>
              </a:solidFill>
              <a:latin typeface="Noto Sans JP"/>
            </a:endParaRPr>
          </a:p>
          <a:p>
            <a:endParaRPr lang="en-US" altLang="ja-JP" sz="2000" dirty="0">
              <a:solidFill>
                <a:srgbClr val="252525"/>
              </a:solidFill>
              <a:latin typeface="Noto Sans JP"/>
            </a:endParaRPr>
          </a:p>
          <a:p>
            <a:r>
              <a:rPr lang="en-US" altLang="ja-JP" sz="2000" dirty="0">
                <a:solidFill>
                  <a:srgbClr val="252525"/>
                </a:solidFill>
                <a:latin typeface="Noto Sans JP"/>
              </a:rPr>
              <a:t>C/C++</a:t>
            </a:r>
            <a:r>
              <a:rPr lang="ja-JP" altLang="en-US" sz="2000" dirty="0">
                <a:solidFill>
                  <a:srgbClr val="252525"/>
                </a:solidFill>
                <a:latin typeface="Noto Sans JP"/>
              </a:rPr>
              <a:t>のようなネイティブで</a:t>
            </a:r>
            <a:endParaRPr lang="en-US" altLang="ja-JP" sz="2000" dirty="0">
              <a:solidFill>
                <a:srgbClr val="252525"/>
              </a:solidFill>
              <a:latin typeface="Noto Sans JP"/>
            </a:endParaRPr>
          </a:p>
          <a:p>
            <a:r>
              <a:rPr lang="en-US" altLang="ja-JP" sz="2000" dirty="0">
                <a:solidFill>
                  <a:srgbClr val="252525"/>
                </a:solidFill>
                <a:latin typeface="Noto Sans JP"/>
              </a:rPr>
              <a:t>HTTP</a:t>
            </a:r>
            <a:r>
              <a:rPr lang="ja-JP" altLang="en-US" sz="2000" dirty="0">
                <a:solidFill>
                  <a:srgbClr val="252525"/>
                </a:solidFill>
                <a:latin typeface="Noto Sans JP"/>
              </a:rPr>
              <a:t>通信をサポートしていないような言語は</a:t>
            </a:r>
            <a:endParaRPr lang="en-US" altLang="ja-JP" sz="2000" dirty="0">
              <a:solidFill>
                <a:srgbClr val="252525"/>
              </a:solidFill>
              <a:latin typeface="Noto Sans JP"/>
            </a:endParaRPr>
          </a:p>
          <a:p>
            <a:endParaRPr lang="en-US" altLang="ja-JP" sz="2000" dirty="0">
              <a:solidFill>
                <a:srgbClr val="252525"/>
              </a:solidFill>
              <a:latin typeface="Noto Sans JP"/>
            </a:endParaRPr>
          </a:p>
          <a:p>
            <a:r>
              <a:rPr lang="ja-JP" altLang="en-US" sz="2000" dirty="0">
                <a:solidFill>
                  <a:srgbClr val="252525"/>
                </a:solidFill>
                <a:latin typeface="Noto Sans JP"/>
              </a:rPr>
              <a:t>右の文章を文字列として作成して送信したいサーバの</a:t>
            </a:r>
            <a:r>
              <a:rPr lang="en-US" altLang="ja-JP" sz="2000" dirty="0">
                <a:solidFill>
                  <a:srgbClr val="252525"/>
                </a:solidFill>
                <a:latin typeface="Noto Sans JP"/>
              </a:rPr>
              <a:t>IP</a:t>
            </a:r>
            <a:r>
              <a:rPr lang="ja-JP" altLang="en-US" sz="2000" dirty="0">
                <a:solidFill>
                  <a:srgbClr val="252525"/>
                </a:solidFill>
                <a:latin typeface="Noto Sans JP"/>
              </a:rPr>
              <a:t>アドレスに送る必要があります。</a:t>
            </a:r>
            <a:endParaRPr lang="en-US" altLang="ja-JP" sz="2000" dirty="0">
              <a:solidFill>
                <a:srgbClr val="252525"/>
              </a:solidFill>
              <a:latin typeface="Noto Sans JP"/>
            </a:endParaRPr>
          </a:p>
        </p:txBody>
      </p:sp>
      <p:pic>
        <p:nvPicPr>
          <p:cNvPr id="4" name="図 3">
            <a:extLst>
              <a:ext uri="{FF2B5EF4-FFF2-40B4-BE49-F238E27FC236}">
                <a16:creationId xmlns:a16="http://schemas.microsoft.com/office/drawing/2014/main" id="{2C7CF4AE-0A8E-44EE-AADB-CA46A298BE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4100" y="1192995"/>
            <a:ext cx="6057900" cy="4427220"/>
          </a:xfrm>
          <a:prstGeom prst="rect">
            <a:avLst/>
          </a:prstGeom>
        </p:spPr>
      </p:pic>
    </p:spTree>
    <p:extLst>
      <p:ext uri="{BB962C8B-B14F-4D97-AF65-F5344CB8AC3E}">
        <p14:creationId xmlns:p14="http://schemas.microsoft.com/office/powerpoint/2010/main" val="726256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EE4AD890-877B-4BD6-B413-DD02F4812BAD}"/>
              </a:ext>
            </a:extLst>
          </p:cNvPr>
          <p:cNvSpPr>
            <a:spLocks noGrp="1"/>
          </p:cNvSpPr>
          <p:nvPr>
            <p:ph type="title"/>
          </p:nvPr>
        </p:nvSpPr>
        <p:spPr>
          <a:xfrm>
            <a:off x="236034" y="309369"/>
            <a:ext cx="10515600" cy="738846"/>
          </a:xfrm>
        </p:spPr>
        <p:txBody>
          <a:bodyPr>
            <a:normAutofit/>
          </a:bodyPr>
          <a:lstStyle/>
          <a:p>
            <a:r>
              <a:rPr lang="en-US" altLang="ja-JP" sz="3200" dirty="0"/>
              <a:t>URL</a:t>
            </a:r>
            <a:r>
              <a:rPr lang="ja-JP" altLang="en-US" sz="3200" dirty="0"/>
              <a:t>の仕組み</a:t>
            </a:r>
          </a:p>
        </p:txBody>
      </p:sp>
      <p:sp>
        <p:nvSpPr>
          <p:cNvPr id="3" name="テキスト ボックス 2">
            <a:extLst>
              <a:ext uri="{FF2B5EF4-FFF2-40B4-BE49-F238E27FC236}">
                <a16:creationId xmlns:a16="http://schemas.microsoft.com/office/drawing/2014/main" id="{671D036D-E2DC-4803-97DB-86B91897AAE5}"/>
              </a:ext>
            </a:extLst>
          </p:cNvPr>
          <p:cNvSpPr txBox="1"/>
          <p:nvPr/>
        </p:nvSpPr>
        <p:spPr>
          <a:xfrm>
            <a:off x="4672361" y="3111190"/>
            <a:ext cx="184731" cy="369332"/>
          </a:xfrm>
          <a:prstGeom prst="rect">
            <a:avLst/>
          </a:prstGeom>
          <a:noFill/>
        </p:spPr>
        <p:txBody>
          <a:bodyPr wrap="none" rtlCol="0">
            <a:spAutoFit/>
          </a:bodyPr>
          <a:lstStyle/>
          <a:p>
            <a:endParaRPr kumimoji="1" lang="ja-JP" altLang="en-US" dirty="0"/>
          </a:p>
        </p:txBody>
      </p:sp>
      <p:sp>
        <p:nvSpPr>
          <p:cNvPr id="6" name="テキスト ボックス 5">
            <a:extLst>
              <a:ext uri="{FF2B5EF4-FFF2-40B4-BE49-F238E27FC236}">
                <a16:creationId xmlns:a16="http://schemas.microsoft.com/office/drawing/2014/main" id="{B746654B-A34D-44F4-BB84-90CBBD5EEE39}"/>
              </a:ext>
            </a:extLst>
          </p:cNvPr>
          <p:cNvSpPr txBox="1"/>
          <p:nvPr/>
        </p:nvSpPr>
        <p:spPr>
          <a:xfrm>
            <a:off x="4672361" y="2910468"/>
            <a:ext cx="184731" cy="369332"/>
          </a:xfrm>
          <a:prstGeom prst="rect">
            <a:avLst/>
          </a:prstGeom>
          <a:noFill/>
        </p:spPr>
        <p:txBody>
          <a:bodyPr wrap="none" rtlCol="0">
            <a:spAutoFit/>
          </a:bodyPr>
          <a:lstStyle/>
          <a:p>
            <a:endParaRPr kumimoji="1" lang="ja-JP" altLang="en-US" dirty="0"/>
          </a:p>
        </p:txBody>
      </p:sp>
      <p:sp>
        <p:nvSpPr>
          <p:cNvPr id="7" name="テキスト ボックス 6">
            <a:extLst>
              <a:ext uri="{FF2B5EF4-FFF2-40B4-BE49-F238E27FC236}">
                <a16:creationId xmlns:a16="http://schemas.microsoft.com/office/drawing/2014/main" id="{5F3FEDA6-FAF9-4A8E-AA03-D657ECECCFAF}"/>
              </a:ext>
            </a:extLst>
          </p:cNvPr>
          <p:cNvSpPr txBox="1"/>
          <p:nvPr/>
        </p:nvSpPr>
        <p:spPr>
          <a:xfrm>
            <a:off x="334537" y="1279714"/>
            <a:ext cx="5500224" cy="461665"/>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en-US" altLang="ja-JP" sz="2400" dirty="0"/>
              <a:t>https://fukuoka.o-hara.ac/it-creator/</a:t>
            </a:r>
            <a:endParaRPr kumimoji="1" lang="ja-JP" altLang="en-US" sz="2400" dirty="0"/>
          </a:p>
        </p:txBody>
      </p:sp>
      <p:sp>
        <p:nvSpPr>
          <p:cNvPr id="8" name="テキスト ボックス 7">
            <a:extLst>
              <a:ext uri="{FF2B5EF4-FFF2-40B4-BE49-F238E27FC236}">
                <a16:creationId xmlns:a16="http://schemas.microsoft.com/office/drawing/2014/main" id="{D4402733-2D8D-4ED9-B93A-3FA445AD62BA}"/>
              </a:ext>
            </a:extLst>
          </p:cNvPr>
          <p:cNvSpPr txBox="1"/>
          <p:nvPr/>
        </p:nvSpPr>
        <p:spPr>
          <a:xfrm>
            <a:off x="423746" y="2171804"/>
            <a:ext cx="4522392" cy="2123658"/>
          </a:xfrm>
          <a:prstGeom prst="rect">
            <a:avLst/>
          </a:prstGeom>
          <a:noFill/>
        </p:spPr>
        <p:txBody>
          <a:bodyPr wrap="none" rtlCol="0">
            <a:spAutoFit/>
          </a:bodyPr>
          <a:lstStyle/>
          <a:p>
            <a:r>
              <a:rPr lang="en-US" altLang="ja-JP" sz="2400" dirty="0"/>
              <a:t>【</a:t>
            </a:r>
            <a:r>
              <a:rPr lang="ja-JP" altLang="en-US" sz="2400" dirty="0"/>
              <a:t>意味</a:t>
            </a:r>
            <a:r>
              <a:rPr lang="en-US" altLang="ja-JP" sz="2400" dirty="0"/>
              <a:t>】</a:t>
            </a:r>
          </a:p>
          <a:p>
            <a:endParaRPr kumimoji="1" lang="en-US" altLang="ja-JP" dirty="0"/>
          </a:p>
          <a:p>
            <a:r>
              <a:rPr kumimoji="1" lang="en-US" altLang="ja-JP" dirty="0"/>
              <a:t>https://</a:t>
            </a:r>
            <a:r>
              <a:rPr kumimoji="1" lang="ja-JP" altLang="en-US" dirty="0"/>
              <a:t>　</a:t>
            </a:r>
            <a:r>
              <a:rPr kumimoji="1" lang="en-US" altLang="ja-JP" dirty="0"/>
              <a:t>http</a:t>
            </a:r>
            <a:r>
              <a:rPr kumimoji="1" lang="ja-JP" altLang="en-US" dirty="0"/>
              <a:t>通信で受け取れるデータ</a:t>
            </a:r>
            <a:endParaRPr kumimoji="1" lang="en-US" altLang="ja-JP" dirty="0"/>
          </a:p>
          <a:p>
            <a:endParaRPr lang="en-US" altLang="ja-JP" dirty="0"/>
          </a:p>
          <a:p>
            <a:r>
              <a:rPr kumimoji="1" lang="en-US" altLang="ja-JP" dirty="0"/>
              <a:t>Fukuoka.o-hara.ac</a:t>
            </a:r>
            <a:r>
              <a:rPr lang="ja-JP" altLang="en-US" dirty="0"/>
              <a:t>　ドメイン名</a:t>
            </a:r>
            <a:endParaRPr lang="en-US" altLang="ja-JP" dirty="0"/>
          </a:p>
          <a:p>
            <a:endParaRPr lang="en-US" altLang="ja-JP" dirty="0"/>
          </a:p>
          <a:p>
            <a:r>
              <a:rPr kumimoji="1" lang="en-US" altLang="ja-JP" dirty="0"/>
              <a:t>i</a:t>
            </a:r>
            <a:r>
              <a:rPr lang="en-US" altLang="ja-JP" dirty="0"/>
              <a:t>t-creator</a:t>
            </a:r>
            <a:r>
              <a:rPr lang="ja-JP" altLang="en-US" dirty="0"/>
              <a:t>　データの場所</a:t>
            </a:r>
            <a:r>
              <a:rPr lang="en-US" altLang="ja-JP" dirty="0"/>
              <a:t>(URI</a:t>
            </a:r>
            <a:r>
              <a:rPr lang="ja-JP" altLang="en-US" dirty="0"/>
              <a:t>と呼ばれる</a:t>
            </a:r>
            <a:r>
              <a:rPr lang="en-US" altLang="ja-JP" dirty="0"/>
              <a:t>)</a:t>
            </a:r>
            <a:endParaRPr kumimoji="1" lang="en-US" altLang="ja-JP" dirty="0"/>
          </a:p>
        </p:txBody>
      </p:sp>
      <p:sp>
        <p:nvSpPr>
          <p:cNvPr id="9" name="テキスト ボックス 8">
            <a:extLst>
              <a:ext uri="{FF2B5EF4-FFF2-40B4-BE49-F238E27FC236}">
                <a16:creationId xmlns:a16="http://schemas.microsoft.com/office/drawing/2014/main" id="{52A441E8-9152-4F8E-AF2E-BFAC7B0AEE46}"/>
              </a:ext>
            </a:extLst>
          </p:cNvPr>
          <p:cNvSpPr txBox="1"/>
          <p:nvPr/>
        </p:nvSpPr>
        <p:spPr>
          <a:xfrm>
            <a:off x="445657" y="5008898"/>
            <a:ext cx="5048177" cy="1477328"/>
          </a:xfrm>
          <a:prstGeom prst="rect">
            <a:avLst/>
          </a:prstGeom>
          <a:noFill/>
        </p:spPr>
        <p:txBody>
          <a:bodyPr wrap="none" rtlCol="0">
            <a:spAutoFit/>
          </a:bodyPr>
          <a:lstStyle/>
          <a:p>
            <a:r>
              <a:rPr kumimoji="1" lang="ja-JP" altLang="en-US" dirty="0"/>
              <a:t>というような意味になっており、</a:t>
            </a:r>
            <a:endParaRPr kumimoji="1" lang="en-US" altLang="ja-JP" dirty="0"/>
          </a:p>
          <a:p>
            <a:r>
              <a:rPr lang="ja-JP" altLang="en-US" dirty="0"/>
              <a:t>ここから</a:t>
            </a:r>
            <a:r>
              <a:rPr lang="en-US" altLang="ja-JP" dirty="0"/>
              <a:t>DNS</a:t>
            </a:r>
            <a:r>
              <a:rPr lang="ja-JP" altLang="en-US" dirty="0"/>
              <a:t>により</a:t>
            </a:r>
            <a:r>
              <a:rPr lang="en-US" altLang="ja-JP" dirty="0"/>
              <a:t>IP</a:t>
            </a:r>
            <a:r>
              <a:rPr lang="ja-JP" altLang="en-US" dirty="0"/>
              <a:t>アドレスを受け取れる。</a:t>
            </a:r>
            <a:endParaRPr lang="en-US" altLang="ja-JP" dirty="0"/>
          </a:p>
          <a:p>
            <a:endParaRPr lang="en-US" altLang="ja-JP" dirty="0"/>
          </a:p>
          <a:p>
            <a:r>
              <a:rPr lang="en-US" altLang="ja-JP" dirty="0"/>
              <a:t>URL</a:t>
            </a:r>
            <a:r>
              <a:rPr lang="ja-JP" altLang="en-US" dirty="0"/>
              <a:t>という形でリクエストを行うことで、</a:t>
            </a:r>
            <a:endParaRPr lang="en-US" altLang="ja-JP" dirty="0"/>
          </a:p>
          <a:p>
            <a:r>
              <a:rPr lang="ja-JP" altLang="en-US" dirty="0"/>
              <a:t>サーバが応答しているのである。</a:t>
            </a:r>
            <a:endParaRPr lang="en-US" altLang="ja-JP" dirty="0"/>
          </a:p>
        </p:txBody>
      </p:sp>
      <p:sp>
        <p:nvSpPr>
          <p:cNvPr id="10" name="テキスト ボックス 9">
            <a:extLst>
              <a:ext uri="{FF2B5EF4-FFF2-40B4-BE49-F238E27FC236}">
                <a16:creationId xmlns:a16="http://schemas.microsoft.com/office/drawing/2014/main" id="{9AE7128C-2EDD-4841-8F24-0EF7A6CEE26F}"/>
              </a:ext>
            </a:extLst>
          </p:cNvPr>
          <p:cNvSpPr txBox="1"/>
          <p:nvPr/>
        </p:nvSpPr>
        <p:spPr>
          <a:xfrm>
            <a:off x="6096000" y="1310491"/>
            <a:ext cx="5880712" cy="40011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en-US" altLang="ja-JP" sz="2000" dirty="0"/>
              <a:t>https://fukuoka.o-hara.ac/it-creator</a:t>
            </a:r>
            <a:r>
              <a:rPr kumimoji="1" lang="en-US" altLang="ja-JP" sz="2000" dirty="0">
                <a:solidFill>
                  <a:schemeClr val="tx1"/>
                </a:solidFill>
              </a:rPr>
              <a:t>/</a:t>
            </a:r>
            <a:r>
              <a:rPr lang="en-US" altLang="ja-JP" sz="2000" i="0" dirty="0">
                <a:solidFill>
                  <a:schemeClr val="tx1"/>
                </a:solidFill>
                <a:effectLst/>
                <a:latin typeface="SFMono-Regular"/>
              </a:rPr>
              <a:t>?hoge=hoge</a:t>
            </a:r>
            <a:endParaRPr kumimoji="1" lang="ja-JP" altLang="en-US" sz="2000" dirty="0">
              <a:solidFill>
                <a:schemeClr val="tx1"/>
              </a:solidFill>
            </a:endParaRPr>
          </a:p>
        </p:txBody>
      </p:sp>
      <p:sp>
        <p:nvSpPr>
          <p:cNvPr id="11" name="テキスト ボックス 10">
            <a:extLst>
              <a:ext uri="{FF2B5EF4-FFF2-40B4-BE49-F238E27FC236}">
                <a16:creationId xmlns:a16="http://schemas.microsoft.com/office/drawing/2014/main" id="{69D663CB-1E7B-4E8D-92C4-5250D6F4C8FF}"/>
              </a:ext>
            </a:extLst>
          </p:cNvPr>
          <p:cNvSpPr txBox="1"/>
          <p:nvPr/>
        </p:nvSpPr>
        <p:spPr>
          <a:xfrm>
            <a:off x="6229242" y="2187962"/>
            <a:ext cx="5346335" cy="3785652"/>
          </a:xfrm>
          <a:prstGeom prst="rect">
            <a:avLst/>
          </a:prstGeom>
          <a:noFill/>
        </p:spPr>
        <p:txBody>
          <a:bodyPr wrap="none" rtlCol="0">
            <a:spAutoFit/>
          </a:bodyPr>
          <a:lstStyle/>
          <a:p>
            <a:r>
              <a:rPr lang="en-US" altLang="ja-JP" sz="2400" dirty="0"/>
              <a:t>【</a:t>
            </a:r>
            <a:r>
              <a:rPr lang="ja-JP" altLang="en-US" sz="2400" dirty="0"/>
              <a:t>クエリ文字列</a:t>
            </a:r>
            <a:r>
              <a:rPr lang="en-US" altLang="ja-JP" sz="2400" dirty="0"/>
              <a:t>(</a:t>
            </a:r>
            <a:r>
              <a:rPr lang="ja-JP" altLang="en-US" sz="2400" dirty="0"/>
              <a:t>クエリストリング</a:t>
            </a:r>
            <a:r>
              <a:rPr lang="en-US" altLang="ja-JP" sz="2400" dirty="0"/>
              <a:t>)】</a:t>
            </a:r>
          </a:p>
          <a:p>
            <a:endParaRPr kumimoji="1" lang="en-US" altLang="ja-JP" dirty="0"/>
          </a:p>
          <a:p>
            <a:r>
              <a:rPr kumimoji="1" lang="en-US" altLang="ja-JP" dirty="0"/>
              <a:t>?</a:t>
            </a:r>
            <a:r>
              <a:rPr kumimoji="1" lang="ja-JP" altLang="en-US" dirty="0"/>
              <a:t>以降の部分を</a:t>
            </a:r>
            <a:r>
              <a:rPr kumimoji="1" lang="en-US" altLang="ja-JP" dirty="0"/>
              <a:t>『</a:t>
            </a:r>
            <a:r>
              <a:rPr kumimoji="1" lang="ja-JP" altLang="en-US" dirty="0"/>
              <a:t>クエリ文字列</a:t>
            </a:r>
            <a:r>
              <a:rPr kumimoji="1" lang="en-US" altLang="ja-JP" dirty="0"/>
              <a:t>』</a:t>
            </a:r>
            <a:r>
              <a:rPr kumimoji="1" lang="ja-JP" altLang="en-US" dirty="0"/>
              <a:t>という</a:t>
            </a:r>
            <a:r>
              <a:rPr lang="ja-JP" altLang="en-US" dirty="0"/>
              <a:t>。</a:t>
            </a:r>
            <a:endParaRPr lang="en-US" altLang="ja-JP" dirty="0"/>
          </a:p>
          <a:p>
            <a:r>
              <a:rPr kumimoji="1" lang="ja-JP" altLang="en-US" dirty="0"/>
              <a:t>リクエストを送る際にデータを添える際に使う。</a:t>
            </a:r>
            <a:endParaRPr kumimoji="1" lang="en-US" altLang="ja-JP" dirty="0"/>
          </a:p>
          <a:p>
            <a:endParaRPr lang="en-US" altLang="ja-JP" dirty="0"/>
          </a:p>
          <a:p>
            <a:r>
              <a:rPr lang="ja-JP" altLang="en-US" dirty="0"/>
              <a:t>上記の場合は、</a:t>
            </a:r>
            <a:r>
              <a:rPr kumimoji="1" lang="en-US" altLang="ja-JP" dirty="0"/>
              <a:t>Hoge</a:t>
            </a:r>
            <a:r>
              <a:rPr kumimoji="1" lang="ja-JP" altLang="en-US" dirty="0"/>
              <a:t>という変数に</a:t>
            </a:r>
            <a:endParaRPr kumimoji="1" lang="en-US" altLang="ja-JP" dirty="0"/>
          </a:p>
          <a:p>
            <a:r>
              <a:rPr kumimoji="1" lang="en-US" altLang="ja-JP" dirty="0"/>
              <a:t>”</a:t>
            </a:r>
            <a:r>
              <a:rPr kumimoji="1" lang="en-US" altLang="ja-JP" dirty="0" err="1"/>
              <a:t>hoge</a:t>
            </a:r>
            <a:r>
              <a:rPr kumimoji="1" lang="en-US" altLang="ja-JP" dirty="0"/>
              <a:t>”</a:t>
            </a:r>
            <a:r>
              <a:rPr kumimoji="1" lang="ja-JP" altLang="en-US" dirty="0"/>
              <a:t>という文字列を入れて送っている。</a:t>
            </a:r>
            <a:endParaRPr kumimoji="1" lang="en-US" altLang="ja-JP" dirty="0"/>
          </a:p>
          <a:p>
            <a:endParaRPr lang="en-US" altLang="ja-JP" dirty="0"/>
          </a:p>
          <a:p>
            <a:r>
              <a:rPr lang="ja-JP" altLang="en-US" dirty="0"/>
              <a:t>もちろん上記サイトにこのように送っても</a:t>
            </a:r>
            <a:endParaRPr lang="en-US" altLang="ja-JP" dirty="0"/>
          </a:p>
          <a:p>
            <a:r>
              <a:rPr lang="ja-JP" altLang="en-US" dirty="0"/>
              <a:t>何も起こらないが受け取るサイトもある。</a:t>
            </a:r>
            <a:endParaRPr lang="en-US" altLang="ja-JP" dirty="0"/>
          </a:p>
          <a:p>
            <a:r>
              <a:rPr lang="ja-JP" altLang="en-US" dirty="0"/>
              <a:t>（古いログインページとか）</a:t>
            </a:r>
            <a:endParaRPr lang="en-US" altLang="ja-JP" dirty="0"/>
          </a:p>
          <a:p>
            <a:endParaRPr kumimoji="1" lang="en-US" altLang="ja-JP" dirty="0"/>
          </a:p>
          <a:p>
            <a:r>
              <a:rPr lang="ja-JP" altLang="en-US" dirty="0"/>
              <a:t>試しに探してみるとよい。</a:t>
            </a:r>
            <a:endParaRPr lang="en-US" altLang="ja-JP" dirty="0"/>
          </a:p>
        </p:txBody>
      </p:sp>
    </p:spTree>
    <p:extLst>
      <p:ext uri="{BB962C8B-B14F-4D97-AF65-F5344CB8AC3E}">
        <p14:creationId xmlns:p14="http://schemas.microsoft.com/office/powerpoint/2010/main" val="2116411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EE4AD890-877B-4BD6-B413-DD02F4812BAD}"/>
              </a:ext>
            </a:extLst>
          </p:cNvPr>
          <p:cNvSpPr>
            <a:spLocks noGrp="1"/>
          </p:cNvSpPr>
          <p:nvPr>
            <p:ph type="title"/>
          </p:nvPr>
        </p:nvSpPr>
        <p:spPr>
          <a:xfrm>
            <a:off x="236034" y="309369"/>
            <a:ext cx="10515600" cy="738846"/>
          </a:xfrm>
        </p:spPr>
        <p:txBody>
          <a:bodyPr>
            <a:normAutofit/>
          </a:bodyPr>
          <a:lstStyle/>
          <a:p>
            <a:r>
              <a:rPr lang="en-US" altLang="ja-JP" sz="3200" dirty="0"/>
              <a:t>HTTP</a:t>
            </a:r>
            <a:r>
              <a:rPr lang="ja-JP" altLang="en-US" sz="3200" dirty="0"/>
              <a:t>通信で使われるメソッド</a:t>
            </a:r>
          </a:p>
        </p:txBody>
      </p:sp>
      <p:sp>
        <p:nvSpPr>
          <p:cNvPr id="2" name="テキスト ボックス 1">
            <a:extLst>
              <a:ext uri="{FF2B5EF4-FFF2-40B4-BE49-F238E27FC236}">
                <a16:creationId xmlns:a16="http://schemas.microsoft.com/office/drawing/2014/main" id="{3EB95535-1640-43C8-8E02-45900263CBF5}"/>
              </a:ext>
            </a:extLst>
          </p:cNvPr>
          <p:cNvSpPr txBox="1"/>
          <p:nvPr/>
        </p:nvSpPr>
        <p:spPr>
          <a:xfrm>
            <a:off x="468351" y="1315844"/>
            <a:ext cx="8962710" cy="400110"/>
          </a:xfrm>
          <a:prstGeom prst="rect">
            <a:avLst/>
          </a:prstGeom>
          <a:noFill/>
        </p:spPr>
        <p:txBody>
          <a:bodyPr wrap="none" rtlCol="0">
            <a:spAutoFit/>
          </a:bodyPr>
          <a:lstStyle/>
          <a:p>
            <a:r>
              <a:rPr lang="en-US" altLang="ja-JP" sz="2000" dirty="0"/>
              <a:t>HTTP</a:t>
            </a:r>
            <a:r>
              <a:rPr lang="ja-JP" altLang="en-US" sz="2000" dirty="0"/>
              <a:t>通信では主に以下の</a:t>
            </a:r>
            <a:r>
              <a:rPr lang="en-US" altLang="ja-JP" sz="2000" dirty="0"/>
              <a:t>2</a:t>
            </a:r>
            <a:r>
              <a:rPr lang="ja-JP" altLang="en-US" sz="2000" dirty="0"/>
              <a:t>つのメソッドを用いてデータがやり取りされる。</a:t>
            </a:r>
            <a:endParaRPr lang="en-US" altLang="ja-JP" sz="2000" dirty="0"/>
          </a:p>
        </p:txBody>
      </p:sp>
      <p:sp>
        <p:nvSpPr>
          <p:cNvPr id="12" name="テキスト ボックス 11">
            <a:extLst>
              <a:ext uri="{FF2B5EF4-FFF2-40B4-BE49-F238E27FC236}">
                <a16:creationId xmlns:a16="http://schemas.microsoft.com/office/drawing/2014/main" id="{370D74A1-7E13-43AB-B364-062C14E14E88}"/>
              </a:ext>
            </a:extLst>
          </p:cNvPr>
          <p:cNvSpPr txBox="1"/>
          <p:nvPr/>
        </p:nvSpPr>
        <p:spPr>
          <a:xfrm>
            <a:off x="345689" y="1983583"/>
            <a:ext cx="10956846" cy="2246769"/>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kumimoji="1" lang="ja-JP" altLang="en-US" sz="2800" dirty="0"/>
              <a:t>・</a:t>
            </a:r>
            <a:r>
              <a:rPr kumimoji="1" lang="en-US" altLang="ja-JP" sz="2800" dirty="0"/>
              <a:t>GET</a:t>
            </a:r>
            <a:r>
              <a:rPr kumimoji="1" lang="ja-JP" altLang="en-US" sz="2800" dirty="0"/>
              <a:t>メソッド：一切秘匿されない通信を行う。早い。</a:t>
            </a:r>
            <a:endParaRPr kumimoji="1" lang="en-US" altLang="ja-JP" sz="2800" dirty="0"/>
          </a:p>
          <a:p>
            <a:r>
              <a:rPr lang="ja-JP" altLang="en-US" sz="2800" dirty="0"/>
              <a:t>　　　　　　　　他人に見られても良い単純な受け取りの際に使う</a:t>
            </a:r>
            <a:endParaRPr kumimoji="1" lang="en-US" altLang="ja-JP" sz="2800" dirty="0"/>
          </a:p>
          <a:p>
            <a:endParaRPr kumimoji="1" lang="en-US" altLang="ja-JP" sz="2800" dirty="0"/>
          </a:p>
          <a:p>
            <a:r>
              <a:rPr lang="ja-JP" altLang="en-US" sz="2800" dirty="0"/>
              <a:t>・</a:t>
            </a:r>
            <a:r>
              <a:rPr lang="en-US" altLang="ja-JP" sz="2800" dirty="0"/>
              <a:t>POST</a:t>
            </a:r>
            <a:r>
              <a:rPr lang="ja-JP" altLang="en-US" sz="2800" dirty="0"/>
              <a:t>メソッド：秘匿通信を行う。やや遅い。</a:t>
            </a:r>
            <a:endParaRPr lang="en-US" altLang="ja-JP" sz="2800" dirty="0"/>
          </a:p>
          <a:p>
            <a:r>
              <a:rPr kumimoji="1" lang="ja-JP" altLang="en-US" sz="2800" dirty="0"/>
              <a:t>　　　　　　　　　データを送信する際は基本的にこちらを使う。</a:t>
            </a:r>
          </a:p>
        </p:txBody>
      </p:sp>
      <p:sp>
        <p:nvSpPr>
          <p:cNvPr id="13" name="テキスト ボックス 12">
            <a:extLst>
              <a:ext uri="{FF2B5EF4-FFF2-40B4-BE49-F238E27FC236}">
                <a16:creationId xmlns:a16="http://schemas.microsoft.com/office/drawing/2014/main" id="{3CBA669E-5DFE-4289-8767-718F2657E92A}"/>
              </a:ext>
            </a:extLst>
          </p:cNvPr>
          <p:cNvSpPr txBox="1"/>
          <p:nvPr/>
        </p:nvSpPr>
        <p:spPr>
          <a:xfrm>
            <a:off x="468351" y="4765610"/>
            <a:ext cx="9417963" cy="1631216"/>
          </a:xfrm>
          <a:prstGeom prst="rect">
            <a:avLst/>
          </a:prstGeom>
          <a:noFill/>
        </p:spPr>
        <p:txBody>
          <a:bodyPr wrap="none" rtlCol="0">
            <a:spAutoFit/>
          </a:bodyPr>
          <a:lstStyle/>
          <a:p>
            <a:r>
              <a:rPr lang="ja-JP" altLang="en-US" sz="2000" dirty="0"/>
              <a:t>実際のところ両者とも通信としては同じことができる。秘匿の有無だけである。</a:t>
            </a:r>
            <a:endParaRPr lang="en-US" altLang="ja-JP" sz="2000" dirty="0"/>
          </a:p>
          <a:p>
            <a:r>
              <a:rPr lang="en-US" altLang="ja-JP" sz="2000" dirty="0"/>
              <a:t>(</a:t>
            </a:r>
            <a:r>
              <a:rPr lang="ja-JP" altLang="en-US" sz="2000" dirty="0"/>
              <a:t>昔はネットワーク通信に秘匿という概念は無かった。暗号化してただけ</a:t>
            </a:r>
            <a:r>
              <a:rPr lang="en-US" altLang="ja-JP" sz="2000" dirty="0"/>
              <a:t>)</a:t>
            </a:r>
          </a:p>
          <a:p>
            <a:endParaRPr lang="en-US" altLang="ja-JP" sz="2000" dirty="0"/>
          </a:p>
          <a:p>
            <a:r>
              <a:rPr lang="ja-JP" altLang="en-US" sz="2000" dirty="0"/>
              <a:t>色々考えるのが面倒くさくて</a:t>
            </a:r>
            <a:r>
              <a:rPr lang="en-US" altLang="ja-JP" sz="2000" dirty="0"/>
              <a:t>POST</a:t>
            </a:r>
            <a:r>
              <a:rPr lang="ja-JP" altLang="en-US" sz="2000" dirty="0"/>
              <a:t>だけ使う人も多いが、</a:t>
            </a:r>
            <a:endParaRPr lang="en-US" altLang="ja-JP" sz="2000" dirty="0"/>
          </a:p>
          <a:p>
            <a:r>
              <a:rPr lang="ja-JP" altLang="en-US" sz="2000" dirty="0"/>
              <a:t>セキュリティの観点からすると適切に使い分けた方が良い。</a:t>
            </a:r>
            <a:endParaRPr lang="en-US" altLang="ja-JP" sz="2000" dirty="0"/>
          </a:p>
        </p:txBody>
      </p:sp>
    </p:spTree>
    <p:extLst>
      <p:ext uri="{BB962C8B-B14F-4D97-AF65-F5344CB8AC3E}">
        <p14:creationId xmlns:p14="http://schemas.microsoft.com/office/powerpoint/2010/main" val="1918301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EE4AD890-877B-4BD6-B413-DD02F4812BAD}"/>
              </a:ext>
            </a:extLst>
          </p:cNvPr>
          <p:cNvSpPr>
            <a:spLocks noGrp="1"/>
          </p:cNvSpPr>
          <p:nvPr>
            <p:ph type="title"/>
          </p:nvPr>
        </p:nvSpPr>
        <p:spPr>
          <a:xfrm>
            <a:off x="236034" y="309369"/>
            <a:ext cx="10515600" cy="738846"/>
          </a:xfrm>
        </p:spPr>
        <p:txBody>
          <a:bodyPr>
            <a:normAutofit/>
          </a:bodyPr>
          <a:lstStyle/>
          <a:p>
            <a:r>
              <a:rPr lang="en-US" altLang="ja-JP" sz="3200" dirty="0"/>
              <a:t>GET</a:t>
            </a:r>
          </a:p>
        </p:txBody>
      </p:sp>
      <p:sp>
        <p:nvSpPr>
          <p:cNvPr id="3" name="テキスト ボックス 2">
            <a:extLst>
              <a:ext uri="{FF2B5EF4-FFF2-40B4-BE49-F238E27FC236}">
                <a16:creationId xmlns:a16="http://schemas.microsoft.com/office/drawing/2014/main" id="{7661C505-A9B3-47A6-8139-236012188EA3}"/>
              </a:ext>
            </a:extLst>
          </p:cNvPr>
          <p:cNvSpPr txBox="1"/>
          <p:nvPr/>
        </p:nvSpPr>
        <p:spPr>
          <a:xfrm>
            <a:off x="236034" y="1048215"/>
            <a:ext cx="10772080" cy="5293757"/>
          </a:xfrm>
          <a:prstGeom prst="rect">
            <a:avLst/>
          </a:prstGeom>
          <a:noFill/>
        </p:spPr>
        <p:txBody>
          <a:bodyPr wrap="square" rtlCol="0">
            <a:spAutoFit/>
          </a:bodyPr>
          <a:lstStyle/>
          <a:p>
            <a:pPr algn="l">
              <a:buFont typeface="Arial" panose="020B0604020202020204" pitchFamily="34" charset="0"/>
              <a:buChar char="•"/>
            </a:pPr>
            <a:r>
              <a:rPr lang="en-US" altLang="ja-JP" sz="2400" b="0" i="0" dirty="0">
                <a:effectLst/>
                <a:latin typeface="YakuHanJPs"/>
              </a:rPr>
              <a:t>HTTP</a:t>
            </a:r>
            <a:r>
              <a:rPr lang="ja-JP" altLang="en-US" sz="2400" b="0" i="0" dirty="0">
                <a:effectLst/>
                <a:latin typeface="YakuHanJPs"/>
              </a:rPr>
              <a:t>通信で、サーバから情報を取得してくる時に使用する</a:t>
            </a:r>
          </a:p>
          <a:p>
            <a:pPr algn="l">
              <a:buFont typeface="Arial" panose="020B0604020202020204" pitchFamily="34" charset="0"/>
              <a:buChar char="•"/>
            </a:pPr>
            <a:r>
              <a:rPr lang="ja-JP" altLang="en-US" sz="2400" b="0" i="0" dirty="0">
                <a:effectLst/>
                <a:latin typeface="YakuHanJPs"/>
              </a:rPr>
              <a:t>他人に見られたくない情報は、</a:t>
            </a:r>
            <a:r>
              <a:rPr lang="en-US" altLang="ja-JP" sz="2400" b="0" i="0" dirty="0">
                <a:effectLst/>
                <a:latin typeface="YakuHanJPs"/>
              </a:rPr>
              <a:t>GET</a:t>
            </a:r>
            <a:r>
              <a:rPr lang="ja-JP" altLang="en-US" sz="2400" b="0" i="0" dirty="0">
                <a:effectLst/>
                <a:latin typeface="YakuHanJPs"/>
              </a:rPr>
              <a:t>では送らない（後述する）</a:t>
            </a:r>
          </a:p>
          <a:p>
            <a:pPr algn="l">
              <a:buFont typeface="Arial" panose="020B0604020202020204" pitchFamily="34" charset="0"/>
              <a:buChar char="•"/>
            </a:pPr>
            <a:r>
              <a:rPr lang="ja-JP" altLang="en-US" sz="2400" b="0" i="0" dirty="0">
                <a:effectLst/>
                <a:latin typeface="YakuHanJPs"/>
              </a:rPr>
              <a:t>送信できるデータ量に制限がある</a:t>
            </a:r>
          </a:p>
          <a:p>
            <a:pPr algn="l">
              <a:buFont typeface="Arial" panose="020B0604020202020204" pitchFamily="34" charset="0"/>
              <a:buChar char="•"/>
            </a:pPr>
            <a:r>
              <a:rPr lang="ja-JP" altLang="en-US" sz="2400" b="0" i="0" dirty="0">
                <a:effectLst/>
                <a:latin typeface="YakuHanJPs"/>
              </a:rPr>
              <a:t>ブックマークに保存する場合</a:t>
            </a:r>
          </a:p>
          <a:p>
            <a:pPr algn="l">
              <a:buFont typeface="Arial" panose="020B0604020202020204" pitchFamily="34" charset="0"/>
              <a:buChar char="•"/>
            </a:pPr>
            <a:r>
              <a:rPr lang="ja-JP" altLang="en-US" sz="2400" b="0" i="0" dirty="0">
                <a:effectLst/>
                <a:latin typeface="YakuHanJPs"/>
              </a:rPr>
              <a:t>テキストデータのみ送信できる（バイナリデータは送信できない）</a:t>
            </a:r>
            <a:endParaRPr lang="en-US" altLang="ja-JP" sz="2400" b="0" i="0" dirty="0">
              <a:effectLst/>
              <a:latin typeface="YakuHanJPs"/>
            </a:endParaRPr>
          </a:p>
          <a:p>
            <a:pPr algn="l">
              <a:buFont typeface="Arial" panose="020B0604020202020204" pitchFamily="34" charset="0"/>
              <a:buChar char="•"/>
            </a:pPr>
            <a:endParaRPr lang="en-US" altLang="ja-JP" dirty="0">
              <a:latin typeface="YakuHanJPs"/>
            </a:endParaRPr>
          </a:p>
          <a:p>
            <a:pPr algn="l">
              <a:buFont typeface="Arial" panose="020B0604020202020204" pitchFamily="34" charset="0"/>
              <a:buChar char="•"/>
            </a:pPr>
            <a:endParaRPr lang="en-US" altLang="ja-JP" b="0" i="0" dirty="0">
              <a:effectLst/>
              <a:latin typeface="YakuHanJPs"/>
            </a:endParaRPr>
          </a:p>
          <a:p>
            <a:pPr algn="l"/>
            <a:r>
              <a:rPr lang="ja-JP" altLang="en-US" dirty="0">
                <a:latin typeface="YakuHanJPs"/>
              </a:rPr>
              <a:t>データのやり取りはクエストリングのみ</a:t>
            </a:r>
            <a:endParaRPr lang="en-US" altLang="ja-JP" b="0" i="0" dirty="0">
              <a:effectLst/>
              <a:latin typeface="YakuHanJPs"/>
            </a:endParaRPr>
          </a:p>
          <a:p>
            <a:pPr algn="l"/>
            <a:endParaRPr lang="en-US" altLang="ja-JP" sz="2800" b="0" i="0" dirty="0">
              <a:effectLst/>
              <a:latin typeface="SFMono-Regular"/>
            </a:endParaRPr>
          </a:p>
          <a:p>
            <a:pPr algn="l"/>
            <a:r>
              <a:rPr lang="en-US" altLang="ja-JP" sz="2400" b="0" i="0" dirty="0">
                <a:effectLst/>
                <a:latin typeface="SFMono-Regular"/>
              </a:rPr>
              <a:t>http://example.com/foo?name1=value1&amp;name2=value2 </a:t>
            </a:r>
            <a:endParaRPr lang="ja-JP" altLang="en-US" sz="2400" b="0" i="0" dirty="0">
              <a:effectLst/>
              <a:latin typeface="YakuHanJPs"/>
            </a:endParaRPr>
          </a:p>
          <a:p>
            <a:endParaRPr kumimoji="1" lang="en-US" altLang="ja-JP" dirty="0"/>
          </a:p>
          <a:p>
            <a:r>
              <a:rPr lang="ja-JP" altLang="en-US" dirty="0"/>
              <a:t>のような形式のみである。</a:t>
            </a:r>
            <a:endParaRPr lang="en-US" altLang="ja-JP" dirty="0"/>
          </a:p>
          <a:p>
            <a:r>
              <a:rPr lang="ja-JP" altLang="en-US" dirty="0"/>
              <a:t>上記は、</a:t>
            </a:r>
            <a:r>
              <a:rPr lang="en-US" altLang="ja-JP" sz="1800" b="0" i="0" dirty="0">
                <a:effectLst/>
                <a:latin typeface="SFMono-Regular"/>
              </a:rPr>
              <a:t> </a:t>
            </a:r>
            <a:r>
              <a:rPr lang="en-US" altLang="ja-JP" sz="1800" b="0" i="0" dirty="0">
                <a:effectLst/>
                <a:latin typeface="SFMono-Regular"/>
                <a:hlinkClick r:id="rId2"/>
              </a:rPr>
              <a:t>http://example.com/foo</a:t>
            </a:r>
            <a:r>
              <a:rPr lang="en-US" altLang="ja-JP" sz="1800" b="0" i="0" dirty="0">
                <a:effectLst/>
                <a:latin typeface="SFMono-Regular"/>
              </a:rPr>
              <a:t> </a:t>
            </a:r>
            <a:r>
              <a:rPr lang="ja-JP" altLang="en-US" sz="1800" b="0" i="0" dirty="0">
                <a:effectLst/>
                <a:latin typeface="SFMono-Regular"/>
              </a:rPr>
              <a:t>にデータを渡し、</a:t>
            </a:r>
            <a:endParaRPr lang="en-US" altLang="ja-JP" sz="1800" b="0" i="0" dirty="0">
              <a:effectLst/>
              <a:latin typeface="SFMono-Regular"/>
            </a:endParaRPr>
          </a:p>
          <a:p>
            <a:r>
              <a:rPr lang="ja-JP" altLang="en-US" dirty="0">
                <a:latin typeface="SFMono-Regular"/>
              </a:rPr>
              <a:t>そのデータを持った状態で</a:t>
            </a:r>
            <a:r>
              <a:rPr lang="en-US" altLang="ja-JP" sz="1800" b="0" i="0" dirty="0">
                <a:effectLst/>
                <a:latin typeface="SFMono-Regular"/>
              </a:rPr>
              <a:t> </a:t>
            </a:r>
            <a:r>
              <a:rPr lang="en-US" altLang="ja-JP" sz="1800" b="0" i="0" dirty="0">
                <a:effectLst/>
                <a:latin typeface="SFMono-Regular"/>
                <a:hlinkClick r:id="rId2"/>
              </a:rPr>
              <a:t>http://example.com/foo</a:t>
            </a:r>
            <a:endParaRPr lang="en-US" altLang="ja-JP" dirty="0">
              <a:latin typeface="SFMono-Regular"/>
            </a:endParaRPr>
          </a:p>
          <a:p>
            <a:r>
              <a:rPr lang="ja-JP" altLang="en-US" sz="1800" b="0" i="0" dirty="0">
                <a:effectLst/>
                <a:latin typeface="SFMono-Regular"/>
              </a:rPr>
              <a:t>が実行された結果を受け取る</a:t>
            </a:r>
            <a:r>
              <a:rPr lang="ja-JP" altLang="en-US" dirty="0">
                <a:latin typeface="SFMono-Regular"/>
              </a:rPr>
              <a:t>。</a:t>
            </a:r>
            <a:endParaRPr lang="en-US" altLang="ja-JP" dirty="0"/>
          </a:p>
          <a:p>
            <a:endParaRPr kumimoji="1" lang="ja-JP" altLang="en-US" dirty="0"/>
          </a:p>
        </p:txBody>
      </p:sp>
      <p:sp>
        <p:nvSpPr>
          <p:cNvPr id="4" name="テキスト ボックス 3">
            <a:extLst>
              <a:ext uri="{FF2B5EF4-FFF2-40B4-BE49-F238E27FC236}">
                <a16:creationId xmlns:a16="http://schemas.microsoft.com/office/drawing/2014/main" id="{DA67BEDB-4BC1-486F-BB79-36C9FC323BE5}"/>
              </a:ext>
            </a:extLst>
          </p:cNvPr>
          <p:cNvSpPr txBox="1"/>
          <p:nvPr/>
        </p:nvSpPr>
        <p:spPr>
          <a:xfrm>
            <a:off x="836341" y="6243392"/>
            <a:ext cx="3918637" cy="369332"/>
          </a:xfrm>
          <a:prstGeom prst="rect">
            <a:avLst/>
          </a:prstGeom>
          <a:noFill/>
        </p:spPr>
        <p:txBody>
          <a:bodyPr wrap="none" rtlCol="0">
            <a:spAutoFit/>
          </a:bodyPr>
          <a:lstStyle/>
          <a:p>
            <a:r>
              <a:rPr lang="ja-JP" altLang="en-US" dirty="0"/>
              <a:t>参考：　</a:t>
            </a:r>
            <a:r>
              <a:rPr lang="en-US" altLang="ja-JP" b="1" i="0" dirty="0">
                <a:effectLst/>
                <a:latin typeface="YakuHanJPs"/>
              </a:rPr>
              <a:t> HTTP</a:t>
            </a:r>
            <a:r>
              <a:rPr lang="ja-JP" altLang="en-US" b="1" i="0" dirty="0">
                <a:effectLst/>
                <a:latin typeface="YakuHanJPs"/>
              </a:rPr>
              <a:t>と</a:t>
            </a:r>
            <a:r>
              <a:rPr lang="en-US" altLang="ja-JP" b="1" i="0" dirty="0">
                <a:effectLst/>
                <a:latin typeface="YakuHanJPs"/>
              </a:rPr>
              <a:t>POST</a:t>
            </a:r>
            <a:r>
              <a:rPr lang="ja-JP" altLang="en-US" b="1" i="0" dirty="0">
                <a:effectLst/>
                <a:latin typeface="YakuHanJPs"/>
              </a:rPr>
              <a:t>と</a:t>
            </a:r>
            <a:r>
              <a:rPr lang="en-US" altLang="ja-JP" b="1" i="0" dirty="0">
                <a:effectLst/>
                <a:latin typeface="YakuHanJPs"/>
              </a:rPr>
              <a:t>GET</a:t>
            </a:r>
            <a:r>
              <a:rPr lang="ja-JP" altLang="en-US" b="1" i="0" dirty="0">
                <a:effectLst/>
                <a:latin typeface="YakuHanJPs"/>
              </a:rPr>
              <a:t>　で検索</a:t>
            </a:r>
            <a:endParaRPr lang="en-US" altLang="ja-JP" b="1" i="0" dirty="0">
              <a:effectLst/>
              <a:latin typeface="YakuHanJPs"/>
            </a:endParaRPr>
          </a:p>
        </p:txBody>
      </p:sp>
      <p:pic>
        <p:nvPicPr>
          <p:cNvPr id="7" name="図 6">
            <a:extLst>
              <a:ext uri="{FF2B5EF4-FFF2-40B4-BE49-F238E27FC236}">
                <a16:creationId xmlns:a16="http://schemas.microsoft.com/office/drawing/2014/main" id="{6B15B31E-F51D-40E1-ACC3-CCEED75A77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53707" y="4043608"/>
            <a:ext cx="4738293" cy="2814392"/>
          </a:xfrm>
          <a:prstGeom prst="rect">
            <a:avLst/>
          </a:prstGeom>
        </p:spPr>
      </p:pic>
      <p:sp>
        <p:nvSpPr>
          <p:cNvPr id="8" name="テキスト ボックス 7">
            <a:extLst>
              <a:ext uri="{FF2B5EF4-FFF2-40B4-BE49-F238E27FC236}">
                <a16:creationId xmlns:a16="http://schemas.microsoft.com/office/drawing/2014/main" id="{F50763A0-33E2-4058-9F8D-6A91EB36ADD2}"/>
              </a:ext>
            </a:extLst>
          </p:cNvPr>
          <p:cNvSpPr txBox="1"/>
          <p:nvPr/>
        </p:nvSpPr>
        <p:spPr>
          <a:xfrm>
            <a:off x="8095785" y="3674276"/>
            <a:ext cx="3642344"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kumimoji="1" lang="ja-JP" altLang="en-US" dirty="0"/>
              <a:t>以下はクエリ文字列の無い</a:t>
            </a:r>
            <a:r>
              <a:rPr kumimoji="1" lang="en-US" altLang="ja-JP" dirty="0"/>
              <a:t>GET</a:t>
            </a:r>
            <a:r>
              <a:rPr kumimoji="1" lang="ja-JP" altLang="en-US" dirty="0"/>
              <a:t>文</a:t>
            </a:r>
          </a:p>
        </p:txBody>
      </p:sp>
    </p:spTree>
    <p:extLst>
      <p:ext uri="{BB962C8B-B14F-4D97-AF65-F5344CB8AC3E}">
        <p14:creationId xmlns:p14="http://schemas.microsoft.com/office/powerpoint/2010/main" val="63570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EE4AD890-877B-4BD6-B413-DD02F4812BAD}"/>
              </a:ext>
            </a:extLst>
          </p:cNvPr>
          <p:cNvSpPr>
            <a:spLocks noGrp="1"/>
          </p:cNvSpPr>
          <p:nvPr>
            <p:ph type="title"/>
          </p:nvPr>
        </p:nvSpPr>
        <p:spPr>
          <a:xfrm>
            <a:off x="236034" y="309369"/>
            <a:ext cx="10515600" cy="738846"/>
          </a:xfrm>
        </p:spPr>
        <p:txBody>
          <a:bodyPr>
            <a:normAutofit/>
          </a:bodyPr>
          <a:lstStyle/>
          <a:p>
            <a:r>
              <a:rPr lang="en-US" altLang="ja-JP" sz="3200" dirty="0"/>
              <a:t>POST</a:t>
            </a:r>
          </a:p>
        </p:txBody>
      </p:sp>
      <p:sp>
        <p:nvSpPr>
          <p:cNvPr id="3" name="テキスト ボックス 2">
            <a:extLst>
              <a:ext uri="{FF2B5EF4-FFF2-40B4-BE49-F238E27FC236}">
                <a16:creationId xmlns:a16="http://schemas.microsoft.com/office/drawing/2014/main" id="{7661C505-A9B3-47A6-8139-236012188EA3}"/>
              </a:ext>
            </a:extLst>
          </p:cNvPr>
          <p:cNvSpPr txBox="1"/>
          <p:nvPr/>
        </p:nvSpPr>
        <p:spPr>
          <a:xfrm>
            <a:off x="459058" y="1137424"/>
            <a:ext cx="11273884" cy="4616648"/>
          </a:xfrm>
          <a:prstGeom prst="rect">
            <a:avLst/>
          </a:prstGeom>
          <a:noFill/>
        </p:spPr>
        <p:txBody>
          <a:bodyPr wrap="square" rtlCol="0">
            <a:spAutoFit/>
          </a:bodyPr>
          <a:lstStyle/>
          <a:p>
            <a:pPr algn="l">
              <a:buFont typeface="Arial" panose="020B0604020202020204" pitchFamily="34" charset="0"/>
              <a:buChar char="•"/>
            </a:pPr>
            <a:r>
              <a:rPr lang="en-US" altLang="ja-JP" sz="2400" b="0" i="0" dirty="0">
                <a:effectLst/>
                <a:latin typeface="YakuHanJPs"/>
              </a:rPr>
              <a:t>HTTP</a:t>
            </a:r>
            <a:r>
              <a:rPr lang="ja-JP" altLang="en-US" sz="2400" b="0" i="0" dirty="0">
                <a:effectLst/>
                <a:latin typeface="YakuHanJPs"/>
              </a:rPr>
              <a:t>通信で、サーバへ情報を登録する時に使用する</a:t>
            </a:r>
          </a:p>
          <a:p>
            <a:pPr algn="l">
              <a:buFont typeface="Arial" panose="020B0604020202020204" pitchFamily="34" charset="0"/>
              <a:buChar char="•"/>
            </a:pPr>
            <a:r>
              <a:rPr lang="ja-JP" altLang="en-US" sz="2400" b="0" i="0" dirty="0">
                <a:effectLst/>
                <a:latin typeface="YakuHanJPs"/>
              </a:rPr>
              <a:t>データ量が多い場合（</a:t>
            </a:r>
            <a:r>
              <a:rPr lang="en-US" altLang="ja-JP" sz="2400" b="0" i="0" dirty="0">
                <a:effectLst/>
                <a:latin typeface="YakuHanJPs"/>
              </a:rPr>
              <a:t>GET</a:t>
            </a:r>
            <a:r>
              <a:rPr lang="ja-JP" altLang="en-US" sz="2400" b="0" i="0" dirty="0">
                <a:effectLst/>
                <a:latin typeface="YakuHanJPs"/>
              </a:rPr>
              <a:t>でのデータ送信量制限を超えてしまう場合）</a:t>
            </a:r>
          </a:p>
          <a:p>
            <a:pPr algn="l">
              <a:buFont typeface="Arial" panose="020B0604020202020204" pitchFamily="34" charset="0"/>
              <a:buChar char="•"/>
            </a:pPr>
            <a:r>
              <a:rPr lang="ja-JP" altLang="en-US" sz="2400" b="0" i="0" dirty="0">
                <a:effectLst/>
                <a:latin typeface="YakuHanJPs"/>
              </a:rPr>
              <a:t>バイナリデータを送信したい場合</a:t>
            </a:r>
          </a:p>
          <a:p>
            <a:pPr algn="l">
              <a:buFont typeface="Arial" panose="020B0604020202020204" pitchFamily="34" charset="0"/>
              <a:buChar char="•"/>
            </a:pPr>
            <a:r>
              <a:rPr lang="ja-JP" altLang="en-US" sz="2400" b="0" i="0" dirty="0">
                <a:effectLst/>
                <a:latin typeface="YakuHanJPs"/>
              </a:rPr>
              <a:t>他の人に見られたくない情報を送る場合（パスワードなど）</a:t>
            </a:r>
          </a:p>
          <a:p>
            <a:pPr algn="l"/>
            <a:endParaRPr lang="en-US" altLang="ja-JP" dirty="0">
              <a:latin typeface="YakuHanJPs"/>
            </a:endParaRPr>
          </a:p>
          <a:p>
            <a:pPr algn="l"/>
            <a:r>
              <a:rPr lang="ja-JP" altLang="en-US" dirty="0">
                <a:latin typeface="YakuHanJPs"/>
              </a:rPr>
              <a:t>データを送る際は</a:t>
            </a:r>
            <a:r>
              <a:rPr lang="en-US" altLang="ja-JP" dirty="0">
                <a:latin typeface="YakuHanJPs"/>
              </a:rPr>
              <a:t>URL</a:t>
            </a:r>
            <a:r>
              <a:rPr lang="ja-JP" altLang="en-US" dirty="0">
                <a:latin typeface="YakuHanJPs"/>
              </a:rPr>
              <a:t>にクエリ文字列を付けるのではなく、</a:t>
            </a:r>
            <a:endParaRPr lang="en-US" altLang="ja-JP" dirty="0">
              <a:latin typeface="YakuHanJPs"/>
            </a:endParaRPr>
          </a:p>
          <a:p>
            <a:pPr algn="l"/>
            <a:r>
              <a:rPr lang="ja-JP" altLang="en-US" dirty="0">
                <a:latin typeface="YakuHanJPs"/>
              </a:rPr>
              <a:t>リクエストボディにデータを付ける。</a:t>
            </a:r>
            <a:endParaRPr lang="en-US" altLang="ja-JP" dirty="0">
              <a:latin typeface="YakuHanJPs"/>
            </a:endParaRPr>
          </a:p>
          <a:p>
            <a:pPr algn="l"/>
            <a:r>
              <a:rPr lang="ja-JP" altLang="en-US" dirty="0">
                <a:latin typeface="YakuHanJPs"/>
              </a:rPr>
              <a:t>実際の例は右。</a:t>
            </a:r>
            <a:endParaRPr lang="en-US" altLang="ja-JP" dirty="0">
              <a:latin typeface="YakuHanJPs"/>
            </a:endParaRPr>
          </a:p>
          <a:p>
            <a:pPr algn="l"/>
            <a:endParaRPr lang="en-US" altLang="ja-JP" dirty="0">
              <a:latin typeface="YakuHanJPs"/>
            </a:endParaRPr>
          </a:p>
          <a:p>
            <a:pPr algn="l"/>
            <a:r>
              <a:rPr lang="ja-JP" altLang="en-US" dirty="0">
                <a:latin typeface="YakuHanJPs"/>
              </a:rPr>
              <a:t>通信上では素材するが、</a:t>
            </a:r>
            <a:endParaRPr lang="en-US" altLang="ja-JP" dirty="0">
              <a:latin typeface="YakuHanJPs"/>
            </a:endParaRPr>
          </a:p>
          <a:p>
            <a:pPr algn="l"/>
            <a:r>
              <a:rPr lang="ja-JP" altLang="en-US" dirty="0">
                <a:latin typeface="YakuHanJPs"/>
              </a:rPr>
              <a:t>リクエスト上には無くなるので秘匿できる。</a:t>
            </a:r>
            <a:endParaRPr lang="en-US" altLang="ja-JP" dirty="0">
              <a:latin typeface="YakuHanJPs"/>
            </a:endParaRPr>
          </a:p>
          <a:p>
            <a:pPr algn="l"/>
            <a:endParaRPr lang="en-US" altLang="ja-JP" dirty="0">
              <a:latin typeface="YakuHanJPs"/>
            </a:endParaRPr>
          </a:p>
          <a:p>
            <a:pPr algn="l"/>
            <a:r>
              <a:rPr lang="ja-JP" altLang="en-US" dirty="0">
                <a:latin typeface="YakuHanJPs"/>
              </a:rPr>
              <a:t>右は</a:t>
            </a:r>
            <a:endParaRPr lang="en-US" altLang="ja-JP" dirty="0">
              <a:latin typeface="YakuHanJPs"/>
            </a:endParaRPr>
          </a:p>
          <a:p>
            <a:pPr algn="l"/>
            <a:r>
              <a:rPr lang="en-US" altLang="ja-JP" dirty="0">
                <a:latin typeface="YakuHanJPs"/>
              </a:rPr>
              <a:t>name=“</a:t>
            </a:r>
            <a:r>
              <a:rPr lang="en-US" altLang="ja-JP" dirty="0" err="1">
                <a:latin typeface="YakuHanJPs"/>
              </a:rPr>
              <a:t>hoge</a:t>
            </a:r>
            <a:r>
              <a:rPr lang="en-US" altLang="ja-JP" dirty="0">
                <a:latin typeface="YakuHanJPs"/>
              </a:rPr>
              <a:t>”</a:t>
            </a:r>
          </a:p>
          <a:p>
            <a:pPr algn="l"/>
            <a:r>
              <a:rPr lang="en-US" altLang="ja-JP" dirty="0">
                <a:latin typeface="YakuHanJPs"/>
              </a:rPr>
              <a:t>Comment-”</a:t>
            </a:r>
            <a:r>
              <a:rPr lang="en-US" altLang="ja-JP" dirty="0" err="1">
                <a:latin typeface="YakuHanJPs"/>
              </a:rPr>
              <a:t>hoge</a:t>
            </a:r>
            <a:r>
              <a:rPr lang="en-US" altLang="ja-JP" dirty="0">
                <a:latin typeface="YakuHanJPs"/>
              </a:rPr>
              <a:t>” </a:t>
            </a:r>
            <a:r>
              <a:rPr lang="ja-JP" altLang="en-US" dirty="0">
                <a:latin typeface="YakuHanJPs"/>
              </a:rPr>
              <a:t>を送っている。</a:t>
            </a:r>
            <a:endParaRPr lang="en-US" altLang="ja-JP" dirty="0">
              <a:latin typeface="YakuHanJPs"/>
            </a:endParaRPr>
          </a:p>
        </p:txBody>
      </p:sp>
      <p:sp>
        <p:nvSpPr>
          <p:cNvPr id="4" name="テキスト ボックス 3">
            <a:extLst>
              <a:ext uri="{FF2B5EF4-FFF2-40B4-BE49-F238E27FC236}">
                <a16:creationId xmlns:a16="http://schemas.microsoft.com/office/drawing/2014/main" id="{DA67BEDB-4BC1-486F-BB79-36C9FC323BE5}"/>
              </a:ext>
            </a:extLst>
          </p:cNvPr>
          <p:cNvSpPr txBox="1"/>
          <p:nvPr/>
        </p:nvSpPr>
        <p:spPr>
          <a:xfrm>
            <a:off x="591015" y="5999092"/>
            <a:ext cx="3918637" cy="369332"/>
          </a:xfrm>
          <a:prstGeom prst="rect">
            <a:avLst/>
          </a:prstGeom>
          <a:noFill/>
        </p:spPr>
        <p:txBody>
          <a:bodyPr wrap="none" rtlCol="0">
            <a:spAutoFit/>
          </a:bodyPr>
          <a:lstStyle/>
          <a:p>
            <a:r>
              <a:rPr lang="ja-JP" altLang="en-US" dirty="0"/>
              <a:t>参考：　</a:t>
            </a:r>
            <a:r>
              <a:rPr lang="en-US" altLang="ja-JP" b="1" i="0" dirty="0">
                <a:effectLst/>
                <a:latin typeface="YakuHanJPs"/>
              </a:rPr>
              <a:t> HTTP</a:t>
            </a:r>
            <a:r>
              <a:rPr lang="ja-JP" altLang="en-US" b="1" i="0" dirty="0">
                <a:effectLst/>
                <a:latin typeface="YakuHanJPs"/>
              </a:rPr>
              <a:t>と</a:t>
            </a:r>
            <a:r>
              <a:rPr lang="en-US" altLang="ja-JP" b="1" i="0" dirty="0">
                <a:effectLst/>
                <a:latin typeface="YakuHanJPs"/>
              </a:rPr>
              <a:t>POST</a:t>
            </a:r>
            <a:r>
              <a:rPr lang="ja-JP" altLang="en-US" b="1" i="0" dirty="0">
                <a:effectLst/>
                <a:latin typeface="YakuHanJPs"/>
              </a:rPr>
              <a:t>と</a:t>
            </a:r>
            <a:r>
              <a:rPr lang="en-US" altLang="ja-JP" b="1" i="0" dirty="0">
                <a:effectLst/>
                <a:latin typeface="YakuHanJPs"/>
              </a:rPr>
              <a:t>GET</a:t>
            </a:r>
            <a:r>
              <a:rPr lang="ja-JP" altLang="en-US" b="1" i="0" dirty="0">
                <a:effectLst/>
                <a:latin typeface="YakuHanJPs"/>
              </a:rPr>
              <a:t>　で検索</a:t>
            </a:r>
            <a:endParaRPr lang="en-US" altLang="ja-JP" b="1" i="0" dirty="0">
              <a:effectLst/>
              <a:latin typeface="YakuHanJPs"/>
            </a:endParaRPr>
          </a:p>
        </p:txBody>
      </p:sp>
      <p:pic>
        <p:nvPicPr>
          <p:cNvPr id="6" name="図 5">
            <a:extLst>
              <a:ext uri="{FF2B5EF4-FFF2-40B4-BE49-F238E27FC236}">
                <a16:creationId xmlns:a16="http://schemas.microsoft.com/office/drawing/2014/main" id="{A1E8D0C6-9C52-48E4-B627-E5DE89357F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9818" y="2618614"/>
            <a:ext cx="3918636" cy="4117467"/>
          </a:xfrm>
          <a:prstGeom prst="rect">
            <a:avLst/>
          </a:prstGeom>
        </p:spPr>
      </p:pic>
      <p:sp>
        <p:nvSpPr>
          <p:cNvPr id="8" name="楕円 7">
            <a:extLst>
              <a:ext uri="{FF2B5EF4-FFF2-40B4-BE49-F238E27FC236}">
                <a16:creationId xmlns:a16="http://schemas.microsoft.com/office/drawing/2014/main" id="{76E94D81-7CB6-40AB-8A77-7EF3A6D17FB2}"/>
              </a:ext>
            </a:extLst>
          </p:cNvPr>
          <p:cNvSpPr/>
          <p:nvPr/>
        </p:nvSpPr>
        <p:spPr>
          <a:xfrm>
            <a:off x="7929818" y="6403293"/>
            <a:ext cx="2263697" cy="29067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4759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EE4AD890-877B-4BD6-B413-DD02F4812BAD}"/>
              </a:ext>
            </a:extLst>
          </p:cNvPr>
          <p:cNvSpPr>
            <a:spLocks noGrp="1"/>
          </p:cNvSpPr>
          <p:nvPr>
            <p:ph type="title"/>
          </p:nvPr>
        </p:nvSpPr>
        <p:spPr>
          <a:xfrm>
            <a:off x="236034" y="309369"/>
            <a:ext cx="10515600" cy="738846"/>
          </a:xfrm>
        </p:spPr>
        <p:txBody>
          <a:bodyPr>
            <a:normAutofit/>
          </a:bodyPr>
          <a:lstStyle/>
          <a:p>
            <a:r>
              <a:rPr lang="ja-JP" altLang="en-US" sz="3200" dirty="0"/>
              <a:t>最低限の通信</a:t>
            </a:r>
            <a:endParaRPr lang="en-US" altLang="ja-JP" sz="3200" dirty="0"/>
          </a:p>
        </p:txBody>
      </p:sp>
      <p:sp>
        <p:nvSpPr>
          <p:cNvPr id="3" name="テキスト ボックス 2">
            <a:extLst>
              <a:ext uri="{FF2B5EF4-FFF2-40B4-BE49-F238E27FC236}">
                <a16:creationId xmlns:a16="http://schemas.microsoft.com/office/drawing/2014/main" id="{7661C505-A9B3-47A6-8139-236012188EA3}"/>
              </a:ext>
            </a:extLst>
          </p:cNvPr>
          <p:cNvSpPr txBox="1"/>
          <p:nvPr/>
        </p:nvSpPr>
        <p:spPr>
          <a:xfrm>
            <a:off x="459058" y="1795346"/>
            <a:ext cx="11273884" cy="3539430"/>
          </a:xfrm>
          <a:prstGeom prst="rect">
            <a:avLst/>
          </a:prstGeom>
          <a:noFill/>
        </p:spPr>
        <p:txBody>
          <a:bodyPr wrap="square" rtlCol="0">
            <a:spAutoFit/>
          </a:bodyPr>
          <a:lstStyle/>
          <a:p>
            <a:pPr algn="l"/>
            <a:r>
              <a:rPr lang="ja-JP" altLang="en-US" sz="3200" dirty="0">
                <a:latin typeface="YakuHanJPs"/>
              </a:rPr>
              <a:t>ここまでの理解で最低限の通信は出来る。</a:t>
            </a:r>
            <a:endParaRPr lang="en-US" altLang="ja-JP" sz="3200" dirty="0">
              <a:latin typeface="YakuHanJPs"/>
            </a:endParaRPr>
          </a:p>
          <a:p>
            <a:pPr algn="l"/>
            <a:endParaRPr lang="en-US" altLang="ja-JP" sz="3200" dirty="0">
              <a:latin typeface="YakuHanJPs"/>
            </a:endParaRPr>
          </a:p>
          <a:p>
            <a:pPr algn="l"/>
            <a:r>
              <a:rPr lang="ja-JP" altLang="en-US" sz="3200" dirty="0">
                <a:latin typeface="YakuHanJPs"/>
              </a:rPr>
              <a:t>　ネットワーク技術は</a:t>
            </a:r>
            <a:endParaRPr lang="en-US" altLang="ja-JP" sz="3200" dirty="0">
              <a:latin typeface="YakuHanJPs"/>
            </a:endParaRPr>
          </a:p>
          <a:p>
            <a:pPr algn="l"/>
            <a:r>
              <a:rPr lang="ja-JP" altLang="en-US" sz="3200" dirty="0">
                <a:latin typeface="YakuHanJPs"/>
              </a:rPr>
              <a:t>　　　　ゲームの技術よりも陳腐化がめちゃくちゃ遅い。</a:t>
            </a:r>
            <a:endParaRPr lang="en-US" altLang="ja-JP" sz="3200" dirty="0">
              <a:latin typeface="YakuHanJPs"/>
            </a:endParaRPr>
          </a:p>
          <a:p>
            <a:pPr algn="l"/>
            <a:endParaRPr lang="en-US" altLang="ja-JP" sz="3200" dirty="0">
              <a:latin typeface="YakuHanJPs"/>
            </a:endParaRPr>
          </a:p>
          <a:p>
            <a:pPr algn="l"/>
            <a:r>
              <a:rPr lang="ja-JP" altLang="en-US" sz="3200" dirty="0">
                <a:latin typeface="YakuHanJPs"/>
              </a:rPr>
              <a:t>今覚えれば一生使えるので、</a:t>
            </a:r>
            <a:endParaRPr lang="en-US" altLang="ja-JP" sz="3200" dirty="0">
              <a:latin typeface="YakuHanJPs"/>
            </a:endParaRPr>
          </a:p>
          <a:p>
            <a:pPr algn="l"/>
            <a:r>
              <a:rPr lang="ja-JP" altLang="en-US" sz="3200" dirty="0">
                <a:latin typeface="YakuHanJPs"/>
              </a:rPr>
              <a:t>　　　　　　　　　　　頑張っていきましょう。</a:t>
            </a:r>
            <a:endParaRPr lang="en-US" altLang="ja-JP" sz="3200" dirty="0">
              <a:latin typeface="YakuHanJPs"/>
            </a:endParaRPr>
          </a:p>
        </p:txBody>
      </p:sp>
    </p:spTree>
    <p:extLst>
      <p:ext uri="{BB962C8B-B14F-4D97-AF65-F5344CB8AC3E}">
        <p14:creationId xmlns:p14="http://schemas.microsoft.com/office/powerpoint/2010/main" val="235360346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988</Words>
  <Application>Microsoft Office PowerPoint</Application>
  <PresentationFormat>ワイド画面</PresentationFormat>
  <Paragraphs>132</Paragraphs>
  <Slides>9</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9</vt:i4>
      </vt:variant>
    </vt:vector>
  </HeadingPairs>
  <TitlesOfParts>
    <vt:vector size="16" baseType="lpstr">
      <vt:lpstr>Noto Sans JP</vt:lpstr>
      <vt:lpstr>SFMono-Regular</vt:lpstr>
      <vt:lpstr>YakuHanJPs</vt:lpstr>
      <vt:lpstr>游ゴシック</vt:lpstr>
      <vt:lpstr>游ゴシック Light</vt:lpstr>
      <vt:lpstr>Arial</vt:lpstr>
      <vt:lpstr>Office テーマ</vt:lpstr>
      <vt:lpstr>ネットワーク通信 HTTP通信</vt:lpstr>
      <vt:lpstr>通信にはいろいろな形式がある</vt:lpstr>
      <vt:lpstr>HTTP通信</vt:lpstr>
      <vt:lpstr>HTTP通信の命令文</vt:lpstr>
      <vt:lpstr>URLの仕組み</vt:lpstr>
      <vt:lpstr>HTTP通信で使われるメソッド</vt:lpstr>
      <vt:lpstr>GET</vt:lpstr>
      <vt:lpstr>POST</vt:lpstr>
      <vt:lpstr>最低限の通信</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ネットワーク通信 超基本</dc:title>
  <dc:creator>内藤 真広</dc:creator>
  <cp:lastModifiedBy>内藤 真広</cp:lastModifiedBy>
  <cp:revision>83</cp:revision>
  <dcterms:created xsi:type="dcterms:W3CDTF">2023-09-05T01:01:29Z</dcterms:created>
  <dcterms:modified xsi:type="dcterms:W3CDTF">2023-09-05T05:02:51Z</dcterms:modified>
</cp:coreProperties>
</file>