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61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CB8BC-4B1F-4DFA-BC3A-CFC2ADA90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3AD2AA-D41F-4AF5-ACC0-92CC88CD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55B1E-D6FE-41F7-A26C-EE4FF3F3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D5C6C-FFF5-429E-9D48-C599EB0B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C6A53-4186-48B3-ADF8-F962E29C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4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D4CFF-8404-45E1-8497-E9A505F7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B03E98-6BF5-4F2E-A6D8-2E037D9B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E477ED-161E-44B1-9F25-4D065CA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CC8EC-C9A5-4189-85DB-D0C2902D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4F674-30CF-454C-9599-88B75F89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8C8D4E-D68E-45EC-BE86-295843A6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15A289-BC0B-464D-AF8B-EFD45CDB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BD2FB-94CA-49AC-A84F-66308E8F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B5757A-9BB2-4036-8B47-AA8FB070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C28A1-EC75-4D61-B44F-EB03F3F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84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6C6C-CBEC-4B52-9D7F-92777797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6E8ABF-6BCB-4508-A5E9-689BE980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0C950-8FF4-4378-82B7-C8FCFE7F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1923C-B1F4-4A3A-9D81-AF761898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DBBC3B-45C2-4499-98B5-DED89D20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6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1E344-B51A-45CA-A3B3-3B5B670A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6F3D8-EDDB-4FFD-97D3-E736F006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B2B72-C57D-40AE-90EA-706051DC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40795-A82F-4843-A398-026479DB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38C5B-00CE-4BF6-9EF9-A3692096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5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0EA32-A83A-4CE4-A3FD-CB020C5D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D5A73F-5B5A-4885-BC32-33EA4208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2B824D-D0C4-46EB-BEBB-BA9ED10B1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35094-3719-4A86-88AB-1D3532EB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27F60-81BE-482C-ABEB-C64BB73B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6BCC19-8F16-43A5-9941-B467EEC9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34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6889F-6C68-47C6-B55B-6EA082C8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DE43A-5986-41FB-AA22-45F5D8DF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E3B227-7A7E-48BF-A814-DD3013517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C7FC87-00F4-4496-B021-3F4D8B596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8B1DC-19C0-441B-812B-ACCCB53AA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44B93E-D886-4E57-BD0D-C1292D16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1CE0CE-CF90-401A-9D8C-02321EEC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67C0A6-63C2-49DA-96C7-C2EC12E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8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53914-B6FC-45B9-A7F6-316E3160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D7C8DC-FE38-4397-8A07-58DF266E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BB7DA7-CBCA-47CD-BB35-7B1CBC11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027819-A450-494F-9F81-ED33B21A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77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FE4ABE-63DD-4F76-9C07-479009EC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77671-7A99-447A-846A-8BCA77D9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0FA43-ECA8-4667-B9CA-0C23B4B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11EF1-CC47-4137-91C7-18C3C817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2DC15-2FFD-4912-81F4-0B973B6B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89D66B-7D8F-4FDD-93A6-F14DE009F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52D82-BE98-4930-B243-6D2EC7F5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08B098-07CB-471D-AC20-82EC073C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382BBA-8562-41C4-AF91-5615EE83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A5ECC-A270-4020-B6E0-9AE29569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90DC1B-E9B1-491C-A1C9-531DEBF73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88EDF4-512F-463D-89B8-930C0ECD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C7D658-8581-4FB5-9C65-1E013F1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0BDDEA-F59D-49CA-A731-A75A04F9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9E234-48EE-4787-AFA3-63A9B7A9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4D22E0-15BF-45C6-9E5F-7B604519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B31636-E1E6-4E41-8029-A14C36B4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34BD4-C1EB-43FA-ABBB-8721D5FD8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955CA-6A7A-44A3-B570-BCCD72259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3AFD8-D81D-4A65-A4F4-B2F66617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4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C07B4-4595-42F7-A65B-84BA9241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146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ネットワーク通信</a:t>
            </a:r>
            <a:br>
              <a:rPr lang="en-US" altLang="ja-JP" dirty="0"/>
            </a:br>
            <a:r>
              <a:rPr lang="en-US" altLang="ja-JP" dirty="0"/>
              <a:t>DB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03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INSERT</a:t>
            </a:r>
            <a:r>
              <a:rPr lang="ja-JP" altLang="en-US" sz="3200" dirty="0"/>
              <a:t>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CB2314-5E3E-420D-A71F-B8DB7E056837}"/>
              </a:ext>
            </a:extLst>
          </p:cNvPr>
          <p:cNvSpPr txBox="1"/>
          <p:nvPr/>
        </p:nvSpPr>
        <p:spPr>
          <a:xfrm>
            <a:off x="2875345" y="5883591"/>
            <a:ext cx="726352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0" i="0" dirty="0">
                <a:effectLst/>
                <a:latin typeface="-apple-system"/>
              </a:rPr>
              <a:t>テーブルにデータ（レコード）を登録するコマンド</a:t>
            </a:r>
            <a:endParaRPr kumimoji="1" lang="ja-JP" altLang="en-US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EF8173-1D6D-46A9-AABF-BA529B7D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9" y="1330340"/>
            <a:ext cx="6339840" cy="41300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72CAFB-388C-40C8-B7AC-26B409DE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07" y="2190540"/>
            <a:ext cx="5152079" cy="19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8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SELECT</a:t>
            </a:r>
            <a:r>
              <a:rPr lang="ja-JP" altLang="en-US" sz="3200" dirty="0"/>
              <a:t>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CB2314-5E3E-420D-A71F-B8DB7E056837}"/>
              </a:ext>
            </a:extLst>
          </p:cNvPr>
          <p:cNvSpPr txBox="1"/>
          <p:nvPr/>
        </p:nvSpPr>
        <p:spPr>
          <a:xfrm>
            <a:off x="3233678" y="6042361"/>
            <a:ext cx="57246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0" i="0" dirty="0">
                <a:effectLst/>
                <a:latin typeface="-apple-system"/>
              </a:rPr>
              <a:t>テーブルからデータを抽出するコマンド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4A600D-19D8-42DA-9896-41FDCF55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78" y="1092820"/>
            <a:ext cx="8698843" cy="48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WHERE</a:t>
            </a:r>
            <a:r>
              <a:rPr lang="ja-JP" altLang="en-US" sz="3200" dirty="0"/>
              <a:t>と</a:t>
            </a:r>
            <a:r>
              <a:rPr lang="en-US" altLang="ja-JP" sz="3200" dirty="0"/>
              <a:t>FROM</a:t>
            </a:r>
            <a:endParaRPr lang="ja-JP" altLang="en-US" sz="32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195E6C-C726-4A72-AFBB-AFE5BE0F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79" y="995579"/>
            <a:ext cx="8160834" cy="42535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78B872F-6323-41A5-BC18-18B788A78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79" y="5151863"/>
            <a:ext cx="9962842" cy="17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8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サンプル作成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2E8336-3AE4-4FC8-84A0-B871CE035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5" y="1092820"/>
            <a:ext cx="7014909" cy="541120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C334FE1-A00D-4D57-8E51-E51A1A29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19" y="2303834"/>
            <a:ext cx="4766881" cy="298917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7F58D5-7C34-4E55-A3FD-CC7C8FD54C8D}"/>
              </a:ext>
            </a:extLst>
          </p:cNvPr>
          <p:cNvSpPr txBox="1"/>
          <p:nvPr/>
        </p:nvSpPr>
        <p:spPr>
          <a:xfrm>
            <a:off x="7538225" y="1719059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作成される</a:t>
            </a:r>
            <a:r>
              <a:rPr kumimoji="1" lang="en-US" altLang="ja-JP" sz="3200" dirty="0"/>
              <a:t>DB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541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UPDATE</a:t>
            </a:r>
            <a:r>
              <a:rPr lang="ja-JP" altLang="en-US" sz="3200" dirty="0"/>
              <a:t>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CB2314-5E3E-420D-A71F-B8DB7E056837}"/>
              </a:ext>
            </a:extLst>
          </p:cNvPr>
          <p:cNvSpPr txBox="1"/>
          <p:nvPr/>
        </p:nvSpPr>
        <p:spPr>
          <a:xfrm>
            <a:off x="2156460" y="5937474"/>
            <a:ext cx="78790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0" i="0" dirty="0">
                <a:effectLst/>
                <a:latin typeface="-apple-system"/>
              </a:rPr>
              <a:t>対象テーブルのデータ（レコード）を更新するコマンド</a:t>
            </a:r>
            <a:endParaRPr kumimoji="1" lang="ja-JP" altLang="en-US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35A9F60-22EA-4737-AF0E-94C22ECE4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1494263"/>
            <a:ext cx="7916226" cy="37332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3745386-BDE7-4CA3-9A33-0234B96BE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22" y="2033584"/>
            <a:ext cx="3934168" cy="24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DELETE</a:t>
            </a:r>
            <a:r>
              <a:rPr lang="ja-JP" altLang="en-US" sz="3200" dirty="0"/>
              <a:t>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CB2314-5E3E-420D-A71F-B8DB7E056837}"/>
              </a:ext>
            </a:extLst>
          </p:cNvPr>
          <p:cNvSpPr txBox="1"/>
          <p:nvPr/>
        </p:nvSpPr>
        <p:spPr>
          <a:xfrm>
            <a:off x="2310348" y="5904021"/>
            <a:ext cx="75713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0" i="0" dirty="0">
                <a:effectLst/>
                <a:latin typeface="-apple-system"/>
              </a:rPr>
              <a:t>テーブルからデータ（レコード）を削除するコマンド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C8CF79-D1F8-4F65-9909-6A26A843D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0" y="1505415"/>
            <a:ext cx="8739198" cy="395868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74E2558-3276-46A8-86AD-EE5978D5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774" y="2620537"/>
            <a:ext cx="3111949" cy="10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1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DB</a:t>
            </a:r>
            <a:r>
              <a:rPr lang="ja-JP" altLang="en-US" sz="3200" dirty="0"/>
              <a:t>とは？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FF1104-AFDF-47FA-9A83-0D8FBECB51D1}"/>
              </a:ext>
            </a:extLst>
          </p:cNvPr>
          <p:cNvSpPr txBox="1"/>
          <p:nvPr/>
        </p:nvSpPr>
        <p:spPr>
          <a:xfrm>
            <a:off x="425605" y="1282390"/>
            <a:ext cx="6733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大量のデータを一括管理するシステム、</a:t>
            </a:r>
            <a:endParaRPr lang="en-US" altLang="ja-JP" sz="2000" dirty="0"/>
          </a:p>
          <a:p>
            <a:r>
              <a:rPr lang="ja-JP" altLang="en-US" sz="2000" dirty="0"/>
              <a:t>もしくはそのデータそのものの事です。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難しいことは考えず、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3200" b="1" u="sng" dirty="0"/>
              <a:t>表形式のデータを記録するもの</a:t>
            </a:r>
            <a:endParaRPr lang="en-US" altLang="ja-JP" sz="3200" b="1" u="sng" dirty="0"/>
          </a:p>
          <a:p>
            <a:endParaRPr lang="en-US" altLang="ja-JP" sz="2000" dirty="0"/>
          </a:p>
          <a:p>
            <a:r>
              <a:rPr lang="ja-JP" altLang="en-US" sz="2000" dirty="0"/>
              <a:t>だと考えましょう。</a:t>
            </a:r>
            <a:endParaRPr lang="en-US" altLang="ja-JP" sz="2000" dirty="0"/>
          </a:p>
          <a:p>
            <a:r>
              <a:rPr lang="ja-JP" altLang="en-US" sz="2000" dirty="0"/>
              <a:t>（右のような形でデータを記録するもの）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特に右のような物をリレーショナルデータベースと呼び、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800" dirty="0"/>
              <a:t>SQL</a:t>
            </a:r>
            <a:r>
              <a:rPr lang="ja-JP" altLang="en-US" sz="2800" dirty="0"/>
              <a:t>文というものを用いて操作して必要なデータを出したり入れたりします。</a:t>
            </a:r>
            <a:endParaRPr lang="en-US" altLang="ja-JP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A2ED05-559E-4E8D-995B-9BBA8AFA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06" y="925551"/>
            <a:ext cx="5585042" cy="33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2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DB</a:t>
            </a:r>
            <a:r>
              <a:rPr lang="ja-JP" altLang="en-US" sz="3200" dirty="0"/>
              <a:t>の種類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FF1104-AFDF-47FA-9A83-0D8FBECB51D1}"/>
              </a:ext>
            </a:extLst>
          </p:cNvPr>
          <p:cNvSpPr txBox="1"/>
          <p:nvPr/>
        </p:nvSpPr>
        <p:spPr>
          <a:xfrm>
            <a:off x="425605" y="1291816"/>
            <a:ext cx="56703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DB</a:t>
            </a:r>
            <a:r>
              <a:rPr lang="ja-JP" altLang="en-US" sz="2000" dirty="0"/>
              <a:t>には各社から様々な物が出ており、</a:t>
            </a:r>
            <a:endParaRPr lang="en-US" altLang="ja-JP" sz="2000" dirty="0"/>
          </a:p>
          <a:p>
            <a:r>
              <a:rPr lang="ja-JP" altLang="en-US" sz="2000" dirty="0"/>
              <a:t>未だに戦争中です。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とは言え基本的な使い方は同じです。また、細かい使い方は実務の時に覚えれば良いです。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授業、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800" dirty="0"/>
              <a:t>MySQL</a:t>
            </a:r>
            <a:r>
              <a:rPr lang="ja-JP" altLang="en-US" sz="2800" dirty="0"/>
              <a:t> と </a:t>
            </a:r>
            <a:r>
              <a:rPr lang="en-US" altLang="ja-JP" sz="2800" dirty="0"/>
              <a:t>SQLite</a:t>
            </a:r>
            <a:r>
              <a:rPr lang="ja-JP" altLang="en-US" sz="2800" dirty="0"/>
              <a:t>　を扱います。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000" dirty="0"/>
              <a:t>理由は普及度ですが、</a:t>
            </a:r>
            <a:endParaRPr lang="en-US" altLang="ja-JP" sz="2000" dirty="0"/>
          </a:p>
          <a:p>
            <a:r>
              <a:rPr lang="ja-JP" altLang="en-US" sz="2000" dirty="0"/>
              <a:t>それぞれ使いどころが違います。</a:t>
            </a:r>
            <a:endParaRPr lang="en-US" altLang="ja-JP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76D8F5-BFC6-40EC-9BEA-99CFD18D968E}"/>
              </a:ext>
            </a:extLst>
          </p:cNvPr>
          <p:cNvSpPr txBox="1"/>
          <p:nvPr/>
        </p:nvSpPr>
        <p:spPr>
          <a:xfrm>
            <a:off x="6387465" y="1481388"/>
            <a:ext cx="5493812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sz="2400" dirty="0"/>
              <a:t>MySQL</a:t>
            </a:r>
          </a:p>
          <a:p>
            <a:r>
              <a:rPr lang="ja-JP" altLang="en-US" dirty="0"/>
              <a:t>　サーバ上で使う前提の</a:t>
            </a:r>
            <a:r>
              <a:rPr lang="en-US" altLang="ja-JP" dirty="0"/>
              <a:t>DB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kumimoji="1" lang="ja-JP" altLang="en-US" dirty="0"/>
              <a:t>　アカウント登録やログイン処理などで使います。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sz="2400" dirty="0"/>
              <a:t>SQLite</a:t>
            </a:r>
          </a:p>
          <a:p>
            <a:r>
              <a:rPr lang="ja-JP" altLang="en-US" sz="2400" dirty="0"/>
              <a:t>　</a:t>
            </a:r>
            <a:r>
              <a:rPr lang="ja-JP" altLang="en-US" sz="2000" dirty="0"/>
              <a:t>サーバ上でも一応使えますが、</a:t>
            </a:r>
            <a:endParaRPr lang="en-US" altLang="ja-JP" sz="2000" dirty="0"/>
          </a:p>
          <a:p>
            <a:r>
              <a:rPr kumimoji="1" lang="ja-JP" altLang="en-US" sz="2000" dirty="0"/>
              <a:t>　どちらかと言えばローカルで使います。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Unity</a:t>
            </a:r>
            <a:r>
              <a:rPr lang="ja-JP" altLang="en-US" sz="2000" dirty="0"/>
              <a:t>のセーブデータなどはコレです。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079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72566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DB</a:t>
            </a:r>
            <a:r>
              <a:rPr lang="ja-JP" altLang="en-US" sz="3200" dirty="0"/>
              <a:t>の構造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9AD5E8B-F1D4-4927-81F2-4266E644C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2" y="1111412"/>
            <a:ext cx="5791526" cy="540380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4D907E-62CF-4949-9803-971148D2D8A0}"/>
              </a:ext>
            </a:extLst>
          </p:cNvPr>
          <p:cNvSpPr txBox="1"/>
          <p:nvPr/>
        </p:nvSpPr>
        <p:spPr>
          <a:xfrm>
            <a:off x="6542202" y="1111412"/>
            <a:ext cx="541686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データベースは</a:t>
            </a:r>
            <a:endParaRPr lang="en-US" altLang="ja-JP" sz="2400" dirty="0"/>
          </a:p>
          <a:p>
            <a:r>
              <a:rPr kumimoji="1" lang="ja-JP" altLang="en-US" sz="2400" dirty="0"/>
              <a:t>複数のテーブルで成り立っています。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テーブルの中に</a:t>
            </a:r>
            <a:endParaRPr kumimoji="1" lang="en-US" altLang="ja-JP" sz="2400" dirty="0"/>
          </a:p>
          <a:p>
            <a:r>
              <a:rPr lang="ja-JP" altLang="en-US" sz="2400" dirty="0"/>
              <a:t>それぞれ複数のデータが入ります。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エクセルでいうところの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エクセルファイルそのものが</a:t>
            </a:r>
            <a:r>
              <a:rPr lang="en-US" altLang="ja-JP" sz="2400" dirty="0"/>
              <a:t>DB</a:t>
            </a:r>
          </a:p>
          <a:p>
            <a:r>
              <a:rPr lang="ja-JP" altLang="en-US" sz="2400" dirty="0"/>
              <a:t>シートがテーブルです。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6801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72566"/>
            <a:ext cx="10515600" cy="738846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テーブルの構造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A2ED05-559E-4E8D-995B-9BBA8AFA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5" y="1508538"/>
            <a:ext cx="6433817" cy="384092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0D2A8-B167-4D6E-8A9D-6AA8FEDB399D}"/>
              </a:ext>
            </a:extLst>
          </p:cNvPr>
          <p:cNvSpPr txBox="1"/>
          <p:nvPr/>
        </p:nvSpPr>
        <p:spPr>
          <a:xfrm>
            <a:off x="7120191" y="948257"/>
            <a:ext cx="48013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左のように</a:t>
            </a:r>
            <a:r>
              <a:rPr kumimoji="1" lang="ja-JP" altLang="en-US" b="1" dirty="0">
                <a:solidFill>
                  <a:srgbClr val="FF0000"/>
                </a:solidFill>
              </a:rPr>
              <a:t>行</a:t>
            </a:r>
            <a:r>
              <a:rPr kumimoji="1" lang="ja-JP" altLang="en-US" dirty="0"/>
              <a:t>と</a:t>
            </a:r>
            <a:r>
              <a:rPr kumimoji="1" lang="ja-JP" altLang="en-US" b="1" dirty="0">
                <a:solidFill>
                  <a:srgbClr val="92D050"/>
                </a:solidFill>
              </a:rPr>
              <a:t>列</a:t>
            </a:r>
            <a:r>
              <a:rPr kumimoji="1" lang="ja-JP" altLang="en-US" dirty="0"/>
              <a:t>の構造を持ち。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『</a:t>
            </a:r>
            <a:r>
              <a:rPr lang="ja-JP" altLang="en-US" dirty="0"/>
              <a:t>行のデータ毎に、列のパラメータを持つ</a:t>
            </a:r>
            <a:r>
              <a:rPr lang="en-US" altLang="ja-JP" dirty="0"/>
              <a:t>』</a:t>
            </a:r>
          </a:p>
          <a:p>
            <a:endParaRPr lang="en-US" altLang="ja-JP" dirty="0"/>
          </a:p>
          <a:p>
            <a:r>
              <a:rPr lang="ja-JP" altLang="en-US" dirty="0"/>
              <a:t>と考えると分かりやすいです。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2400" dirty="0"/>
              <a:t>行の事を</a:t>
            </a:r>
            <a:r>
              <a:rPr lang="ja-JP" altLang="en-US" sz="2400" u="sng" dirty="0">
                <a:solidFill>
                  <a:srgbClr val="FF0000"/>
                </a:solidFill>
              </a:rPr>
              <a:t>ロウ</a:t>
            </a:r>
            <a:endParaRPr lang="en-US" altLang="ja-JP" sz="2400" u="sng" dirty="0">
              <a:solidFill>
                <a:srgbClr val="FF0000"/>
              </a:solidFill>
            </a:endParaRPr>
          </a:p>
          <a:p>
            <a:r>
              <a:rPr lang="ja-JP" altLang="en-US" sz="2400" dirty="0"/>
              <a:t>列の事を</a:t>
            </a:r>
            <a:r>
              <a:rPr lang="ja-JP" altLang="en-US" sz="2400" u="sng" dirty="0">
                <a:solidFill>
                  <a:schemeClr val="accent6"/>
                </a:solidFill>
              </a:rPr>
              <a:t>カラム</a:t>
            </a:r>
            <a:endParaRPr lang="en-US" altLang="ja-JP" sz="2400" dirty="0">
              <a:solidFill>
                <a:schemeClr val="accent6"/>
              </a:solidFill>
            </a:endParaRPr>
          </a:p>
          <a:p>
            <a:endParaRPr lang="en-US" altLang="ja-JP" sz="2400" u="sng" dirty="0"/>
          </a:p>
          <a:p>
            <a:r>
              <a:rPr lang="ja-JP" altLang="en-US" sz="2000" dirty="0"/>
              <a:t>と呼びます。</a:t>
            </a:r>
            <a:endParaRPr lang="en-US" altLang="ja-JP" sz="2000" dirty="0"/>
          </a:p>
          <a:p>
            <a:r>
              <a:rPr lang="ja-JP" altLang="en-US" sz="2000" dirty="0"/>
              <a:t>ロウはあまり使われませんが、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カラムは頻繁に使われるので</a:t>
            </a:r>
            <a:endParaRPr lang="en-US" altLang="ja-JP" sz="2000" dirty="0"/>
          </a:p>
          <a:p>
            <a:r>
              <a:rPr lang="ja-JP" altLang="en-US" sz="2000" dirty="0"/>
              <a:t>覚えておきましょう。</a:t>
            </a:r>
            <a:endParaRPr lang="en-US" altLang="ja-JP" sz="20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35EDB4A-AD8F-4B7B-A3A1-2C36B5F202DF}"/>
              </a:ext>
            </a:extLst>
          </p:cNvPr>
          <p:cNvSpPr/>
          <p:nvPr/>
        </p:nvSpPr>
        <p:spPr>
          <a:xfrm>
            <a:off x="0" y="2233464"/>
            <a:ext cx="7070103" cy="415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5AE7DF5-B0F2-45C5-9E73-6AC0FA43EC28}"/>
              </a:ext>
            </a:extLst>
          </p:cNvPr>
          <p:cNvSpPr/>
          <p:nvPr/>
        </p:nvSpPr>
        <p:spPr>
          <a:xfrm>
            <a:off x="622169" y="1215238"/>
            <a:ext cx="914400" cy="4134224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72566"/>
            <a:ext cx="10515600" cy="738846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プライマリーキー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A2ED05-559E-4E8D-995B-9BBA8AFA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2" y="1526989"/>
            <a:ext cx="6433817" cy="384092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0D2A8-B167-4D6E-8A9D-6AA8FEDB399D}"/>
              </a:ext>
            </a:extLst>
          </p:cNvPr>
          <p:cNvSpPr txBox="1"/>
          <p:nvPr/>
        </p:nvSpPr>
        <p:spPr>
          <a:xfrm>
            <a:off x="6851016" y="1215911"/>
            <a:ext cx="52090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データベースには</a:t>
            </a:r>
            <a:endParaRPr lang="en-US" altLang="ja-JP" sz="2000" dirty="0"/>
          </a:p>
          <a:p>
            <a:r>
              <a:rPr lang="ja-JP" altLang="en-US" sz="2000" dirty="0"/>
              <a:t>「</a:t>
            </a:r>
            <a:r>
              <a:rPr lang="ja-JP" altLang="en-US" sz="2000" b="1" dirty="0"/>
              <a:t>プライマリキー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/>
              <a:t>と呼ばれる物があります。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これは後から変更できないデータで、</a:t>
            </a:r>
            <a:endParaRPr lang="en-US" altLang="ja-JP" sz="2000" dirty="0"/>
          </a:p>
          <a:p>
            <a:r>
              <a:rPr lang="ja-JP" altLang="en-US" sz="2000" dirty="0"/>
              <a:t>これを基準にデータを割り振ります。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通常は</a:t>
            </a:r>
            <a:r>
              <a:rPr lang="en-US" altLang="ja-JP" sz="2000" dirty="0"/>
              <a:t>ID</a:t>
            </a:r>
            <a:r>
              <a:rPr lang="ja-JP" altLang="en-US" sz="2000" dirty="0"/>
              <a:t>などがこれに当たります。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今回はランキングのデータベースなので、</a:t>
            </a:r>
            <a:endParaRPr lang="en-US" altLang="ja-JP" sz="2000" dirty="0"/>
          </a:p>
          <a:p>
            <a:r>
              <a:rPr lang="ja-JP" altLang="en-US" sz="2000" dirty="0"/>
              <a:t>ランキングの順位の中に</a:t>
            </a:r>
            <a:endParaRPr lang="en-US" altLang="ja-JP" sz="2000" dirty="0"/>
          </a:p>
          <a:p>
            <a:r>
              <a:rPr lang="ja-JP" altLang="en-US" sz="2000" dirty="0"/>
              <a:t>名前とスコアを入れるという形にしてあり、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そのため、プライマリーキーは</a:t>
            </a:r>
            <a:endParaRPr lang="en-US" altLang="ja-JP" sz="2000" dirty="0"/>
          </a:p>
          <a:p>
            <a:r>
              <a:rPr lang="en-US" altLang="ja-JP" sz="2000" dirty="0"/>
              <a:t>rank</a:t>
            </a:r>
            <a:r>
              <a:rPr lang="ja-JP" altLang="en-US" sz="2000" dirty="0"/>
              <a:t>カラムになります。</a:t>
            </a:r>
            <a:endParaRPr lang="en-US" altLang="ja-JP" sz="2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D0F035-5188-4BDF-9472-9810A3D6D171}"/>
              </a:ext>
            </a:extLst>
          </p:cNvPr>
          <p:cNvSpPr/>
          <p:nvPr/>
        </p:nvSpPr>
        <p:spPr>
          <a:xfrm>
            <a:off x="1706252" y="1451325"/>
            <a:ext cx="867266" cy="39165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98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SQL</a:t>
            </a:r>
            <a:r>
              <a:rPr lang="ja-JP" altLang="en-US" sz="3200" dirty="0"/>
              <a:t>文とは？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4F9A17-6BBA-4EB3-BCF6-81D88460470B}"/>
              </a:ext>
            </a:extLst>
          </p:cNvPr>
          <p:cNvSpPr txBox="1"/>
          <p:nvPr/>
        </p:nvSpPr>
        <p:spPr>
          <a:xfrm>
            <a:off x="829374" y="2950766"/>
            <a:ext cx="1005595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SELECT </a:t>
            </a:r>
            <a:r>
              <a:rPr lang="ja-JP" altLang="en-US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列名 </a:t>
            </a:r>
            <a:r>
              <a:rPr lang="en-US" altLang="ja-JP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FROM </a:t>
            </a:r>
            <a:r>
              <a:rPr lang="ja-JP" altLang="en-US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テーブル名 </a:t>
            </a:r>
            <a:r>
              <a:rPr lang="en-US" altLang="ja-JP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WHERE </a:t>
            </a:r>
            <a:r>
              <a:rPr lang="ja-JP" altLang="en-US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条件</a:t>
            </a:r>
            <a:r>
              <a:rPr lang="en-US" altLang="ja-JP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;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FCCC48-6CC1-426D-B213-957E8BD38D62}"/>
              </a:ext>
            </a:extLst>
          </p:cNvPr>
          <p:cNvSpPr txBox="1"/>
          <p:nvPr/>
        </p:nvSpPr>
        <p:spPr>
          <a:xfrm>
            <a:off x="829374" y="4208097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上記は</a:t>
            </a:r>
            <a:r>
              <a:rPr kumimoji="1" lang="en-US" altLang="ja-JP" sz="2400" dirty="0"/>
              <a:t>SELECT</a:t>
            </a:r>
            <a:r>
              <a:rPr lang="ja-JP" altLang="en-US" sz="2400" dirty="0"/>
              <a:t>文の例になりますが、</a:t>
            </a:r>
            <a:endParaRPr lang="en-US" altLang="ja-JP" sz="2400" dirty="0"/>
          </a:p>
          <a:p>
            <a:r>
              <a:rPr kumimoji="1" lang="ja-JP" altLang="en-US" sz="2400" dirty="0"/>
              <a:t>基本的にはこの構造で書かれ、どんどん中が複雑になっていくような形です。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5A64BF-C9C1-4FC8-A1B4-B40DAACD980A}"/>
              </a:ext>
            </a:extLst>
          </p:cNvPr>
          <p:cNvSpPr txBox="1"/>
          <p:nvPr/>
        </p:nvSpPr>
        <p:spPr>
          <a:xfrm>
            <a:off x="829374" y="1393973"/>
            <a:ext cx="848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から毎回全てのデータを配列なりで取り出すのは時間が掛かります。</a:t>
            </a:r>
            <a:endParaRPr kumimoji="1" lang="en-US" altLang="ja-JP" dirty="0"/>
          </a:p>
          <a:p>
            <a:r>
              <a:rPr lang="ja-JP" altLang="en-US" dirty="0"/>
              <a:t>そこで、必要なデータだけを素早く取り出すために</a:t>
            </a:r>
            <a:r>
              <a:rPr lang="en-US" altLang="ja-JP" dirty="0"/>
              <a:t>SQL</a:t>
            </a:r>
            <a:r>
              <a:rPr lang="ja-JP" altLang="en-US" dirty="0"/>
              <a:t>文というのを使います。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B104BD-453A-451B-8D1F-20935C3A00BB}"/>
              </a:ext>
            </a:extLst>
          </p:cNvPr>
          <p:cNvSpPr txBox="1"/>
          <p:nvPr/>
        </p:nvSpPr>
        <p:spPr>
          <a:xfrm>
            <a:off x="4728118" y="6088566"/>
            <a:ext cx="72795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ざっくり説明しますので、詳しく知りたい方は以下</a:t>
            </a:r>
            <a:endParaRPr kumimoji="1" lang="en-US" altLang="ja-JP" dirty="0"/>
          </a:p>
          <a:p>
            <a:r>
              <a:rPr kumimoji="1" lang="en-US" altLang="ja-JP" dirty="0"/>
              <a:t>https://zenn.dev/umi_mori/books/331c0c9ef9e5f0/viewer/992632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462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SQL</a:t>
            </a:r>
            <a:r>
              <a:rPr lang="ja-JP" altLang="en-US" sz="3200" dirty="0"/>
              <a:t>文の基本命令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94B545A-3ACB-440A-BE70-128CA9682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4571"/>
            <a:ext cx="10515599" cy="50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CREATE</a:t>
            </a:r>
            <a:r>
              <a:rPr lang="ja-JP" altLang="en-US" sz="3200" dirty="0"/>
              <a:t>文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BF4FE25-EB6C-4452-B493-47A5900EA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4" y="1444640"/>
            <a:ext cx="6263640" cy="40157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AB360F2-7426-436B-85BE-E9C43029D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1139840"/>
            <a:ext cx="5913120" cy="432054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CB2314-5E3E-420D-A71F-B8DB7E056837}"/>
              </a:ext>
            </a:extLst>
          </p:cNvPr>
          <p:cNvSpPr txBox="1"/>
          <p:nvPr/>
        </p:nvSpPr>
        <p:spPr>
          <a:xfrm>
            <a:off x="1569898" y="5921298"/>
            <a:ext cx="941796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0" i="0" dirty="0">
                <a:effectLst/>
                <a:latin typeface="-apple-system"/>
              </a:rPr>
              <a:t>テーブルやユーザーなどのオブジェクトを新しく作成するコマンド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477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545</Words>
  <Application>Microsoft Office PowerPoint</Application>
  <PresentationFormat>ワイド画面</PresentationFormat>
  <Paragraphs>102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-apple-system</vt:lpstr>
      <vt:lpstr>Meiryo</vt:lpstr>
      <vt:lpstr>游ゴシック</vt:lpstr>
      <vt:lpstr>游ゴシック Light</vt:lpstr>
      <vt:lpstr>Arial</vt:lpstr>
      <vt:lpstr>Office テーマ</vt:lpstr>
      <vt:lpstr>ネットワーク通信 DBの基本</vt:lpstr>
      <vt:lpstr>DBとは？</vt:lpstr>
      <vt:lpstr>DBの種類</vt:lpstr>
      <vt:lpstr>DBの構造</vt:lpstr>
      <vt:lpstr>テーブルの構造</vt:lpstr>
      <vt:lpstr>プライマリーキー</vt:lpstr>
      <vt:lpstr>SQL文とは？</vt:lpstr>
      <vt:lpstr>SQL文の基本命令</vt:lpstr>
      <vt:lpstr>CREATE文</vt:lpstr>
      <vt:lpstr>INSERT文</vt:lpstr>
      <vt:lpstr>SELECT文</vt:lpstr>
      <vt:lpstr>WHEREとFROM</vt:lpstr>
      <vt:lpstr>サンプル作成</vt:lpstr>
      <vt:lpstr>UPDATE文</vt:lpstr>
      <vt:lpstr>DELETE文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ネットワーク通信 超基本</dc:title>
  <dc:creator>内藤 真広</dc:creator>
  <cp:lastModifiedBy>内藤 真広</cp:lastModifiedBy>
  <cp:revision>184</cp:revision>
  <dcterms:created xsi:type="dcterms:W3CDTF">2023-09-05T01:01:29Z</dcterms:created>
  <dcterms:modified xsi:type="dcterms:W3CDTF">2023-09-07T00:48:29Z</dcterms:modified>
</cp:coreProperties>
</file>