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rimo"/>
      <p:regular r:id="rId12"/>
      <p:bold r:id="rId13"/>
      <p:italic r:id="rId14"/>
      <p:boldItalic r:id="rId15"/>
    </p:embeddedFont>
    <p:embeddedFont>
      <p:font typeface="Bebas Neu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mo-bold.fntdata"/><Relationship Id="rId12" Type="http://schemas.openxmlformats.org/officeDocument/2006/relationships/font" Target="fonts/Arimo-regular.fntdata"/><Relationship Id="rId15" Type="http://schemas.openxmlformats.org/officeDocument/2006/relationships/font" Target="fonts/Arimo-boldItalic.fntdata"/><Relationship Id="rId14" Type="http://schemas.openxmlformats.org/officeDocument/2006/relationships/font" Target="fonts/Arimo-italic.fntdata"/><Relationship Id="rId16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5e60618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5e60618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61a32cbe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61a32cbe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79d0ffc7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79d0ffc7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5e77e6543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5e77e6543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79d0ffc77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a79d0ffc77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a79d0ffc77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a79d0ffc77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67" name="Google Shape;6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6" name="Google Shape;86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5" name="Google Shape;95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04" name="Google Shape;104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" name="Google Shape;142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" name="Google Shape;153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9" name="Google Shape;19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5" name="Google Shape;175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7" name="Google Shape;177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9" name="Google Shape;179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1" name="Google Shape;181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7" name="Google Shape;187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3" name="Google Shape;193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9" name="Google Shape;199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05" name="Google Shape;205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0" name="Google Shape;210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18" name="Google Shape;218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228" name="Google Shape;228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36" name="Google Shape;236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5" name="Google Shape;25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61" name="Google Shape;61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/>
          <p:nvPr/>
        </p:nvSpPr>
        <p:spPr>
          <a:xfrm>
            <a:off x="602025" y="2922000"/>
            <a:ext cx="4440000" cy="1548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 txBox="1"/>
          <p:nvPr>
            <p:ph type="ctrTitle"/>
          </p:nvPr>
        </p:nvSpPr>
        <p:spPr>
          <a:xfrm>
            <a:off x="409500" y="850400"/>
            <a:ext cx="5423700" cy="19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Colloquial Expression Detection using Machine and Deep Learning </a:t>
            </a:r>
            <a:r>
              <a:rPr lang="en" sz="4100"/>
              <a:t>Techniques</a:t>
            </a:r>
            <a:endParaRPr sz="4100"/>
          </a:p>
        </p:txBody>
      </p:sp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1011775" y="3219926"/>
            <a:ext cx="4134600" cy="9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 - Annajiat Alim Rasel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Group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Tanvir </a:t>
            </a:r>
            <a:r>
              <a:rPr lang="en"/>
              <a:t>Shahriar</a:t>
            </a:r>
            <a:r>
              <a:rPr lang="en"/>
              <a:t> Sizan - 19301031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Mahir Faisal Chowdhury - 19301026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Shafaat Siddhi - 19301027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68" name="Google Shape;268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9" name="Google Shape;269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71" name="Google Shape;271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" name="Google Shape;276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9" name="Google Shape;279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94" name="Google Shape;294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" name="Google Shape;303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15" name="Google Shape;315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16" name="Google Shape;316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0" name="Google Shape;330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1" name="Google Shape;33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 and goals of the topic are to:</a:t>
            </a:r>
            <a:endParaRPr/>
          </a:p>
          <a:p>
            <a:pPr indent="-3048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Explore how AI can enhance language learning and teaching by simulating human conversation and providing feedback and guidance.</a:t>
            </a:r>
            <a:endParaRPr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Understand the challenges and opportunities of identifying and using colloquial words in natural language processing (NLP), such as variability, sparsity, dynamics, accuracy, and robustness.</a:t>
            </a:r>
            <a:endParaRPr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Teach AI to use colloquial language appropriately and effectively in different contexts and domains, such as e-commerce, healthcare, education, and entertainment.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350" name="Google Shape;350;p33"/>
          <p:cNvSpPr txBox="1"/>
          <p:nvPr>
            <p:ph idx="1" type="subTitle"/>
          </p:nvPr>
        </p:nvSpPr>
        <p:spPr>
          <a:xfrm>
            <a:off x="714300" y="1026600"/>
            <a:ext cx="6643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Explore people's hidden emotions as humans have trouble reading micro-expressions.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colloquial terms to chatbots, captions, and summaries to make them more engaging.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Consider author colloquialisms, which may communicate delicate or complex emotions, to improve sentiment analysis algorithms.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1" name="Google Shape;351;p33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2" name="Google Shape;352;p33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3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55" name="Google Shape;355;p3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3"/>
          <p:cNvSpPr/>
          <p:nvPr/>
        </p:nvSpPr>
        <p:spPr>
          <a:xfrm rot="7201932">
            <a:off x="7909637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7530851" y="38417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 rot="7198898">
            <a:off x="7267137" y="1029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2635388" y="36172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4246262" y="35363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8013038" y="32883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3848926" y="37449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7140562" y="2828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Related Works</a:t>
            </a:r>
            <a:endParaRPr/>
          </a:p>
        </p:txBody>
      </p:sp>
      <p:sp>
        <p:nvSpPr>
          <p:cNvPr id="380" name="Google Shape;380;p34"/>
          <p:cNvSpPr txBox="1"/>
          <p:nvPr>
            <p:ph idx="1" type="subTitle"/>
          </p:nvPr>
        </p:nvSpPr>
        <p:spPr>
          <a:xfrm>
            <a:off x="714300" y="954425"/>
            <a:ext cx="6426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Some researchers proposed a frameworks which combines contrast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learning and curriculum learning to detect idioms usage recognition and metaphor detection. Where they used six different datasets to evaluate their models effectiveness.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And their model specifically gives better results for smaller datasets.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Informal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Writing options in text generation apps.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Idioms extraction.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Abbreviations and Phrases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Extraction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Formal grammar-based extraction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1" name="Google Shape;381;p34"/>
          <p:cNvGrpSpPr/>
          <p:nvPr/>
        </p:nvGrpSpPr>
        <p:grpSpPr>
          <a:xfrm rot="5400000">
            <a:off x="273581" y="3779871"/>
            <a:ext cx="612965" cy="612965"/>
            <a:chOff x="5208200" y="980975"/>
            <a:chExt cx="440475" cy="440475"/>
          </a:xfrm>
        </p:grpSpPr>
        <p:sp>
          <p:nvSpPr>
            <p:cNvPr id="382" name="Google Shape;382;p34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4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85" name="Google Shape;385;p34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4"/>
          <p:cNvSpPr/>
          <p:nvPr/>
        </p:nvSpPr>
        <p:spPr>
          <a:xfrm rot="7201932">
            <a:off x="7909637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7530851" y="38417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 rot="7198898">
            <a:off x="7267137" y="1029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4246262" y="35363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8013038" y="32883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3848926" y="37449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7140562" y="2828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idx="1" type="subTitle"/>
          </p:nvPr>
        </p:nvSpPr>
        <p:spPr>
          <a:xfrm>
            <a:off x="2373625" y="2321625"/>
            <a:ext cx="58275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Dataset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 Accuracy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Complex task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Teaching difference between normal and colloquial expressions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 txBox="1"/>
          <p:nvPr>
            <p:ph type="title"/>
          </p:nvPr>
        </p:nvSpPr>
        <p:spPr>
          <a:xfrm>
            <a:off x="1925050" y="1440225"/>
            <a:ext cx="48168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Challenge!</a:t>
            </a:r>
            <a:endParaRPr sz="7600"/>
          </a:p>
        </p:txBody>
      </p:sp>
      <p:grpSp>
        <p:nvGrpSpPr>
          <p:cNvPr id="410" name="Google Shape;410;p35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11" name="Google Shape;411;p35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5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22" name="Google Shape;422;p35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5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28" name="Google Shape;428;p35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5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40" name="Google Shape;440;p35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5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35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7" name="Google Shape;447;p3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5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53" name="Google Shape;453;p3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5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2810726" y="803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 rot="7201932">
            <a:off x="1208275" y="320885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7140551" y="34274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 rot="7198898">
            <a:off x="7188899" y="21191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6647613" y="8564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9" name="Google Shape;469;p35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35"/>
          <p:cNvSpPr/>
          <p:nvPr/>
        </p:nvSpPr>
        <p:spPr>
          <a:xfrm>
            <a:off x="8021301" y="7426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6661124" y="2531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/>
          <p:nvPr>
            <p:ph idx="1" type="subTitle"/>
          </p:nvPr>
        </p:nvSpPr>
        <p:spPr>
          <a:xfrm>
            <a:off x="2373625" y="2321625"/>
            <a:ext cx="5827500" cy="20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 dataset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Preprocessing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Different Machine </a:t>
            </a:r>
            <a:r>
              <a:rPr lang="en" sz="1600"/>
              <a:t>learning</a:t>
            </a:r>
            <a:r>
              <a:rPr lang="en" sz="1600"/>
              <a:t> and deep learning models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the findings after training those models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 txBox="1"/>
          <p:nvPr>
            <p:ph type="title"/>
          </p:nvPr>
        </p:nvSpPr>
        <p:spPr>
          <a:xfrm>
            <a:off x="1925050" y="1440225"/>
            <a:ext cx="48168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PLan</a:t>
            </a:r>
            <a:endParaRPr sz="7600"/>
          </a:p>
        </p:txBody>
      </p:sp>
      <p:grpSp>
        <p:nvGrpSpPr>
          <p:cNvPr id="490" name="Google Shape;490;p36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91" name="Google Shape;491;p36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6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502" name="Google Shape;502;p36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508" name="Google Shape;508;p36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6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520" name="Google Shape;520;p36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6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6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6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6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527" name="Google Shape;527;p3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533" name="Google Shape;533;p3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36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6"/>
          <p:cNvSpPr/>
          <p:nvPr/>
        </p:nvSpPr>
        <p:spPr>
          <a:xfrm>
            <a:off x="2810726" y="803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"/>
          <p:cNvSpPr/>
          <p:nvPr/>
        </p:nvSpPr>
        <p:spPr>
          <a:xfrm rot="7201932">
            <a:off x="1208275" y="320885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7140551" y="34274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 rot="7198898">
            <a:off x="7188899" y="21191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6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6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6647613" y="8564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6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549" name="Google Shape;549;p36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6"/>
          <p:cNvSpPr/>
          <p:nvPr/>
        </p:nvSpPr>
        <p:spPr>
          <a:xfrm>
            <a:off x="8021301" y="7426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6661124" y="2531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 txBox="1"/>
          <p:nvPr>
            <p:ph idx="1" type="subTitle"/>
          </p:nvPr>
        </p:nvSpPr>
        <p:spPr>
          <a:xfrm>
            <a:off x="2373625" y="2321625"/>
            <a:ext cx="58275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 txBox="1"/>
          <p:nvPr>
            <p:ph type="title"/>
          </p:nvPr>
        </p:nvSpPr>
        <p:spPr>
          <a:xfrm>
            <a:off x="1925050" y="2126025"/>
            <a:ext cx="48168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THank you</a:t>
            </a:r>
            <a:endParaRPr sz="7600"/>
          </a:p>
        </p:txBody>
      </p:sp>
      <p:grpSp>
        <p:nvGrpSpPr>
          <p:cNvPr id="570" name="Google Shape;57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571" name="Google Shape;571;p37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582" name="Google Shape;582;p37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588" name="Google Shape;588;p37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600" name="Google Shape;600;p37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7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607" name="Google Shape;607;p3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613" name="Google Shape;613;p3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2810726" y="803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 rot="7201932">
            <a:off x="1208275" y="320885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7140551" y="34274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"/>
          <p:cNvSpPr/>
          <p:nvPr/>
        </p:nvSpPr>
        <p:spPr>
          <a:xfrm rot="7198898">
            <a:off x="7188899" y="21191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7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7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6647613" y="8564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629" name="Google Shape;629;p37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7"/>
          <p:cNvSpPr/>
          <p:nvPr/>
        </p:nvSpPr>
        <p:spPr>
          <a:xfrm>
            <a:off x="8021301" y="7426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6661124" y="2531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