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0" r:id="rId4"/>
    <p:sldId id="258" r:id="rId5"/>
    <p:sldId id="262" r:id="rId6"/>
    <p:sldId id="263" r:id="rId7"/>
    <p:sldId id="264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2FA59-FC0C-992F-7ABB-583D513679A1}" v="259" dt="2025-05-24T22:37:11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lsql-triggers/" TargetMode="External"/><Relationship Id="rId2" Type="http://schemas.openxmlformats.org/officeDocument/2006/relationships/hyperlink" Target="https://docs.oracle.com/en/database/oracle/oracle-database/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database/other-databases/timesten/22.1/plsql-developer/pl-sql-procedures-and-functions.html#GUID-1004A9F5-864E-41D5-8AF1-9733D5A8781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7F5046-662F-2BFE-D791-12B8D9F3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94" y="3425938"/>
            <a:ext cx="9783754" cy="282854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Bookman Old Style"/>
                <a:ea typeface="+mn-lt"/>
                <a:cs typeface="+mn-lt"/>
              </a:rPr>
              <a:t>PROJECT NAME</a:t>
            </a:r>
            <a:r>
              <a:rPr lang="en-US" sz="3600" dirty="0">
                <a:latin typeface="Bookman Old Style"/>
                <a:ea typeface="+mn-lt"/>
                <a:cs typeface="+mn-lt"/>
              </a:rPr>
              <a:t>:</a:t>
            </a:r>
            <a:endParaRPr lang="en-US" sz="3600" dirty="0">
              <a:latin typeface="Bookman Old Style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3600" dirty="0">
                <a:latin typeface="Bookman Old Style"/>
                <a:ea typeface="+mn-lt"/>
                <a:cs typeface="+mn-lt"/>
              </a:rPr>
              <a:t>SMART PARTKING MANAGEMENT SYSTEM</a:t>
            </a:r>
            <a:endParaRPr lang="en-US" sz="3600">
              <a:latin typeface="Bookman Old Style"/>
              <a:cs typeface="Times New Roman"/>
            </a:endParaRPr>
          </a:p>
          <a:p>
            <a:pPr marL="0" indent="0">
              <a:buNone/>
            </a:pPr>
            <a:endParaRPr lang="en-US" sz="3600" dirty="0">
              <a:latin typeface="Bookman Old Style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b="1" dirty="0">
                <a:latin typeface="Bookman Old Style"/>
                <a:ea typeface="+mn-lt"/>
                <a:cs typeface="+mn-lt"/>
              </a:rPr>
              <a:t>Name:</a:t>
            </a:r>
            <a:r>
              <a:rPr lang="en-US" sz="3600" dirty="0">
                <a:latin typeface="Bookman Old Style"/>
                <a:ea typeface="+mn-lt"/>
                <a:cs typeface="+mn-lt"/>
              </a:rPr>
              <a:t> MAHIRWE YVETTE</a:t>
            </a:r>
            <a:endParaRPr lang="en-US" sz="3600" dirty="0">
              <a:latin typeface="Bookman Old Style"/>
              <a:cs typeface="Times New Roman"/>
            </a:endParaRPr>
          </a:p>
          <a:p>
            <a:pPr marL="0" indent="0">
              <a:buNone/>
            </a:pPr>
            <a:endParaRPr lang="en-US" sz="3600" dirty="0">
              <a:latin typeface="Bookman Old Style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b="1" dirty="0">
                <a:latin typeface="Bookman Old Style"/>
                <a:ea typeface="+mn-lt"/>
                <a:cs typeface="+mn-lt"/>
              </a:rPr>
              <a:t>ID</a:t>
            </a:r>
            <a:r>
              <a:rPr lang="en-US" sz="3600" dirty="0">
                <a:latin typeface="Bookman Old Style"/>
                <a:ea typeface="+mn-lt"/>
                <a:cs typeface="+mn-lt"/>
              </a:rPr>
              <a:t>:26510</a:t>
            </a:r>
          </a:p>
          <a:p>
            <a:pPr marL="0" indent="0">
              <a:buNone/>
            </a:pPr>
            <a:endParaRPr lang="en-US" sz="3600" dirty="0">
              <a:latin typeface="Bookman Old Style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b="1" dirty="0">
                <a:latin typeface="Bookman Old Style"/>
                <a:ea typeface="+mn-lt"/>
                <a:cs typeface="+mn-lt"/>
              </a:rPr>
              <a:t>Course:</a:t>
            </a:r>
            <a:r>
              <a:rPr lang="en-US" sz="3600" dirty="0">
                <a:latin typeface="Bookman Old Style"/>
                <a:ea typeface="+mn-lt"/>
                <a:cs typeface="+mn-lt"/>
              </a:rPr>
              <a:t> PL/SQL</a:t>
            </a:r>
            <a:endParaRPr lang="en-US" sz="3600">
              <a:latin typeface="Bookman Old Style"/>
              <a:cs typeface="Angsana New"/>
            </a:endParaRPr>
          </a:p>
          <a:p>
            <a:pPr marL="0" indent="0">
              <a:buNone/>
            </a:pPr>
            <a:endParaRPr lang="en-US" sz="3600" dirty="0">
              <a:latin typeface="Bookman Old Style"/>
            </a:endParaRPr>
          </a:p>
          <a:p>
            <a:endParaRPr lang="en-US" sz="36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87961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2050-4733-29BE-70EB-35226E4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C1114-3036-C3D6-1B33-D37FDDC3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Notes of the Lecturer</a:t>
            </a:r>
          </a:p>
          <a:p>
            <a:r>
              <a:rPr lang="en-US" dirty="0">
                <a:ea typeface="+mn-lt"/>
                <a:cs typeface="+mn-lt"/>
              </a:rPr>
              <a:t>Oracle Corporation. </a:t>
            </a:r>
            <a:r>
              <a:rPr lang="en-US" i="1" dirty="0">
                <a:ea typeface="+mn-lt"/>
                <a:cs typeface="+mn-lt"/>
              </a:rPr>
              <a:t>PL/SQL Language Reference</a:t>
            </a:r>
            <a:r>
              <a:rPr lang="en-US" dirty="0">
                <a:ea typeface="+mn-lt"/>
                <a:cs typeface="+mn-lt"/>
              </a:rPr>
              <a:t>. Oracle Database 19c Documentation. Retrieved from </a:t>
            </a:r>
            <a:r>
              <a:rPr lang="en-US" dirty="0">
                <a:ea typeface="+mn-lt"/>
                <a:cs typeface="+mn-lt"/>
                <a:hlinkClick r:id="rId2"/>
              </a:rPr>
              <a:t>https://docs.oracle.com/en/database/oracle/oracle-database/19/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https://www.geeksforgeeks.org/plsql-triggers/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https://docs.oracle.com/en/database/other-databases/timesten/22.1/plsql-developer/pl-sql-procedures-and-functions.html#GUID-1004A9F5-864E-41D5-8AF1-9733D5A8781F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59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mart Parking Systems using IoT">
            <a:extLst>
              <a:ext uri="{FF2B5EF4-FFF2-40B4-BE49-F238E27FC236}">
                <a16:creationId xmlns:a16="http://schemas.microsoft.com/office/drawing/2014/main" id="{92CD78F4-3CB0-A8F3-726A-71BB46B45F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386" b="110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136" y="453038"/>
            <a:ext cx="9267567" cy="282843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ngsana New"/>
                <a:cs typeface="Angsana New"/>
              </a:rPr>
              <a:t>SMART PARKING MANAGEMENT SYSTEM</a:t>
            </a:r>
            <a:br>
              <a:rPr lang="en-US" b="1">
                <a:latin typeface="Angsana New"/>
                <a:cs typeface="Angsana New"/>
              </a:rPr>
            </a:br>
            <a:endParaRPr lang="en-US">
              <a:latin typeface="Angsana New"/>
              <a:cs typeface="Angsana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58A74-2128-81B8-7152-E73619366EED}"/>
              </a:ext>
            </a:extLst>
          </p:cNvPr>
          <p:cNvSpPr txBox="1"/>
          <p:nvPr/>
        </p:nvSpPr>
        <p:spPr>
          <a:xfrm>
            <a:off x="4911802" y="3644023"/>
            <a:ext cx="692389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Project Definition: </a:t>
            </a:r>
          </a:p>
          <a:p>
            <a:r>
              <a:rPr lang="en-US" sz="2000" dirty="0">
                <a:ea typeface="+mn-lt"/>
                <a:cs typeface="+mn-lt"/>
              </a:rPr>
              <a:t>This is a parking management system that is designed to optimize parking space availability and streamline the reservation process in busy urban areas. </a:t>
            </a:r>
            <a:endParaRPr lang="en-US" sz="2000" dirty="0"/>
          </a:p>
          <a:p>
            <a:endParaRPr lang="en-US" sz="2000" dirty="0"/>
          </a:p>
          <a:p>
            <a:pPr algn="l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                                                                                     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59076F-A664-EADA-F618-E020A627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57" y="826786"/>
            <a:ext cx="5614085" cy="5195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 </a:t>
            </a:r>
            <a:endParaRPr lang="en-US" sz="16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Problem Definition:</a:t>
            </a:r>
            <a:endParaRPr lang="en-US" sz="1600" b="1"/>
          </a:p>
          <a:p>
            <a:pPr algn="ctr"/>
            <a:r>
              <a:rPr lang="en-US" sz="1600" dirty="0">
                <a:ea typeface="+mn-lt"/>
                <a:cs typeface="+mn-lt"/>
              </a:rPr>
              <a:t>Traffic Congestion &amp; Wasted Time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Inefficient parking space utilization 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Unauthorized Parking &amp; Security Issues</a:t>
            </a:r>
          </a:p>
          <a:p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Context: (Where and how)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 dirty="0"/>
          </a:p>
          <a:p>
            <a:pPr marL="171450" indent="-171450" algn="ctr"/>
            <a:r>
              <a:rPr lang="en-US" sz="1600" dirty="0">
                <a:ea typeface="+mn-lt"/>
                <a:cs typeface="+mn-lt"/>
              </a:rPr>
              <a:t>Where?  : Public parking spaces</a:t>
            </a:r>
          </a:p>
          <a:p>
            <a:pPr marL="171450" indent="-171450" algn="ctr"/>
            <a:r>
              <a:rPr lang="en-US" sz="1600" dirty="0">
                <a:ea typeface="+mn-lt"/>
                <a:cs typeface="+mn-lt"/>
              </a:rPr>
              <a:t>How?:By optimizing parking space availability and boost the reservation process.</a:t>
            </a:r>
            <a:endParaRPr lang="en-US" sz="1600" dirty="0"/>
          </a:p>
          <a:p>
            <a:pPr marL="0" indent="0" algn="ctr">
              <a:buNone/>
            </a:pP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1A2ADFB-C9F1-012C-41E2-4F2FC8A12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9930" y="384003"/>
            <a:ext cx="5861221" cy="56899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 Target Users:</a:t>
            </a:r>
          </a:p>
          <a:p>
            <a:pPr marL="285750" indent="-285750" algn="ctr"/>
            <a:r>
              <a:rPr lang="en-US" sz="1600" dirty="0"/>
              <a:t>Drivers</a:t>
            </a:r>
          </a:p>
          <a:p>
            <a:pPr marL="285750" indent="-285750" algn="ctr"/>
            <a:r>
              <a:rPr lang="en-US" sz="1600" dirty="0"/>
              <a:t>Companies that control public parking spaces</a:t>
            </a:r>
          </a:p>
          <a:p>
            <a:pPr marL="285750" indent="-285750" algn="ctr"/>
            <a:endParaRPr lang="en-US" sz="1600" dirty="0"/>
          </a:p>
          <a:p>
            <a:pPr marL="285750" indent="-285750"/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ptos" panose="020B0004020202020204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b="1" dirty="0">
              <a:latin typeface="Aptos" panose="020B0004020202020204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b="1" dirty="0">
              <a:latin typeface="Aptos" panose="020B0004020202020204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Maximize Parking Efficiency : Utilize available spaces effectively.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Simplify Reservations :Allow users to book parking spots in advance.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Enhance User Experience : Provide a smooth and convenient parking process.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Reduce Traffic Congestion : Minimize vehicle movement in search of parking.</a:t>
            </a:r>
          </a:p>
          <a:p>
            <a:endParaRPr lang="en-US" sz="1600" dirty="0"/>
          </a:p>
        </p:txBody>
      </p:sp>
      <p:pic>
        <p:nvPicPr>
          <p:cNvPr id="22" name="Picture 21" descr="Problem solving - Free education icons">
            <a:extLst>
              <a:ext uri="{FF2B5EF4-FFF2-40B4-BE49-F238E27FC236}">
                <a16:creationId xmlns:a16="http://schemas.microsoft.com/office/drawing/2014/main" id="{13D4A34A-3B2B-3D39-27E1-4289B31B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95" y="3788762"/>
            <a:ext cx="1082504" cy="1082504"/>
          </a:xfrm>
          <a:prstGeom prst="rect">
            <a:avLst/>
          </a:prstGeom>
        </p:spPr>
      </p:pic>
      <p:pic>
        <p:nvPicPr>
          <p:cNvPr id="23" name="Picture 22" descr="Free User Group SVG, PNG Icon, Symbol ...">
            <a:extLst>
              <a:ext uri="{FF2B5EF4-FFF2-40B4-BE49-F238E27FC236}">
                <a16:creationId xmlns:a16="http://schemas.microsoft.com/office/drawing/2014/main" id="{325A3C68-61DA-AE06-26B0-C7EC87BF0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708" y="823140"/>
            <a:ext cx="1164882" cy="1195774"/>
          </a:xfrm>
          <a:prstGeom prst="rect">
            <a:avLst/>
          </a:prstGeom>
        </p:spPr>
      </p:pic>
      <p:pic>
        <p:nvPicPr>
          <p:cNvPr id="24" name="Picture 23" descr="Icon Strex Objectives - Learning Objectives Icon, HD Png Download - vhv">
            <a:extLst>
              <a:ext uri="{FF2B5EF4-FFF2-40B4-BE49-F238E27FC236}">
                <a16:creationId xmlns:a16="http://schemas.microsoft.com/office/drawing/2014/main" id="{D9E624C7-382C-6F47-2158-0DF326C63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914" y="3137188"/>
            <a:ext cx="2094471" cy="810165"/>
          </a:xfrm>
          <a:prstGeom prst="rect">
            <a:avLst/>
          </a:prstGeom>
        </p:spPr>
      </p:pic>
      <p:pic>
        <p:nvPicPr>
          <p:cNvPr id="25" name="Picture 24" descr="Problem - Free people icons">
            <a:extLst>
              <a:ext uri="{FF2B5EF4-FFF2-40B4-BE49-F238E27FC236}">
                <a16:creationId xmlns:a16="http://schemas.microsoft.com/office/drawing/2014/main" id="{D73881D0-2E79-BA3C-B5C2-964702693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44" y="1080572"/>
            <a:ext cx="1339936" cy="12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9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242DC6-6B7B-409E-6220-7570793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397"/>
            <a:ext cx="4820312" cy="3443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23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</a:t>
            </a:r>
            <a:br>
              <a:rPr lang="en-US" sz="2300" b="1" dirty="0">
                <a:solidFill>
                  <a:schemeClr val="bg1"/>
                </a:solidFill>
              </a:rPr>
            </a:br>
            <a:endParaRPr lang="en-US" sz="2300" kern="1200" dirty="0">
              <a:solidFill>
                <a:schemeClr val="bg1"/>
              </a:solidFill>
              <a:latin typeface="+mj-lt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Saves Time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:Quick access to     available parking.</a:t>
            </a:r>
            <a:br>
              <a:rPr lang="en-US" sz="2200" dirty="0"/>
            </a:br>
            <a:r>
              <a:rPr lang="en-US" sz="2200" b="1" dirty="0">
                <a:solidFill>
                  <a:schemeClr val="bg1"/>
                </a:solidFill>
              </a:rPr>
              <a:t>.   </a:t>
            </a: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Reduces Traffic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:</a:t>
            </a: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Less congestion in busy areas.</a:t>
            </a:r>
            <a:endParaRPr lang="en-US" sz="2200" kern="1200" dirty="0">
              <a:solidFill>
                <a:schemeClr val="bg1"/>
              </a:solidFill>
              <a:latin typeface="+mj-lt"/>
            </a:endParaRPr>
          </a:p>
          <a:p>
            <a:pPr marL="457200" indent="-457200" algn="ctr">
              <a:buFont typeface="Arial"/>
              <a:buChar char="•"/>
            </a:pP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Boosts Revenue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:Better space management increases earnings.</a:t>
            </a:r>
            <a:endParaRPr lang="en-US" sz="2200" kern="1200" dirty="0">
              <a:solidFill>
                <a:schemeClr val="bg1"/>
              </a:solidFill>
              <a:latin typeface="+mj-lt"/>
            </a:endParaRPr>
          </a:p>
          <a:p>
            <a:pPr marL="342900" indent="-342900" algn="ctr"/>
            <a:endParaRPr lang="en-US" sz="2200" kern="1200" dirty="0">
              <a:solidFill>
                <a:schemeClr val="bg1"/>
              </a:solidFill>
              <a:latin typeface="+mj-lt"/>
            </a:endParaRPr>
          </a:p>
          <a:p>
            <a:pPr marL="342900" indent="-342900" algn="ctr"/>
            <a:endParaRPr lang="en-US" sz="2200" kern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4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45C7-0176-B375-4EC4-81B736586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270" y="688063"/>
            <a:ext cx="4974771" cy="55870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bg1"/>
                </a:solidFill>
              </a:rPr>
              <a:t>           </a:t>
            </a:r>
            <a:r>
              <a:rPr lang="en-US" sz="1700" b="1" u="sng" dirty="0">
                <a:solidFill>
                  <a:schemeClr val="bg1"/>
                </a:solidFill>
              </a:rPr>
              <a:t> </a:t>
            </a:r>
            <a:r>
              <a:rPr lang="en-US" sz="1800" b="1" u="sng" dirty="0">
                <a:solidFill>
                  <a:schemeClr val="bg1"/>
                </a:solidFill>
              </a:rPr>
              <a:t>MAIN ENTITIES</a:t>
            </a:r>
            <a:endParaRPr lang="en-US" sz="1800" u="sng" dirty="0">
              <a:solidFill>
                <a:schemeClr val="bg1"/>
              </a:solidFill>
            </a:endParaRP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Customers: </a:t>
            </a:r>
            <a:r>
              <a:rPr lang="en-US" sz="1700" dirty="0">
                <a:solidFill>
                  <a:schemeClr val="bg1"/>
                </a:solidFill>
              </a:rPr>
              <a:t>Stores driver details and payment information such as:    Customer ID, Name, Email, Phone Number, Vehicle Details (License Plate).</a:t>
            </a: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Parking Spaces</a:t>
            </a:r>
            <a:r>
              <a:rPr lang="en-US" sz="1700" dirty="0">
                <a:solidFill>
                  <a:schemeClr val="bg1"/>
                </a:solidFill>
              </a:rPr>
              <a:t> : Manages slot availability and locations  that stores:  Parking Space ID Location (Address),Slot Number, Availability Status (Available/Occupied/Reserved),Parking Type (Regular, Handicap, VIP, Electric </a:t>
            </a:r>
            <a:r>
              <a:rPr lang="en-US" sz="1700">
                <a:solidFill>
                  <a:schemeClr val="bg1"/>
                </a:solidFill>
              </a:rPr>
              <a:t>Vehicle),Price per hour. </a:t>
            </a: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Reservations</a:t>
            </a:r>
            <a:r>
              <a:rPr lang="en-US" sz="1700" dirty="0">
                <a:solidFill>
                  <a:schemeClr val="bg1"/>
                </a:solidFill>
              </a:rPr>
              <a:t> : Tracks bookings and transactions and stores  :Reservation ID, Customer ID, Parking Space ID ,Start Time and End Time,  Payment Status, Reservation Status (Confirmed/Canceled/Completed)</a:t>
            </a: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Parking Lot Operators:</a:t>
            </a:r>
            <a:r>
              <a:rPr lang="en-US" sz="1700" dirty="0">
                <a:solidFill>
                  <a:schemeClr val="bg1"/>
                </a:solidFill>
              </a:rPr>
              <a:t> Oversees space allocation and pricing: Operator ID, Name (Company or Individual),Contact Information</a:t>
            </a: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b="1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6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2B74C-70C0-8A51-7F17-BF7651D6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>
                <a:ea typeface="+mj-lt"/>
                <a:cs typeface="+mj-lt"/>
              </a:rPr>
              <a:t>Methodology &amp; Approach </a:t>
            </a:r>
            <a:endParaRPr lang="en-US" sz="4600"/>
          </a:p>
          <a:p>
            <a:endParaRPr lang="en-US" sz="4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CDB94-64C2-CFB1-0631-1703B2F3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200" b="1" dirty="0">
                <a:ea typeface="+mn-lt"/>
                <a:cs typeface="+mn-lt"/>
              </a:rPr>
              <a:t>Business Process Model and Notation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 This  diagram include key elements such as start and end points, tasks, decisions, and data flows.</a:t>
            </a:r>
            <a:endParaRPr lang="en-US"/>
          </a:p>
          <a:p>
            <a:pPr>
              <a:buAutoNum type="arabicPeriod"/>
            </a:pPr>
            <a:endParaRPr lang="en-US" sz="2200" b="1"/>
          </a:p>
          <a:p>
            <a:pPr>
              <a:buAutoNum type="arabicPeriod"/>
            </a:pPr>
            <a:endParaRPr lang="en-US" sz="2200" b="1"/>
          </a:p>
        </p:txBody>
      </p:sp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76FB12E1-4C41-ADD1-6649-D0248ECBD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855" y="1308035"/>
            <a:ext cx="8001896" cy="55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3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F3291-476C-A425-F610-B4DFF9B3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ENTITY-RELATIONSHIP DIAGRAM</a:t>
            </a:r>
          </a:p>
        </p:txBody>
      </p:sp>
      <p:pic>
        <p:nvPicPr>
          <p:cNvPr id="7" name="Content Placeholder 6" descr="A diagram of parking management system&#10;&#10;AI-generated content may be incorrect.">
            <a:extLst>
              <a:ext uri="{FF2B5EF4-FFF2-40B4-BE49-F238E27FC236}">
                <a16:creationId xmlns:a16="http://schemas.microsoft.com/office/drawing/2014/main" id="{3CD4B5E0-404A-D63E-69CD-7B4663EF1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90956"/>
            <a:ext cx="7225748" cy="50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5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3DE-B8C0-BD29-A713-5190E1AE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ptos"/>
              </a:rPr>
              <a:t>SQLS Operations AND PL/SQL Modules: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AFB8E-FC6E-6B09-88F2-07EF8947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18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SQL OPERATIONS</a:t>
            </a:r>
          </a:p>
          <a:p>
            <a:endParaRPr lang="en-US" sz="18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DDL (Data Definition Language)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Defines and manages database structures.</a:t>
            </a:r>
            <a:endParaRPr lang="en-US" sz="180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onsolas"/>
              </a:rPr>
              <a:t>CREATE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ALTER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DROP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used to set up and modify tables (e.g., Customers, Reservations,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ParkingSlots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DML (Data Manipulation Language)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Interacts with the data itself.</a:t>
            </a:r>
            <a:endParaRPr lang="en-US" sz="180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onsolas"/>
              </a:rPr>
              <a:t>INSERT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UPDATE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DELETE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used for reservation, payment, and audit data operations.</a:t>
            </a:r>
            <a:endParaRPr lang="en-US" sz="180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15C56-8D4E-4AEB-ED1F-727518527D6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78563" y="2505075"/>
            <a:ext cx="5913437" cy="418623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7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06253-90DE-38C8-449D-4331E0E3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ptos"/>
              </a:rPr>
              <a:t>PL/SQL MODULES</a:t>
            </a:r>
            <a:endParaRPr lang="en-US" dirty="0">
              <a:solidFill>
                <a:schemeClr val="bg1"/>
              </a:solidFill>
              <a:latin typeface="Aptos"/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2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33079-3592-5362-AC8C-B88021FF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Procedures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 Automate repetitive logic.</a:t>
            </a:r>
          </a:p>
          <a:p>
            <a:pPr lvl="1"/>
            <a:r>
              <a:rPr lang="en-US" sz="1800" err="1">
                <a:solidFill>
                  <a:schemeClr val="bg1"/>
                </a:solidFill>
                <a:latin typeface="Consolas"/>
              </a:rPr>
              <a:t>reserve_slot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1800" dirty="0">
                <a:solidFill>
                  <a:schemeClr val="bg1"/>
                </a:solidFill>
              </a:rPr>
              <a:t> handles customer reservation</a:t>
            </a:r>
          </a:p>
          <a:p>
            <a:pPr lvl="1"/>
            <a:r>
              <a:rPr lang="en-US" sz="1800" err="1">
                <a:solidFill>
                  <a:schemeClr val="bg1"/>
                </a:solidFill>
                <a:latin typeface="Consolas"/>
              </a:rPr>
              <a:t>process_payment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1800" dirty="0">
                <a:solidFill>
                  <a:schemeClr val="bg1"/>
                </a:solidFill>
              </a:rPr>
              <a:t> manages payment transactions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Functions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 Return computed values.</a:t>
            </a:r>
          </a:p>
          <a:p>
            <a:pPr lvl="1"/>
            <a:r>
              <a:rPr lang="en-US" sz="1800" err="1">
                <a:solidFill>
                  <a:schemeClr val="bg1"/>
                </a:solidFill>
                <a:latin typeface="Consolas"/>
              </a:rPr>
              <a:t>calculate_fee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800" err="1">
                <a:solidFill>
                  <a:schemeClr val="bg1"/>
                </a:solidFill>
                <a:latin typeface="Consolas"/>
              </a:rPr>
              <a:t>entry_time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1800" err="1">
                <a:solidFill>
                  <a:schemeClr val="bg1"/>
                </a:solidFill>
                <a:latin typeface="Consolas"/>
              </a:rPr>
              <a:t>exit_time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computes dynamic parking charges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Packages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 Groups related procedures/functions for modular design.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Exception Handling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 Catches errors like overbooking or access on restricted days, enhancing reliability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8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3684A3D-0DF9-E858-F4DC-18373895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96" y="3565546"/>
            <a:ext cx="5607035" cy="308805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80BCC3-DDF7-4880-1A83-281075B5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D2C26E-A674-E6B0-4C93-D77D6C01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Results base on the queries that help see the results of the functions, procedures, triggers and cursors used in the  </a:t>
            </a:r>
            <a:r>
              <a:rPr lang="en-US" sz="1800" dirty="0" err="1">
                <a:solidFill>
                  <a:schemeClr val="tx2"/>
                </a:solidFill>
              </a:rPr>
              <a:t>eg.</a:t>
            </a:r>
            <a:r>
              <a:rPr lang="en-US" sz="1800" dirty="0">
                <a:solidFill>
                  <a:schemeClr val="tx2"/>
                </a:solidFill>
              </a:rPr>
              <a:t> The following  image shows the total number of reservations and hours reserved per customer, ranked by total hours.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4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SMART PARKING MANAGEMENT SYSTEM </vt:lpstr>
      <vt:lpstr>PowerPoint Presentation</vt:lpstr>
      <vt:lpstr>  BENEFITS  Saves Time :Quick access to     available parking. .   Reduces Traffic :  Less congestion in busy areas. Boosts Revenue :Better space management increases earnings.  </vt:lpstr>
      <vt:lpstr>Methodology &amp; Approach  </vt:lpstr>
      <vt:lpstr>ENTITY-RELATIONSHIP DIAGRAM</vt:lpstr>
      <vt:lpstr>SQLS Operations AND PL/SQL Modules:</vt:lpstr>
      <vt:lpstr>PL/SQL MODULES </vt:lpstr>
      <vt:lpstr>RESULTS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555</cp:revision>
  <dcterms:created xsi:type="dcterms:W3CDTF">2025-03-26T13:14:20Z</dcterms:created>
  <dcterms:modified xsi:type="dcterms:W3CDTF">2025-05-24T22:37:38Z</dcterms:modified>
</cp:coreProperties>
</file>