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cuments\MAHI%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8"/>
  <c:pivotSource>
    <c:name>[MAHI PROJECT.xlsx]MAHI PROJECT!PivotTable2</c:name>
    <c:fmtId val="2"/>
  </c:pivotSource>
  <c:chart>
    <c:title>
      <c:tx>
        <c:rich>
          <a:bodyPr/>
          <a:lstStyle/>
          <a:p>
            <a:pPr>
              <a:defRPr/>
            </a:pPr>
            <a:r>
              <a:rPr lang="en-US"/>
              <a:t>EMPLOYEES DATBASE ANALYSIS</a:t>
            </a:r>
          </a:p>
        </c:rich>
      </c:tx>
      <c:layout/>
      <c:spPr>
        <a:solidFill>
          <a:schemeClr val="accent2">
            <a:lumMod val="75000"/>
          </a:schemeClr>
        </a:solidFill>
        <a:scene3d>
          <a:camera prst="orthographicFront"/>
          <a:lightRig rig="threePt" dir="t"/>
        </a:scene3d>
        <a:sp3d>
          <a:bevelT w="190500" h="38100"/>
        </a:sp3d>
      </c:spPr>
    </c:title>
    <c:pivotFmts>
      <c:pivotFmt>
        <c:idx val="0"/>
        <c:marker>
          <c:symbol val="none"/>
        </c:marker>
      </c:pivotFmt>
      <c:pivotFmt>
        <c:idx val="1"/>
        <c:marker>
          <c:symbol val="none"/>
        </c:marker>
      </c:pivotFmt>
    </c:pivotFmts>
    <c:plotArea>
      <c:layout/>
      <c:barChart>
        <c:barDir val="col"/>
        <c:grouping val="clustered"/>
        <c:ser>
          <c:idx val="0"/>
          <c:order val="0"/>
          <c:tx>
            <c:strRef>
              <c:f>'MAHI PROJECT'!$B$1</c:f>
              <c:strCache>
                <c:ptCount val="1"/>
                <c:pt idx="0">
                  <c:v>Total</c:v>
                </c:pt>
              </c:strCache>
            </c:strRef>
          </c:tx>
          <c:cat>
            <c:multiLvlStrRef>
              <c:f>'MAHI PROJECT'!$A$2:$A$13</c:f>
              <c:multiLvlStrCache>
                <c:ptCount val="8"/>
                <c:lvl>
                  <c:pt idx="0">
                    <c:v>Brayden Harding</c:v>
                  </c:pt>
                  <c:pt idx="1">
                    <c:v>Rylan Mack</c:v>
                  </c:pt>
                  <c:pt idx="2">
                    <c:v>Valeria Crane</c:v>
                  </c:pt>
                  <c:pt idx="3">
                    <c:v>Amy Jones</c:v>
                  </c:pt>
                  <c:pt idx="4">
                    <c:v>Blake Booth</c:v>
                  </c:pt>
                  <c:pt idx="5">
                    <c:v>Bryan Murray</c:v>
                  </c:pt>
                  <c:pt idx="6">
                    <c:v>Lacey Howard</c:v>
                  </c:pt>
                  <c:pt idx="7">
                    <c:v>Zoe White</c:v>
                  </c:pt>
                </c:lvl>
                <c:lvl>
                  <c:pt idx="0">
                    <c:v>FALSE</c:v>
                  </c:pt>
                  <c:pt idx="3">
                    <c:v>TRUE</c:v>
                  </c:pt>
                </c:lvl>
                <c:lvl>
                  <c:pt idx="0">
                    <c:v>Category 1: 'Risk' (Low performance, Low potential)</c:v>
                  </c:pt>
                </c:lvl>
              </c:multiLvlStrCache>
            </c:multiLvlStrRef>
          </c:cat>
          <c:val>
            <c:numRef>
              <c:f>'MAHI PROJECT'!$B$2:$B$13</c:f>
              <c:numCache>
                <c:formatCode>General</c:formatCode>
                <c:ptCount val="8"/>
                <c:pt idx="0">
                  <c:v>100640</c:v>
                </c:pt>
                <c:pt idx="1">
                  <c:v>60260</c:v>
                </c:pt>
                <c:pt idx="2">
                  <c:v>40341</c:v>
                </c:pt>
                <c:pt idx="3">
                  <c:v>80234</c:v>
                </c:pt>
                <c:pt idx="4">
                  <c:v>40199</c:v>
                </c:pt>
                <c:pt idx="5">
                  <c:v>20133</c:v>
                </c:pt>
                <c:pt idx="6">
                  <c:v>20051</c:v>
                </c:pt>
                <c:pt idx="7">
                  <c:v>20141</c:v>
                </c:pt>
              </c:numCache>
            </c:numRef>
          </c:val>
        </c:ser>
        <c:axId val="102866944"/>
        <c:axId val="103237120"/>
      </c:barChart>
      <c:catAx>
        <c:axId val="102866944"/>
        <c:scaling>
          <c:orientation val="minMax"/>
        </c:scaling>
        <c:axPos val="b"/>
        <c:tickLblPos val="nextTo"/>
        <c:crossAx val="103237120"/>
        <c:crosses val="autoZero"/>
        <c:auto val="1"/>
        <c:lblAlgn val="ctr"/>
        <c:lblOffset val="100"/>
      </c:catAx>
      <c:valAx>
        <c:axId val="103237120"/>
        <c:scaling>
          <c:orientation val="minMax"/>
        </c:scaling>
        <c:axPos val="l"/>
        <c:majorGridlines/>
        <c:numFmt formatCode="General" sourceLinked="1"/>
        <c:tickLblPos val="nextTo"/>
        <c:crossAx val="10286694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Maheswari.D</a:t>
            </a:r>
            <a:r>
              <a:rPr lang="en-US" sz="2400" dirty="0" smtClean="0"/>
              <a:t> </a:t>
            </a:r>
            <a:endParaRPr lang="en-US" sz="2400" dirty="0"/>
          </a:p>
          <a:p>
            <a:r>
              <a:rPr lang="en-US" sz="2400" dirty="0"/>
              <a:t>REGISTER NO</a:t>
            </a:r>
            <a:r>
              <a:rPr lang="en-US" sz="2400" dirty="0" smtClean="0"/>
              <a:t>: 2213391042032/C4A853755AB3395A8EB4A30988D6DFBC</a:t>
            </a:r>
            <a:endParaRPr lang="en-US" sz="2400" dirty="0"/>
          </a:p>
          <a:p>
            <a:r>
              <a:rPr lang="en-US" sz="2400" dirty="0"/>
              <a:t>DEPARTMENT</a:t>
            </a:r>
            <a:r>
              <a:rPr lang="en-US" sz="2400" dirty="0" smtClean="0"/>
              <a:t>: Bachelor of commerce ( Corporate </a:t>
            </a:r>
            <a:r>
              <a:rPr lang="en-US" sz="2400" dirty="0" err="1" smtClean="0"/>
              <a:t>secretaryship</a:t>
            </a:r>
            <a:r>
              <a:rPr lang="en-US" sz="2400" dirty="0" smtClean="0"/>
              <a:t> )</a:t>
            </a:r>
            <a:endParaRPr lang="en-US" sz="2400" dirty="0"/>
          </a:p>
          <a:p>
            <a:r>
              <a:rPr lang="en-US" sz="2400" dirty="0" smtClean="0"/>
              <a:t>COLLEGE: Queen </a:t>
            </a:r>
            <a:r>
              <a:rPr lang="en-US" sz="2400" dirty="0" err="1" smtClean="0"/>
              <a:t>mary</a:t>
            </a:r>
            <a:r>
              <a:rPr lang="en-US" sz="2400" dirty="0" err="1" smtClean="0"/>
              <a:t>’s</a:t>
            </a:r>
            <a:r>
              <a:rPr lang="en-US" sz="2400" dirty="0" smtClean="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809588" y="3571876"/>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Tables: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EmployeeID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FirstName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LastName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HireDate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DepartmentID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JobTitleID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DepartmentID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DepartmentName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Location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itchFamily="34" charset="0"/>
                <a:cs typeface="Arial" pitchFamily="34" charset="0"/>
              </a:rPr>
              <a:t>JobTitle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JobTitleID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JobTitleName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BaseSalary</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SalaryID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EmployeeID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BaseSalary</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Bonus</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Deductions</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EffectiveDate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itchFamily="34" charset="0"/>
                <a:cs typeface="Arial" pitchFamily="34" charset="0"/>
              </a:rPr>
              <a:t>EmploymentHistory</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HistoryID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EmployeeID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StartDate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EndDate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DepartmentID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JobTitleID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PerformanceID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EmployeeID</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ReviewDate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Rating</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Comments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Relationships: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 </a:t>
            </a: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(Many-to-One)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 </a:t>
            </a:r>
            <a:r>
              <a:rPr kumimoji="0" lang="en-US" sz="1800" b="1" i="0" u="none" strike="noStrike" cap="none" normalizeH="0" baseline="0" dirty="0" err="1" smtClean="0">
                <a:ln>
                  <a:noFill/>
                </a:ln>
                <a:solidFill>
                  <a:schemeClr val="tx1"/>
                </a:solidFill>
                <a:effectLst/>
                <a:latin typeface="Arial" pitchFamily="34" charset="0"/>
                <a:cs typeface="Arial" pitchFamily="34" charset="0"/>
              </a:rPr>
              <a:t>JobTitle</a:t>
            </a:r>
            <a:r>
              <a:rPr kumimoji="0" lang="en-US" sz="1800" b="0" i="0" u="none" strike="noStrike" cap="none" normalizeH="0" baseline="0" dirty="0" smtClean="0">
                <a:ln>
                  <a:noFill/>
                </a:ln>
                <a:solidFill>
                  <a:schemeClr val="tx1"/>
                </a:solidFill>
                <a:effectLst/>
                <a:latin typeface="Arial" pitchFamily="34" charset="0"/>
                <a:cs typeface="Arial" pitchFamily="34" charset="0"/>
              </a:rPr>
              <a:t> (Many-to-One)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 </a:t>
            </a:r>
            <a:r>
              <a:rPr kumimoji="0" lang="en-US" sz="1800" b="1" i="0" u="none" strike="noStrike" cap="none" normalizeH="0" baseline="0" dirty="0" smtClean="0">
                <a:ln>
                  <a:noFill/>
                </a:ln>
                <a:solidFill>
                  <a:schemeClr val="tx1"/>
                </a:solidFill>
                <a:effectLst/>
                <a:latin typeface="Arial" pitchFamily="34" charset="0"/>
                <a:cs typeface="Arial" pitchFamily="34" charset="0"/>
              </a:rPr>
              <a:t>Salary</a:t>
            </a:r>
            <a:r>
              <a:rPr kumimoji="0" lang="en-US" sz="1800" b="0" i="0" u="none" strike="noStrike" cap="none" normalizeH="0" baseline="0" dirty="0" smtClean="0">
                <a:ln>
                  <a:noFill/>
                </a:ln>
                <a:solidFill>
                  <a:schemeClr val="tx1"/>
                </a:solidFill>
                <a:effectLst/>
                <a:latin typeface="Arial" pitchFamily="34" charset="0"/>
                <a:cs typeface="Arial"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 </a:t>
            </a:r>
            <a:r>
              <a:rPr kumimoji="0" lang="en-US" sz="1800" b="1" i="0" u="none" strike="noStrike" cap="none" normalizeH="0" baseline="0" dirty="0" err="1" smtClean="0">
                <a:ln>
                  <a:noFill/>
                </a:ln>
                <a:solidFill>
                  <a:schemeClr val="tx1"/>
                </a:solidFill>
                <a:effectLst/>
                <a:latin typeface="Arial" pitchFamily="34" charset="0"/>
                <a:cs typeface="Arial" pitchFamily="34" charset="0"/>
              </a:rPr>
              <a:t>EmploymentHistory</a:t>
            </a:r>
            <a:r>
              <a:rPr kumimoji="0" lang="en-US" sz="1800" b="0" i="0" u="none" strike="noStrike" cap="none" normalizeH="0" baseline="0" dirty="0" smtClean="0">
                <a:ln>
                  <a:noFill/>
                </a:ln>
                <a:solidFill>
                  <a:schemeClr val="tx1"/>
                </a:solidFill>
                <a:effectLst/>
                <a:latin typeface="Arial" pitchFamily="34" charset="0"/>
                <a:cs typeface="Arial"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Employee</a:t>
            </a:r>
            <a:r>
              <a:rPr kumimoji="0" lang="en-US" sz="1800" b="0" i="0" u="none" strike="noStrike" cap="none" normalizeH="0" baseline="0" dirty="0" smtClean="0">
                <a:ln>
                  <a:noFill/>
                </a:ln>
                <a:solidFill>
                  <a:schemeClr val="tx1"/>
                </a:solidFill>
                <a:effectLst/>
                <a:latin typeface="Arial" pitchFamily="34" charset="0"/>
                <a:cs typeface="Arial" pitchFamily="34" charset="0"/>
              </a:rPr>
              <a:t> → </a:t>
            </a: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a:t>
            </a:r>
            <a:r>
              <a:rPr kumimoji="0" lang="en-US" sz="1800" b="0" i="0" u="none" strike="noStrike" cap="none" normalizeH="0" baseline="0" dirty="0" smtClean="0">
                <a:ln>
                  <a:noFill/>
                </a:ln>
                <a:solidFill>
                  <a:schemeClr val="tx1"/>
                </a:solidFill>
                <a:effectLst/>
                <a:latin typeface="Arial" pitchFamily="34" charset="0"/>
                <a:cs typeface="Arial"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Considerations: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Normalize data to avoid redundancy.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Implement security and data integrity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21506" name="Rectangle 2"/>
          <p:cNvSpPr>
            <a:spLocks noChangeArrowheads="1"/>
          </p:cNvSpPr>
          <p:nvPr/>
        </p:nvSpPr>
        <p:spPr bwMode="auto">
          <a:xfrm>
            <a:off x="666712" y="1142984"/>
            <a:ext cx="184731"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Chart 7"/>
          <p:cNvGraphicFramePr/>
          <p:nvPr/>
        </p:nvGraphicFramePr>
        <p:xfrm>
          <a:off x="666712" y="1071546"/>
          <a:ext cx="9144064" cy="3357586"/>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Rectangle 3"/>
          <p:cNvSpPr>
            <a:spLocks noChangeArrowheads="1"/>
          </p:cNvSpPr>
          <p:nvPr/>
        </p:nvSpPr>
        <p:spPr bwMode="auto">
          <a:xfrm>
            <a:off x="1381092" y="4643446"/>
            <a:ext cx="942981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employee salary database model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Tables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 Department,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JobTitle</a:t>
            </a:r>
            <a:r>
              <a:rPr kumimoji="0" lang="en-US" sz="1800" b="0" i="0" u="none" strike="noStrike" cap="none" normalizeH="0" baseline="0" dirty="0" smtClean="0">
                <a:ln>
                  <a:noFill/>
                </a:ln>
                <a:solidFill>
                  <a:schemeClr val="tx1"/>
                </a:solidFill>
                <a:effectLst/>
                <a:latin typeface="Arial" pitchFamily="34" charset="0"/>
                <a:cs typeface="Arial" pitchFamily="34" charset="0"/>
              </a:rPr>
              <a:t>, Salary, </a:t>
            </a:r>
            <a:r>
              <a:rPr kumimoji="0" lang="en-US" sz="1800" b="0" i="0" u="none" strike="noStrike" cap="none" normalizeH="0" baseline="0" dirty="0" err="1" smtClean="0">
                <a:ln>
                  <a:noFill/>
                </a:ln>
                <a:solidFill>
                  <a:schemeClr val="tx1"/>
                </a:solidFill>
                <a:effectLst/>
                <a:latin typeface="Arial" pitchFamily="34" charset="0"/>
                <a:cs typeface="Arial" pitchFamily="34" charset="0"/>
              </a:rPr>
              <a:t>EmploymentHistory</a:t>
            </a:r>
            <a:r>
              <a:rPr kumimoji="0" lang="en-US" sz="1800" b="0" i="0" u="none" strike="noStrike" cap="none" normalizeH="0" baseline="0" dirty="0" smtClean="0">
                <a:ln>
                  <a:noFill/>
                </a:ln>
                <a:solidFill>
                  <a:schemeClr val="tx1"/>
                </a:solidFill>
                <a:effectLst/>
                <a:latin typeface="Arial" pitchFamily="34" charset="0"/>
                <a:cs typeface="Arial" pitchFamily="34" charset="0"/>
              </a:rPr>
              <a:t>,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Relationships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linked to Departments and </a:t>
            </a:r>
            <a:r>
              <a:rPr kumimoji="0" lang="en-US" sz="1800" b="0" i="0" u="none" strike="noStrike" cap="none" normalizeH="0" baseline="0" dirty="0" err="1" smtClean="0">
                <a:ln>
                  <a:noFill/>
                </a:ln>
                <a:solidFill>
                  <a:schemeClr val="tx1"/>
                </a:solidFill>
                <a:effectLst/>
                <a:latin typeface="Arial" pitchFamily="34" charset="0"/>
                <a:cs typeface="Arial" pitchFamily="34" charset="0"/>
              </a:rPr>
              <a:t>JobTitles</a:t>
            </a:r>
            <a:r>
              <a:rPr kumimoji="0" lang="en-US" sz="1800" b="0" i="0" u="none" strike="noStrike" cap="none" normalizeH="0" baseline="0" dirty="0" smtClean="0">
                <a:ln>
                  <a:noFill/>
                </a:ln>
                <a:solidFill>
                  <a:schemeClr val="tx1"/>
                </a:solidFill>
                <a:effectLst/>
                <a:latin typeface="Arial" pitchFamily="34" charset="0"/>
                <a:cs typeface="Arial" pitchFamily="34" charset="0"/>
              </a:rPr>
              <a:t>, with multiple Salary, </a:t>
            </a:r>
            <a:r>
              <a:rPr kumimoji="0" lang="en-US" sz="1800" b="0" i="0" u="none" strike="noStrike" cap="none" normalizeH="0" baseline="0" dirty="0" err="1" smtClean="0">
                <a:ln>
                  <a:noFill/>
                </a:ln>
                <a:solidFill>
                  <a:schemeClr val="tx1"/>
                </a:solidFill>
                <a:effectLst/>
                <a:latin typeface="Arial" pitchFamily="34" charset="0"/>
                <a:cs typeface="Arial" pitchFamily="34" charset="0"/>
              </a:rPr>
              <a:t>EmploymentHistory</a:t>
            </a:r>
            <a:r>
              <a:rPr kumimoji="0" lang="en-US" sz="1800" b="0" i="0" u="none" strike="noStrike" cap="none" normalizeH="0" baseline="0" dirty="0" smtClean="0">
                <a:ln>
                  <a:noFill/>
                </a:ln>
                <a:solidFill>
                  <a:schemeClr val="tx1"/>
                </a:solidFill>
                <a:effectLst/>
                <a:latin typeface="Arial" pitchFamily="34" charset="0"/>
                <a:cs typeface="Arial" pitchFamily="34" charset="0"/>
              </a:rPr>
              <a:t>, and Performance records for each Employee.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This setup helps manage and track employee details, salaries, and performance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3697594"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2049" name="Rectangle 1"/>
          <p:cNvSpPr>
            <a:spLocks noChangeArrowheads="1"/>
          </p:cNvSpPr>
          <p:nvPr/>
        </p:nvSpPr>
        <p:spPr bwMode="auto">
          <a:xfrm>
            <a:off x="1809720" y="1428736"/>
            <a:ext cx="471490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employee salary database should include tables for Employee, Department,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JobTitle</a:t>
            </a:r>
            <a:r>
              <a:rPr kumimoji="0" lang="en-US" sz="1800" b="0" i="0" u="none" strike="noStrike" cap="none" normalizeH="0" baseline="0" dirty="0" smtClean="0">
                <a:ln>
                  <a:noFill/>
                </a:ln>
                <a:solidFill>
                  <a:schemeClr val="tx1"/>
                </a:solidFill>
                <a:effectLst/>
                <a:latin typeface="Arial" pitchFamily="34" charset="0"/>
                <a:cs typeface="Arial" pitchFamily="34" charset="0"/>
              </a:rPr>
              <a:t>, Salary, </a:t>
            </a:r>
            <a:r>
              <a:rPr kumimoji="0" lang="en-US" sz="1800" b="0" i="0" u="none" strike="noStrike" cap="none" normalizeH="0" baseline="0" dirty="0" err="1" smtClean="0">
                <a:ln>
                  <a:noFill/>
                </a:ln>
                <a:solidFill>
                  <a:schemeClr val="tx1"/>
                </a:solidFill>
                <a:effectLst/>
                <a:latin typeface="Arial" pitchFamily="34" charset="0"/>
                <a:cs typeface="Arial" pitchFamily="34" charset="0"/>
              </a:rPr>
              <a:t>EmploymentHistory</a:t>
            </a:r>
            <a:r>
              <a:rPr kumimoji="0" lang="en-US" sz="1800" b="0" i="0" u="none" strike="noStrike" cap="none" normalizeH="0" baseline="0" dirty="0" smtClean="0">
                <a:ln>
                  <a:noFill/>
                </a:ln>
                <a:solidFill>
                  <a:schemeClr val="tx1"/>
                </a:solidFill>
                <a:effectLst/>
                <a:latin typeface="Arial" pitchFamily="34" charset="0"/>
                <a:cs typeface="Arial" pitchFamily="34" charset="0"/>
              </a:rPr>
              <a:t>, and Performance. These tables are linked to manage and track employee details, job roles, salaries, historical data, and performance reviews. Relationships between the tables ensure efficient data management and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Database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9588" y="21429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2381224" y="948690"/>
            <a:ext cx="6024562" cy="5909310"/>
          </a:xfrm>
          <a:prstGeom prst="rect">
            <a:avLst/>
          </a:prstGeom>
        </p:spPr>
        <p:txBody>
          <a:bodyPr wrap="square">
            <a:spAutoFit/>
          </a:bodyPr>
          <a:lstStyle/>
          <a:p>
            <a:r>
              <a:rPr lang="en-US" b="1" dirty="0" smtClean="0"/>
              <a:t>Identify Salary Discrepancies</a:t>
            </a:r>
            <a:r>
              <a:rPr lang="en-US" dirty="0" smtClean="0"/>
              <a:t>: Analyze the salary data to identify any discrepancies or anomalies in salary distribution among employees across different departments, roles, and experience levels.</a:t>
            </a:r>
          </a:p>
          <a:p>
            <a:r>
              <a:rPr lang="en-US" b="1" dirty="0" smtClean="0"/>
              <a:t>Gender Pay Gap Analysis</a:t>
            </a:r>
            <a:r>
              <a:rPr lang="en-US" dirty="0" smtClean="0"/>
              <a:t>: Investigate potential gender pay gaps by comparing salaries between male and female employees in similar roles and with comparable experience.</a:t>
            </a:r>
          </a:p>
          <a:p>
            <a:r>
              <a:rPr lang="en-US" b="1" dirty="0" smtClean="0"/>
              <a:t>Salary Distribution Trends</a:t>
            </a:r>
            <a:r>
              <a:rPr lang="en-US" dirty="0" smtClean="0"/>
              <a:t>: Evaluate the overall salary distribution to understand how salaries are spread across different levels of the organization. This includes assessing the mean, median, and mode of the salaries, and determining the range of salaries.</a:t>
            </a:r>
          </a:p>
          <a:p>
            <a:r>
              <a:rPr lang="en-US" b="1" dirty="0" smtClean="0"/>
              <a:t>Performance vs. Compensation</a:t>
            </a:r>
            <a:r>
              <a:rPr lang="en-US" dirty="0" smtClean="0"/>
              <a:t>: Analyze if there is a correlation between employee performance (if performance data is available) and their compensation. This will help in assessing whether high performers are being adequately compensated.</a:t>
            </a:r>
          </a:p>
          <a:p>
            <a:r>
              <a:rPr lang="en-US" b="1" dirty="0" smtClean="0"/>
              <a:t>Regional Salary Comparison</a:t>
            </a:r>
            <a:r>
              <a:rPr lang="en-US" dirty="0" smtClean="0"/>
              <a:t>: If the data includes employees from different regions, compare salaries to understand if there are significant differences in compensation based on location</a:t>
            </a:r>
            <a:r>
              <a:rPr lang="en-US"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2166910" y="2143116"/>
            <a:ext cx="6096000" cy="4154984"/>
          </a:xfrm>
          <a:prstGeom prst="rect">
            <a:avLst/>
          </a:prstGeom>
        </p:spPr>
        <p:txBody>
          <a:bodyPr wrap="square">
            <a:spAutoFit/>
          </a:bodyPr>
          <a:lstStyle/>
          <a:p>
            <a:r>
              <a:rPr lang="en-US" sz="2400" b="1" dirty="0" smtClean="0"/>
              <a:t>Objective:</a:t>
            </a:r>
            <a:r>
              <a:rPr lang="en-US" sz="2400" dirty="0" smtClean="0"/>
              <a:t/>
            </a:r>
            <a:br>
              <a:rPr lang="en-US" sz="2400" dirty="0" smtClean="0"/>
            </a:br>
            <a:r>
              <a:rPr lang="en-US" sz="2400" dirty="0" smtClean="0"/>
              <a:t>The primary objective of this project is to conduct a comprehensive analysis of the employee salary data to uncover insights and patterns that can inform organizational decisions regarding compensation practices. The analysis aims to ensure fair and competitive salary structures, identify any disparities or inconsistencies, and provide recommendations for future salary adjustments.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169" name="Rectangle 1"/>
          <p:cNvSpPr>
            <a:spLocks noChangeArrowheads="1"/>
          </p:cNvSpPr>
          <p:nvPr/>
        </p:nvSpPr>
        <p:spPr bwMode="auto">
          <a:xfrm>
            <a:off x="523836" y="1785927"/>
            <a:ext cx="9572692"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chemeClr val="tx1"/>
                </a:solidFill>
                <a:effectLst/>
                <a:latin typeface="Arial" charset="0"/>
                <a:cs typeface="Arial" charset="0"/>
              </a:rPr>
              <a:t>HR Department:</a:t>
            </a:r>
            <a:r>
              <a:rPr kumimoji="0" lang="en-US" sz="2000" b="0" i="0" u="none" strike="noStrike" cap="none" normalizeH="0" baseline="0" dirty="0" smtClean="0">
                <a:ln>
                  <a:noFill/>
                </a:ln>
                <a:solidFill>
                  <a:schemeClr val="tx1"/>
                </a:solidFill>
                <a:effectLst/>
                <a:latin typeface="Arial" charset="0"/>
                <a:cs typeface="Arial" charset="0"/>
              </a:rPr>
              <a:t> Ensures fair pay and makes salary adjustments.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chemeClr val="tx1"/>
                </a:solidFill>
                <a:effectLst/>
                <a:latin typeface="Arial" charset="0"/>
                <a:cs typeface="Arial" charset="0"/>
              </a:rPr>
              <a:t>Finance Department:</a:t>
            </a:r>
            <a:r>
              <a:rPr kumimoji="0" lang="en-US" sz="2000" b="0" i="0" u="none" strike="noStrike" cap="none" normalizeH="0" baseline="0" dirty="0" smtClean="0">
                <a:ln>
                  <a:noFill/>
                </a:ln>
                <a:solidFill>
                  <a:schemeClr val="tx1"/>
                </a:solidFill>
                <a:effectLst/>
                <a:latin typeface="Arial" charset="0"/>
                <a:cs typeface="Arial" charset="0"/>
              </a:rPr>
              <a:t> Aligns salary structures with budgetary constraints.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chemeClr val="tx1"/>
                </a:solidFill>
                <a:effectLst/>
                <a:latin typeface="Arial" charset="0"/>
                <a:cs typeface="Arial" charset="0"/>
              </a:rPr>
              <a:t>Executive Leadership:</a:t>
            </a:r>
            <a:r>
              <a:rPr kumimoji="0" lang="en-US" sz="2000" b="0" i="0" u="none" strike="noStrike" cap="none" normalizeH="0" baseline="0" dirty="0" smtClean="0">
                <a:ln>
                  <a:noFill/>
                </a:ln>
                <a:solidFill>
                  <a:schemeClr val="tx1"/>
                </a:solidFill>
                <a:effectLst/>
                <a:latin typeface="Arial" charset="0"/>
                <a:cs typeface="Arial" charset="0"/>
              </a:rPr>
              <a:t> Shapes compensation strategy to support business goals.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chemeClr val="tx1"/>
                </a:solidFill>
                <a:effectLst/>
                <a:latin typeface="Arial" charset="0"/>
                <a:cs typeface="Arial" charset="0"/>
              </a:rPr>
              <a:t>Department Heads/Managers:</a:t>
            </a:r>
            <a:r>
              <a:rPr kumimoji="0" lang="en-US" sz="2000" b="0" i="0" u="none" strike="noStrike" cap="none" normalizeH="0" baseline="0" dirty="0" smtClean="0">
                <a:ln>
                  <a:noFill/>
                </a:ln>
                <a:solidFill>
                  <a:schemeClr val="tx1"/>
                </a:solidFill>
                <a:effectLst/>
                <a:latin typeface="Arial" charset="0"/>
                <a:cs typeface="Arial" charset="0"/>
              </a:rPr>
              <a:t> Ensures team salaries are fair and competitive.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chemeClr val="tx1"/>
                </a:solidFill>
                <a:effectLst/>
                <a:latin typeface="Arial" charset="0"/>
                <a:cs typeface="Arial" charset="0"/>
              </a:rPr>
              <a:t>Compensation Analysts:</a:t>
            </a:r>
            <a:r>
              <a:rPr kumimoji="0" lang="en-US" sz="2000" b="0" i="0" u="none" strike="noStrike" cap="none" normalizeH="0" baseline="0" dirty="0" smtClean="0">
                <a:ln>
                  <a:noFill/>
                </a:ln>
                <a:solidFill>
                  <a:schemeClr val="tx1"/>
                </a:solidFill>
                <a:effectLst/>
                <a:latin typeface="Arial" charset="0"/>
                <a:cs typeface="Arial" charset="0"/>
              </a:rPr>
              <a:t> Designs competitive and equitable compensation packages.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000" b="1" i="0" u="none" strike="noStrike" cap="none" normalizeH="0" baseline="0" dirty="0" smtClean="0">
                <a:ln>
                  <a:noFill/>
                </a:ln>
                <a:solidFill>
                  <a:schemeClr val="tx1"/>
                </a:solidFill>
                <a:effectLst/>
                <a:latin typeface="Arial" charset="0"/>
                <a:cs typeface="Arial" charset="0"/>
              </a:rPr>
              <a:t>Legal/Compliance Teams:</a:t>
            </a:r>
            <a:r>
              <a:rPr kumimoji="0" lang="en-US" sz="2000" b="0" i="0" u="none" strike="noStrike" cap="none" normalizeH="0" baseline="0" dirty="0" smtClean="0">
                <a:ln>
                  <a:noFill/>
                </a:ln>
                <a:solidFill>
                  <a:schemeClr val="tx1"/>
                </a:solidFill>
                <a:effectLst/>
                <a:latin typeface="Arial" charset="0"/>
                <a:cs typeface="Arial" charset="0"/>
              </a:rPr>
              <a:t> Ensures salary practices comply with labor laws.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2000" b="1" i="0" u="none" strike="noStrike" cap="none" normalizeH="0" baseline="0" dirty="0" smtClean="0">
                <a:ln>
                  <a:noFill/>
                </a:ln>
                <a:solidFill>
                  <a:schemeClr val="tx1"/>
                </a:solidFill>
                <a:effectLst/>
                <a:latin typeface="Arial" charset="0"/>
                <a:cs typeface="Arial" charset="0"/>
              </a:rPr>
              <a:t>Employees (Indirectly):</a:t>
            </a:r>
            <a:r>
              <a:rPr kumimoji="0" lang="en-US" sz="2000" b="0" i="0" u="none" strike="noStrike" cap="none" normalizeH="0" baseline="0" dirty="0" smtClean="0">
                <a:ln>
                  <a:noFill/>
                </a:ln>
                <a:solidFill>
                  <a:schemeClr val="tx1"/>
                </a:solidFill>
                <a:effectLst/>
                <a:latin typeface="Arial" charset="0"/>
                <a:cs typeface="Arial" charset="0"/>
              </a:rPr>
              <a:t> Benefit from fair and transparent compensation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8579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809588" y="5929330"/>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690610" y="1285860"/>
            <a:ext cx="16502403"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200" dirty="0" smtClean="0"/>
          </a:p>
          <a:p>
            <a:endParaRPr lang="en-US" sz="1200" dirty="0" smtClean="0"/>
          </a:p>
          <a:p>
            <a:endParaRPr lang="en-US" sz="12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10" name="Title 9"/>
          <p:cNvSpPr>
            <a:spLocks noGrp="1"/>
          </p:cNvSpPr>
          <p:nvPr>
            <p:ph type="title"/>
          </p:nvPr>
        </p:nvSpPr>
        <p:spPr>
          <a:xfrm>
            <a:off x="309522" y="214290"/>
            <a:ext cx="10681335" cy="738664"/>
          </a:xfrm>
        </p:spPr>
        <p:txBody>
          <a:bodyPr/>
          <a:lstStyle/>
          <a:p>
            <a:r>
              <a:rPr lang="en-US" dirty="0" smtClean="0"/>
              <a:t>Our </a:t>
            </a:r>
            <a:r>
              <a:rPr lang="en-US" dirty="0" smtClean="0"/>
              <a:t>Solution And Value Proposition;</a:t>
            </a:r>
            <a:endParaRPr lang="en-US" dirty="0"/>
          </a:p>
        </p:txBody>
      </p:sp>
      <p:sp>
        <p:nvSpPr>
          <p:cNvPr id="11" name="Rectangle 10"/>
          <p:cNvSpPr/>
          <p:nvPr/>
        </p:nvSpPr>
        <p:spPr>
          <a:xfrm>
            <a:off x="2024034" y="1071546"/>
            <a:ext cx="1858828" cy="461665"/>
          </a:xfrm>
          <a:prstGeom prst="rect">
            <a:avLst/>
          </a:prstGeom>
        </p:spPr>
        <p:txBody>
          <a:bodyPr wrap="square">
            <a:spAutoFit/>
          </a:bodyPr>
          <a:lstStyle/>
          <a:p>
            <a:r>
              <a:rPr lang="en-US" sz="2400" dirty="0" smtClean="0"/>
              <a:t>Our Solution:</a:t>
            </a:r>
            <a:endParaRPr lang="en-US" sz="2400" dirty="0"/>
          </a:p>
        </p:txBody>
      </p:sp>
      <p:sp>
        <p:nvSpPr>
          <p:cNvPr id="12" name="Rectangle 11"/>
          <p:cNvSpPr/>
          <p:nvPr/>
        </p:nvSpPr>
        <p:spPr>
          <a:xfrm>
            <a:off x="2381224" y="1571612"/>
            <a:ext cx="6096000" cy="646331"/>
          </a:xfrm>
          <a:prstGeom prst="rect">
            <a:avLst/>
          </a:prstGeom>
        </p:spPr>
        <p:txBody>
          <a:bodyPr>
            <a:spAutoFit/>
          </a:bodyPr>
          <a:lstStyle/>
          <a:p>
            <a:r>
              <a:rPr lang="en-US" dirty="0" smtClean="0"/>
              <a:t>A comprehensive analysis of employee salary data that provides insights into salary distribution,</a:t>
            </a:r>
            <a:endParaRPr lang="en-US" dirty="0"/>
          </a:p>
        </p:txBody>
      </p:sp>
      <p:sp>
        <p:nvSpPr>
          <p:cNvPr id="13" name="Rectangle 12"/>
          <p:cNvSpPr/>
          <p:nvPr/>
        </p:nvSpPr>
        <p:spPr>
          <a:xfrm>
            <a:off x="2381224" y="2143116"/>
            <a:ext cx="8429684" cy="369332"/>
          </a:xfrm>
          <a:prstGeom prst="rect">
            <a:avLst/>
          </a:prstGeom>
        </p:spPr>
        <p:txBody>
          <a:bodyPr wrap="square">
            <a:spAutoFit/>
          </a:bodyPr>
          <a:lstStyle/>
          <a:p>
            <a:r>
              <a:rPr lang="en-US" dirty="0" smtClean="0"/>
              <a:t>pay equity, and alignment with industry standards. </a:t>
            </a:r>
            <a:endParaRPr lang="en-US" dirty="0"/>
          </a:p>
        </p:txBody>
      </p:sp>
      <p:sp>
        <p:nvSpPr>
          <p:cNvPr id="6146" name="Rectangle 2"/>
          <p:cNvSpPr>
            <a:spLocks noChangeArrowheads="1"/>
          </p:cNvSpPr>
          <p:nvPr/>
        </p:nvSpPr>
        <p:spPr bwMode="auto">
          <a:xfrm>
            <a:off x="1952596" y="2714620"/>
            <a:ext cx="8664808"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charset="0"/>
                <a:cs typeface="Arial" charset="0"/>
              </a:rPr>
              <a:t>Fairness and Equity:</a:t>
            </a:r>
            <a:r>
              <a:rPr kumimoji="0" lang="en-US" sz="1600" b="0" i="0" u="none" strike="noStrike" cap="none" normalizeH="0" baseline="0" dirty="0" smtClean="0">
                <a:ln>
                  <a:noFill/>
                </a:ln>
                <a:solidFill>
                  <a:schemeClr val="tx1"/>
                </a:solidFill>
                <a:effectLst/>
                <a:latin typeface="Arial" charset="0"/>
                <a:cs typeface="Arial" charset="0"/>
              </a:rPr>
              <a:t> Ensures fair compensation and reduces pay discrimination.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chemeClr val="tx1"/>
                </a:solidFill>
                <a:effectLst/>
                <a:latin typeface="Arial" charset="0"/>
                <a:cs typeface="Arial" charset="0"/>
              </a:rPr>
              <a:t>Informed Decisions:</a:t>
            </a:r>
            <a:r>
              <a:rPr kumimoji="0" lang="en-US" sz="1600" b="0" i="0" u="none" strike="noStrike" cap="none" normalizeH="0" baseline="0" dirty="0" smtClean="0">
                <a:ln>
                  <a:noFill/>
                </a:ln>
                <a:solidFill>
                  <a:schemeClr val="tx1"/>
                </a:solidFill>
                <a:effectLst/>
                <a:latin typeface="Arial" charset="0"/>
                <a:cs typeface="Arial" charset="0"/>
              </a:rPr>
              <a:t> Provides data-backed insights for better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chemeClr val="tx1"/>
                </a:solidFill>
                <a:effectLst/>
                <a:latin typeface="Arial" charset="0"/>
                <a:cs typeface="Arial" charset="0"/>
              </a:rPr>
              <a:t>Competitive Advantage:</a:t>
            </a:r>
            <a:r>
              <a:rPr kumimoji="0" lang="en-US" sz="1600" b="0" i="0" u="none" strike="noStrike" cap="none" normalizeH="0" baseline="0" dirty="0" smtClean="0">
                <a:ln>
                  <a:noFill/>
                </a:ln>
                <a:solidFill>
                  <a:schemeClr val="tx1"/>
                </a:solidFill>
                <a:effectLst/>
                <a:latin typeface="Arial" charset="0"/>
                <a:cs typeface="Arial" charset="0"/>
              </a:rPr>
              <a:t> Aligns salaries with industry standards to attract and retain talent.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1" i="0" u="none" strike="noStrike" cap="none" normalizeH="0" baseline="0" dirty="0" smtClean="0">
                <a:ln>
                  <a:noFill/>
                </a:ln>
                <a:solidFill>
                  <a:schemeClr val="tx1"/>
                </a:solidFill>
                <a:effectLst/>
                <a:latin typeface="Arial" charset="0"/>
                <a:cs typeface="Arial" charset="0"/>
              </a:rPr>
              <a:t>Legal Compliance:</a:t>
            </a:r>
            <a:r>
              <a:rPr kumimoji="0" lang="en-US" sz="1600" b="0" i="0" u="none" strike="noStrike" cap="none" normalizeH="0" baseline="0" dirty="0" smtClean="0">
                <a:ln>
                  <a:noFill/>
                </a:ln>
                <a:solidFill>
                  <a:schemeClr val="tx1"/>
                </a:solidFill>
                <a:effectLst/>
                <a:latin typeface="Arial" charset="0"/>
                <a:cs typeface="Arial" charset="0"/>
              </a:rPr>
              <a:t> Addresses pay gaps to meet legal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600" b="1" i="0" u="none" strike="noStrike" cap="none" normalizeH="0" baseline="0" dirty="0" smtClean="0">
                <a:ln>
                  <a:noFill/>
                </a:ln>
                <a:solidFill>
                  <a:schemeClr val="tx1"/>
                </a:solidFill>
                <a:effectLst/>
                <a:latin typeface="Arial" charset="0"/>
                <a:cs typeface="Arial" charset="0"/>
              </a:rPr>
              <a:t>Employee Retention:</a:t>
            </a:r>
            <a:r>
              <a:rPr kumimoji="0" lang="en-US" sz="1600" b="0" i="0" u="none" strike="noStrike" cap="none" normalizeH="0" baseline="0" dirty="0" smtClean="0">
                <a:ln>
                  <a:noFill/>
                </a:ln>
                <a:solidFill>
                  <a:schemeClr val="tx1"/>
                </a:solidFill>
                <a:effectLst/>
                <a:latin typeface="Arial" charset="0"/>
                <a:cs typeface="Arial" charset="0"/>
              </a:rPr>
              <a:t> Enhances satisfaction and reduces turnover.</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600" b="1" i="0" u="none" strike="noStrike" cap="none" normalizeH="0" baseline="0" dirty="0" smtClean="0">
                <a:ln>
                  <a:noFill/>
                </a:ln>
                <a:solidFill>
                  <a:schemeClr val="tx1"/>
                </a:solidFill>
                <a:effectLst/>
                <a:latin typeface="Arial" charset="0"/>
                <a:cs typeface="Arial" charset="0"/>
              </a:rPr>
              <a:t>Cost Efficiency:</a:t>
            </a:r>
            <a:r>
              <a:rPr kumimoji="0" lang="en-US" sz="1600" b="0" i="0" u="none" strike="noStrike" cap="none" normalizeH="0" baseline="0" dirty="0" smtClean="0">
                <a:ln>
                  <a:noFill/>
                </a:ln>
                <a:solidFill>
                  <a:schemeClr val="tx1"/>
                </a:solidFill>
                <a:effectLst/>
                <a:latin typeface="Arial" charset="0"/>
                <a:cs typeface="Arial" charset="0"/>
              </a:rPr>
              <a:t> Optimizes salary expenses for financial sustainability.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95406" y="1428736"/>
            <a:ext cx="6096000" cy="5016758"/>
          </a:xfrm>
          <a:prstGeom prst="rect">
            <a:avLst/>
          </a:prstGeom>
        </p:spPr>
        <p:txBody>
          <a:bodyPr>
            <a:spAutoFit/>
          </a:bodyPr>
          <a:lstStyle/>
          <a:p>
            <a:r>
              <a:rPr lang="en-US" sz="2000" dirty="0" smtClean="0"/>
              <a:t>The dataset includes employee salary information with the following key attributes:</a:t>
            </a:r>
          </a:p>
          <a:p>
            <a:r>
              <a:rPr lang="en-US" sz="2000" b="1" dirty="0" smtClean="0"/>
              <a:t>Employee ID:</a:t>
            </a:r>
            <a:r>
              <a:rPr lang="en-US" sz="2000" dirty="0" smtClean="0"/>
              <a:t> Unique identifier for each employee.</a:t>
            </a:r>
          </a:p>
          <a:p>
            <a:r>
              <a:rPr lang="en-US" sz="2000" b="1" dirty="0" smtClean="0"/>
              <a:t>Name:</a:t>
            </a:r>
            <a:r>
              <a:rPr lang="en-US" sz="2000" dirty="0" smtClean="0"/>
              <a:t> Employee's name.</a:t>
            </a:r>
          </a:p>
          <a:p>
            <a:r>
              <a:rPr lang="en-US" sz="2000" b="1" dirty="0" smtClean="0"/>
              <a:t>Department:</a:t>
            </a:r>
            <a:r>
              <a:rPr lang="en-US" sz="2000" dirty="0" smtClean="0"/>
              <a:t> The department where the employee works.</a:t>
            </a:r>
          </a:p>
          <a:p>
            <a:r>
              <a:rPr lang="en-US" sz="2000" b="1" dirty="0" smtClean="0"/>
              <a:t>Job Title:</a:t>
            </a:r>
            <a:r>
              <a:rPr lang="en-US" sz="2000" dirty="0" smtClean="0"/>
              <a:t> The role or position of the employee.</a:t>
            </a:r>
          </a:p>
          <a:p>
            <a:r>
              <a:rPr lang="en-US" sz="2000" b="1" dirty="0" smtClean="0"/>
              <a:t>Salary:</a:t>
            </a:r>
            <a:r>
              <a:rPr lang="en-US" sz="2000" dirty="0" smtClean="0"/>
              <a:t> Annual salary of the employee.</a:t>
            </a:r>
          </a:p>
          <a:p>
            <a:r>
              <a:rPr lang="en-US" sz="2000" b="1" dirty="0" smtClean="0"/>
              <a:t>Gender:</a:t>
            </a:r>
            <a:r>
              <a:rPr lang="en-US" sz="2000" dirty="0" smtClean="0"/>
              <a:t> Gender of the employee.</a:t>
            </a:r>
          </a:p>
          <a:p>
            <a:r>
              <a:rPr lang="en-US" sz="2000" b="1" dirty="0" smtClean="0"/>
              <a:t>Experience:</a:t>
            </a:r>
            <a:r>
              <a:rPr lang="en-US" sz="2000" dirty="0" smtClean="0"/>
              <a:t> Number of years of work experience.</a:t>
            </a:r>
          </a:p>
          <a:p>
            <a:r>
              <a:rPr lang="en-US" sz="2000" b="1" dirty="0" smtClean="0"/>
              <a:t>Location:</a:t>
            </a:r>
            <a:r>
              <a:rPr lang="en-US" sz="2000" dirty="0" smtClean="0"/>
              <a:t> Geographic location or region of the employee.</a:t>
            </a:r>
          </a:p>
          <a:p>
            <a:r>
              <a:rPr lang="en-US" sz="2000" b="1" dirty="0" smtClean="0"/>
              <a:t>Performance Rating (if available):</a:t>
            </a:r>
            <a:r>
              <a:rPr lang="en-US" sz="2000" dirty="0" smtClean="0"/>
              <a:t> Employee's performance evaluation score.</a:t>
            </a:r>
          </a:p>
          <a:p>
            <a:r>
              <a:rPr lang="en-US" sz="2000" dirty="0" smtClean="0"/>
              <a:t>This dataset will be used to analyze salary trends, identify pay disparities, and provide insights for strategic compensation planning.</a:t>
            </a:r>
            <a:endParaRPr lang="en-US" sz="20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8084" y="1214422"/>
            <a:ext cx="3143272" cy="306228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38348" y="485776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097" name="Rectangle 1"/>
          <p:cNvSpPr>
            <a:spLocks noChangeArrowheads="1"/>
          </p:cNvSpPr>
          <p:nvPr/>
        </p:nvSpPr>
        <p:spPr bwMode="auto">
          <a:xfrm>
            <a:off x="3167042" y="1714488"/>
            <a:ext cx="935837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Deep Insights with Minimal Effort:</a:t>
            </a:r>
            <a:r>
              <a:rPr kumimoji="0" lang="en-US" sz="1800" b="0" i="0" u="none" strike="noStrike" cap="none" normalizeH="0" baseline="0" dirty="0" smtClean="0">
                <a:ln>
                  <a:noFill/>
                </a:ln>
                <a:solidFill>
                  <a:schemeClr val="tx1"/>
                </a:solidFill>
                <a:effectLst/>
                <a:latin typeface="Arial" charset="0"/>
                <a:cs typeface="Arial" charset="0"/>
              </a:rPr>
              <a:t> Our solution turns complex salary data into clear, actionable insights with intuitive visualizations, making it easy for decision-makers to spot trends and disparities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Tailored Recommendations:</a:t>
            </a:r>
            <a:r>
              <a:rPr kumimoji="0" lang="en-US" sz="1800" b="0" i="0" u="none" strike="noStrike" cap="none" normalizeH="0" baseline="0" dirty="0" smtClean="0">
                <a:ln>
                  <a:noFill/>
                </a:ln>
                <a:solidFill>
                  <a:schemeClr val="tx1"/>
                </a:solidFill>
                <a:effectLst/>
                <a:latin typeface="Arial" charset="0"/>
                <a:cs typeface="Arial" charset="0"/>
              </a:rPr>
              <a:t> We don't just provide data; we offer customized, strategic recommendations that are directly actionable, helping to bridge pay gaps and enhance equity across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Proactive Compliance:</a:t>
            </a:r>
            <a:r>
              <a:rPr kumimoji="0" lang="en-US" sz="1800" b="0" i="0" u="none" strike="noStrike" cap="none" normalizeH="0" baseline="0" dirty="0" smtClean="0">
                <a:ln>
                  <a:noFill/>
                </a:ln>
                <a:solidFill>
                  <a:schemeClr val="tx1"/>
                </a:solidFill>
                <a:effectLst/>
                <a:latin typeface="Arial" charset="0"/>
                <a:cs typeface="Arial" charset="0"/>
              </a:rPr>
              <a:t> Our analysis proactively identifies potential legal risks related to pay equity, helping your organization stay ahead of compliance issues and avoid costly penalties.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873</Words>
  <Application>Microsoft Office PowerPoint</Application>
  <PresentationFormat>Custom</PresentationFormat>
  <Paragraphs>104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Value Proposition;</vt:lpstr>
      <vt:lpstr>Dataset Description</vt:lpstr>
      <vt:lpstr>THE "WOW" IN OUR SOLUTION</vt:lpstr>
      <vt:lpstr>Slide 10</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23</cp:revision>
  <dcterms:created xsi:type="dcterms:W3CDTF">2024-03-29T15:07:22Z</dcterms:created>
  <dcterms:modified xsi:type="dcterms:W3CDTF">2024-08-30T06:03:04Z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