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176" autoAdjust="0"/>
  </p:normalViewPr>
  <p:slideViewPr>
    <p:cSldViewPr snapToGrid="0">
      <p:cViewPr varScale="1">
        <p:scale>
          <a:sx n="80" d="100"/>
          <a:sy n="80" d="100"/>
        </p:scale>
        <p:origin x="1002" y="6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636407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4/12/2024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b="0" i="0" u="none" strike="noStrike" cap="none" dirty="0" err="1" smtClean="0">
                <a:solidFill>
                  <a:schemeClr val="tx1"/>
                </a:solidFill>
                <a:latin typeface="Arial"/>
                <a:ea typeface="Arial"/>
                <a:cs typeface="Arial"/>
                <a:sym typeface="Arial"/>
              </a:rPr>
              <a:t>Sreeja</a:t>
            </a:r>
            <a:r>
              <a:rPr lang="en-US" sz="1100" b="0" i="0" u="none" strike="noStrike" cap="none" dirty="0" smtClean="0">
                <a:solidFill>
                  <a:schemeClr val="tx1"/>
                </a:solidFill>
                <a:latin typeface="Arial"/>
                <a:ea typeface="Arial"/>
                <a:cs typeface="Arial"/>
                <a:sym typeface="Arial"/>
              </a:rPr>
              <a:t> 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Stella Mary’s college of Engineering</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2340429" y="523748"/>
            <a:ext cx="3113314" cy="523220"/>
          </a:xfrm>
          <a:prstGeom prst="rect">
            <a:avLst/>
          </a:prstGeom>
        </p:spPr>
        <p:txBody>
          <a:bodyPr wrap="square">
            <a:spAutoFit/>
          </a:bodyPr>
          <a:lstStyle/>
          <a:p>
            <a:r>
              <a:rPr lang="en-US" sz="2800" b="1" dirty="0" smtClean="0"/>
              <a:t>    Homepage</a:t>
            </a:r>
            <a:endParaRPr lang="en-IN" sz="2800"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46968"/>
            <a:ext cx="9144000" cy="4074486"/>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dirty="0" smtClean="0"/>
              <a:t>About Us</a:t>
            </a:r>
            <a:endParaRPr lang="en-US" dirty="0"/>
          </a:p>
        </p:txBody>
      </p:sp>
      <p:sp>
        <p:nvSpPr>
          <p:cNvPr id="3" name="Text Placeholder 2">
            <a:extLst>
              <a:ext uri="{FF2B5EF4-FFF2-40B4-BE49-F238E27FC236}">
                <a16:creationId xmlns:a16="http://schemas.microsoft.com/office/drawing/2014/main" xmlns=""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5075"/>
            <a:ext cx="9144000" cy="4068745"/>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sz="2800" b="1" dirty="0" smtClean="0"/>
              <a:t>Cars</a:t>
            </a:r>
            <a:endParaRPr lang="en-US" sz="2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81100"/>
            <a:ext cx="9144000" cy="5089071"/>
          </a:xfrm>
          <a:prstGeom prst="rect">
            <a:avLst/>
          </a:prstGeom>
        </p:spPr>
      </p:pic>
    </p:spTree>
    <p:extLst>
      <p:ext uri="{BB962C8B-B14F-4D97-AF65-F5344CB8AC3E}">
        <p14:creationId xmlns:p14="http://schemas.microsoft.com/office/powerpoint/2010/main" val="2120792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sz="2000" b="1" dirty="0" smtClean="0"/>
              <a:t>Registration</a:t>
            </a:r>
            <a:endParaRPr lang="en-US" sz="20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7648"/>
            <a:ext cx="9144000" cy="3864555"/>
          </a:xfrm>
          <a:prstGeom prst="rect">
            <a:avLst/>
          </a:prstGeom>
        </p:spPr>
      </p:pic>
    </p:spTree>
    <p:extLst>
      <p:ext uri="{BB962C8B-B14F-4D97-AF65-F5344CB8AC3E}">
        <p14:creationId xmlns:p14="http://schemas.microsoft.com/office/powerpoint/2010/main" val="10728150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sz="2400" b="1" dirty="0" smtClean="0"/>
              <a:t>Login</a:t>
            </a:r>
            <a:endParaRPr lang="en-US" sz="2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21229"/>
            <a:ext cx="9114979" cy="5143500"/>
          </a:xfrm>
          <a:prstGeom prst="rect">
            <a:avLst/>
          </a:prstGeom>
        </p:spPr>
      </p:pic>
    </p:spTree>
    <p:extLst>
      <p:ext uri="{BB962C8B-B14F-4D97-AF65-F5344CB8AC3E}">
        <p14:creationId xmlns:p14="http://schemas.microsoft.com/office/powerpoint/2010/main" val="12131501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sz="2400" b="1" dirty="0" smtClean="0"/>
              <a:t>Booking </a:t>
            </a:r>
            <a:endParaRPr lang="en-US" sz="24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514" y="1154296"/>
            <a:ext cx="9144000" cy="5120908"/>
          </a:xfrm>
          <a:prstGeom prst="rect">
            <a:avLst/>
          </a:prstGeom>
        </p:spPr>
      </p:pic>
    </p:spTree>
    <p:extLst>
      <p:ext uri="{BB962C8B-B14F-4D97-AF65-F5344CB8AC3E}">
        <p14:creationId xmlns:p14="http://schemas.microsoft.com/office/powerpoint/2010/main" val="2994618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Rectangle 2"/>
          <p:cNvSpPr/>
          <p:nvPr/>
        </p:nvSpPr>
        <p:spPr>
          <a:xfrm>
            <a:off x="368135" y="1102265"/>
            <a:ext cx="8268775" cy="3539430"/>
          </a:xfrm>
          <a:prstGeom prst="rect">
            <a:avLst/>
          </a:prstGeom>
        </p:spPr>
        <p:txBody>
          <a:bodyPr wrap="square">
            <a:spAutoFit/>
          </a:bodyPr>
          <a:lstStyle/>
          <a:p>
            <a:r>
              <a:rPr lang="en-US" b="1" dirty="0">
                <a:solidFill>
                  <a:srgbClr val="0D0D0D"/>
                </a:solidFill>
                <a:latin typeface="Söhne"/>
              </a:rPr>
              <a:t>User Reviews and Ratings</a:t>
            </a:r>
            <a:r>
              <a:rPr lang="en-US" dirty="0" smtClean="0">
                <a:solidFill>
                  <a:srgbClr val="0D0D0D"/>
                </a:solidFill>
                <a:latin typeface="Söhne"/>
              </a:rPr>
              <a:t>:</a:t>
            </a:r>
          </a:p>
          <a:p>
            <a:r>
              <a:rPr lang="en-US" dirty="0">
                <a:solidFill>
                  <a:srgbClr val="0D0D0D"/>
                </a:solidFill>
                <a:latin typeface="Söhne"/>
              </a:rPr>
              <a:t> </a:t>
            </a:r>
            <a:r>
              <a:rPr lang="en-US" dirty="0" smtClean="0">
                <a:solidFill>
                  <a:srgbClr val="0D0D0D"/>
                </a:solidFill>
                <a:latin typeface="Söhne"/>
              </a:rPr>
              <a:t>     </a:t>
            </a:r>
            <a:r>
              <a:rPr lang="en-US" dirty="0">
                <a:solidFill>
                  <a:srgbClr val="0D0D0D"/>
                </a:solidFill>
                <a:latin typeface="Söhne"/>
              </a:rPr>
              <a:t>Allow users to leave reviews and ratings for rental vehicles and rental agencies. Implement a rating system to help future renters make informed decisions and improve </a:t>
            </a:r>
            <a:r>
              <a:rPr lang="en-US" dirty="0" smtClean="0">
                <a:solidFill>
                  <a:srgbClr val="0D0D0D"/>
                </a:solidFill>
                <a:latin typeface="Söhne"/>
              </a:rPr>
              <a:t>transparency</a:t>
            </a:r>
          </a:p>
          <a:p>
            <a:r>
              <a:rPr lang="en-US" b="1" dirty="0" smtClean="0"/>
              <a:t>Integration </a:t>
            </a:r>
            <a:r>
              <a:rPr lang="en-US" b="1" dirty="0"/>
              <a:t>with Car Tracking Systems</a:t>
            </a:r>
            <a:r>
              <a:rPr lang="en-US" dirty="0"/>
              <a:t>: </a:t>
            </a:r>
            <a:endParaRPr lang="en-US" dirty="0" smtClean="0"/>
          </a:p>
          <a:p>
            <a:r>
              <a:rPr lang="en-US" dirty="0"/>
              <a:t> </a:t>
            </a:r>
            <a:r>
              <a:rPr lang="en-US" dirty="0" smtClean="0"/>
              <a:t>    Integrate </a:t>
            </a:r>
            <a:r>
              <a:rPr lang="en-US" dirty="0"/>
              <a:t>with car tracking systems to provide real-time vehicle location and status updates. This feature can help users locate their rental vehicles, track mileage, and ensure vehicle security</a:t>
            </a:r>
            <a:r>
              <a:rPr lang="en-US" dirty="0" smtClean="0"/>
              <a:t>.</a:t>
            </a:r>
          </a:p>
          <a:p>
            <a:r>
              <a:rPr lang="en-US" b="1" dirty="0" smtClean="0"/>
              <a:t>Flexible </a:t>
            </a:r>
            <a:r>
              <a:rPr lang="en-US" b="1" dirty="0"/>
              <a:t>Booking Options</a:t>
            </a:r>
            <a:r>
              <a:rPr lang="en-US" dirty="0"/>
              <a:t>: </a:t>
            </a:r>
            <a:endParaRPr lang="en-US" dirty="0" smtClean="0"/>
          </a:p>
          <a:p>
            <a:r>
              <a:rPr lang="en-US" dirty="0"/>
              <a:t> </a:t>
            </a:r>
            <a:r>
              <a:rPr lang="en-US" dirty="0" smtClean="0"/>
              <a:t>     Allow </a:t>
            </a:r>
            <a:r>
              <a:rPr lang="en-US" dirty="0"/>
              <a:t>users to modify or cancel bookings online, subject to terms and conditions. Implement flexible booking options such as hourly rentals, one-way rentals, and long-term leases to accommodate diverse customer needs</a:t>
            </a:r>
            <a:r>
              <a:rPr lang="en-US" dirty="0" smtClean="0"/>
              <a:t>. </a:t>
            </a:r>
          </a:p>
          <a:p>
            <a:r>
              <a:rPr lang="en-US" b="1" dirty="0" smtClean="0"/>
              <a:t>Multi-Language </a:t>
            </a:r>
            <a:r>
              <a:rPr lang="en-US" b="1" dirty="0"/>
              <a:t>Support</a:t>
            </a:r>
            <a:r>
              <a:rPr lang="en-US" dirty="0"/>
              <a:t>: </a:t>
            </a:r>
            <a:endParaRPr lang="en-US" dirty="0" smtClean="0"/>
          </a:p>
          <a:p>
            <a:r>
              <a:rPr lang="en-US" dirty="0"/>
              <a:t> </a:t>
            </a:r>
            <a:r>
              <a:rPr lang="en-US" dirty="0" smtClean="0"/>
              <a:t>    Provide </a:t>
            </a:r>
            <a:r>
              <a:rPr lang="en-US" dirty="0"/>
              <a:t>support for multiple languages to cater to a global audience. Implement localization features to translate the website content, interface elements, and booking process into different languages</a:t>
            </a:r>
            <a:r>
              <a:rPr lang="en-US" dirty="0" smtClean="0"/>
              <a:t>.</a:t>
            </a:r>
          </a:p>
          <a:p>
            <a:endParaRPr lang="en-US" dirty="0"/>
          </a:p>
          <a:p>
            <a:endParaRPr lang="en-IN" dirty="0"/>
          </a:p>
        </p:txBody>
      </p:sp>
    </p:spTree>
    <p:extLst>
      <p:ext uri="{BB962C8B-B14F-4D97-AF65-F5344CB8AC3E}">
        <p14:creationId xmlns:p14="http://schemas.microsoft.com/office/powerpoint/2010/main" val="13231287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4" name="Rectangle 33"/>
          <p:cNvSpPr/>
          <p:nvPr/>
        </p:nvSpPr>
        <p:spPr>
          <a:xfrm>
            <a:off x="403761" y="1163336"/>
            <a:ext cx="8514608" cy="2893100"/>
          </a:xfrm>
          <a:prstGeom prst="rect">
            <a:avLst/>
          </a:prstGeom>
        </p:spPr>
        <p:txBody>
          <a:bodyPr wrap="square">
            <a:spAutoFit/>
          </a:bodyPr>
          <a:lstStyle/>
          <a:p>
            <a:r>
              <a:rPr lang="en-US" b="1" dirty="0">
                <a:solidFill>
                  <a:srgbClr val="0D0D0D"/>
                </a:solidFill>
                <a:latin typeface="Söhne"/>
              </a:rPr>
              <a:t>Enhanced User Experience</a:t>
            </a:r>
            <a:r>
              <a:rPr lang="en-US" dirty="0">
                <a:solidFill>
                  <a:srgbClr val="0D0D0D"/>
                </a:solidFill>
                <a:latin typeface="Söhne"/>
              </a:rPr>
              <a:t>: </a:t>
            </a:r>
            <a:endParaRPr lang="en-US" dirty="0" smtClean="0">
              <a:solidFill>
                <a:srgbClr val="0D0D0D"/>
              </a:solidFill>
              <a:latin typeface="Söhne"/>
            </a:endParaRPr>
          </a:p>
          <a:p>
            <a:r>
              <a:rPr lang="en-US" dirty="0">
                <a:solidFill>
                  <a:srgbClr val="0D0D0D"/>
                </a:solidFill>
                <a:latin typeface="Söhne"/>
              </a:rPr>
              <a:t> </a:t>
            </a:r>
            <a:r>
              <a:rPr lang="en-US" dirty="0" smtClean="0">
                <a:solidFill>
                  <a:srgbClr val="0D0D0D"/>
                </a:solidFill>
                <a:latin typeface="Söhne"/>
              </a:rPr>
              <a:t>      The </a:t>
            </a:r>
            <a:r>
              <a:rPr lang="en-US" dirty="0">
                <a:solidFill>
                  <a:srgbClr val="0D0D0D"/>
                </a:solidFill>
                <a:latin typeface="Söhne"/>
              </a:rPr>
              <a:t>car rental website project aims to provide a seamless and intuitive user experience, making it easy for customers to find and book rental vehicles online</a:t>
            </a:r>
            <a:r>
              <a:rPr lang="en-US" dirty="0" smtClean="0">
                <a:solidFill>
                  <a:srgbClr val="0D0D0D"/>
                </a:solidFill>
                <a:latin typeface="Söhne"/>
              </a:rPr>
              <a:t>.</a:t>
            </a:r>
          </a:p>
          <a:p>
            <a:r>
              <a:rPr lang="en-US" b="1" dirty="0"/>
              <a:t>Improved Transparency and Trust</a:t>
            </a:r>
            <a:r>
              <a:rPr lang="en-US" dirty="0" smtClean="0"/>
              <a:t>:</a:t>
            </a:r>
          </a:p>
          <a:p>
            <a:r>
              <a:rPr lang="en-US" dirty="0"/>
              <a:t> </a:t>
            </a:r>
            <a:r>
              <a:rPr lang="en-US" dirty="0" smtClean="0"/>
              <a:t>      </a:t>
            </a:r>
            <a:r>
              <a:rPr lang="en-US" dirty="0"/>
              <a:t>Features such as user reviews and ratings, transparent pricing, and detailed vehicle information enhance transparency and build trust with customers</a:t>
            </a:r>
            <a:r>
              <a:rPr lang="en-US" dirty="0" smtClean="0"/>
              <a:t>.</a:t>
            </a:r>
          </a:p>
          <a:p>
            <a:r>
              <a:rPr lang="en-US" b="1" dirty="0"/>
              <a:t>Efficient Management Tools</a:t>
            </a:r>
            <a:r>
              <a:rPr lang="en-US" dirty="0" smtClean="0"/>
              <a:t>:</a:t>
            </a:r>
          </a:p>
          <a:p>
            <a:r>
              <a:rPr lang="en-US" dirty="0"/>
              <a:t> </a:t>
            </a:r>
            <a:r>
              <a:rPr lang="en-US" dirty="0" smtClean="0"/>
              <a:t>       </a:t>
            </a:r>
            <a:r>
              <a:rPr lang="en-US" dirty="0"/>
              <a:t>For rental agencies, the website provides efficient management tools and administrative dashboards for tracking bookings, managing inventory, and analyzing performance metrics</a:t>
            </a:r>
            <a:r>
              <a:rPr lang="en-US" dirty="0" smtClean="0"/>
              <a:t>.</a:t>
            </a:r>
          </a:p>
          <a:p>
            <a:r>
              <a:rPr lang="en-US" b="1" dirty="0"/>
              <a:t>Mobile Compatibility</a:t>
            </a:r>
            <a:r>
              <a:rPr lang="en-US" dirty="0" smtClean="0"/>
              <a:t>:</a:t>
            </a:r>
          </a:p>
          <a:p>
            <a:r>
              <a:rPr lang="en-US" dirty="0"/>
              <a:t> </a:t>
            </a:r>
            <a:r>
              <a:rPr lang="en-US" dirty="0" smtClean="0"/>
              <a:t>        </a:t>
            </a:r>
            <a:r>
              <a:rPr lang="en-US" dirty="0"/>
              <a:t>With mobile-responsive design and native app integration, the website ensures accessibility and convenience for users on smartphones and tablets, enhancing the overall user experience.</a:t>
            </a:r>
            <a:endParaRPr lang="en-US" dirty="0" smtClean="0"/>
          </a:p>
          <a:p>
            <a:endParaRPr lang="en-IN" dirty="0"/>
          </a:p>
        </p:txBody>
      </p:sp>
    </p:spTree>
    <p:extLst>
      <p:ext uri="{BB962C8B-B14F-4D97-AF65-F5344CB8AC3E}">
        <p14:creationId xmlns:p14="http://schemas.microsoft.com/office/powerpoint/2010/main" val="20188784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8" name="Rectangle 7"/>
          <p:cNvSpPr/>
          <p:nvPr/>
        </p:nvSpPr>
        <p:spPr>
          <a:xfrm>
            <a:off x="781114" y="1367625"/>
            <a:ext cx="7753286" cy="2677656"/>
          </a:xfrm>
          <a:prstGeom prst="rect">
            <a:avLst/>
          </a:prstGeom>
        </p:spPr>
        <p:txBody>
          <a:bodyPr wrap="square">
            <a:spAutoFit/>
          </a:bodyPr>
          <a:lstStyle/>
          <a:p>
            <a:r>
              <a:rPr lang="en-US" sz="2400" dirty="0" smtClean="0">
                <a:solidFill>
                  <a:srgbClr val="0D0D0D"/>
                </a:solidFill>
                <a:latin typeface="Söhne"/>
              </a:rPr>
              <a:t>   The car </a:t>
            </a:r>
            <a:r>
              <a:rPr lang="en-US" sz="2400" dirty="0">
                <a:solidFill>
                  <a:srgbClr val="0D0D0D"/>
                </a:solidFill>
                <a:latin typeface="Söhne"/>
              </a:rPr>
              <a:t>rental industry has </a:t>
            </a:r>
            <a:r>
              <a:rPr lang="en-US" sz="2400" dirty="0" smtClean="0">
                <a:solidFill>
                  <a:srgbClr val="0D0D0D"/>
                </a:solidFill>
                <a:latin typeface="Söhne"/>
              </a:rPr>
              <a:t>seen significant </a:t>
            </a:r>
            <a:r>
              <a:rPr lang="en-US" sz="2400" dirty="0">
                <a:solidFill>
                  <a:srgbClr val="0D0D0D"/>
                </a:solidFill>
                <a:latin typeface="Söhne"/>
              </a:rPr>
              <a:t>growth over the past decade, driven by the increasing popularity of travel, tourism, and urbanization. A car rental website serves as a crucial platform connecting customers with rental car providers, offering convenience, choice, and flexibility in vehicle selection and booking processes.</a:t>
            </a:r>
            <a:endParaRPr lang="en-IN" sz="2400"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845820" y="1136480"/>
            <a:ext cx="7298872" cy="3539430"/>
          </a:xfrm>
          <a:prstGeom prst="rect">
            <a:avLst/>
          </a:prstGeom>
        </p:spPr>
        <p:txBody>
          <a:bodyPr wrap="square">
            <a:spAutoFit/>
          </a:bodyPr>
          <a:lstStyle/>
          <a:p>
            <a:r>
              <a:rPr lang="en-US" b="1" dirty="0">
                <a:solidFill>
                  <a:srgbClr val="0D0D0D"/>
                </a:solidFill>
                <a:latin typeface="Söhne"/>
              </a:rPr>
              <a:t>Limited Options</a:t>
            </a:r>
            <a:r>
              <a:rPr lang="en-US" dirty="0" smtClean="0">
                <a:solidFill>
                  <a:srgbClr val="0D0D0D"/>
                </a:solidFill>
                <a:latin typeface="Söhne"/>
              </a:rPr>
              <a:t>:</a:t>
            </a:r>
          </a:p>
          <a:p>
            <a:r>
              <a:rPr lang="en-US" dirty="0">
                <a:solidFill>
                  <a:srgbClr val="0D0D0D"/>
                </a:solidFill>
                <a:latin typeface="Söhne"/>
              </a:rPr>
              <a:t> </a:t>
            </a:r>
            <a:r>
              <a:rPr lang="en-US" dirty="0" smtClean="0">
                <a:solidFill>
                  <a:srgbClr val="0D0D0D"/>
                </a:solidFill>
                <a:latin typeface="Söhne"/>
              </a:rPr>
              <a:t>   </a:t>
            </a:r>
            <a:r>
              <a:rPr lang="en-US" dirty="0">
                <a:solidFill>
                  <a:srgbClr val="0D0D0D"/>
                </a:solidFill>
                <a:latin typeface="Söhne"/>
              </a:rPr>
              <a:t>Without a car rental website, individuals may have limited options for renting vehicles. They may need to rely on local rental agencies, which may have a smaller fleet or offer fewer choices in terms of vehicle types, makes, and models</a:t>
            </a:r>
            <a:r>
              <a:rPr lang="en-US" dirty="0" smtClean="0">
                <a:solidFill>
                  <a:srgbClr val="0D0D0D"/>
                </a:solidFill>
                <a:latin typeface="Söhne"/>
              </a:rPr>
              <a:t>.</a:t>
            </a:r>
          </a:p>
          <a:p>
            <a:pPr>
              <a:buFont typeface="+mj-lt"/>
              <a:buAutoNum type="arabicPeriod"/>
            </a:pPr>
            <a:endParaRPr lang="en-US" dirty="0">
              <a:solidFill>
                <a:srgbClr val="0D0D0D"/>
              </a:solidFill>
              <a:latin typeface="Söhne"/>
            </a:endParaRPr>
          </a:p>
          <a:p>
            <a:r>
              <a:rPr lang="en-US" b="1" dirty="0">
                <a:solidFill>
                  <a:srgbClr val="0D0D0D"/>
                </a:solidFill>
                <a:latin typeface="Söhne"/>
              </a:rPr>
              <a:t>Lack of Convenience</a:t>
            </a:r>
            <a:r>
              <a:rPr lang="en-US" dirty="0" smtClean="0">
                <a:solidFill>
                  <a:srgbClr val="0D0D0D"/>
                </a:solidFill>
                <a:latin typeface="Söhne"/>
              </a:rPr>
              <a:t>:</a:t>
            </a:r>
          </a:p>
          <a:p>
            <a:r>
              <a:rPr lang="en-US" dirty="0">
                <a:solidFill>
                  <a:srgbClr val="0D0D0D"/>
                </a:solidFill>
                <a:latin typeface="Söhne"/>
              </a:rPr>
              <a:t> </a:t>
            </a:r>
            <a:r>
              <a:rPr lang="en-US" dirty="0" smtClean="0">
                <a:solidFill>
                  <a:srgbClr val="0D0D0D"/>
                </a:solidFill>
                <a:latin typeface="Söhne"/>
              </a:rPr>
              <a:t>   </a:t>
            </a:r>
            <a:r>
              <a:rPr lang="en-US" dirty="0">
                <a:solidFill>
                  <a:srgbClr val="0D0D0D"/>
                </a:solidFill>
                <a:latin typeface="Söhne"/>
              </a:rPr>
              <a:t>Booking a rental car without a dedicated website can be less convenient and time-consuming. Individuals may need to visit or call multiple rental agencies to compare prices, check availability, and make reservations, resulting in added effort and potential frustration.</a:t>
            </a:r>
          </a:p>
          <a:p>
            <a:r>
              <a:rPr lang="en-US" dirty="0"/>
              <a:t/>
            </a:r>
            <a:br>
              <a:rPr lang="en-US" dirty="0"/>
            </a:br>
            <a:r>
              <a:rPr lang="en-US" b="1" dirty="0"/>
              <a:t>Higher Costs</a:t>
            </a:r>
            <a:r>
              <a:rPr lang="en-US" dirty="0"/>
              <a:t>: </a:t>
            </a:r>
            <a:endParaRPr lang="en-US" dirty="0" smtClean="0"/>
          </a:p>
          <a:p>
            <a:r>
              <a:rPr lang="en-US" dirty="0" smtClean="0"/>
              <a:t>In </a:t>
            </a:r>
            <a:r>
              <a:rPr lang="en-US" dirty="0"/>
              <a:t>the absence of online price comparisons and booking discounts available on car rental websites, individuals may end up paying higher rental rates or missing out on cost-saving opportunities. They may also incur additional expenses, such as transportation to rental agencies or agent booking fees.</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845820" y="1180717"/>
            <a:ext cx="8036923" cy="2893100"/>
          </a:xfrm>
          <a:prstGeom prst="rect">
            <a:avLst/>
          </a:prstGeom>
        </p:spPr>
        <p:txBody>
          <a:bodyPr wrap="square">
            <a:spAutoFit/>
          </a:bodyPr>
          <a:lstStyle/>
          <a:p>
            <a:r>
              <a:rPr lang="en-US" b="1" dirty="0">
                <a:solidFill>
                  <a:srgbClr val="0D0D0D"/>
                </a:solidFill>
                <a:latin typeface="Söhne"/>
              </a:rPr>
              <a:t>Introduction</a:t>
            </a:r>
            <a:r>
              <a:rPr lang="en-US" b="1" dirty="0" smtClean="0">
                <a:solidFill>
                  <a:srgbClr val="0D0D0D"/>
                </a:solidFill>
                <a:latin typeface="Söhne"/>
              </a:rPr>
              <a:t>:</a:t>
            </a:r>
          </a:p>
          <a:p>
            <a:r>
              <a:rPr lang="en-US" dirty="0">
                <a:solidFill>
                  <a:srgbClr val="0D0D0D"/>
                </a:solidFill>
                <a:latin typeface="Söhne"/>
              </a:rPr>
              <a:t> </a:t>
            </a:r>
            <a:r>
              <a:rPr lang="en-US" dirty="0" smtClean="0">
                <a:solidFill>
                  <a:srgbClr val="0D0D0D"/>
                </a:solidFill>
                <a:latin typeface="Söhne"/>
              </a:rPr>
              <a:t>     </a:t>
            </a:r>
            <a:r>
              <a:rPr lang="en-US" dirty="0">
                <a:solidFill>
                  <a:srgbClr val="0D0D0D"/>
                </a:solidFill>
                <a:latin typeface="Söhne"/>
              </a:rPr>
              <a:t>The car rental website project aims to develop an online platform that facilitates the rental of vehicles to individuals and businesses. This platform will provide a user-friendly interface for customers to browse available vehicles, make reservations, and manage bookings. The project will involve designing and implementing features such as vehicle listings, booking management, user authentication, payment processing, and administrative tools for rental agencies</a:t>
            </a:r>
            <a:r>
              <a:rPr lang="en-US" dirty="0" smtClean="0">
                <a:solidFill>
                  <a:srgbClr val="0D0D0D"/>
                </a:solidFill>
                <a:latin typeface="Söhne"/>
              </a:rPr>
              <a:t>.</a:t>
            </a:r>
          </a:p>
          <a:p>
            <a:r>
              <a:rPr lang="en-US" b="1" dirty="0"/>
              <a:t>Objectives:</a:t>
            </a:r>
          </a:p>
          <a:p>
            <a:r>
              <a:rPr lang="en-US" dirty="0" smtClean="0"/>
              <a:t>     Create </a:t>
            </a:r>
            <a:r>
              <a:rPr lang="en-US" dirty="0"/>
              <a:t>a comprehensive database of vehicles available for rent, including various makes, models, and types (e.g., sedans, SUVs, vans).</a:t>
            </a:r>
          </a:p>
          <a:p>
            <a:r>
              <a:rPr lang="en-US" dirty="0" smtClean="0"/>
              <a:t>       Develop </a:t>
            </a:r>
            <a:r>
              <a:rPr lang="en-US" dirty="0"/>
              <a:t>a user-friendly website interface that allows customers to search, compare, and book rental vehicles based on their preferences and requirements.</a:t>
            </a:r>
          </a:p>
          <a:p>
            <a:r>
              <a:rPr lang="en-US" dirty="0" smtClean="0"/>
              <a:t>       Implement </a:t>
            </a:r>
            <a:r>
              <a:rPr lang="en-US" dirty="0"/>
              <a:t>secure user authentication mechanisms to enable customers to create accounts, manage profiles, and access booking history</a:t>
            </a:r>
            <a:r>
              <a:rPr lang="en-US" dirty="0" smtClean="0"/>
              <a:t>.</a:t>
            </a:r>
            <a:endParaRPr lang="en-US"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304799" y="1156271"/>
            <a:ext cx="8700667" cy="4001095"/>
          </a:xfrm>
          <a:prstGeom prst="rect">
            <a:avLst/>
          </a:prstGeom>
        </p:spPr>
        <p:txBody>
          <a:bodyPr wrap="square">
            <a:spAutoFit/>
          </a:bodyPr>
          <a:lstStyle/>
          <a:p>
            <a:r>
              <a:rPr lang="en-US" sz="1800" b="1" dirty="0">
                <a:solidFill>
                  <a:srgbClr val="0D0D0D"/>
                </a:solidFill>
                <a:latin typeface="Söhne"/>
              </a:rPr>
              <a:t>Project Setup and Environment Configuration</a:t>
            </a:r>
            <a:r>
              <a:rPr lang="en-US" sz="1800" b="1" dirty="0" smtClean="0">
                <a:solidFill>
                  <a:srgbClr val="0D0D0D"/>
                </a:solidFill>
                <a:latin typeface="Söhne"/>
              </a:rPr>
              <a:t>:</a:t>
            </a:r>
          </a:p>
          <a:p>
            <a:endParaRPr lang="en-US" sz="1800" b="1" dirty="0">
              <a:solidFill>
                <a:srgbClr val="0D0D0D"/>
              </a:solidFill>
              <a:latin typeface="Söhne"/>
            </a:endParaRPr>
          </a:p>
          <a:p>
            <a:pPr marL="457200" lvl="1"/>
            <a:r>
              <a:rPr lang="en-US" sz="1800" dirty="0" smtClean="0">
                <a:solidFill>
                  <a:srgbClr val="0D0D0D"/>
                </a:solidFill>
                <a:latin typeface="Söhne"/>
              </a:rPr>
              <a:t>   Set </a:t>
            </a:r>
            <a:r>
              <a:rPr lang="en-US" sz="1800" dirty="0">
                <a:solidFill>
                  <a:srgbClr val="0D0D0D"/>
                </a:solidFill>
                <a:latin typeface="Söhne"/>
              </a:rPr>
              <a:t>up a </a:t>
            </a:r>
            <a:r>
              <a:rPr lang="en-US" sz="1800" dirty="0" err="1">
                <a:solidFill>
                  <a:srgbClr val="0D0D0D"/>
                </a:solidFill>
                <a:latin typeface="Söhne"/>
              </a:rPr>
              <a:t>Django</a:t>
            </a:r>
            <a:r>
              <a:rPr lang="en-US" sz="1800" dirty="0">
                <a:solidFill>
                  <a:srgbClr val="0D0D0D"/>
                </a:solidFill>
                <a:latin typeface="Söhne"/>
              </a:rPr>
              <a:t> project environment with virtual environment </a:t>
            </a:r>
            <a:r>
              <a:rPr lang="en-US" sz="1800" dirty="0" smtClean="0">
                <a:solidFill>
                  <a:srgbClr val="0D0D0D"/>
                </a:solidFill>
                <a:latin typeface="Söhne"/>
              </a:rPr>
              <a:t>isolation.</a:t>
            </a:r>
          </a:p>
          <a:p>
            <a:pPr marL="457200" lvl="1"/>
            <a:r>
              <a:rPr lang="en-US" sz="1800" dirty="0" smtClean="0">
                <a:solidFill>
                  <a:srgbClr val="0D0D0D"/>
                </a:solidFill>
                <a:latin typeface="Söhne"/>
              </a:rPr>
              <a:t>Install </a:t>
            </a:r>
            <a:r>
              <a:rPr lang="en-US" sz="1800" dirty="0">
                <a:solidFill>
                  <a:srgbClr val="0D0D0D"/>
                </a:solidFill>
                <a:latin typeface="Söhne"/>
              </a:rPr>
              <a:t>necessary packages and dependencies using pip, including </a:t>
            </a:r>
            <a:r>
              <a:rPr lang="en-US" sz="1800" dirty="0" err="1">
                <a:solidFill>
                  <a:srgbClr val="0D0D0D"/>
                </a:solidFill>
                <a:latin typeface="Söhne"/>
              </a:rPr>
              <a:t>Django</a:t>
            </a:r>
            <a:r>
              <a:rPr lang="en-US" sz="1800" dirty="0">
                <a:solidFill>
                  <a:srgbClr val="0D0D0D"/>
                </a:solidFill>
                <a:latin typeface="Söhne"/>
              </a:rPr>
              <a:t>, </a:t>
            </a:r>
            <a:r>
              <a:rPr lang="en-US" sz="1800" dirty="0" smtClean="0">
                <a:solidFill>
                  <a:srgbClr val="0D0D0D"/>
                </a:solidFill>
                <a:latin typeface="Söhne"/>
              </a:rPr>
              <a:t>MySQL </a:t>
            </a:r>
            <a:r>
              <a:rPr lang="en-US" sz="1800" dirty="0">
                <a:solidFill>
                  <a:srgbClr val="0D0D0D"/>
                </a:solidFill>
                <a:latin typeface="Söhne"/>
              </a:rPr>
              <a:t>(or another suitable database</a:t>
            </a:r>
            <a:r>
              <a:rPr lang="en-US" sz="1800" dirty="0" smtClean="0">
                <a:solidFill>
                  <a:srgbClr val="0D0D0D"/>
                </a:solidFill>
                <a:latin typeface="Söhne"/>
              </a:rPr>
              <a:t>)</a:t>
            </a:r>
          </a:p>
          <a:p>
            <a:pPr marL="742950" lvl="1" indent="-285750">
              <a:buFont typeface="+mj-lt"/>
              <a:buAutoNum type="arabicPeriod"/>
            </a:pPr>
            <a:endParaRPr lang="en-US" sz="1800" dirty="0">
              <a:solidFill>
                <a:srgbClr val="0D0D0D"/>
              </a:solidFill>
              <a:latin typeface="Söhne"/>
            </a:endParaRPr>
          </a:p>
          <a:p>
            <a:pPr marL="457200" lvl="1"/>
            <a:r>
              <a:rPr lang="en-US" sz="1800" dirty="0" smtClean="0">
                <a:solidFill>
                  <a:srgbClr val="0D0D0D"/>
                </a:solidFill>
                <a:latin typeface="Söhne"/>
              </a:rPr>
              <a:t>   Configure </a:t>
            </a:r>
            <a:r>
              <a:rPr lang="en-US" sz="1800" dirty="0">
                <a:solidFill>
                  <a:srgbClr val="0D0D0D"/>
                </a:solidFill>
                <a:latin typeface="Söhne"/>
              </a:rPr>
              <a:t>project settings, including database connection, static files, media </a:t>
            </a:r>
            <a:r>
              <a:rPr lang="en-US" sz="1800" dirty="0" smtClean="0">
                <a:solidFill>
                  <a:srgbClr val="0D0D0D"/>
                </a:solidFill>
                <a:latin typeface="Söhne"/>
              </a:rPr>
              <a:t>files.</a:t>
            </a:r>
          </a:p>
          <a:p>
            <a:pPr marL="457200" lvl="1"/>
            <a:endParaRPr lang="en-US" sz="1800" dirty="0">
              <a:solidFill>
                <a:srgbClr val="0D0D0D"/>
              </a:solidFill>
              <a:latin typeface="Söhne"/>
            </a:endParaRPr>
          </a:p>
          <a:p>
            <a:r>
              <a:rPr lang="en-US" b="1" dirty="0"/>
              <a:t>Database Design and Models:</a:t>
            </a:r>
          </a:p>
          <a:p>
            <a:r>
              <a:rPr lang="en-US" dirty="0" smtClean="0"/>
              <a:t>          </a:t>
            </a:r>
            <a:r>
              <a:rPr lang="en-US" sz="1800" dirty="0" smtClean="0"/>
              <a:t>Define </a:t>
            </a:r>
            <a:r>
              <a:rPr lang="en-US" sz="1800" dirty="0" err="1"/>
              <a:t>Django</a:t>
            </a:r>
            <a:r>
              <a:rPr lang="en-US" sz="1800" dirty="0"/>
              <a:t> models to represent entities such as vehicles, rental agencies, users, bookings, and transactions.</a:t>
            </a:r>
          </a:p>
          <a:p>
            <a:pPr marL="457200" lvl="1"/>
            <a:endParaRPr lang="en-US" dirty="0">
              <a:solidFill>
                <a:srgbClr val="0D0D0D"/>
              </a:solidFill>
              <a:latin typeface="Söhne"/>
            </a:endParaRPr>
          </a:p>
          <a:p>
            <a:r>
              <a:rPr lang="en-US" dirty="0"/>
              <a:t/>
            </a:r>
            <a:br>
              <a:rPr lang="en-US" dirty="0"/>
            </a:br>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3754874"/>
          </a:xfrm>
          <a:prstGeom prst="rect">
            <a:avLst/>
          </a:prstGeom>
          <a:noFill/>
        </p:spPr>
        <p:txBody>
          <a:bodyPr wrap="square">
            <a:spAutoFit/>
          </a:bodyPr>
          <a:lstStyle/>
          <a:p>
            <a:r>
              <a:rPr lang="en-IN" b="1" dirty="0"/>
              <a:t>Frontend Development</a:t>
            </a:r>
            <a:r>
              <a:rPr lang="en-IN" dirty="0"/>
              <a:t>:</a:t>
            </a:r>
          </a:p>
          <a:p>
            <a:r>
              <a:rPr lang="en-IN" dirty="0" smtClean="0"/>
              <a:t>         Design </a:t>
            </a:r>
            <a:r>
              <a:rPr lang="en-IN" dirty="0"/>
              <a:t>user interfaces using HTML templates with </a:t>
            </a:r>
            <a:r>
              <a:rPr lang="en-IN" dirty="0" err="1"/>
              <a:t>Django</a:t>
            </a:r>
            <a:r>
              <a:rPr lang="en-IN" dirty="0"/>
              <a:t> template language for dynamic content rendering.</a:t>
            </a:r>
          </a:p>
          <a:p>
            <a:r>
              <a:rPr lang="en-IN" dirty="0" smtClean="0"/>
              <a:t>        Utilize </a:t>
            </a:r>
            <a:r>
              <a:rPr lang="en-IN" dirty="0"/>
              <a:t>frontend frameworks like Bootstrap or Materialize CSS for responsive design and styling.</a:t>
            </a:r>
          </a:p>
          <a:p>
            <a:r>
              <a:rPr lang="en-IN" dirty="0" smtClean="0"/>
              <a:t>       Implement  </a:t>
            </a:r>
            <a:r>
              <a:rPr lang="en-IN" dirty="0"/>
              <a:t>JavaScript functionalities for interactive features such as form validation, search filtering, and dynamic content loading</a:t>
            </a:r>
            <a:r>
              <a:rPr lang="en-IN" dirty="0" smtClean="0"/>
              <a:t>.</a:t>
            </a:r>
          </a:p>
          <a:p>
            <a:endParaRPr lang="en-US" dirty="0"/>
          </a:p>
          <a:p>
            <a:r>
              <a:rPr lang="en-US" b="1" dirty="0"/>
              <a:t>Vehicle Listings and Search Functionality</a:t>
            </a:r>
            <a:r>
              <a:rPr lang="en-US" dirty="0"/>
              <a:t>:</a:t>
            </a:r>
          </a:p>
          <a:p>
            <a:pPr lvl="1"/>
            <a:r>
              <a:rPr lang="en-US" dirty="0" smtClean="0"/>
              <a:t>      Develop </a:t>
            </a:r>
            <a:r>
              <a:rPr lang="en-US" dirty="0"/>
              <a:t>views and templates for displaying lists of available vehicles, including search filters and sorting options.</a:t>
            </a:r>
          </a:p>
          <a:p>
            <a:pPr lvl="1"/>
            <a:r>
              <a:rPr lang="en-US" dirty="0" smtClean="0"/>
              <a:t>      Implement </a:t>
            </a:r>
            <a:r>
              <a:rPr lang="en-US" dirty="0"/>
              <a:t>search functionality based on criteria such as location, dates, vehicle type, and features.</a:t>
            </a:r>
          </a:p>
          <a:p>
            <a:pPr lvl="1"/>
            <a:r>
              <a:rPr lang="en-US" dirty="0" smtClean="0"/>
              <a:t>      Integrate </a:t>
            </a:r>
            <a:r>
              <a:rPr lang="en-US" dirty="0"/>
              <a:t>mapping APIs like Google Maps or </a:t>
            </a:r>
            <a:r>
              <a:rPr lang="en-US" dirty="0" err="1"/>
              <a:t>Mapbox</a:t>
            </a:r>
            <a:r>
              <a:rPr lang="en-US" dirty="0"/>
              <a:t> to display rental agency locations and provide route planning options.</a:t>
            </a:r>
          </a:p>
          <a:p>
            <a:r>
              <a:rPr lang="en-US" dirty="0"/>
              <a:t/>
            </a:r>
            <a:br>
              <a:rPr lang="en-US" dirty="0"/>
            </a:br>
            <a:endParaRPr lang="en-IN" dirty="0"/>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3970318"/>
          </a:xfrm>
          <a:prstGeom prst="rect">
            <a:avLst/>
          </a:prstGeom>
          <a:noFill/>
        </p:spPr>
        <p:txBody>
          <a:bodyPr wrap="square">
            <a:spAutoFit/>
          </a:bodyPr>
          <a:lstStyle/>
          <a:p>
            <a:r>
              <a:rPr lang="en-US" b="1" dirty="0"/>
              <a:t>Booking Management System</a:t>
            </a:r>
            <a:r>
              <a:rPr lang="en-US" dirty="0"/>
              <a:t>:</a:t>
            </a:r>
          </a:p>
          <a:p>
            <a:r>
              <a:rPr lang="en-US" dirty="0" smtClean="0"/>
              <a:t>    Create </a:t>
            </a:r>
            <a:r>
              <a:rPr lang="en-US" dirty="0"/>
              <a:t>views and forms for users to browse vehicle availability, select rental dates, and make reservations.</a:t>
            </a:r>
          </a:p>
          <a:p>
            <a:r>
              <a:rPr lang="en-US" dirty="0" smtClean="0"/>
              <a:t>     Implement </a:t>
            </a:r>
            <a:r>
              <a:rPr lang="en-US" dirty="0"/>
              <a:t>backend logic to handle booking requests, check availability, calculate rental rates, and generate booking confirmations.</a:t>
            </a:r>
          </a:p>
          <a:p>
            <a:r>
              <a:rPr lang="en-US" dirty="0" smtClean="0"/>
              <a:t>     Utilize </a:t>
            </a:r>
            <a:r>
              <a:rPr lang="en-US" dirty="0" err="1"/>
              <a:t>Django's</a:t>
            </a:r>
            <a:r>
              <a:rPr lang="en-US" dirty="0"/>
              <a:t> built-in form validation and error handling mechanisms to ensure data integrity and prevent booking conflicts</a:t>
            </a:r>
            <a:r>
              <a:rPr lang="en-US" dirty="0" smtClean="0"/>
              <a:t>.</a:t>
            </a:r>
          </a:p>
          <a:p>
            <a:endParaRPr lang="en-US" dirty="0"/>
          </a:p>
          <a:p>
            <a:r>
              <a:rPr lang="en-US" b="1" dirty="0"/>
              <a:t>Admin Dashboard and Management Tools</a:t>
            </a:r>
            <a:r>
              <a:rPr lang="en-US" dirty="0"/>
              <a:t>:</a:t>
            </a:r>
          </a:p>
          <a:p>
            <a:r>
              <a:rPr lang="en-US" dirty="0" smtClean="0"/>
              <a:t>      Create </a:t>
            </a:r>
            <a:r>
              <a:rPr lang="en-US" dirty="0"/>
              <a:t>administrative views and interfaces for managing vehicle inventory, rental bookings, user accounts, and transactions.</a:t>
            </a:r>
          </a:p>
          <a:p>
            <a:r>
              <a:rPr lang="en-US" dirty="0" smtClean="0"/>
              <a:t>       Implement </a:t>
            </a:r>
            <a:r>
              <a:rPr lang="en-US" dirty="0"/>
              <a:t>CRUD (Create, Read, Update, Delete) operations for administrative tasks, with appropriate permissions and access controls.</a:t>
            </a:r>
          </a:p>
          <a:p>
            <a:r>
              <a:rPr lang="en-US" dirty="0" smtClean="0"/>
              <a:t>       Utilize </a:t>
            </a:r>
            <a:r>
              <a:rPr lang="en-US" dirty="0" err="1"/>
              <a:t>Django's</a:t>
            </a:r>
            <a:r>
              <a:rPr lang="en-US" dirty="0"/>
              <a:t> admin interface or custom-built dashboards with enhanced functionality for rental agency staff and administrators.</a:t>
            </a:r>
          </a:p>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microsoft.com/office/2006/documentManagement/types"/>
    <ds:schemaRef ds:uri="c0fa2617-96bd-425d-8578-e93563fe37c5"/>
    <ds:schemaRef ds:uri="http://purl.org/dc/elements/1.1/"/>
    <ds:schemaRef ds:uri="http://schemas.openxmlformats.org/package/2006/metadata/core-properties"/>
    <ds:schemaRef ds:uri="9162bd5b-4ed9-4da3-b376-05204580ba3f"/>
    <ds:schemaRef ds:uri="http://schemas.microsoft.com/office/2006/metadata/properties"/>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128</TotalTime>
  <Words>999</Words>
  <Application>Microsoft Office PowerPoint</Application>
  <PresentationFormat>On-screen Show (16:9)</PresentationFormat>
  <Paragraphs>100</Paragraphs>
  <Slides>18</Slides>
  <Notes>11</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PowerPoint Presentation</vt:lpstr>
      <vt:lpstr>About Us</vt:lpstr>
      <vt:lpstr>Cars</vt:lpstr>
      <vt:lpstr>Registration</vt:lpstr>
      <vt:lpstr>Login</vt:lpstr>
      <vt:lpstr>Booking </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12</cp:revision>
  <dcterms:modified xsi:type="dcterms:W3CDTF">2024-04-12T09:00:40Z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