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Kollektif" charset="1" panose="020B0604020101010102"/>
      <p:regular r:id="rId45"/>
    </p:embeddedFont>
    <p:embeddedFont>
      <p:font typeface="Nunito Bold" charset="1" panose="00000000000000000000"/>
      <p:regular r:id="rId46"/>
    </p:embeddedFont>
    <p:embeddedFont>
      <p:font typeface="TT Chocolates Bold" charset="1" panose="02000803020000020003"/>
      <p:regular r:id="rId47"/>
    </p:embeddedFont>
    <p:embeddedFont>
      <p:font typeface="Be Vietnam" charset="1" panose="00000500000000000000"/>
      <p:regular r:id="rId48"/>
    </p:embeddedFont>
    <p:embeddedFont>
      <p:font typeface="Be Vietnam Ultra-Bold" charset="1" panose="00000900000000000000"/>
      <p:regular r:id="rId49"/>
    </p:embeddedFont>
    <p:embeddedFont>
      <p:font typeface="Arimo" charset="1" panose="020B0604020202020204"/>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https://ieeexplore.ieee.org/author/37089749183" TargetMode="External" Type="http://schemas.openxmlformats.org/officeDocument/2006/relationships/hyperlink"/><Relationship Id="rId4" Target="https://arxiv.org/search/cs?searchtype=author&amp;query=Vora,+M" TargetMode="External" Type="http://schemas.openxmlformats.org/officeDocument/2006/relationships/hyperlink"/><Relationship Id="rId5" Target="https://arxiv.org/search/cs?searchtype=author&amp;query=Blau,+T" TargetMode="External" Type="http://schemas.openxmlformats.org/officeDocument/2006/relationships/hyperlink"/><Relationship Id="rId6" Target="https://arxiv.org/search/cs?searchtype=author&amp;query=Kachhwal,+V" TargetMode="External" Type="http://schemas.openxmlformats.org/officeDocument/2006/relationships/hyperlink"/><Relationship Id="rId7" Target="https://arxiv.org/search/cs?searchtype=author&amp;query=Solo,+A+M+G" TargetMode="External" Type="http://schemas.openxmlformats.org/officeDocument/2006/relationships/hyperlink"/><Relationship Id="rId8" Target="https://arxiv.org/search/cs?searchtype=author&amp;query=Chandra,+R" TargetMode="External" Type="http://schemas.openxmlformats.org/officeDocument/2006/relationships/hyperlink"/><Relationship Id="rId9" Target="https://ieeexplore.ieee.org/author/37086521869" TargetMode="External" Type="http://schemas.openxmlformats.org/officeDocument/2006/relationships/hyperlink"/></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2.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https://ieeexplore.ieee.org/author/37085482554" TargetMode="External" Type="http://schemas.openxmlformats.org/officeDocument/2006/relationships/hyperlink"/><Relationship Id="rId2" Target="../media/image4.png" Type="http://schemas.openxmlformats.org/officeDocument/2006/relationships/image"/><Relationship Id="rId3" Target="https://link.springer.com/article/10.1007/s10462-019-09692-w#auth-Aqil_M_-Azmi-Aff1" TargetMode="External" Type="http://schemas.openxmlformats.org/officeDocument/2006/relationships/hyperlink"/><Relationship Id="rId4" Target="https://link.springer.com/article/10.1007/s10462-019-09692-w#auth-Abdulaziz_O_-Al_Qabbany-Aff1-Aff2" TargetMode="External" Type="http://schemas.openxmlformats.org/officeDocument/2006/relationships/hyperlink"/><Relationship Id="rId5" Target="https://link.springer.com/article/10.1007/s10462-019-09692-w#auth-Amir-Hussain-Aff3-Aff4" TargetMode="External" Type="http://schemas.openxmlformats.org/officeDocument/2006/relationships/hyperlink"/><Relationship Id="rId6" Target="https://ieeexplore.ieee.org/author/37085699328" TargetMode="External" Type="http://schemas.openxmlformats.org/officeDocument/2006/relationships/hyperlink"/><Relationship Id="rId7" Target="https://ieeexplore.ieee.org/author/37284313300" TargetMode="External" Type="http://schemas.openxmlformats.org/officeDocument/2006/relationships/hyperlink"/><Relationship Id="rId8" Target="https://ieeexplore.ieee.org/author/37831242200" TargetMode="External" Type="http://schemas.openxmlformats.org/officeDocument/2006/relationships/hyperlink"/><Relationship Id="rId9" Target="https://ieeexplore.ieee.org/author/37086479213"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9222" t="-4461" r="-20094" b="-4717"/>
            </a:stretch>
          </a:blipFill>
        </p:spPr>
      </p:sp>
      <p:grpSp>
        <p:nvGrpSpPr>
          <p:cNvPr name="Group 3" id="3"/>
          <p:cNvGrpSpPr/>
          <p:nvPr/>
        </p:nvGrpSpPr>
        <p:grpSpPr>
          <a:xfrm rot="-1689571">
            <a:off x="12939732" y="-1577438"/>
            <a:ext cx="3086100" cy="7144088"/>
            <a:chOff x="0" y="0"/>
            <a:chExt cx="812800" cy="1881571"/>
          </a:xfrm>
        </p:grpSpPr>
        <p:sp>
          <p:nvSpPr>
            <p:cNvPr name="Freeform 4" id="4"/>
            <p:cNvSpPr/>
            <p:nvPr/>
          </p:nvSpPr>
          <p:spPr>
            <a:xfrm flipH="false" flipV="false" rot="0">
              <a:off x="0" y="0"/>
              <a:ext cx="812800" cy="1881571"/>
            </a:xfrm>
            <a:custGeom>
              <a:avLst/>
              <a:gdLst/>
              <a:ahLst/>
              <a:cxnLst/>
              <a:rect r="r" b="b" t="t" l="l"/>
              <a:pathLst>
                <a:path h="1881571" w="812800">
                  <a:moveTo>
                    <a:pt x="0" y="0"/>
                  </a:moveTo>
                  <a:lnTo>
                    <a:pt x="812800" y="0"/>
                  </a:lnTo>
                  <a:lnTo>
                    <a:pt x="812800" y="1881571"/>
                  </a:lnTo>
                  <a:lnTo>
                    <a:pt x="0" y="1881571"/>
                  </a:lnTo>
                  <a:close/>
                </a:path>
              </a:pathLst>
            </a:custGeom>
            <a:solidFill>
              <a:srgbClr val="262262"/>
            </a:solidFill>
          </p:spPr>
        </p:sp>
        <p:sp>
          <p:nvSpPr>
            <p:cNvPr name="TextBox 5" id="5"/>
            <p:cNvSpPr txBox="true"/>
            <p:nvPr/>
          </p:nvSpPr>
          <p:spPr>
            <a:xfrm>
              <a:off x="0" y="-47625"/>
              <a:ext cx="812800" cy="1929196"/>
            </a:xfrm>
            <a:prstGeom prst="rect">
              <a:avLst/>
            </a:prstGeom>
          </p:spPr>
          <p:txBody>
            <a:bodyPr anchor="ctr" rtlCol="false" tIns="50800" lIns="50800" bIns="50800" rIns="50800"/>
            <a:lstStyle/>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a:p>
              <a:pPr algn="ctr">
                <a:lnSpc>
                  <a:spcPts val="2800"/>
                </a:lnSpc>
              </a:pPr>
            </a:p>
          </p:txBody>
        </p:sp>
      </p:grpSp>
      <p:sp>
        <p:nvSpPr>
          <p:cNvPr name="Freeform 6" id="6"/>
          <p:cNvSpPr/>
          <p:nvPr/>
        </p:nvSpPr>
        <p:spPr>
          <a:xfrm flipH="false" flipV="true" rot="0">
            <a:off x="11582150" y="-295613"/>
            <a:ext cx="7026757" cy="11202077"/>
          </a:xfrm>
          <a:custGeom>
            <a:avLst/>
            <a:gdLst/>
            <a:ahLst/>
            <a:cxnLst/>
            <a:rect r="r" b="b" t="t" l="l"/>
            <a:pathLst>
              <a:path h="11202077" w="7026757">
                <a:moveTo>
                  <a:pt x="0" y="11202076"/>
                </a:moveTo>
                <a:lnTo>
                  <a:pt x="7026757" y="11202076"/>
                </a:lnTo>
                <a:lnTo>
                  <a:pt x="7026757" y="0"/>
                </a:lnTo>
                <a:lnTo>
                  <a:pt x="0" y="0"/>
                </a:lnTo>
                <a:lnTo>
                  <a:pt x="0" y="1120207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847725" y="2673091"/>
            <a:ext cx="11132996" cy="4655067"/>
            <a:chOff x="0" y="0"/>
            <a:chExt cx="3498255" cy="1462734"/>
          </a:xfrm>
        </p:grpSpPr>
        <p:sp>
          <p:nvSpPr>
            <p:cNvPr name="Freeform 8" id="8"/>
            <p:cNvSpPr/>
            <p:nvPr/>
          </p:nvSpPr>
          <p:spPr>
            <a:xfrm flipH="false" flipV="false" rot="0">
              <a:off x="0" y="0"/>
              <a:ext cx="3498255" cy="1462734"/>
            </a:xfrm>
            <a:custGeom>
              <a:avLst/>
              <a:gdLst/>
              <a:ahLst/>
              <a:cxnLst/>
              <a:rect r="r" b="b" t="t" l="l"/>
              <a:pathLst>
                <a:path h="1462734" w="3498255">
                  <a:moveTo>
                    <a:pt x="9736" y="0"/>
                  </a:moveTo>
                  <a:lnTo>
                    <a:pt x="3488519" y="0"/>
                  </a:lnTo>
                  <a:cubicBezTo>
                    <a:pt x="3493896" y="0"/>
                    <a:pt x="3498255" y="4359"/>
                    <a:pt x="3498255" y="9736"/>
                  </a:cubicBezTo>
                  <a:lnTo>
                    <a:pt x="3498255" y="1452998"/>
                  </a:lnTo>
                  <a:cubicBezTo>
                    <a:pt x="3498255" y="1458375"/>
                    <a:pt x="3493896" y="1462734"/>
                    <a:pt x="3488519" y="1462734"/>
                  </a:cubicBezTo>
                  <a:lnTo>
                    <a:pt x="9736" y="1462734"/>
                  </a:lnTo>
                  <a:cubicBezTo>
                    <a:pt x="4359" y="1462734"/>
                    <a:pt x="0" y="1458375"/>
                    <a:pt x="0" y="1452998"/>
                  </a:cubicBezTo>
                  <a:lnTo>
                    <a:pt x="0" y="9736"/>
                  </a:lnTo>
                  <a:cubicBezTo>
                    <a:pt x="0" y="4359"/>
                    <a:pt x="4359" y="0"/>
                    <a:pt x="9736" y="0"/>
                  </a:cubicBezTo>
                  <a:close/>
                </a:path>
              </a:pathLst>
            </a:custGeom>
            <a:solidFill>
              <a:srgbClr val="000000">
                <a:alpha val="0"/>
              </a:srgbClr>
            </a:solidFill>
            <a:ln w="95250" cap="sq">
              <a:solidFill>
                <a:srgbClr val="195759"/>
              </a:solidFill>
              <a:prstDash val="solid"/>
              <a:miter/>
            </a:ln>
          </p:spPr>
        </p:sp>
        <p:sp>
          <p:nvSpPr>
            <p:cNvPr name="TextBox 9" id="9"/>
            <p:cNvSpPr txBox="true"/>
            <p:nvPr/>
          </p:nvSpPr>
          <p:spPr>
            <a:xfrm>
              <a:off x="0" y="-47625"/>
              <a:ext cx="3498255" cy="1510359"/>
            </a:xfrm>
            <a:prstGeom prst="rect">
              <a:avLst/>
            </a:prstGeom>
          </p:spPr>
          <p:txBody>
            <a:bodyPr anchor="ctr" rtlCol="false" tIns="50800" lIns="50800" bIns="50800" rIns="50800"/>
            <a:lstStyle/>
            <a:p>
              <a:pPr algn="ctr">
                <a:lnSpc>
                  <a:spcPts val="2800"/>
                </a:lnSpc>
              </a:pPr>
            </a:p>
          </p:txBody>
        </p:sp>
      </p:grpSp>
      <p:sp>
        <p:nvSpPr>
          <p:cNvPr name="TextBox 10" id="10"/>
          <p:cNvSpPr txBox="true"/>
          <p:nvPr/>
        </p:nvSpPr>
        <p:spPr>
          <a:xfrm rot="0">
            <a:off x="942975" y="557900"/>
            <a:ext cx="12022875" cy="1662061"/>
          </a:xfrm>
          <a:prstGeom prst="rect">
            <a:avLst/>
          </a:prstGeom>
        </p:spPr>
        <p:txBody>
          <a:bodyPr anchor="t" rtlCol="false" tIns="0" lIns="0" bIns="0" rIns="0">
            <a:spAutoFit/>
          </a:bodyPr>
          <a:lstStyle/>
          <a:p>
            <a:pPr algn="l">
              <a:lnSpc>
                <a:spcPts val="6652"/>
              </a:lnSpc>
            </a:pPr>
            <a:r>
              <a:rPr lang="en-US" sz="4752">
                <a:solidFill>
                  <a:srgbClr val="33326B"/>
                </a:solidFill>
                <a:latin typeface="Kollektif"/>
                <a:ea typeface="Kollektif"/>
                <a:cs typeface="Kollektif"/>
                <a:sym typeface="Kollektif"/>
              </a:rPr>
              <a:t>IT359 PATTERN RECOGNITION </a:t>
            </a:r>
          </a:p>
          <a:p>
            <a:pPr algn="l">
              <a:lnSpc>
                <a:spcPts val="6652"/>
              </a:lnSpc>
              <a:spcBef>
                <a:spcPct val="0"/>
              </a:spcBef>
            </a:pPr>
            <a:r>
              <a:rPr lang="en-US" sz="4752">
                <a:solidFill>
                  <a:srgbClr val="33326B"/>
                </a:solidFill>
                <a:latin typeface="Kollektif"/>
                <a:ea typeface="Kollektif"/>
                <a:cs typeface="Kollektif"/>
                <a:sym typeface="Kollektif"/>
              </a:rPr>
              <a:t>PROJECT</a:t>
            </a:r>
          </a:p>
        </p:txBody>
      </p:sp>
      <p:sp>
        <p:nvSpPr>
          <p:cNvPr name="TextBox 11" id="11"/>
          <p:cNvSpPr txBox="true"/>
          <p:nvPr/>
        </p:nvSpPr>
        <p:spPr>
          <a:xfrm rot="0">
            <a:off x="1094636" y="7861559"/>
            <a:ext cx="9191555" cy="1753117"/>
          </a:xfrm>
          <a:prstGeom prst="rect">
            <a:avLst/>
          </a:prstGeom>
        </p:spPr>
        <p:txBody>
          <a:bodyPr anchor="t" rtlCol="false" tIns="0" lIns="0" bIns="0" rIns="0">
            <a:spAutoFit/>
          </a:bodyPr>
          <a:lstStyle/>
          <a:p>
            <a:pPr algn="l">
              <a:lnSpc>
                <a:spcPts val="4696"/>
              </a:lnSpc>
            </a:pPr>
            <a:r>
              <a:rPr lang="en-US" sz="3354" b="true">
                <a:solidFill>
                  <a:srgbClr val="33326B"/>
                </a:solidFill>
                <a:latin typeface="Nunito Bold"/>
                <a:ea typeface="Nunito Bold"/>
                <a:cs typeface="Nunito Bold"/>
                <a:sym typeface="Nunito Bold"/>
              </a:rPr>
              <a:t>211AI001 - A D MAHIT NANDAN</a:t>
            </a:r>
          </a:p>
          <a:p>
            <a:pPr algn="l">
              <a:lnSpc>
                <a:spcPts val="4696"/>
              </a:lnSpc>
            </a:pPr>
            <a:r>
              <a:rPr lang="en-US" sz="3354" b="true">
                <a:solidFill>
                  <a:srgbClr val="33326B"/>
                </a:solidFill>
                <a:latin typeface="Nunito Bold"/>
                <a:ea typeface="Nunito Bold"/>
                <a:cs typeface="Nunito Bold"/>
                <a:sym typeface="Nunito Bold"/>
              </a:rPr>
              <a:t>211AI020 - ISHAN GODBOLE</a:t>
            </a:r>
          </a:p>
          <a:p>
            <a:pPr algn="l">
              <a:lnSpc>
                <a:spcPts val="4696"/>
              </a:lnSpc>
              <a:spcBef>
                <a:spcPct val="0"/>
              </a:spcBef>
            </a:pPr>
            <a:r>
              <a:rPr lang="en-US" b="true" sz="3354">
                <a:solidFill>
                  <a:srgbClr val="33326B"/>
                </a:solidFill>
                <a:latin typeface="Nunito Bold"/>
                <a:ea typeface="Nunito Bold"/>
                <a:cs typeface="Nunito Bold"/>
                <a:sym typeface="Nunito Bold"/>
              </a:rPr>
              <a:t>211AI026 - PRANAV KAPPARAD</a:t>
            </a:r>
          </a:p>
        </p:txBody>
      </p:sp>
      <p:sp>
        <p:nvSpPr>
          <p:cNvPr name="TextBox 12" id="12"/>
          <p:cNvSpPr txBox="true"/>
          <p:nvPr/>
        </p:nvSpPr>
        <p:spPr>
          <a:xfrm rot="0">
            <a:off x="1094636" y="2692891"/>
            <a:ext cx="10639175" cy="4491642"/>
          </a:xfrm>
          <a:prstGeom prst="rect">
            <a:avLst/>
          </a:prstGeom>
        </p:spPr>
        <p:txBody>
          <a:bodyPr anchor="t" rtlCol="false" tIns="0" lIns="0" bIns="0" rIns="0">
            <a:spAutoFit/>
          </a:bodyPr>
          <a:lstStyle/>
          <a:p>
            <a:pPr algn="l">
              <a:lnSpc>
                <a:spcPts val="8958"/>
              </a:lnSpc>
              <a:spcBef>
                <a:spcPct val="0"/>
              </a:spcBef>
            </a:pPr>
            <a:r>
              <a:rPr lang="en-US" b="true" sz="6398">
                <a:solidFill>
                  <a:srgbClr val="33326B"/>
                </a:solidFill>
                <a:latin typeface="TT Chocolates Bold"/>
                <a:ea typeface="TT Chocolates Bold"/>
                <a:cs typeface="TT Chocolates Bold"/>
                <a:sym typeface="TT Chocolates Bold"/>
              </a:rPr>
              <a:t>COMPARATIVE ANALYSIS OF VIEWS ON MODERN ISSUES IN RELIGIOUS TEXTS USING NLP TECHNIQUES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52020"/>
            <a:ext cx="10875072" cy="7874208"/>
          </a:xfrm>
          <a:prstGeom prst="rect">
            <a:avLst/>
          </a:prstGeom>
        </p:spPr>
        <p:txBody>
          <a:bodyPr anchor="t" rtlCol="false" tIns="0" lIns="0" bIns="0" rIns="0">
            <a:spAutoFit/>
          </a:bodyPr>
          <a:lstStyle/>
          <a:p>
            <a:pPr algn="l">
              <a:lnSpc>
                <a:spcPts val="4513"/>
              </a:lnSpc>
            </a:pPr>
            <a:r>
              <a:rPr lang="en-US" sz="2702" u="sng" b="true">
                <a:solidFill>
                  <a:srgbClr val="01003B"/>
                </a:solidFill>
                <a:latin typeface="Be Vietnam Ultra-Bold"/>
                <a:ea typeface="Be Vietnam Ultra-Bold"/>
                <a:cs typeface="Be Vietnam Ultra-Bold"/>
                <a:sym typeface="Be Vietnam Ultra-Bold"/>
              </a:rPr>
              <a:t>THEMATIC INFERENCE ON MODERN SOCIAL TOPICS</a:t>
            </a:r>
          </a:p>
          <a:p>
            <a:pPr algn="l">
              <a:lnSpc>
                <a:spcPts val="4179"/>
              </a:lnSpc>
            </a:pPr>
          </a:p>
          <a:p>
            <a:pPr algn="l" marL="540374" indent="-270187" lvl="1">
              <a:lnSpc>
                <a:spcPts val="4179"/>
              </a:lnSpc>
              <a:buFont typeface="Arial"/>
              <a:buChar char="•"/>
            </a:pPr>
            <a:r>
              <a:rPr lang="en-US" b="true" sz="2502">
                <a:solidFill>
                  <a:srgbClr val="01003B"/>
                </a:solidFill>
                <a:latin typeface="Be Vietnam Ultra-Bold"/>
                <a:ea typeface="Be Vietnam Ultra-Bold"/>
                <a:cs typeface="Be Vietnam Ultra-Bold"/>
                <a:sym typeface="Be Vietnam Ultra-Bold"/>
              </a:rPr>
              <a:t>Equality and Gender Equality: </a:t>
            </a:r>
            <a:r>
              <a:rPr lang="en-US" sz="2502">
                <a:solidFill>
                  <a:srgbClr val="01003B"/>
                </a:solidFill>
                <a:latin typeface="Be Vietnam"/>
                <a:ea typeface="Be Vietnam"/>
                <a:cs typeface="Be Vietnam"/>
                <a:sym typeface="Be Vietnam"/>
              </a:rPr>
              <a:t>Use topic modeling and sentiment analysis to assess how gender roles and power dynamics are portrayed across texts, focusing on themes of equality and gender equality.</a:t>
            </a:r>
          </a:p>
          <a:p>
            <a:pPr algn="l" marL="540374" indent="-270187" lvl="1">
              <a:lnSpc>
                <a:spcPts val="4179"/>
              </a:lnSpc>
              <a:buFont typeface="Arial"/>
              <a:buChar char="•"/>
            </a:pPr>
            <a:r>
              <a:rPr lang="en-US" b="true" sz="2502">
                <a:solidFill>
                  <a:srgbClr val="01003B"/>
                </a:solidFill>
                <a:latin typeface="Be Vietnam Ultra-Bold"/>
                <a:ea typeface="Be Vietnam Ultra-Bold"/>
                <a:cs typeface="Be Vietnam Ultra-Bold"/>
                <a:sym typeface="Be Vietnam Ultra-Bold"/>
              </a:rPr>
              <a:t>Religious Tolerance: </a:t>
            </a:r>
            <a:r>
              <a:rPr lang="en-US" sz="2502">
                <a:solidFill>
                  <a:srgbClr val="01003B"/>
                </a:solidFill>
                <a:latin typeface="Be Vietnam"/>
                <a:ea typeface="Be Vietnam"/>
                <a:cs typeface="Be Vietnam"/>
                <a:sym typeface="Be Vietnam"/>
              </a:rPr>
              <a:t>Track mentions of other religions and use sentiment analysis to evaluate themes of tolerance or intolerance within each text.</a:t>
            </a:r>
          </a:p>
          <a:p>
            <a:pPr algn="l" marL="540374" indent="-270187" lvl="1">
              <a:lnSpc>
                <a:spcPts val="4179"/>
              </a:lnSpc>
              <a:buFont typeface="Arial"/>
              <a:buChar char="•"/>
            </a:pPr>
            <a:r>
              <a:rPr lang="en-US" b="true" sz="2502">
                <a:solidFill>
                  <a:srgbClr val="01003B"/>
                </a:solidFill>
                <a:latin typeface="Be Vietnam Ultra-Bold"/>
                <a:ea typeface="Be Vietnam Ultra-Bold"/>
                <a:cs typeface="Be Vietnam Ultra-Bold"/>
                <a:sym typeface="Be Vietnam Ultra-Bold"/>
              </a:rPr>
              <a:t>Violence and Peace: </a:t>
            </a:r>
            <a:r>
              <a:rPr lang="en-US" sz="2502">
                <a:solidFill>
                  <a:srgbClr val="01003B"/>
                </a:solidFill>
                <a:latin typeface="Be Vietnam"/>
                <a:ea typeface="Be Vietnam"/>
                <a:cs typeface="Be Vietnam"/>
                <a:sym typeface="Be Vietnam"/>
              </a:rPr>
              <a:t>Identify references to conflict, violence, or peace through topic modelling and sentiment analysis to understand each text’s stance on violence and conflict resolution.</a:t>
            </a:r>
          </a:p>
          <a:p>
            <a:pPr algn="l" marL="540374" indent="-270187" lvl="1">
              <a:lnSpc>
                <a:spcPts val="4179"/>
              </a:lnSpc>
              <a:buFont typeface="Arial"/>
              <a:buChar char="•"/>
            </a:pPr>
            <a:r>
              <a:rPr lang="en-US" b="true" sz="2502">
                <a:solidFill>
                  <a:srgbClr val="01003B"/>
                </a:solidFill>
                <a:latin typeface="Be Vietnam Ultra-Bold"/>
                <a:ea typeface="Be Vietnam Ultra-Bold"/>
                <a:cs typeface="Be Vietnam Ultra-Bold"/>
                <a:sym typeface="Be Vietnam Ultra-Bold"/>
              </a:rPr>
              <a:t>Wealth Distribution:</a:t>
            </a:r>
            <a:r>
              <a:rPr lang="en-US" sz="2502">
                <a:solidFill>
                  <a:srgbClr val="01003B"/>
                </a:solidFill>
                <a:latin typeface="Be Vietnam"/>
                <a:ea typeface="Be Vietnam"/>
                <a:cs typeface="Be Vietnam"/>
                <a:sym typeface="Be Vietnam"/>
              </a:rPr>
              <a:t> Analyse terms related to wealth and poverty to compare how each text addresses wealth distribution and socio-economic justice.</a:t>
            </a:r>
          </a:p>
        </p:txBody>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METHODOLOGY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419573" y="2548188"/>
            <a:ext cx="10677662" cy="5918574"/>
          </a:xfrm>
          <a:custGeom>
            <a:avLst/>
            <a:gdLst/>
            <a:ahLst/>
            <a:cxnLst/>
            <a:rect r="r" b="b" t="t" l="l"/>
            <a:pathLst>
              <a:path h="5918574" w="10677662">
                <a:moveTo>
                  <a:pt x="0" y="0"/>
                </a:moveTo>
                <a:lnTo>
                  <a:pt x="10677662" y="0"/>
                </a:lnTo>
                <a:lnTo>
                  <a:pt x="10677662" y="5918575"/>
                </a:lnTo>
                <a:lnTo>
                  <a:pt x="0" y="5918575"/>
                </a:lnTo>
                <a:lnTo>
                  <a:pt x="0" y="0"/>
                </a:lnTo>
                <a:close/>
              </a:path>
            </a:pathLst>
          </a:custGeom>
          <a:blipFill>
            <a:blip r:embed="rId5"/>
            <a:stretch>
              <a:fillRect l="0" t="0" r="0" b="0"/>
            </a:stretch>
          </a:blipFill>
        </p:spPr>
      </p:sp>
      <p:sp>
        <p:nvSpPr>
          <p:cNvPr name="TextBox 8" id="8"/>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WORDCLOUDS</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419573" y="2548188"/>
            <a:ext cx="10673974" cy="5648889"/>
          </a:xfrm>
          <a:custGeom>
            <a:avLst/>
            <a:gdLst/>
            <a:ahLst/>
            <a:cxnLst/>
            <a:rect r="r" b="b" t="t" l="l"/>
            <a:pathLst>
              <a:path h="5648889" w="10673974">
                <a:moveTo>
                  <a:pt x="0" y="0"/>
                </a:moveTo>
                <a:lnTo>
                  <a:pt x="10673974" y="0"/>
                </a:lnTo>
                <a:lnTo>
                  <a:pt x="10673974" y="5648889"/>
                </a:lnTo>
                <a:lnTo>
                  <a:pt x="0" y="5648889"/>
                </a:lnTo>
                <a:lnTo>
                  <a:pt x="0" y="0"/>
                </a:lnTo>
                <a:close/>
              </a:path>
            </a:pathLst>
          </a:custGeom>
          <a:blipFill>
            <a:blip r:embed="rId5"/>
            <a:stretch>
              <a:fillRect l="0" t="0" r="0" b="0"/>
            </a:stretch>
          </a:blipFill>
        </p:spPr>
      </p:sp>
      <p:sp>
        <p:nvSpPr>
          <p:cNvPr name="TextBox 8" id="8"/>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WORDCLOUDS</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2548188"/>
            <a:ext cx="10960797" cy="5895034"/>
          </a:xfrm>
          <a:custGeom>
            <a:avLst/>
            <a:gdLst/>
            <a:ahLst/>
            <a:cxnLst/>
            <a:rect r="r" b="b" t="t" l="l"/>
            <a:pathLst>
              <a:path h="5895034" w="10960797">
                <a:moveTo>
                  <a:pt x="0" y="0"/>
                </a:moveTo>
                <a:lnTo>
                  <a:pt x="10960797" y="0"/>
                </a:lnTo>
                <a:lnTo>
                  <a:pt x="10960797" y="5895034"/>
                </a:lnTo>
                <a:lnTo>
                  <a:pt x="0" y="5895034"/>
                </a:lnTo>
                <a:lnTo>
                  <a:pt x="0" y="0"/>
                </a:lnTo>
                <a:close/>
              </a:path>
            </a:pathLst>
          </a:custGeom>
          <a:blipFill>
            <a:blip r:embed="rId5"/>
            <a:stretch>
              <a:fillRect l="0" t="0" r="0" b="0"/>
            </a:stretch>
          </a:blipFill>
        </p:spPr>
      </p:sp>
      <p:sp>
        <p:nvSpPr>
          <p:cNvPr name="TextBox 8" id="8"/>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WORDCLOUDS</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491999" y="2366518"/>
            <a:ext cx="7965097" cy="7540527"/>
          </a:xfrm>
          <a:custGeom>
            <a:avLst/>
            <a:gdLst/>
            <a:ahLst/>
            <a:cxnLst/>
            <a:rect r="r" b="b" t="t" l="l"/>
            <a:pathLst>
              <a:path h="7540527" w="7965097">
                <a:moveTo>
                  <a:pt x="0" y="0"/>
                </a:moveTo>
                <a:lnTo>
                  <a:pt x="7965097" y="0"/>
                </a:lnTo>
                <a:lnTo>
                  <a:pt x="7965097" y="7540527"/>
                </a:lnTo>
                <a:lnTo>
                  <a:pt x="0" y="7540527"/>
                </a:lnTo>
                <a:lnTo>
                  <a:pt x="0" y="0"/>
                </a:lnTo>
                <a:close/>
              </a:path>
            </a:pathLst>
          </a:custGeom>
          <a:blipFill>
            <a:blip r:embed="rId5"/>
            <a:stretch>
              <a:fillRect l="0" t="0" r="-879" b="0"/>
            </a:stretch>
          </a:blipFill>
        </p:spPr>
      </p:sp>
      <p:sp>
        <p:nvSpPr>
          <p:cNvPr name="TextBox 8" id="8"/>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 COUNT of GITA</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6419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2409345" y="2306629"/>
            <a:ext cx="8182553" cy="7718468"/>
          </a:xfrm>
          <a:custGeom>
            <a:avLst/>
            <a:gdLst/>
            <a:ahLst/>
            <a:cxnLst/>
            <a:rect r="r" b="b" t="t" l="l"/>
            <a:pathLst>
              <a:path h="7718468" w="8182553">
                <a:moveTo>
                  <a:pt x="0" y="0"/>
                </a:moveTo>
                <a:lnTo>
                  <a:pt x="8182553" y="0"/>
                </a:lnTo>
                <a:lnTo>
                  <a:pt x="8182553" y="7718468"/>
                </a:lnTo>
                <a:lnTo>
                  <a:pt x="0" y="7718468"/>
                </a:lnTo>
                <a:lnTo>
                  <a:pt x="0" y="0"/>
                </a:lnTo>
                <a:close/>
              </a:path>
            </a:pathLst>
          </a:custGeom>
          <a:blipFill>
            <a:blip r:embed="rId5"/>
            <a:stretch>
              <a:fillRect l="0" t="0" r="0" b="0"/>
            </a:stretch>
          </a:blipFill>
        </p:spPr>
      </p:sp>
      <p:sp>
        <p:nvSpPr>
          <p:cNvPr name="TextBox 8" id="8"/>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 COUNT of BIBLE</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 COUNT of QURAN</a:t>
            </a:r>
          </a:p>
        </p:txBody>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Freeform 9" id="9"/>
          <p:cNvSpPr/>
          <p:nvPr/>
        </p:nvSpPr>
        <p:spPr>
          <a:xfrm flipH="false" flipV="false" rot="0">
            <a:off x="2418762" y="2370669"/>
            <a:ext cx="7949412" cy="7523550"/>
          </a:xfrm>
          <a:custGeom>
            <a:avLst/>
            <a:gdLst/>
            <a:ahLst/>
            <a:cxnLst/>
            <a:rect r="r" b="b" t="t" l="l"/>
            <a:pathLst>
              <a:path h="7523550" w="7949412">
                <a:moveTo>
                  <a:pt x="0" y="0"/>
                </a:moveTo>
                <a:lnTo>
                  <a:pt x="7949411" y="0"/>
                </a:lnTo>
                <a:lnTo>
                  <a:pt x="7949411" y="7523550"/>
                </a:lnTo>
                <a:lnTo>
                  <a:pt x="0" y="7523550"/>
                </a:lnTo>
                <a:lnTo>
                  <a:pt x="0" y="0"/>
                </a:lnTo>
                <a:close/>
              </a:path>
            </a:pathLst>
          </a:custGeom>
          <a:blipFill>
            <a:blip r:embed="rId5"/>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419573" y="2343809"/>
            <a:ext cx="11049828" cy="7431009"/>
          </a:xfrm>
          <a:custGeom>
            <a:avLst/>
            <a:gdLst/>
            <a:ahLst/>
            <a:cxnLst/>
            <a:rect r="r" b="b" t="t" l="l"/>
            <a:pathLst>
              <a:path h="7431009" w="11049828">
                <a:moveTo>
                  <a:pt x="0" y="0"/>
                </a:moveTo>
                <a:lnTo>
                  <a:pt x="11049828" y="0"/>
                </a:lnTo>
                <a:lnTo>
                  <a:pt x="11049828" y="7431009"/>
                </a:lnTo>
                <a:lnTo>
                  <a:pt x="0" y="7431009"/>
                </a:lnTo>
                <a:lnTo>
                  <a:pt x="0" y="0"/>
                </a:lnTo>
                <a:close/>
              </a:path>
            </a:pathLst>
          </a:custGeom>
          <a:blipFill>
            <a:blip r:embed="rId5"/>
            <a:stretch>
              <a:fillRect l="0" t="0" r="0" b="0"/>
            </a:stretch>
          </a:blipFill>
        </p:spPr>
      </p:sp>
      <p:sp>
        <p:nvSpPr>
          <p:cNvPr name="TextBox 8" id="8"/>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TOPICS using LDA</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58962" y="2762618"/>
            <a:ext cx="5631518" cy="5798460"/>
          </a:xfrm>
          <a:custGeom>
            <a:avLst/>
            <a:gdLst/>
            <a:ahLst/>
            <a:cxnLst/>
            <a:rect r="r" b="b" t="t" l="l"/>
            <a:pathLst>
              <a:path h="5798460" w="5631518">
                <a:moveTo>
                  <a:pt x="0" y="0"/>
                </a:moveTo>
                <a:lnTo>
                  <a:pt x="5631518" y="0"/>
                </a:lnTo>
                <a:lnTo>
                  <a:pt x="5631518" y="5798460"/>
                </a:lnTo>
                <a:lnTo>
                  <a:pt x="0" y="5798460"/>
                </a:lnTo>
                <a:lnTo>
                  <a:pt x="0" y="0"/>
                </a:lnTo>
                <a:close/>
              </a:path>
            </a:pathLst>
          </a:custGeom>
          <a:blipFill>
            <a:blip r:embed="rId5"/>
            <a:stretch>
              <a:fillRect l="0" t="0" r="0" b="0"/>
            </a:stretch>
          </a:blipFill>
        </p:spPr>
      </p:sp>
      <p:sp>
        <p:nvSpPr>
          <p:cNvPr name="Freeform 8" id="8"/>
          <p:cNvSpPr/>
          <p:nvPr/>
        </p:nvSpPr>
        <p:spPr>
          <a:xfrm flipH="false" flipV="false" rot="0">
            <a:off x="6165904" y="2757082"/>
            <a:ext cx="5594354" cy="5852059"/>
          </a:xfrm>
          <a:custGeom>
            <a:avLst/>
            <a:gdLst/>
            <a:ahLst/>
            <a:cxnLst/>
            <a:rect r="r" b="b" t="t" l="l"/>
            <a:pathLst>
              <a:path h="5852059" w="5594354">
                <a:moveTo>
                  <a:pt x="0" y="0"/>
                </a:moveTo>
                <a:lnTo>
                  <a:pt x="5594354" y="0"/>
                </a:lnTo>
                <a:lnTo>
                  <a:pt x="5594354" y="5852059"/>
                </a:lnTo>
                <a:lnTo>
                  <a:pt x="0" y="5852059"/>
                </a:lnTo>
                <a:lnTo>
                  <a:pt x="0" y="0"/>
                </a:lnTo>
                <a:close/>
              </a:path>
            </a:pathLst>
          </a:custGeom>
          <a:blipFill>
            <a:blip r:embed="rId6"/>
            <a:stretch>
              <a:fillRect l="0" t="0" r="0" b="0"/>
            </a:stretch>
          </a:blipFill>
        </p:spPr>
      </p:sp>
      <p:sp>
        <p:nvSpPr>
          <p:cNvPr name="Freeform 9" id="9"/>
          <p:cNvSpPr/>
          <p:nvPr/>
        </p:nvSpPr>
        <p:spPr>
          <a:xfrm flipH="false" flipV="false" rot="0">
            <a:off x="12294645" y="2741354"/>
            <a:ext cx="5592204" cy="5840987"/>
          </a:xfrm>
          <a:custGeom>
            <a:avLst/>
            <a:gdLst/>
            <a:ahLst/>
            <a:cxnLst/>
            <a:rect r="r" b="b" t="t" l="l"/>
            <a:pathLst>
              <a:path h="5840987" w="5592204">
                <a:moveTo>
                  <a:pt x="0" y="0"/>
                </a:moveTo>
                <a:lnTo>
                  <a:pt x="5592204" y="0"/>
                </a:lnTo>
                <a:lnTo>
                  <a:pt x="5592204" y="5840988"/>
                </a:lnTo>
                <a:lnTo>
                  <a:pt x="0" y="5840988"/>
                </a:lnTo>
                <a:lnTo>
                  <a:pt x="0" y="0"/>
                </a:lnTo>
                <a:close/>
              </a:path>
            </a:pathLst>
          </a:custGeom>
          <a:blipFill>
            <a:blip r:embed="rId7"/>
            <a:stretch>
              <a:fillRect l="0" t="0" r="0" b="0"/>
            </a:stretch>
          </a:blipFill>
        </p:spPr>
      </p:sp>
      <p:sp>
        <p:nvSpPr>
          <p:cNvPr name="TextBox 10" id="10"/>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TOPICS SIMILARITY using LDA and GLOVE</a:t>
            </a:r>
          </a:p>
        </p:txBody>
      </p:sp>
      <p:sp>
        <p:nvSpPr>
          <p:cNvPr name="TextBox 11" id="11"/>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41686" y="2840421"/>
            <a:ext cx="5878105" cy="5685380"/>
          </a:xfrm>
          <a:custGeom>
            <a:avLst/>
            <a:gdLst/>
            <a:ahLst/>
            <a:cxnLst/>
            <a:rect r="r" b="b" t="t" l="l"/>
            <a:pathLst>
              <a:path h="5685380" w="5878105">
                <a:moveTo>
                  <a:pt x="0" y="0"/>
                </a:moveTo>
                <a:lnTo>
                  <a:pt x="5878105" y="0"/>
                </a:lnTo>
                <a:lnTo>
                  <a:pt x="5878105" y="5685381"/>
                </a:lnTo>
                <a:lnTo>
                  <a:pt x="0" y="5685381"/>
                </a:lnTo>
                <a:lnTo>
                  <a:pt x="0" y="0"/>
                </a:lnTo>
                <a:close/>
              </a:path>
            </a:pathLst>
          </a:custGeom>
          <a:blipFill>
            <a:blip r:embed="rId5"/>
            <a:stretch>
              <a:fillRect l="0" t="0" r="0" b="0"/>
            </a:stretch>
          </a:blipFill>
        </p:spPr>
      </p:sp>
      <p:sp>
        <p:nvSpPr>
          <p:cNvPr name="Freeform 8" id="8"/>
          <p:cNvSpPr/>
          <p:nvPr/>
        </p:nvSpPr>
        <p:spPr>
          <a:xfrm flipH="false" flipV="false" rot="0">
            <a:off x="6235707" y="2741354"/>
            <a:ext cx="5816587" cy="5697150"/>
          </a:xfrm>
          <a:custGeom>
            <a:avLst/>
            <a:gdLst/>
            <a:ahLst/>
            <a:cxnLst/>
            <a:rect r="r" b="b" t="t" l="l"/>
            <a:pathLst>
              <a:path h="5697150" w="5816587">
                <a:moveTo>
                  <a:pt x="0" y="0"/>
                </a:moveTo>
                <a:lnTo>
                  <a:pt x="5816586" y="0"/>
                </a:lnTo>
                <a:lnTo>
                  <a:pt x="5816586" y="5697150"/>
                </a:lnTo>
                <a:lnTo>
                  <a:pt x="0" y="5697150"/>
                </a:lnTo>
                <a:lnTo>
                  <a:pt x="0" y="0"/>
                </a:lnTo>
                <a:close/>
              </a:path>
            </a:pathLst>
          </a:custGeom>
          <a:blipFill>
            <a:blip r:embed="rId6"/>
            <a:stretch>
              <a:fillRect l="0" t="0" r="0" b="0"/>
            </a:stretch>
          </a:blipFill>
        </p:spPr>
      </p:sp>
      <p:sp>
        <p:nvSpPr>
          <p:cNvPr name="Freeform 9" id="9"/>
          <p:cNvSpPr/>
          <p:nvPr/>
        </p:nvSpPr>
        <p:spPr>
          <a:xfrm flipH="false" flipV="false" rot="0">
            <a:off x="12294645" y="2741354"/>
            <a:ext cx="5825165" cy="5706527"/>
          </a:xfrm>
          <a:custGeom>
            <a:avLst/>
            <a:gdLst/>
            <a:ahLst/>
            <a:cxnLst/>
            <a:rect r="r" b="b" t="t" l="l"/>
            <a:pathLst>
              <a:path h="5706527" w="5825165">
                <a:moveTo>
                  <a:pt x="0" y="0"/>
                </a:moveTo>
                <a:lnTo>
                  <a:pt x="5825165" y="0"/>
                </a:lnTo>
                <a:lnTo>
                  <a:pt x="5825165" y="5706527"/>
                </a:lnTo>
                <a:lnTo>
                  <a:pt x="0" y="5706527"/>
                </a:lnTo>
                <a:lnTo>
                  <a:pt x="0" y="0"/>
                </a:lnTo>
                <a:close/>
              </a:path>
            </a:pathLst>
          </a:custGeom>
          <a:blipFill>
            <a:blip r:embed="rId7"/>
            <a:stretch>
              <a:fillRect l="0" t="0" r="0" b="0"/>
            </a:stretch>
          </a:blipFill>
        </p:spPr>
      </p:sp>
      <p:sp>
        <p:nvSpPr>
          <p:cNvPr name="TextBox 10" id="10"/>
          <p:cNvSpPr txBox="true"/>
          <p:nvPr/>
        </p:nvSpPr>
        <p:spPr>
          <a:xfrm rot="0">
            <a:off x="1419573" y="1571070"/>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TOPICS SIMILARITY using LDA and Sentence Transformer</a:t>
            </a:r>
          </a:p>
        </p:txBody>
      </p:sp>
      <p:sp>
        <p:nvSpPr>
          <p:cNvPr name="TextBox 11" id="11"/>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71070"/>
            <a:ext cx="11525947" cy="6540353"/>
          </a:xfrm>
          <a:prstGeom prst="rect">
            <a:avLst/>
          </a:prstGeom>
        </p:spPr>
        <p:txBody>
          <a:bodyPr anchor="t" rtlCol="false" tIns="0" lIns="0" bIns="0" rIns="0">
            <a:spAutoFit/>
          </a:bodyPr>
          <a:lstStyle/>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Religious texts have shaped human cultures, morals, and ethics, and provide insights into universal human concerns such as justice, morality, and societal values.</a:t>
            </a: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Interpretations of religious texts have evolved over time, reflecting the changing priorities of societies.</a:t>
            </a: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Analysis of these texts using NLP techniques helps uncover hidden patterns, themes, and sentiments in them.</a:t>
            </a: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In this project, we will apply techniques such as topic modelling, sentiment analysis and semantic analysis on these texts to analyze them.</a:t>
            </a: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We also aim to perform a comparative study on the sentiments of these texts on various modern issues such as human rights, gender roles, violence and peace, freedom of speech, etc.</a:t>
            </a:r>
          </a:p>
        </p:txBody>
      </p:sp>
      <p:sp>
        <p:nvSpPr>
          <p:cNvPr name="TextBox 8" id="8"/>
          <p:cNvSpPr txBox="true"/>
          <p:nvPr/>
        </p:nvSpPr>
        <p:spPr>
          <a:xfrm rot="0">
            <a:off x="1333848" y="28575"/>
            <a:ext cx="1132140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2050741"/>
            <a:ext cx="11248394" cy="8000420"/>
          </a:xfrm>
          <a:custGeom>
            <a:avLst/>
            <a:gdLst/>
            <a:ahLst/>
            <a:cxnLst/>
            <a:rect r="r" b="b" t="t" l="l"/>
            <a:pathLst>
              <a:path h="8000420" w="11248394">
                <a:moveTo>
                  <a:pt x="0" y="0"/>
                </a:moveTo>
                <a:lnTo>
                  <a:pt x="11248394" y="0"/>
                </a:lnTo>
                <a:lnTo>
                  <a:pt x="11248394" y="8000420"/>
                </a:lnTo>
                <a:lnTo>
                  <a:pt x="0" y="8000420"/>
                </a:lnTo>
                <a:lnTo>
                  <a:pt x="0" y="0"/>
                </a:lnTo>
                <a:close/>
              </a:path>
            </a:pathLst>
          </a:custGeom>
          <a:blipFill>
            <a:blip r:embed="rId5"/>
            <a:stretch>
              <a:fillRect l="0" t="0" r="0" b="0"/>
            </a:stretch>
          </a:blipFill>
        </p:spPr>
      </p:sp>
      <p:sp>
        <p:nvSpPr>
          <p:cNvPr name="TextBox 8" id="8"/>
          <p:cNvSpPr txBox="true"/>
          <p:nvPr/>
        </p:nvSpPr>
        <p:spPr>
          <a:xfrm rot="0">
            <a:off x="1333848" y="1321273"/>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 WORD SCORES for GITA using BERTTOPIC</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2050741"/>
            <a:ext cx="11008697" cy="7884979"/>
          </a:xfrm>
          <a:custGeom>
            <a:avLst/>
            <a:gdLst/>
            <a:ahLst/>
            <a:cxnLst/>
            <a:rect r="r" b="b" t="t" l="l"/>
            <a:pathLst>
              <a:path h="7884979" w="11008697">
                <a:moveTo>
                  <a:pt x="0" y="0"/>
                </a:moveTo>
                <a:lnTo>
                  <a:pt x="11008697" y="0"/>
                </a:lnTo>
                <a:lnTo>
                  <a:pt x="11008697" y="7884979"/>
                </a:lnTo>
                <a:lnTo>
                  <a:pt x="0" y="7884979"/>
                </a:lnTo>
                <a:lnTo>
                  <a:pt x="0" y="0"/>
                </a:lnTo>
                <a:close/>
              </a:path>
            </a:pathLst>
          </a:custGeom>
          <a:blipFill>
            <a:blip r:embed="rId5"/>
            <a:stretch>
              <a:fillRect l="0" t="0" r="0" b="0"/>
            </a:stretch>
          </a:blipFill>
        </p:spPr>
      </p:sp>
      <p:sp>
        <p:nvSpPr>
          <p:cNvPr name="TextBox 8" id="8"/>
          <p:cNvSpPr txBox="true"/>
          <p:nvPr/>
        </p:nvSpPr>
        <p:spPr>
          <a:xfrm rot="0">
            <a:off x="1333848" y="1321273"/>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 WORD SCORES for BIBLE using BERTTOPIC</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2202100"/>
            <a:ext cx="10993681" cy="7681834"/>
          </a:xfrm>
          <a:custGeom>
            <a:avLst/>
            <a:gdLst/>
            <a:ahLst/>
            <a:cxnLst/>
            <a:rect r="r" b="b" t="t" l="l"/>
            <a:pathLst>
              <a:path h="7681834" w="10993681">
                <a:moveTo>
                  <a:pt x="0" y="0"/>
                </a:moveTo>
                <a:lnTo>
                  <a:pt x="10993681" y="0"/>
                </a:lnTo>
                <a:lnTo>
                  <a:pt x="10993681" y="7681834"/>
                </a:lnTo>
                <a:lnTo>
                  <a:pt x="0" y="7681834"/>
                </a:lnTo>
                <a:lnTo>
                  <a:pt x="0" y="0"/>
                </a:lnTo>
                <a:close/>
              </a:path>
            </a:pathLst>
          </a:custGeom>
          <a:blipFill>
            <a:blip r:embed="rId5"/>
            <a:stretch>
              <a:fillRect l="0" t="0" r="0" b="0"/>
            </a:stretch>
          </a:blipFill>
        </p:spPr>
      </p:sp>
      <p:sp>
        <p:nvSpPr>
          <p:cNvPr name="TextBox 8" id="8"/>
          <p:cNvSpPr txBox="true"/>
          <p:nvPr/>
        </p:nvSpPr>
        <p:spPr>
          <a:xfrm rot="0">
            <a:off x="1333848" y="1321273"/>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 WORD SCORES for QURAN using BERTTOPIC</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3564295"/>
            <a:ext cx="16514685" cy="3612587"/>
          </a:xfrm>
          <a:custGeom>
            <a:avLst/>
            <a:gdLst/>
            <a:ahLst/>
            <a:cxnLst/>
            <a:rect r="r" b="b" t="t" l="l"/>
            <a:pathLst>
              <a:path h="3612587" w="16514685">
                <a:moveTo>
                  <a:pt x="0" y="0"/>
                </a:moveTo>
                <a:lnTo>
                  <a:pt x="16514684" y="0"/>
                </a:lnTo>
                <a:lnTo>
                  <a:pt x="16514684" y="3612587"/>
                </a:lnTo>
                <a:lnTo>
                  <a:pt x="0" y="3612587"/>
                </a:lnTo>
                <a:lnTo>
                  <a:pt x="0" y="0"/>
                </a:lnTo>
                <a:close/>
              </a:path>
            </a:pathLst>
          </a:custGeom>
          <a:blipFill>
            <a:blip r:embed="rId5"/>
            <a:stretch>
              <a:fillRect l="0" t="0" r="0" b="0"/>
            </a:stretch>
          </a:blipFill>
        </p:spPr>
      </p:sp>
      <p:sp>
        <p:nvSpPr>
          <p:cNvPr name="TextBox 8" id="8"/>
          <p:cNvSpPr txBox="true"/>
          <p:nvPr/>
        </p:nvSpPr>
        <p:spPr>
          <a:xfrm rot="0">
            <a:off x="1333848" y="1321273"/>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 SIMILARITY BETWEEN GITA vs QURAN using BERTTOPIC</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3956868"/>
            <a:ext cx="15925452" cy="3344345"/>
          </a:xfrm>
          <a:custGeom>
            <a:avLst/>
            <a:gdLst/>
            <a:ahLst/>
            <a:cxnLst/>
            <a:rect r="r" b="b" t="t" l="l"/>
            <a:pathLst>
              <a:path h="3344345" w="15925452">
                <a:moveTo>
                  <a:pt x="0" y="0"/>
                </a:moveTo>
                <a:lnTo>
                  <a:pt x="15925452" y="0"/>
                </a:lnTo>
                <a:lnTo>
                  <a:pt x="15925452" y="3344345"/>
                </a:lnTo>
                <a:lnTo>
                  <a:pt x="0" y="3344345"/>
                </a:lnTo>
                <a:lnTo>
                  <a:pt x="0" y="0"/>
                </a:lnTo>
                <a:close/>
              </a:path>
            </a:pathLst>
          </a:custGeom>
          <a:blipFill>
            <a:blip r:embed="rId5"/>
            <a:stretch>
              <a:fillRect l="0" t="0" r="0" b="0"/>
            </a:stretch>
          </a:blipFill>
        </p:spPr>
      </p:sp>
      <p:sp>
        <p:nvSpPr>
          <p:cNvPr name="TextBox 8" id="8"/>
          <p:cNvSpPr txBox="true"/>
          <p:nvPr/>
        </p:nvSpPr>
        <p:spPr>
          <a:xfrm rot="0">
            <a:off x="1333848" y="1321273"/>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 SIMILARITY BETWEEN GITA vs BIBLE using BERTTOPIC</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3448311"/>
            <a:ext cx="15726358" cy="4717908"/>
          </a:xfrm>
          <a:custGeom>
            <a:avLst/>
            <a:gdLst/>
            <a:ahLst/>
            <a:cxnLst/>
            <a:rect r="r" b="b" t="t" l="l"/>
            <a:pathLst>
              <a:path h="4717908" w="15726358">
                <a:moveTo>
                  <a:pt x="0" y="0"/>
                </a:moveTo>
                <a:lnTo>
                  <a:pt x="15726358" y="0"/>
                </a:lnTo>
                <a:lnTo>
                  <a:pt x="15726358" y="4717908"/>
                </a:lnTo>
                <a:lnTo>
                  <a:pt x="0" y="4717908"/>
                </a:lnTo>
                <a:lnTo>
                  <a:pt x="0" y="0"/>
                </a:lnTo>
                <a:close/>
              </a:path>
            </a:pathLst>
          </a:custGeom>
          <a:blipFill>
            <a:blip r:embed="rId5"/>
            <a:stretch>
              <a:fillRect l="0" t="0" r="0" b="0"/>
            </a:stretch>
          </a:blipFill>
        </p:spPr>
      </p:sp>
      <p:sp>
        <p:nvSpPr>
          <p:cNvPr name="TextBox 8" id="8"/>
          <p:cNvSpPr txBox="true"/>
          <p:nvPr/>
        </p:nvSpPr>
        <p:spPr>
          <a:xfrm rot="0">
            <a:off x="1333848" y="1321273"/>
            <a:ext cx="10875072" cy="51039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TOPIC SIMILARITY BETWEEN BIBLE vs QURAN using BERTTOPIC</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7828801" y="451252"/>
            <a:ext cx="4392431" cy="9471550"/>
          </a:xfrm>
          <a:custGeom>
            <a:avLst/>
            <a:gdLst/>
            <a:ahLst/>
            <a:cxnLst/>
            <a:rect r="r" b="b" t="t" l="l"/>
            <a:pathLst>
              <a:path h="9471550" w="4392431">
                <a:moveTo>
                  <a:pt x="0" y="0"/>
                </a:moveTo>
                <a:lnTo>
                  <a:pt x="4392431" y="0"/>
                </a:lnTo>
                <a:lnTo>
                  <a:pt x="4392431" y="9471550"/>
                </a:lnTo>
                <a:lnTo>
                  <a:pt x="0" y="9471550"/>
                </a:lnTo>
                <a:lnTo>
                  <a:pt x="0" y="0"/>
                </a:lnTo>
                <a:close/>
              </a:path>
            </a:pathLst>
          </a:custGeom>
          <a:blipFill>
            <a:blip r:embed="rId5"/>
            <a:stretch>
              <a:fillRect l="0" t="0" r="0" b="0"/>
            </a:stretch>
          </a:blipFill>
        </p:spPr>
      </p:sp>
      <p:sp>
        <p:nvSpPr>
          <p:cNvPr name="TextBox 8" id="8"/>
          <p:cNvSpPr txBox="true"/>
          <p:nvPr/>
        </p:nvSpPr>
        <p:spPr>
          <a:xfrm rot="0">
            <a:off x="2378455" y="3885275"/>
            <a:ext cx="3449280" cy="159624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ENTROPY SHIFT GRAPHS BETWEEN GITA vs BIBLE</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7804178" y="393594"/>
            <a:ext cx="4445909" cy="9586867"/>
          </a:xfrm>
          <a:custGeom>
            <a:avLst/>
            <a:gdLst/>
            <a:ahLst/>
            <a:cxnLst/>
            <a:rect r="r" b="b" t="t" l="l"/>
            <a:pathLst>
              <a:path h="9586867" w="4445909">
                <a:moveTo>
                  <a:pt x="0" y="0"/>
                </a:moveTo>
                <a:lnTo>
                  <a:pt x="4445910" y="0"/>
                </a:lnTo>
                <a:lnTo>
                  <a:pt x="4445910" y="9586866"/>
                </a:lnTo>
                <a:lnTo>
                  <a:pt x="0" y="9586866"/>
                </a:lnTo>
                <a:lnTo>
                  <a:pt x="0" y="0"/>
                </a:lnTo>
                <a:close/>
              </a:path>
            </a:pathLst>
          </a:custGeom>
          <a:blipFill>
            <a:blip r:embed="rId5"/>
            <a:stretch>
              <a:fillRect l="0" t="0" r="0" b="0"/>
            </a:stretch>
          </a:blipFill>
        </p:spPr>
      </p:sp>
      <p:sp>
        <p:nvSpPr>
          <p:cNvPr name="TextBox 8" id="8"/>
          <p:cNvSpPr txBox="true"/>
          <p:nvPr/>
        </p:nvSpPr>
        <p:spPr>
          <a:xfrm rot="0">
            <a:off x="2378455" y="3885275"/>
            <a:ext cx="3449280" cy="159624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ENTROPY SHIFT GRAPHS BETWEEN GITA vs QURAN</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7796708" y="382479"/>
            <a:ext cx="4456218" cy="9609096"/>
          </a:xfrm>
          <a:custGeom>
            <a:avLst/>
            <a:gdLst/>
            <a:ahLst/>
            <a:cxnLst/>
            <a:rect r="r" b="b" t="t" l="l"/>
            <a:pathLst>
              <a:path h="9609096" w="4456218">
                <a:moveTo>
                  <a:pt x="0" y="0"/>
                </a:moveTo>
                <a:lnTo>
                  <a:pt x="4456219" y="0"/>
                </a:lnTo>
                <a:lnTo>
                  <a:pt x="4456219" y="9609096"/>
                </a:lnTo>
                <a:lnTo>
                  <a:pt x="0" y="9609096"/>
                </a:lnTo>
                <a:lnTo>
                  <a:pt x="0" y="0"/>
                </a:lnTo>
                <a:close/>
              </a:path>
            </a:pathLst>
          </a:custGeom>
          <a:blipFill>
            <a:blip r:embed="rId5"/>
            <a:stretch>
              <a:fillRect l="0" t="0" r="0" b="0"/>
            </a:stretch>
          </a:blipFill>
        </p:spPr>
      </p:sp>
      <p:sp>
        <p:nvSpPr>
          <p:cNvPr name="TextBox 8" id="8"/>
          <p:cNvSpPr txBox="true"/>
          <p:nvPr/>
        </p:nvSpPr>
        <p:spPr>
          <a:xfrm rot="0">
            <a:off x="2378455" y="3885275"/>
            <a:ext cx="3449280" cy="159624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ENTROPY SHIFT GRAPHS BETWEEN BIBLE vs QURAN</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7864835" y="461683"/>
            <a:ext cx="4382757" cy="9450688"/>
          </a:xfrm>
          <a:custGeom>
            <a:avLst/>
            <a:gdLst/>
            <a:ahLst/>
            <a:cxnLst/>
            <a:rect r="r" b="b" t="t" l="l"/>
            <a:pathLst>
              <a:path h="9450688" w="4382757">
                <a:moveTo>
                  <a:pt x="0" y="0"/>
                </a:moveTo>
                <a:lnTo>
                  <a:pt x="4382757" y="0"/>
                </a:lnTo>
                <a:lnTo>
                  <a:pt x="4382757" y="9450688"/>
                </a:lnTo>
                <a:lnTo>
                  <a:pt x="0" y="9450688"/>
                </a:lnTo>
                <a:lnTo>
                  <a:pt x="0" y="0"/>
                </a:lnTo>
                <a:close/>
              </a:path>
            </a:pathLst>
          </a:custGeom>
          <a:blipFill>
            <a:blip r:embed="rId5"/>
            <a:stretch>
              <a:fillRect l="0" t="0" r="0" b="0"/>
            </a:stretch>
          </a:blipFill>
        </p:spPr>
      </p:sp>
      <p:sp>
        <p:nvSpPr>
          <p:cNvPr name="TextBox 8" id="8"/>
          <p:cNvSpPr txBox="true"/>
          <p:nvPr/>
        </p:nvSpPr>
        <p:spPr>
          <a:xfrm rot="0">
            <a:off x="2378455" y="3885275"/>
            <a:ext cx="3449280" cy="159624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PROPORTION SHIFT GRAPHS BETWEEN GITA vs BIBLE</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5400000">
            <a:off x="-7193679" y="3239326"/>
            <a:ext cx="12549356" cy="3895402"/>
            <a:chOff x="0" y="0"/>
            <a:chExt cx="3305180" cy="1025950"/>
          </a:xfrm>
        </p:grpSpPr>
        <p:sp>
          <p:nvSpPr>
            <p:cNvPr name="Freeform 4" id="4"/>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5" id="5"/>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6" id="6"/>
          <p:cNvGraphicFramePr>
            <a:graphicFrameLocks noGrp="true"/>
          </p:cNvGraphicFramePr>
          <p:nvPr/>
        </p:nvGraphicFramePr>
        <p:xfrm>
          <a:off x="1412421" y="1616529"/>
          <a:ext cx="16463282" cy="8420100"/>
        </p:xfrm>
        <a:graphic>
          <a:graphicData uri="http://schemas.openxmlformats.org/drawingml/2006/table">
            <a:tbl>
              <a:tblPr/>
              <a:tblGrid>
                <a:gridCol w="3087003"/>
                <a:gridCol w="3087003"/>
                <a:gridCol w="6357706"/>
                <a:gridCol w="3931571"/>
              </a:tblGrid>
              <a:tr h="1138627">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Authors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Findings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1430">
                <a:tc>
                  <a:txBody>
                    <a:bodyPr anchor="t" rtlCol="false"/>
                    <a:lstStyle/>
                    <a:p>
                      <a:pPr algn="l">
                        <a:lnSpc>
                          <a:spcPts val="2519"/>
                        </a:lnSpc>
                        <a:defRPr/>
                      </a:pPr>
                      <a:r>
                        <a:rPr lang="en-US" sz="1799">
                          <a:solidFill>
                            <a:srgbClr val="000000"/>
                          </a:solidFill>
                          <a:latin typeface="Arimo"/>
                          <a:ea typeface="Arimo"/>
                          <a:cs typeface="Arimo"/>
                          <a:sym typeface="Arimo"/>
                        </a:rPr>
                        <a:t>Modeling the Sacred: Considerations When Using Religious Texts in NLP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hlinkClick r:id="rId3" tooltip="https://ieeexplore.ieee.org/author/37089749183"/>
                        </a:rPr>
                        <a:t>B. Hutchinson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Discusses ethical considerations when applying NLP to religious texts, with a focus on machine translation and sentiment analysis.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Emphasized the importance of sensitivity when handling sacred writings for NLP tasks like sentiment analysis.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1430">
                <a:tc>
                  <a:txBody>
                    <a:bodyPr anchor="t" rtlCol="false"/>
                    <a:lstStyle/>
                    <a:p>
                      <a:pPr algn="l">
                        <a:lnSpc>
                          <a:spcPts val="2519"/>
                        </a:lnSpc>
                        <a:defRPr/>
                      </a:pPr>
                      <a:r>
                        <a:rPr lang="en-US" sz="1799">
                          <a:solidFill>
                            <a:srgbClr val="000000"/>
                          </a:solidFill>
                          <a:latin typeface="Arimo"/>
                          <a:ea typeface="Arimo"/>
                          <a:cs typeface="Arimo"/>
                          <a:sym typeface="Arimo"/>
                        </a:rPr>
                        <a:t>Large language model for Bible sentiment analysis: Sermon on the Mount</a:t>
                      </a:r>
                      <a:endParaRPr lang="en-US" sz="1100"/>
                    </a:p>
                    <a:p>
                      <a:pPr algn="l">
                        <a:lnSpc>
                          <a:spcPts val="2519"/>
                        </a:lnSpc>
                      </a:pPr>
                      <a:r>
                        <a:rPr lang="en-US" sz="1799">
                          <a:solidFill>
                            <a:srgbClr val="000000"/>
                          </a:solidFill>
                          <a:latin typeface="Arimo"/>
                          <a:ea typeface="Arimo"/>
                          <a:cs typeface="Arimo"/>
                          <a:sym typeface="Arimo"/>
                        </a:rPr>
                        <a:t>(2024)</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222222"/>
                          </a:solidFill>
                          <a:latin typeface="Arimo"/>
                          <a:ea typeface="Arimo"/>
                          <a:cs typeface="Arimo"/>
                          <a:sym typeface="Arimo"/>
                          <a:hlinkClick r:id="rId4" tooltip="https://arxiv.org/search/cs?searchtype=author&amp;query=Vora,+M"/>
                        </a:rPr>
                        <a:t>Mahek Vora</a:t>
                      </a:r>
                      <a:r>
                        <a:rPr lang="en-US" sz="1799">
                          <a:solidFill>
                            <a:srgbClr val="222222"/>
                          </a:solidFill>
                          <a:latin typeface="Arimo"/>
                          <a:ea typeface="Arimo"/>
                          <a:cs typeface="Arimo"/>
                          <a:sym typeface="Arimo"/>
                        </a:rPr>
                        <a:t>, </a:t>
                      </a:r>
                      <a:r>
                        <a:rPr lang="en-US" sz="1799">
                          <a:solidFill>
                            <a:srgbClr val="222222"/>
                          </a:solidFill>
                          <a:latin typeface="Arimo"/>
                          <a:ea typeface="Arimo"/>
                          <a:cs typeface="Arimo"/>
                          <a:sym typeface="Arimo"/>
                          <a:hlinkClick r:id="rId5" tooltip="https://arxiv.org/search/cs?searchtype=author&amp;query=Blau,+T"/>
                        </a:rPr>
                        <a:t>Tom Blau</a:t>
                      </a:r>
                      <a:r>
                        <a:rPr lang="en-US" sz="1799">
                          <a:solidFill>
                            <a:srgbClr val="222222"/>
                          </a:solidFill>
                          <a:latin typeface="Arimo"/>
                          <a:ea typeface="Arimo"/>
                          <a:cs typeface="Arimo"/>
                          <a:sym typeface="Arimo"/>
                        </a:rPr>
                        <a:t>, </a:t>
                      </a:r>
                      <a:r>
                        <a:rPr lang="en-US" sz="1799">
                          <a:solidFill>
                            <a:srgbClr val="222222"/>
                          </a:solidFill>
                          <a:latin typeface="Arimo"/>
                          <a:ea typeface="Arimo"/>
                          <a:cs typeface="Arimo"/>
                          <a:sym typeface="Arimo"/>
                          <a:hlinkClick r:id="rId6" tooltip="https://arxiv.org/search/cs?searchtype=author&amp;query=Kachhwal,+V"/>
                        </a:rPr>
                        <a:t>Vansh Kachhwal</a:t>
                      </a:r>
                      <a:r>
                        <a:rPr lang="en-US" sz="1799">
                          <a:solidFill>
                            <a:srgbClr val="222222"/>
                          </a:solidFill>
                          <a:latin typeface="Arimo"/>
                          <a:ea typeface="Arimo"/>
                          <a:cs typeface="Arimo"/>
                          <a:sym typeface="Arimo"/>
                        </a:rPr>
                        <a:t>, </a:t>
                      </a:r>
                      <a:r>
                        <a:rPr lang="en-US" sz="1799">
                          <a:solidFill>
                            <a:srgbClr val="222222"/>
                          </a:solidFill>
                          <a:latin typeface="Arimo"/>
                          <a:ea typeface="Arimo"/>
                          <a:cs typeface="Arimo"/>
                          <a:sym typeface="Arimo"/>
                          <a:hlinkClick r:id="rId7" tooltip="https://arxiv.org/search/cs?searchtype=author&amp;query=Solo,+A+M+G"/>
                        </a:rPr>
                        <a:t>Ashu M. G. Solo</a:t>
                      </a:r>
                      <a:r>
                        <a:rPr lang="en-US" sz="1799">
                          <a:solidFill>
                            <a:srgbClr val="222222"/>
                          </a:solidFill>
                          <a:latin typeface="Arimo"/>
                          <a:ea typeface="Arimo"/>
                          <a:cs typeface="Arimo"/>
                          <a:sym typeface="Arimo"/>
                        </a:rPr>
                        <a:t>, </a:t>
                      </a:r>
                      <a:r>
                        <a:rPr lang="en-US" sz="1799">
                          <a:solidFill>
                            <a:srgbClr val="222222"/>
                          </a:solidFill>
                          <a:latin typeface="Arimo"/>
                          <a:ea typeface="Arimo"/>
                          <a:cs typeface="Arimo"/>
                          <a:sym typeface="Arimo"/>
                          <a:hlinkClick r:id="rId8" tooltip="https://arxiv.org/search/cs?searchtype=author&amp;query=Chandra,+R"/>
                        </a:rPr>
                        <a:t>Rohitash Chandra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Use sentiment and semantic analysis to study and compare certain chapters of the Bible verse-by-verse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Varying levels of humor, optimism, and empathy in the respective chapters of the Bible were detected.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741430">
                <a:tc>
                  <a:txBody>
                    <a:bodyPr anchor="t" rtlCol="false"/>
                    <a:lstStyle/>
                    <a:p>
                      <a:pPr algn="l">
                        <a:lnSpc>
                          <a:spcPts val="2519"/>
                        </a:lnSpc>
                        <a:defRPr/>
                      </a:pPr>
                      <a:r>
                        <a:rPr lang="en-US" sz="1799">
                          <a:solidFill>
                            <a:srgbClr val="000000"/>
                          </a:solidFill>
                          <a:latin typeface="Arimo"/>
                          <a:ea typeface="Arimo"/>
                          <a:cs typeface="Arimo"/>
                          <a:sym typeface="Arimo"/>
                        </a:rPr>
                        <a:t>Artificial Intelligence for Topic Modelling in Hindu Philosophy (2022)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222222"/>
                          </a:solidFill>
                          <a:latin typeface="Arimo"/>
                          <a:ea typeface="Arimo"/>
                          <a:cs typeface="Arimo"/>
                          <a:sym typeface="Arimo"/>
                          <a:hlinkClick r:id="rId9" tooltip="https://ieeexplore.ieee.org/author/37086521869"/>
                        </a:rPr>
                        <a:t>R. Chandra, M. Ranjan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Applied AI for topic modeling between Upanishads and Bhagavad Gita to map key themes.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Successfully identified thematic connections between the Upanishads and Bhagavad Gita using topic modeling techniques.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57184">
                <a:tc>
                  <a:txBody>
                    <a:bodyPr anchor="t" rtlCol="false"/>
                    <a:lstStyle/>
                    <a:p>
                      <a:pPr algn="l">
                        <a:lnSpc>
                          <a:spcPts val="2519"/>
                        </a:lnSpc>
                        <a:defRPr/>
                      </a:pPr>
                      <a:r>
                        <a:rPr lang="en-US" sz="1799">
                          <a:solidFill>
                            <a:srgbClr val="000000"/>
                          </a:solidFill>
                          <a:latin typeface="Arimo"/>
                          <a:ea typeface="Arimo"/>
                          <a:cs typeface="Arimo"/>
                          <a:sym typeface="Arimo"/>
                        </a:rPr>
                        <a:t>Semantic and Sentiment Analysis of Selected Bhagavad Gita Translations Using BERT (2022)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222222"/>
                          </a:solidFill>
                          <a:latin typeface="Arimo"/>
                          <a:ea typeface="Arimo"/>
                          <a:cs typeface="Arimo"/>
                          <a:sym typeface="Arimo"/>
                        </a:rPr>
                        <a:t>R. Chandra, V. Kulkarni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Performed semantic and sentiment analysis on Bhagavad Gita translations using BERT-based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Showed how BERT-based analysis can provide deeper insights into semantic and emotional dimensions of Bhagavad Gita.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333848" y="28575"/>
            <a:ext cx="1132140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LITERATURE SURVEY</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7942486" y="556584"/>
            <a:ext cx="4323722" cy="9323390"/>
          </a:xfrm>
          <a:custGeom>
            <a:avLst/>
            <a:gdLst/>
            <a:ahLst/>
            <a:cxnLst/>
            <a:rect r="r" b="b" t="t" l="l"/>
            <a:pathLst>
              <a:path h="9323390" w="4323722">
                <a:moveTo>
                  <a:pt x="0" y="0"/>
                </a:moveTo>
                <a:lnTo>
                  <a:pt x="4323722" y="0"/>
                </a:lnTo>
                <a:lnTo>
                  <a:pt x="4323722" y="9323390"/>
                </a:lnTo>
                <a:lnTo>
                  <a:pt x="0" y="9323390"/>
                </a:lnTo>
                <a:lnTo>
                  <a:pt x="0" y="0"/>
                </a:lnTo>
                <a:close/>
              </a:path>
            </a:pathLst>
          </a:custGeom>
          <a:blipFill>
            <a:blip r:embed="rId5"/>
            <a:stretch>
              <a:fillRect l="0" t="0" r="0" b="0"/>
            </a:stretch>
          </a:blipFill>
        </p:spPr>
      </p:sp>
      <p:sp>
        <p:nvSpPr>
          <p:cNvPr name="TextBox 8" id="8"/>
          <p:cNvSpPr txBox="true"/>
          <p:nvPr/>
        </p:nvSpPr>
        <p:spPr>
          <a:xfrm rot="0">
            <a:off x="2378455" y="3885275"/>
            <a:ext cx="3449280" cy="159624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PROPORTION SHIFT GRAPHS BETWEEN GITA vs QURAN</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8007896" y="675969"/>
            <a:ext cx="4378761" cy="9232094"/>
          </a:xfrm>
          <a:custGeom>
            <a:avLst/>
            <a:gdLst/>
            <a:ahLst/>
            <a:cxnLst/>
            <a:rect r="r" b="b" t="t" l="l"/>
            <a:pathLst>
              <a:path h="9232094" w="4378761">
                <a:moveTo>
                  <a:pt x="0" y="0"/>
                </a:moveTo>
                <a:lnTo>
                  <a:pt x="4378761" y="0"/>
                </a:lnTo>
                <a:lnTo>
                  <a:pt x="4378761" y="9232094"/>
                </a:lnTo>
                <a:lnTo>
                  <a:pt x="0" y="9232094"/>
                </a:lnTo>
                <a:lnTo>
                  <a:pt x="0" y="0"/>
                </a:lnTo>
                <a:close/>
              </a:path>
            </a:pathLst>
          </a:custGeom>
          <a:blipFill>
            <a:blip r:embed="rId5"/>
            <a:stretch>
              <a:fillRect l="0" t="-2274" r="0" b="0"/>
            </a:stretch>
          </a:blipFill>
        </p:spPr>
      </p:sp>
      <p:sp>
        <p:nvSpPr>
          <p:cNvPr name="TextBox 8" id="8"/>
          <p:cNvSpPr txBox="true"/>
          <p:nvPr/>
        </p:nvSpPr>
        <p:spPr>
          <a:xfrm rot="0">
            <a:off x="2378455" y="3885275"/>
            <a:ext cx="3449280" cy="159624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PROPORTION SHIFT GRAPHS BETWEEN BIBLE vs QURAN</a:t>
            </a:r>
          </a:p>
        </p:txBody>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8" id="8"/>
          <p:cNvSpPr txBox="true"/>
          <p:nvPr/>
        </p:nvSpPr>
        <p:spPr>
          <a:xfrm rot="0">
            <a:off x="1492810" y="1281543"/>
            <a:ext cx="11236727" cy="667646"/>
          </a:xfrm>
          <a:prstGeom prst="rect">
            <a:avLst/>
          </a:prstGeom>
        </p:spPr>
        <p:txBody>
          <a:bodyPr anchor="t" rtlCol="false" tIns="0" lIns="0" bIns="0" rIns="0">
            <a:spAutoFit/>
          </a:bodyPr>
          <a:lstStyle/>
          <a:p>
            <a:pPr algn="l">
              <a:lnSpc>
                <a:spcPts val="5671"/>
              </a:lnSpc>
            </a:pPr>
            <a:r>
              <a:rPr lang="en-US" sz="3544" u="sng" b="true">
                <a:solidFill>
                  <a:srgbClr val="01003B"/>
                </a:solidFill>
                <a:latin typeface="Be Vietnam Ultra-Bold"/>
                <a:ea typeface="Be Vietnam Ultra-Bold"/>
                <a:cs typeface="Be Vietnam Ultra-Bold"/>
                <a:sym typeface="Be Vietnam Ultra-Bold"/>
              </a:rPr>
              <a:t>Corpus Distance Measures in Religious Texts</a:t>
            </a:r>
          </a:p>
        </p:txBody>
      </p:sp>
      <p:sp>
        <p:nvSpPr>
          <p:cNvPr name="TextBox 9" id="9"/>
          <p:cNvSpPr txBox="true"/>
          <p:nvPr/>
        </p:nvSpPr>
        <p:spPr>
          <a:xfrm rot="0">
            <a:off x="1492810" y="2536333"/>
            <a:ext cx="11963410" cy="2314430"/>
          </a:xfrm>
          <a:prstGeom prst="rect">
            <a:avLst/>
          </a:prstGeom>
        </p:spPr>
        <p:txBody>
          <a:bodyPr anchor="t" rtlCol="false" tIns="0" lIns="0" bIns="0" rIns="0">
            <a:spAutoFit/>
          </a:bodyPr>
          <a:lstStyle/>
          <a:p>
            <a:pPr algn="l">
              <a:lnSpc>
                <a:spcPts val="4608"/>
              </a:lnSpc>
              <a:spcBef>
                <a:spcPct val="0"/>
              </a:spcBef>
            </a:pPr>
            <a:r>
              <a:rPr lang="en-US" b="true" sz="3339">
                <a:solidFill>
                  <a:srgbClr val="01003B"/>
                </a:solidFill>
                <a:latin typeface="Be Vietnam Ultra-Bold"/>
                <a:ea typeface="Be Vietnam Ultra-Bold"/>
                <a:cs typeface="Be Vietnam Ultra-Bold"/>
                <a:sym typeface="Be Vietnam Ultra-Bold"/>
              </a:rPr>
              <a:t>1. FRÉCHET INCEPTION DISTANCE (FID) – NO EMBEDDINGS</a:t>
            </a:r>
          </a:p>
          <a:p>
            <a:pPr algn="l" marL="721041" indent="-360520" lvl="1">
              <a:lnSpc>
                <a:spcPts val="4608"/>
              </a:lnSpc>
              <a:buFont typeface="Arial"/>
              <a:buChar char="•"/>
            </a:pPr>
            <a:r>
              <a:rPr lang="en-US" sz="3339">
                <a:solidFill>
                  <a:srgbClr val="01003B"/>
                </a:solidFill>
                <a:latin typeface="Be Vietnam"/>
                <a:ea typeface="Be Vietnam"/>
                <a:cs typeface="Be Vietnam"/>
                <a:sym typeface="Be Vietnam"/>
              </a:rPr>
              <a:t>FID (Bible vs Gita): 0.387 (Lower means closer)</a:t>
            </a:r>
          </a:p>
          <a:p>
            <a:pPr algn="l" marL="721041" indent="-360520" lvl="1">
              <a:lnSpc>
                <a:spcPts val="4608"/>
              </a:lnSpc>
              <a:buFont typeface="Arial"/>
              <a:buChar char="•"/>
            </a:pPr>
            <a:r>
              <a:rPr lang="en-US" sz="3339">
                <a:solidFill>
                  <a:srgbClr val="01003B"/>
                </a:solidFill>
                <a:latin typeface="Be Vietnam"/>
                <a:ea typeface="Be Vietnam"/>
                <a:cs typeface="Be Vietnam"/>
                <a:sym typeface="Be Vietnam"/>
              </a:rPr>
              <a:t>FID (Bible vs Quran): 0.166</a:t>
            </a:r>
          </a:p>
          <a:p>
            <a:pPr algn="l" marL="721041" indent="-360520" lvl="1">
              <a:lnSpc>
                <a:spcPts val="4608"/>
              </a:lnSpc>
              <a:buFont typeface="Arial"/>
              <a:buChar char="•"/>
            </a:pPr>
            <a:r>
              <a:rPr lang="en-US" sz="3339">
                <a:solidFill>
                  <a:srgbClr val="01003B"/>
                </a:solidFill>
                <a:latin typeface="Be Vietnam"/>
                <a:ea typeface="Be Vietnam"/>
                <a:cs typeface="Be Vietnam"/>
                <a:sym typeface="Be Vietnam"/>
              </a:rPr>
              <a:t>FID (Gita vs Quran): 0.380</a:t>
            </a:r>
          </a:p>
        </p:txBody>
      </p:sp>
      <p:sp>
        <p:nvSpPr>
          <p:cNvPr name="TextBox 10" id="10"/>
          <p:cNvSpPr txBox="true"/>
          <p:nvPr/>
        </p:nvSpPr>
        <p:spPr>
          <a:xfrm rot="0">
            <a:off x="1492810" y="5996559"/>
            <a:ext cx="11734154" cy="3034950"/>
          </a:xfrm>
          <a:prstGeom prst="rect">
            <a:avLst/>
          </a:prstGeom>
        </p:spPr>
        <p:txBody>
          <a:bodyPr anchor="t" rtlCol="false" tIns="0" lIns="0" bIns="0" rIns="0">
            <a:spAutoFit/>
          </a:bodyPr>
          <a:lstStyle/>
          <a:p>
            <a:pPr algn="l">
              <a:lnSpc>
                <a:spcPts val="4812"/>
              </a:lnSpc>
              <a:spcBef>
                <a:spcPct val="0"/>
              </a:spcBef>
            </a:pPr>
            <a:r>
              <a:rPr lang="en-US" b="true" sz="3487">
                <a:solidFill>
                  <a:srgbClr val="01003B"/>
                </a:solidFill>
                <a:latin typeface="Be Vietnam Ultra-Bold"/>
                <a:ea typeface="Be Vietnam Ultra-Bold"/>
                <a:cs typeface="Be Vietnam Ultra-Bold"/>
                <a:sym typeface="Be Vietnam Ultra-Bold"/>
              </a:rPr>
              <a:t>2</a:t>
            </a:r>
            <a:r>
              <a:rPr lang="en-US" b="true" sz="3487">
                <a:solidFill>
                  <a:srgbClr val="01003B"/>
                </a:solidFill>
                <a:latin typeface="Be Vietnam Ultra-Bold"/>
                <a:ea typeface="Be Vietnam Ultra-Bold"/>
                <a:cs typeface="Be Vietnam Ultra-Bold"/>
                <a:sym typeface="Be Vietnam Ultra-Bold"/>
              </a:rPr>
              <a:t>. COSINE SIMILARITY (AVERAGED EMBEDDINGS)</a:t>
            </a:r>
          </a:p>
          <a:p>
            <a:pPr algn="l" marL="752959" indent="-376480" lvl="1">
              <a:lnSpc>
                <a:spcPts val="4812"/>
              </a:lnSpc>
              <a:buFont typeface="Arial"/>
              <a:buChar char="•"/>
            </a:pPr>
            <a:r>
              <a:rPr lang="en-US" sz="3487">
                <a:solidFill>
                  <a:srgbClr val="01003B"/>
                </a:solidFill>
                <a:latin typeface="Be Vietnam"/>
                <a:ea typeface="Be Vietnam"/>
                <a:cs typeface="Be Vietnam"/>
                <a:sym typeface="Be Vietnam"/>
              </a:rPr>
              <a:t>Bible vs Gita: 0.728</a:t>
            </a:r>
          </a:p>
          <a:p>
            <a:pPr algn="l" marL="752959" indent="-376480" lvl="1">
              <a:lnSpc>
                <a:spcPts val="4812"/>
              </a:lnSpc>
              <a:buFont typeface="Arial"/>
              <a:buChar char="•"/>
            </a:pPr>
            <a:r>
              <a:rPr lang="en-US" sz="3487">
                <a:solidFill>
                  <a:srgbClr val="01003B"/>
                </a:solidFill>
                <a:latin typeface="Be Vietnam"/>
                <a:ea typeface="Be Vietnam"/>
                <a:cs typeface="Be Vietnam"/>
                <a:sym typeface="Be Vietnam"/>
              </a:rPr>
              <a:t>Bible vs Quran: 0.898</a:t>
            </a:r>
          </a:p>
          <a:p>
            <a:pPr algn="l" marL="752959" indent="-376480" lvl="1">
              <a:lnSpc>
                <a:spcPts val="4812"/>
              </a:lnSpc>
              <a:buFont typeface="Arial"/>
              <a:buChar char="•"/>
            </a:pPr>
            <a:r>
              <a:rPr lang="en-US" sz="3487">
                <a:solidFill>
                  <a:srgbClr val="01003B"/>
                </a:solidFill>
                <a:latin typeface="Be Vietnam"/>
                <a:ea typeface="Be Vietnam"/>
                <a:cs typeface="Be Vietnam"/>
                <a:sym typeface="Be Vietnam"/>
              </a:rPr>
              <a:t>Gita vs Quran: 0.776</a:t>
            </a:r>
          </a:p>
          <a:p>
            <a:pPr algn="l">
              <a:lnSpc>
                <a:spcPts val="4812"/>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8" id="8"/>
          <p:cNvSpPr txBox="true"/>
          <p:nvPr/>
        </p:nvSpPr>
        <p:spPr>
          <a:xfrm rot="0">
            <a:off x="1492810" y="1272018"/>
            <a:ext cx="11236727" cy="691142"/>
          </a:xfrm>
          <a:prstGeom prst="rect">
            <a:avLst/>
          </a:prstGeom>
        </p:spPr>
        <p:txBody>
          <a:bodyPr anchor="t" rtlCol="false" tIns="0" lIns="0" bIns="0" rIns="0">
            <a:spAutoFit/>
          </a:bodyPr>
          <a:lstStyle/>
          <a:p>
            <a:pPr algn="l">
              <a:lnSpc>
                <a:spcPts val="5831"/>
              </a:lnSpc>
            </a:pPr>
            <a:r>
              <a:rPr lang="en-US" sz="3644" u="sng" b="true">
                <a:solidFill>
                  <a:srgbClr val="01003B"/>
                </a:solidFill>
                <a:latin typeface="Be Vietnam Ultra-Bold"/>
                <a:ea typeface="Be Vietnam Ultra-Bold"/>
                <a:cs typeface="Be Vietnam Ultra-Bold"/>
                <a:sym typeface="Be Vietnam Ultra-Bold"/>
              </a:rPr>
              <a:t>Corpus Distance Measures in Religious Texts</a:t>
            </a:r>
          </a:p>
        </p:txBody>
      </p:sp>
      <p:sp>
        <p:nvSpPr>
          <p:cNvPr name="TextBox 9" id="9"/>
          <p:cNvSpPr txBox="true"/>
          <p:nvPr/>
        </p:nvSpPr>
        <p:spPr>
          <a:xfrm rot="0">
            <a:off x="1582561" y="3354195"/>
            <a:ext cx="11236727" cy="4057505"/>
          </a:xfrm>
          <a:prstGeom prst="rect">
            <a:avLst/>
          </a:prstGeom>
        </p:spPr>
        <p:txBody>
          <a:bodyPr anchor="t" rtlCol="false" tIns="0" lIns="0" bIns="0" rIns="0">
            <a:spAutoFit/>
          </a:bodyPr>
          <a:lstStyle/>
          <a:p>
            <a:pPr algn="l">
              <a:lnSpc>
                <a:spcPts val="4608"/>
              </a:lnSpc>
            </a:pPr>
            <a:r>
              <a:rPr lang="en-US" sz="3339" b="true">
                <a:solidFill>
                  <a:srgbClr val="01003B"/>
                </a:solidFill>
                <a:latin typeface="Be Vietnam Ultra-Bold"/>
                <a:ea typeface="Be Vietnam Ultra-Bold"/>
                <a:cs typeface="Be Vietnam Ultra-Bold"/>
                <a:sym typeface="Be Vietnam Ultra-Bold"/>
              </a:rPr>
              <a:t>3. CENTROID COMPARISONS</a:t>
            </a:r>
          </a:p>
          <a:p>
            <a:pPr algn="l">
              <a:lnSpc>
                <a:spcPts val="4608"/>
              </a:lnSpc>
            </a:pPr>
          </a:p>
          <a:p>
            <a:pPr algn="l">
              <a:lnSpc>
                <a:spcPts val="4608"/>
              </a:lnSpc>
            </a:pPr>
            <a:r>
              <a:rPr lang="en-US" sz="3339">
                <a:solidFill>
                  <a:srgbClr val="01003B"/>
                </a:solidFill>
                <a:latin typeface="Be Vietnam"/>
                <a:ea typeface="Be Vietnam"/>
                <a:cs typeface="Be Vietnam"/>
                <a:sym typeface="Be Vietnam"/>
              </a:rPr>
              <a:t>Cosine Similarity (Average):</a:t>
            </a:r>
          </a:p>
          <a:p>
            <a:pPr algn="l" marL="721041" indent="-360520" lvl="1">
              <a:lnSpc>
                <a:spcPts val="4608"/>
              </a:lnSpc>
              <a:buFont typeface="Arial"/>
              <a:buChar char="•"/>
            </a:pPr>
            <a:r>
              <a:rPr lang="en-US" sz="3339">
                <a:solidFill>
                  <a:srgbClr val="01003B"/>
                </a:solidFill>
                <a:latin typeface="Be Vietnam"/>
                <a:ea typeface="Be Vietnam"/>
                <a:cs typeface="Be Vietnam"/>
                <a:sym typeface="Be Vietnam"/>
              </a:rPr>
              <a:t>Bible vs Gita: 0.542</a:t>
            </a:r>
          </a:p>
          <a:p>
            <a:pPr algn="l" marL="721041" indent="-360520" lvl="1">
              <a:lnSpc>
                <a:spcPts val="4608"/>
              </a:lnSpc>
              <a:buFont typeface="Arial"/>
              <a:buChar char="•"/>
            </a:pPr>
            <a:r>
              <a:rPr lang="en-US" sz="3339">
                <a:solidFill>
                  <a:srgbClr val="01003B"/>
                </a:solidFill>
                <a:latin typeface="Be Vietnam"/>
                <a:ea typeface="Be Vietnam"/>
                <a:cs typeface="Be Vietnam"/>
                <a:sym typeface="Be Vietnam"/>
              </a:rPr>
              <a:t>Bible vs Quran: 0.704</a:t>
            </a:r>
          </a:p>
          <a:p>
            <a:pPr algn="l" marL="721041" indent="-360520" lvl="1">
              <a:lnSpc>
                <a:spcPts val="4608"/>
              </a:lnSpc>
              <a:buFont typeface="Arial"/>
              <a:buChar char="•"/>
            </a:pPr>
            <a:r>
              <a:rPr lang="en-US" sz="3339">
                <a:solidFill>
                  <a:srgbClr val="01003B"/>
                </a:solidFill>
                <a:latin typeface="Be Vietnam"/>
                <a:ea typeface="Be Vietnam"/>
                <a:cs typeface="Be Vietnam"/>
                <a:sym typeface="Be Vietnam"/>
              </a:rPr>
              <a:t>Gita vs Quran: 0.623</a:t>
            </a:r>
          </a:p>
          <a:p>
            <a:pPr algn="l">
              <a:lnSpc>
                <a:spcPts val="4608"/>
              </a:lnSpc>
            </a:pPr>
          </a:p>
        </p:txBody>
      </p:sp>
      <p:sp>
        <p:nvSpPr>
          <p:cNvPr name="TextBox 10" id="10"/>
          <p:cNvSpPr txBox="true"/>
          <p:nvPr/>
        </p:nvSpPr>
        <p:spPr>
          <a:xfrm rot="0">
            <a:off x="8647069" y="4432413"/>
            <a:ext cx="6524149" cy="2424955"/>
          </a:xfrm>
          <a:prstGeom prst="rect">
            <a:avLst/>
          </a:prstGeom>
        </p:spPr>
        <p:txBody>
          <a:bodyPr anchor="t" rtlCol="false" tIns="0" lIns="0" bIns="0" rIns="0">
            <a:spAutoFit/>
          </a:bodyPr>
          <a:lstStyle/>
          <a:p>
            <a:pPr algn="ctr">
              <a:lnSpc>
                <a:spcPts val="4836"/>
              </a:lnSpc>
              <a:spcBef>
                <a:spcPct val="0"/>
              </a:spcBef>
            </a:pPr>
            <a:r>
              <a:rPr lang="en-US" sz="3504">
                <a:solidFill>
                  <a:srgbClr val="01003B"/>
                </a:solidFill>
                <a:latin typeface="Be Vietnam"/>
                <a:ea typeface="Be Vietnam"/>
                <a:cs typeface="Be Vietnam"/>
                <a:sym typeface="Be Vietnam"/>
              </a:rPr>
              <a:t>Euclidean Distance (Average):</a:t>
            </a:r>
          </a:p>
          <a:p>
            <a:pPr algn="ctr">
              <a:lnSpc>
                <a:spcPts val="4836"/>
              </a:lnSpc>
              <a:spcBef>
                <a:spcPct val="0"/>
              </a:spcBef>
            </a:pPr>
            <a:r>
              <a:rPr lang="en-US" sz="3504">
                <a:solidFill>
                  <a:srgbClr val="01003B"/>
                </a:solidFill>
                <a:latin typeface="Be Vietnam"/>
                <a:ea typeface="Be Vietnam"/>
                <a:cs typeface="Be Vietnam"/>
                <a:sym typeface="Be Vietnam"/>
              </a:rPr>
              <a:t>Bible vs Gita: 0.528</a:t>
            </a:r>
          </a:p>
          <a:p>
            <a:pPr algn="ctr">
              <a:lnSpc>
                <a:spcPts val="4836"/>
              </a:lnSpc>
              <a:spcBef>
                <a:spcPct val="0"/>
              </a:spcBef>
            </a:pPr>
            <a:r>
              <a:rPr lang="en-US" sz="3504">
                <a:solidFill>
                  <a:srgbClr val="01003B"/>
                </a:solidFill>
                <a:latin typeface="Be Vietnam"/>
                <a:ea typeface="Be Vietnam"/>
                <a:cs typeface="Be Vietnam"/>
                <a:sym typeface="Be Vietnam"/>
              </a:rPr>
              <a:t>Bible vs Quran: 0.417</a:t>
            </a:r>
          </a:p>
          <a:p>
            <a:pPr algn="ctr">
              <a:lnSpc>
                <a:spcPts val="4836"/>
              </a:lnSpc>
              <a:spcBef>
                <a:spcPct val="0"/>
              </a:spcBef>
            </a:pPr>
            <a:r>
              <a:rPr lang="en-US" sz="3504">
                <a:solidFill>
                  <a:srgbClr val="01003B"/>
                </a:solidFill>
                <a:latin typeface="Be Vietnam"/>
                <a:ea typeface="Be Vietnam"/>
                <a:cs typeface="Be Vietnam"/>
                <a:sym typeface="Be Vietnam"/>
              </a:rPr>
              <a:t>Gita vs Quran: 0.491</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8" id="8"/>
          <p:cNvSpPr txBox="true"/>
          <p:nvPr/>
        </p:nvSpPr>
        <p:spPr>
          <a:xfrm rot="0">
            <a:off x="1492810" y="1272018"/>
            <a:ext cx="11236727" cy="4074421"/>
          </a:xfrm>
          <a:prstGeom prst="rect">
            <a:avLst/>
          </a:prstGeom>
        </p:spPr>
        <p:txBody>
          <a:bodyPr anchor="t" rtlCol="false" tIns="0" lIns="0" bIns="0" rIns="0">
            <a:spAutoFit/>
          </a:bodyPr>
          <a:lstStyle/>
          <a:p>
            <a:pPr algn="l">
              <a:lnSpc>
                <a:spcPts val="5831"/>
              </a:lnSpc>
            </a:pPr>
            <a:r>
              <a:rPr lang="en-US" sz="3644" u="sng" b="true">
                <a:solidFill>
                  <a:srgbClr val="01003B"/>
                </a:solidFill>
                <a:latin typeface="Be Vietnam Ultra-Bold"/>
                <a:ea typeface="Be Vietnam Ultra-Bold"/>
                <a:cs typeface="Be Vietnam Ultra-Bold"/>
                <a:sym typeface="Be Vietnam Ultra-Bold"/>
              </a:rPr>
              <a:t>Sentiment Analysis Using VADER</a:t>
            </a:r>
          </a:p>
          <a:p>
            <a:pPr algn="l">
              <a:lnSpc>
                <a:spcPts val="5831"/>
              </a:lnSpc>
            </a:pPr>
          </a:p>
          <a:p>
            <a:pPr algn="l">
              <a:lnSpc>
                <a:spcPts val="5031"/>
              </a:lnSpc>
            </a:pPr>
            <a:r>
              <a:rPr lang="en-US" sz="3144" b="true">
                <a:solidFill>
                  <a:srgbClr val="FF3131"/>
                </a:solidFill>
                <a:latin typeface="Be Vietnam Ultra-Bold"/>
                <a:ea typeface="Be Vietnam Ultra-Bold"/>
                <a:cs typeface="Be Vietnam Ultra-Bold"/>
                <a:sym typeface="Be Vietnam Ultra-Bold"/>
              </a:rPr>
              <a:t>DISCLAIMER:</a:t>
            </a:r>
          </a:p>
          <a:p>
            <a:pPr algn="l">
              <a:lnSpc>
                <a:spcPts val="3911"/>
              </a:lnSpc>
            </a:pPr>
            <a:r>
              <a:rPr lang="en-US" sz="2444">
                <a:solidFill>
                  <a:srgbClr val="01003B"/>
                </a:solidFill>
                <a:latin typeface="Be Vietnam"/>
                <a:ea typeface="Be Vietnam"/>
                <a:cs typeface="Be Vietnam"/>
                <a:sym typeface="Be Vietnam"/>
              </a:rPr>
              <a:t>VADER sentiment analysis assigns scores in the range of [-1, 1]. However, </a:t>
            </a:r>
            <a:r>
              <a:rPr lang="en-US" sz="2444" b="true">
                <a:solidFill>
                  <a:srgbClr val="01003B"/>
                </a:solidFill>
                <a:latin typeface="Be Vietnam Ultra-Bold"/>
                <a:ea typeface="Be Vietnam Ultra-Bold"/>
                <a:cs typeface="Be Vietnam Ultra-Bold"/>
                <a:sym typeface="Be Vietnam Ultra-Bold"/>
              </a:rPr>
              <a:t>we cannot interpret these scores to be indicative of moral rightness/wrongness in the text.</a:t>
            </a:r>
            <a:r>
              <a:rPr lang="en-US" sz="2444">
                <a:solidFill>
                  <a:srgbClr val="01003B"/>
                </a:solidFill>
                <a:latin typeface="Be Vietnam"/>
                <a:ea typeface="Be Vietnam"/>
                <a:cs typeface="Be Vietnam"/>
                <a:sym typeface="Be Vietnam"/>
              </a:rPr>
              <a:t> These scores are assigned based on the words in it individually.</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333848" y="2832440"/>
            <a:ext cx="8273527" cy="5202801"/>
          </a:xfrm>
          <a:custGeom>
            <a:avLst/>
            <a:gdLst/>
            <a:ahLst/>
            <a:cxnLst/>
            <a:rect r="r" b="b" t="t" l="l"/>
            <a:pathLst>
              <a:path h="5202801" w="8273527">
                <a:moveTo>
                  <a:pt x="0" y="0"/>
                </a:moveTo>
                <a:lnTo>
                  <a:pt x="8273527" y="0"/>
                </a:lnTo>
                <a:lnTo>
                  <a:pt x="8273527" y="5202801"/>
                </a:lnTo>
                <a:lnTo>
                  <a:pt x="0" y="5202801"/>
                </a:lnTo>
                <a:lnTo>
                  <a:pt x="0" y="0"/>
                </a:lnTo>
                <a:close/>
              </a:path>
            </a:pathLst>
          </a:custGeom>
          <a:blipFill>
            <a:blip r:embed="rId5"/>
            <a:stretch>
              <a:fillRect l="0" t="0" r="0" b="0"/>
            </a:stretch>
          </a:blipFill>
        </p:spPr>
      </p:sp>
      <p:sp>
        <p:nvSpPr>
          <p:cNvPr name="Freeform 8" id="8"/>
          <p:cNvSpPr/>
          <p:nvPr/>
        </p:nvSpPr>
        <p:spPr>
          <a:xfrm flipH="false" flipV="false" rot="0">
            <a:off x="10470617" y="3684582"/>
            <a:ext cx="5194769" cy="3498518"/>
          </a:xfrm>
          <a:custGeom>
            <a:avLst/>
            <a:gdLst/>
            <a:ahLst/>
            <a:cxnLst/>
            <a:rect r="r" b="b" t="t" l="l"/>
            <a:pathLst>
              <a:path h="3498518" w="5194769">
                <a:moveTo>
                  <a:pt x="0" y="0"/>
                </a:moveTo>
                <a:lnTo>
                  <a:pt x="5194769" y="0"/>
                </a:lnTo>
                <a:lnTo>
                  <a:pt x="5194769" y="3498517"/>
                </a:lnTo>
                <a:lnTo>
                  <a:pt x="0" y="3498517"/>
                </a:lnTo>
                <a:lnTo>
                  <a:pt x="0" y="0"/>
                </a:lnTo>
                <a:close/>
              </a:path>
            </a:pathLst>
          </a:custGeom>
          <a:blipFill>
            <a:blip r:embed="rId6"/>
            <a:stretch>
              <a:fillRect l="0" t="0" r="0" b="0"/>
            </a:stretch>
          </a:blipFill>
        </p:spPr>
      </p:sp>
      <p:sp>
        <p:nvSpPr>
          <p:cNvPr name="TextBox 9" id="9"/>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10" id="10"/>
          <p:cNvSpPr txBox="true"/>
          <p:nvPr/>
        </p:nvSpPr>
        <p:spPr>
          <a:xfrm rot="0">
            <a:off x="1492810" y="1272018"/>
            <a:ext cx="11236727" cy="691142"/>
          </a:xfrm>
          <a:prstGeom prst="rect">
            <a:avLst/>
          </a:prstGeom>
        </p:spPr>
        <p:txBody>
          <a:bodyPr anchor="t" rtlCol="false" tIns="0" lIns="0" bIns="0" rIns="0">
            <a:spAutoFit/>
          </a:bodyPr>
          <a:lstStyle/>
          <a:p>
            <a:pPr algn="l">
              <a:lnSpc>
                <a:spcPts val="5831"/>
              </a:lnSpc>
            </a:pPr>
            <a:r>
              <a:rPr lang="en-US" sz="3644" u="sng" b="true">
                <a:solidFill>
                  <a:srgbClr val="01003B"/>
                </a:solidFill>
                <a:latin typeface="Be Vietnam Ultra-Bold"/>
                <a:ea typeface="Be Vietnam Ultra-Bold"/>
                <a:cs typeface="Be Vietnam Ultra-Bold"/>
                <a:sym typeface="Be Vietnam Ultra-Bold"/>
              </a:rPr>
              <a:t>Sentiment Analysis Using VADER</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8" id="8"/>
          <p:cNvSpPr txBox="true"/>
          <p:nvPr/>
        </p:nvSpPr>
        <p:spPr>
          <a:xfrm rot="0">
            <a:off x="1492810" y="1272018"/>
            <a:ext cx="11236727" cy="7524376"/>
          </a:xfrm>
          <a:prstGeom prst="rect">
            <a:avLst/>
          </a:prstGeom>
        </p:spPr>
        <p:txBody>
          <a:bodyPr anchor="t" rtlCol="false" tIns="0" lIns="0" bIns="0" rIns="0">
            <a:spAutoFit/>
          </a:bodyPr>
          <a:lstStyle/>
          <a:p>
            <a:pPr algn="l">
              <a:lnSpc>
                <a:spcPts val="5831"/>
              </a:lnSpc>
            </a:pPr>
            <a:r>
              <a:rPr lang="en-US" sz="3644" b="true">
                <a:solidFill>
                  <a:srgbClr val="01003B"/>
                </a:solidFill>
                <a:latin typeface="Be Vietnam Ultra-Bold"/>
                <a:ea typeface="Be Vietnam Ultra-Bold"/>
                <a:cs typeface="Be Vietnam Ultra-Bold"/>
                <a:sym typeface="Be Vietnam Ultra-Bold"/>
              </a:rPr>
              <a:t>Sentiment Analysis w.r.t Modern Topics</a:t>
            </a:r>
          </a:p>
          <a:p>
            <a:pPr algn="l">
              <a:lnSpc>
                <a:spcPts val="5831"/>
              </a:lnSpc>
            </a:pPr>
          </a:p>
          <a:p>
            <a:pPr algn="l">
              <a:lnSpc>
                <a:spcPts val="4391"/>
              </a:lnSpc>
            </a:pPr>
            <a:r>
              <a:rPr lang="en-US" sz="2744" b="true">
                <a:solidFill>
                  <a:srgbClr val="01003B"/>
                </a:solidFill>
                <a:latin typeface="Be Vietnam Ultra-Bold"/>
                <a:ea typeface="Be Vietnam Ultra-Bold"/>
                <a:cs typeface="Be Vietnam Ultra-Bold"/>
                <a:sym typeface="Be Vietnam Ultra-Bold"/>
              </a:rPr>
              <a:t>TOPICS:</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Gender roles and gender equality</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Violence, war, peace, and forgiveness</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Slavery, human rights, and dignity</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Religious tolerance, interfaith relations, and apostasy</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Freedom of speech and expression</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Marital relations and sexuality</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Wealth, greed and charity</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Environment, preservation, and sustainability</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Criminal justice, law, and punishment</a:t>
            </a:r>
          </a:p>
          <a:p>
            <a:pPr algn="l" marL="592618" indent="-296309" lvl="1">
              <a:lnSpc>
                <a:spcPts val="4391"/>
              </a:lnSpc>
              <a:buFont typeface="Arial"/>
              <a:buChar char="•"/>
            </a:pPr>
            <a:r>
              <a:rPr lang="en-US" sz="2744">
                <a:solidFill>
                  <a:srgbClr val="01003B"/>
                </a:solidFill>
                <a:latin typeface="Be Vietnam"/>
                <a:ea typeface="Be Vietnam"/>
                <a:cs typeface="Be Vietnam"/>
                <a:sym typeface="Be Vietnam"/>
              </a:rPr>
              <a:t>Science, knowledge, and rationality</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492810" y="2471159"/>
            <a:ext cx="10952923" cy="7270003"/>
          </a:xfrm>
          <a:custGeom>
            <a:avLst/>
            <a:gdLst/>
            <a:ahLst/>
            <a:cxnLst/>
            <a:rect r="r" b="b" t="t" l="l"/>
            <a:pathLst>
              <a:path h="7270003" w="10952923">
                <a:moveTo>
                  <a:pt x="0" y="0"/>
                </a:moveTo>
                <a:lnTo>
                  <a:pt x="10952923" y="0"/>
                </a:lnTo>
                <a:lnTo>
                  <a:pt x="10952923" y="7270002"/>
                </a:lnTo>
                <a:lnTo>
                  <a:pt x="0" y="7270002"/>
                </a:lnTo>
                <a:lnTo>
                  <a:pt x="0" y="0"/>
                </a:lnTo>
                <a:close/>
              </a:path>
            </a:pathLst>
          </a:custGeom>
          <a:blipFill>
            <a:blip r:embed="rId5"/>
            <a:stretch>
              <a:fillRect l="0" t="0" r="0" b="0"/>
            </a:stretch>
          </a:blipFill>
        </p:spPr>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9" id="9"/>
          <p:cNvSpPr txBox="true"/>
          <p:nvPr/>
        </p:nvSpPr>
        <p:spPr>
          <a:xfrm rot="0">
            <a:off x="1492810" y="1272018"/>
            <a:ext cx="11236727" cy="691142"/>
          </a:xfrm>
          <a:prstGeom prst="rect">
            <a:avLst/>
          </a:prstGeom>
        </p:spPr>
        <p:txBody>
          <a:bodyPr anchor="t" rtlCol="false" tIns="0" lIns="0" bIns="0" rIns="0">
            <a:spAutoFit/>
          </a:bodyPr>
          <a:lstStyle/>
          <a:p>
            <a:pPr algn="l">
              <a:lnSpc>
                <a:spcPts val="5831"/>
              </a:lnSpc>
            </a:pPr>
            <a:r>
              <a:rPr lang="en-US" sz="3644" b="true">
                <a:solidFill>
                  <a:srgbClr val="01003B"/>
                </a:solidFill>
                <a:latin typeface="Be Vietnam Ultra-Bold"/>
                <a:ea typeface="Be Vietnam Ultra-Bold"/>
                <a:cs typeface="Be Vietnam Ultra-Bold"/>
                <a:sym typeface="Be Vietnam Ultra-Bold"/>
              </a:rPr>
              <a:t>Sentiment Analysis w.r.t Modern Topics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492810" y="2377028"/>
            <a:ext cx="10628979" cy="7041699"/>
          </a:xfrm>
          <a:custGeom>
            <a:avLst/>
            <a:gdLst/>
            <a:ahLst/>
            <a:cxnLst/>
            <a:rect r="r" b="b" t="t" l="l"/>
            <a:pathLst>
              <a:path h="7041699" w="10628979">
                <a:moveTo>
                  <a:pt x="0" y="0"/>
                </a:moveTo>
                <a:lnTo>
                  <a:pt x="10628979" y="0"/>
                </a:lnTo>
                <a:lnTo>
                  <a:pt x="10628979" y="7041698"/>
                </a:lnTo>
                <a:lnTo>
                  <a:pt x="0" y="7041698"/>
                </a:lnTo>
                <a:lnTo>
                  <a:pt x="0" y="0"/>
                </a:lnTo>
                <a:close/>
              </a:path>
            </a:pathLst>
          </a:custGeom>
          <a:blipFill>
            <a:blip r:embed="rId5"/>
            <a:stretch>
              <a:fillRect l="0" t="0" r="0" b="0"/>
            </a:stretch>
          </a:blipFill>
        </p:spPr>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RESULTS</a:t>
            </a:r>
          </a:p>
        </p:txBody>
      </p:sp>
      <p:sp>
        <p:nvSpPr>
          <p:cNvPr name="TextBox 9" id="9"/>
          <p:cNvSpPr txBox="true"/>
          <p:nvPr/>
        </p:nvSpPr>
        <p:spPr>
          <a:xfrm rot="0">
            <a:off x="1492810" y="1272018"/>
            <a:ext cx="11236727" cy="691142"/>
          </a:xfrm>
          <a:prstGeom prst="rect">
            <a:avLst/>
          </a:prstGeom>
        </p:spPr>
        <p:txBody>
          <a:bodyPr anchor="t" rtlCol="false" tIns="0" lIns="0" bIns="0" rIns="0">
            <a:spAutoFit/>
          </a:bodyPr>
          <a:lstStyle/>
          <a:p>
            <a:pPr algn="l">
              <a:lnSpc>
                <a:spcPts val="5831"/>
              </a:lnSpc>
            </a:pPr>
            <a:r>
              <a:rPr lang="en-US" sz="3644" b="true">
                <a:solidFill>
                  <a:srgbClr val="01003B"/>
                </a:solidFill>
                <a:latin typeface="Be Vietnam Ultra-Bold"/>
                <a:ea typeface="Be Vietnam Ultra-Bold"/>
                <a:cs typeface="Be Vietnam Ultra-Bold"/>
                <a:sym typeface="Be Vietnam Ultra-Bold"/>
              </a:rPr>
              <a:t>Sentiment Analysis w.r.t Modern Topics</a:t>
            </a:r>
          </a:p>
        </p:txBody>
      </p:sp>
    </p:spTree>
  </p:cSld>
  <p:clrMapOvr>
    <a:masterClrMapping/>
  </p:clrMapOvr>
</p:sld>
</file>

<file path=ppt/slides/slide39.xml><?xml version="1.0" encoding="utf-8"?>
<p:sld xmlns:p="http://schemas.openxmlformats.org/presentationml/2006/main" xmlns:a="http://schemas.openxmlformats.org/drawingml/2006/main">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610548" y="3395793"/>
            <a:ext cx="7066904" cy="3638288"/>
          </a:xfrm>
          <a:prstGeom prst="rect">
            <a:avLst/>
          </a:prstGeom>
        </p:spPr>
        <p:txBody>
          <a:bodyPr anchor="t" rtlCol="false" tIns="0" lIns="0" bIns="0" rIns="0">
            <a:spAutoFit/>
          </a:bodyPr>
          <a:lstStyle/>
          <a:p>
            <a:pPr algn="ctr">
              <a:lnSpc>
                <a:spcPts val="14156"/>
              </a:lnSpc>
            </a:pPr>
            <a:r>
              <a:rPr lang="en-US" b="true" sz="13107">
                <a:solidFill>
                  <a:srgbClr val="01003B"/>
                </a:solidFill>
                <a:latin typeface="Be Vietnam Ultra-Bold"/>
                <a:ea typeface="Be Vietnam Ultra-Bold"/>
                <a:cs typeface="Be Vietnam Ultra-Bold"/>
                <a:sym typeface="Be Vietnam Ultra-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5400000">
            <a:off x="-7193679" y="3239326"/>
            <a:ext cx="12549356" cy="3895402"/>
            <a:chOff x="0" y="0"/>
            <a:chExt cx="3305180" cy="1025950"/>
          </a:xfrm>
        </p:grpSpPr>
        <p:sp>
          <p:nvSpPr>
            <p:cNvPr name="Freeform 4" id="4"/>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5" id="5"/>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graphicFrame>
        <p:nvGraphicFramePr>
          <p:cNvPr name="Table 6" id="6"/>
          <p:cNvGraphicFramePr>
            <a:graphicFrameLocks noGrp="true"/>
          </p:cNvGraphicFramePr>
          <p:nvPr/>
        </p:nvGraphicFramePr>
        <p:xfrm>
          <a:off x="1412421" y="1616529"/>
          <a:ext cx="16463282" cy="7629525"/>
        </p:xfrm>
        <a:graphic>
          <a:graphicData uri="http://schemas.openxmlformats.org/drawingml/2006/table">
            <a:tbl>
              <a:tblPr/>
              <a:tblGrid>
                <a:gridCol w="3087003"/>
                <a:gridCol w="3087003"/>
                <a:gridCol w="6357706"/>
                <a:gridCol w="3931571"/>
              </a:tblGrid>
              <a:tr h="1139164">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Authors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759"/>
                        </a:lnSpc>
                        <a:defRPr/>
                      </a:pPr>
                      <a:r>
                        <a:rPr lang="en-US" sz="3399" b="true">
                          <a:solidFill>
                            <a:srgbClr val="000000"/>
                          </a:solidFill>
                          <a:latin typeface="Be Vietnam Ultra-Bold"/>
                          <a:ea typeface="Be Vietnam Ultra-Bold"/>
                          <a:cs typeface="Be Vietnam Ultra-Bold"/>
                          <a:sym typeface="Be Vietnam Ultra-Bold"/>
                        </a:rPr>
                        <a:t>Findings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58153">
                <a:tc>
                  <a:txBody>
                    <a:bodyPr anchor="t" rtlCol="false"/>
                    <a:lstStyle/>
                    <a:p>
                      <a:pPr algn="l">
                        <a:lnSpc>
                          <a:spcPts val="2519"/>
                        </a:lnSpc>
                        <a:defRPr/>
                      </a:pPr>
                      <a:r>
                        <a:rPr lang="en-US" sz="1799">
                          <a:solidFill>
                            <a:srgbClr val="000000"/>
                          </a:solidFill>
                          <a:latin typeface="Arimo"/>
                          <a:ea typeface="Arimo"/>
                          <a:cs typeface="Arimo"/>
                          <a:sym typeface="Arimo"/>
                        </a:rPr>
                        <a:t>Computational and natural language processing based studies of hadith literature: a survey (2019)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u="sng">
                          <a:solidFill>
                            <a:srgbClr val="222222"/>
                          </a:solidFill>
                          <a:latin typeface="Arimo"/>
                          <a:ea typeface="Arimo"/>
                          <a:cs typeface="Arimo"/>
                          <a:sym typeface="Arimo"/>
                          <a:hlinkClick r:id="rId3" tooltip="https://link.springer.com/article/10.1007/s10462-019-09692-w#auth-Aqil_M_-Azmi-Aff1"/>
                        </a:rPr>
                        <a:t>Aqil M. Azmi</a:t>
                      </a:r>
                      <a:r>
                        <a:rPr lang="en-US" sz="1799">
                          <a:solidFill>
                            <a:srgbClr val="222222"/>
                          </a:solidFill>
                          <a:latin typeface="Arimo"/>
                          <a:ea typeface="Arimo"/>
                          <a:cs typeface="Arimo"/>
                          <a:sym typeface="Arimo"/>
                        </a:rPr>
                        <a:t>, </a:t>
                      </a:r>
                      <a:endParaRPr lang="en-US" sz="1100"/>
                    </a:p>
                    <a:p>
                      <a:pPr algn="l">
                        <a:lnSpc>
                          <a:spcPts val="2519"/>
                        </a:lnSpc>
                      </a:pPr>
                      <a:r>
                        <a:rPr lang="en-US" sz="1799" u="sng">
                          <a:solidFill>
                            <a:srgbClr val="222222"/>
                          </a:solidFill>
                          <a:latin typeface="Arimo"/>
                          <a:ea typeface="Arimo"/>
                          <a:cs typeface="Arimo"/>
                          <a:sym typeface="Arimo"/>
                          <a:hlinkClick r:id="rId4" tooltip="https://link.springer.com/article/10.1007/s10462-019-09692-w#auth-Abdulaziz_O_-Al_Qabbany-Aff1-Aff2"/>
                        </a:rPr>
                        <a:t>Abdulaziz O. Al-Qabbany</a:t>
                      </a:r>
                      <a:r>
                        <a:rPr lang="en-US" sz="1799">
                          <a:solidFill>
                            <a:srgbClr val="222222"/>
                          </a:solidFill>
                          <a:latin typeface="Arimo"/>
                          <a:ea typeface="Arimo"/>
                          <a:cs typeface="Arimo"/>
                          <a:sym typeface="Arimo"/>
                        </a:rPr>
                        <a:t>,</a:t>
                      </a:r>
                    </a:p>
                    <a:p>
                      <a:pPr algn="l">
                        <a:lnSpc>
                          <a:spcPts val="2519"/>
                        </a:lnSpc>
                      </a:pPr>
                      <a:r>
                        <a:rPr lang="en-US" sz="1799" u="sng">
                          <a:solidFill>
                            <a:srgbClr val="222222"/>
                          </a:solidFill>
                          <a:latin typeface="Arimo"/>
                          <a:ea typeface="Arimo"/>
                          <a:cs typeface="Arimo"/>
                          <a:sym typeface="Arimo"/>
                          <a:hlinkClick r:id="rId5" tooltip="https://link.springer.com/article/10.1007/s10462-019-09692-w#auth-Amir-Hussain-Aff3-Aff4"/>
                        </a:rPr>
                        <a:t>Amir Hussain</a:t>
                      </a:r>
                      <a:r>
                        <a:rPr lang="en-US" sz="1799">
                          <a:solidFill>
                            <a:srgbClr val="222222"/>
                          </a:solidFill>
                          <a:latin typeface="Arimo"/>
                          <a:ea typeface="Arimo"/>
                          <a:cs typeface="Arimo"/>
                          <a:sym typeface="Arimo"/>
                        </a:rPr>
                        <a:t> </a:t>
                      </a:r>
                    </a:p>
                    <a:p>
                      <a:pPr algn="l">
                        <a:lnSpc>
                          <a:spcPts val="251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Surveys major works applying computational and NLP techniques to hadith studies. Categories include content-based studies, narration-based studies, and overall studies.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Reviews pioneering works in hadith analysis using NLP, introduces sentiment and emotion mining for future research.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58153">
                <a:tc>
                  <a:txBody>
                    <a:bodyPr anchor="t" rtlCol="false"/>
                    <a:lstStyle/>
                    <a:p>
                      <a:pPr algn="l">
                        <a:lnSpc>
                          <a:spcPts val="2519"/>
                        </a:lnSpc>
                        <a:defRPr/>
                      </a:pPr>
                      <a:r>
                        <a:rPr lang="en-US" sz="1799">
                          <a:solidFill>
                            <a:srgbClr val="000000"/>
                          </a:solidFill>
                          <a:latin typeface="Arimo"/>
                          <a:ea typeface="Arimo"/>
                          <a:cs typeface="Arimo"/>
                          <a:sym typeface="Arimo"/>
                        </a:rPr>
                        <a:t>Extracting Knowledge from the Bible: A Comparison between the Old and the New Testament (2019)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222222"/>
                          </a:solidFill>
                          <a:latin typeface="Arimo"/>
                          <a:ea typeface="Arimo"/>
                          <a:cs typeface="Arimo"/>
                          <a:sym typeface="Arimo"/>
                          <a:hlinkClick r:id="rId6" tooltip="https://ieeexplore.ieee.org/author/37085699328"/>
                        </a:rPr>
                        <a:t>Ramona Cristina Popa</a:t>
                      </a:r>
                      <a:r>
                        <a:rPr lang="en-US" sz="1799">
                          <a:solidFill>
                            <a:srgbClr val="222222"/>
                          </a:solidFill>
                          <a:latin typeface="Arimo"/>
                          <a:ea typeface="Arimo"/>
                          <a:cs typeface="Arimo"/>
                          <a:sym typeface="Arimo"/>
                        </a:rPr>
                        <a:t>,</a:t>
                      </a:r>
                      <a:r>
                        <a:rPr lang="en-US" sz="1799">
                          <a:solidFill>
                            <a:srgbClr val="222222"/>
                          </a:solidFill>
                          <a:latin typeface="Arimo"/>
                          <a:ea typeface="Arimo"/>
                          <a:cs typeface="Arimo"/>
                          <a:sym typeface="Arimo"/>
                        </a:rPr>
                        <a:t> </a:t>
                      </a:r>
                      <a:r>
                        <a:rPr lang="en-US" sz="1799">
                          <a:solidFill>
                            <a:srgbClr val="222222"/>
                          </a:solidFill>
                          <a:latin typeface="Arimo"/>
                          <a:ea typeface="Arimo"/>
                          <a:cs typeface="Arimo"/>
                          <a:sym typeface="Arimo"/>
                          <a:hlinkClick r:id="rId7" tooltip="https://ieeexplore.ieee.org/author/37284313300"/>
                        </a:rPr>
                        <a:t>Nicolae Goga</a:t>
                      </a:r>
                      <a:r>
                        <a:rPr lang="en-US" sz="1799">
                          <a:solidFill>
                            <a:srgbClr val="222222"/>
                          </a:solidFill>
                          <a:latin typeface="Arimo"/>
                          <a:ea typeface="Arimo"/>
                          <a:cs typeface="Arimo"/>
                          <a:sym typeface="Arimo"/>
                        </a:rPr>
                        <a:t>, </a:t>
                      </a:r>
                      <a:r>
                        <a:rPr lang="en-US" sz="1799">
                          <a:solidFill>
                            <a:srgbClr val="222222"/>
                          </a:solidFill>
                          <a:latin typeface="Arimo"/>
                          <a:ea typeface="Arimo"/>
                          <a:cs typeface="Arimo"/>
                          <a:sym typeface="Arimo"/>
                          <a:hlinkClick r:id="rId8" tooltip="https://ieeexplore.ieee.org/author/37831242200"/>
                        </a:rPr>
                        <a:t>Maria Goga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Compares the Old Testament and New Testament using ontology learning and knowledge extraction techniques. Text2Onto is used to extract relevant concepts from each.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Revealed differences in size, practice, prophecy, and time period, with some similarities between the two texts. No prior studies in this domain.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74055">
                <a:tc>
                  <a:txBody>
                    <a:bodyPr anchor="t" rtlCol="false"/>
                    <a:lstStyle/>
                    <a:p>
                      <a:pPr algn="l">
                        <a:lnSpc>
                          <a:spcPts val="2519"/>
                        </a:lnSpc>
                        <a:defRPr/>
                      </a:pPr>
                      <a:r>
                        <a:rPr lang="en-US" sz="1799">
                          <a:solidFill>
                            <a:srgbClr val="000000"/>
                          </a:solidFill>
                          <a:latin typeface="Arimo"/>
                          <a:ea typeface="Arimo"/>
                          <a:cs typeface="Arimo"/>
                          <a:sym typeface="Arimo"/>
                        </a:rPr>
                        <a:t>Finding Answers from the Word of God: Domain Adaptation for Neural Networks in Biblical Question Answering (2018)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hlinkClick r:id="rId9" tooltip="https://ieeexplore.ieee.org/author/37086479213"/>
                        </a:rPr>
                        <a:t>Helen Jiahe Zhao</a:t>
                      </a:r>
                      <a:r>
                        <a:rPr lang="en-US" sz="1799">
                          <a:solidFill>
                            <a:srgbClr val="000000"/>
                          </a:solidFill>
                          <a:latin typeface="Arimo"/>
                          <a:ea typeface="Arimo"/>
                          <a:cs typeface="Arimo"/>
                          <a:sym typeface="Arimo"/>
                        </a:rPr>
                        <a:t>,</a:t>
                      </a:r>
                      <a:r>
                        <a:rPr lang="en-US" sz="1799">
                          <a:solidFill>
                            <a:srgbClr val="000000"/>
                          </a:solidFill>
                          <a:latin typeface="Arimo"/>
                          <a:ea typeface="Arimo"/>
                          <a:cs typeface="Arimo"/>
                          <a:sym typeface="Arimo"/>
                        </a:rPr>
                        <a:t> </a:t>
                      </a:r>
                      <a:r>
                        <a:rPr lang="en-US" sz="1799">
                          <a:solidFill>
                            <a:srgbClr val="000000"/>
                          </a:solidFill>
                          <a:latin typeface="Arimo"/>
                          <a:ea typeface="Arimo"/>
                          <a:cs typeface="Arimo"/>
                          <a:sym typeface="Arimo"/>
                          <a:hlinkClick r:id="rId10" tooltip="https://ieeexplore.ieee.org/author/37085482554"/>
                        </a:rPr>
                        <a:t>Jiamou Liu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Implements question-answering based on verses from the Bible, create a new dataset BibleQA based on bible trivia questions and propose three neural network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Arimo"/>
                          <a:ea typeface="Arimo"/>
                          <a:cs typeface="Arimo"/>
                          <a:sym typeface="Arimo"/>
                        </a:rPr>
                        <a:t>Achieved good results with shorter context lengths compared to longer; more modern translations give better results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333848" y="28575"/>
            <a:ext cx="1132140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LITERATURE SURVEY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333848" y="2075336"/>
            <a:ext cx="10875072" cy="5530703"/>
          </a:xfrm>
          <a:prstGeom prst="rect">
            <a:avLst/>
          </a:prstGeom>
        </p:spPr>
        <p:txBody>
          <a:bodyPr anchor="t" rtlCol="false" tIns="0" lIns="0" bIns="0" rIns="0">
            <a:spAutoFit/>
          </a:bodyPr>
          <a:lstStyle/>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The research aims to employ advanced Natural Language Processing techniques for topic modeling to discover the underlying themes present in various religious texts. </a:t>
            </a:r>
          </a:p>
          <a:p>
            <a:pPr algn="l">
              <a:lnSpc>
                <a:spcPts val="4004"/>
              </a:lnSpc>
            </a:pP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A comparative analysis will be conducted to examine the similarities and differences among these texts, revealing how different religious perspectives approach common themes. </a:t>
            </a:r>
          </a:p>
          <a:p>
            <a:pPr algn="l">
              <a:lnSpc>
                <a:spcPts val="4004"/>
              </a:lnSpc>
            </a:pP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Sentiment analysis will be performed to assess the texts’ viewpoints on modern topics such as gender roles, violence, human rights, and freedom of speech.</a:t>
            </a:r>
          </a:p>
        </p:txBody>
      </p:sp>
      <p:sp>
        <p:nvSpPr>
          <p:cNvPr name="TextBox 8" id="8"/>
          <p:cNvSpPr txBox="true"/>
          <p:nvPr/>
        </p:nvSpPr>
        <p:spPr>
          <a:xfrm rot="0">
            <a:off x="1333848" y="28575"/>
            <a:ext cx="1132140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PROBLEM STATEMENT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71070"/>
            <a:ext cx="10875072" cy="7078198"/>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 FREQUENCY AND TOPIC MODELLING</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Word Frequency Analysis</a:t>
            </a:r>
            <a:r>
              <a:rPr lang="en-US" sz="2502">
                <a:solidFill>
                  <a:srgbClr val="01003B"/>
                </a:solidFill>
                <a:latin typeface="Be Vietnam"/>
                <a:ea typeface="Be Vietnam"/>
                <a:cs typeface="Be Vietnam"/>
                <a:sym typeface="Be Vietnam"/>
              </a:rPr>
              <a:t>: A comprehensive word frequency analysis will be conducted to identify the most commonly used words and recurring concepts across each text. This will provide a foundational understanding of thematic elements in the corpus.</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Latent Dirichlet Allocation (LDA)</a:t>
            </a:r>
            <a:r>
              <a:rPr lang="en-US" sz="2502">
                <a:solidFill>
                  <a:srgbClr val="01003B"/>
                </a:solidFill>
                <a:latin typeface="Be Vietnam"/>
                <a:ea typeface="Be Vietnam"/>
                <a:cs typeface="Be Vietnam"/>
                <a:sym typeface="Be Vietnam"/>
              </a:rPr>
              <a:t>: LDA will be used to identify latent topics within each text. After generating topics for each religious text, a comparative analysis will be performed to uncover common and unique themes across the corpus. </a:t>
            </a:r>
          </a:p>
          <a:p>
            <a:pPr algn="l">
              <a:lnSpc>
                <a:spcPts val="4004"/>
              </a:lnSpc>
            </a:pP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Additional topic modelling methods, such as </a:t>
            </a:r>
            <a:r>
              <a:rPr lang="en-US" b="true" sz="2502">
                <a:solidFill>
                  <a:srgbClr val="01003B"/>
                </a:solidFill>
                <a:latin typeface="Be Vietnam Ultra-Bold"/>
                <a:ea typeface="Be Vietnam Ultra-Bold"/>
                <a:cs typeface="Be Vietnam Ultra-Bold"/>
                <a:sym typeface="Be Vietnam Ultra-Bold"/>
              </a:rPr>
              <a:t>BERTopic</a:t>
            </a:r>
            <a:r>
              <a:rPr lang="en-US" sz="2502">
                <a:solidFill>
                  <a:srgbClr val="01003B"/>
                </a:solidFill>
                <a:latin typeface="Be Vietnam"/>
                <a:ea typeface="Be Vietnam"/>
                <a:cs typeface="Be Vietnam"/>
                <a:sym typeface="Be Vietnam"/>
              </a:rPr>
              <a:t>, may also be explored for more nuanced topic discovery. </a:t>
            </a:r>
          </a:p>
        </p:txBody>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71070"/>
            <a:ext cx="10875072" cy="6068548"/>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SENTIMENT ANALYSIS</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VADER Sentiment Analysis</a:t>
            </a:r>
            <a:r>
              <a:rPr lang="en-US" sz="2502">
                <a:solidFill>
                  <a:srgbClr val="01003B"/>
                </a:solidFill>
                <a:latin typeface="Be Vietnam"/>
                <a:ea typeface="Be Vietnam"/>
                <a:cs typeface="Be Vietnam"/>
                <a:sym typeface="Be Vietnam"/>
              </a:rPr>
              <a:t>: Sentiment analysis will be applied to the corpus using VADER, an unsupervised model that classifies text into positive, negative, and neutral sentiments. This will provide insights into the emotional tone of different sections of the texts.</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Fine-tuning Sentiment Models</a:t>
            </a:r>
            <a:r>
              <a:rPr lang="en-US" sz="2502">
                <a:solidFill>
                  <a:srgbClr val="01003B"/>
                </a:solidFill>
                <a:latin typeface="Be Vietnam"/>
                <a:ea typeface="Be Vietnam"/>
                <a:cs typeface="Be Vietnam"/>
                <a:sym typeface="Be Vietnam"/>
              </a:rPr>
              <a:t>: Given the formal and archaic nature of religious texts, sentiment analysis models may be fine-tuned on literary or religious data for better accuracy. Transformer-based models, such as BERT-based sentiment classifiers, may also be considered to capture more complex emotional expressions.</a:t>
            </a:r>
          </a:p>
        </p:txBody>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71070"/>
            <a:ext cx="10875072" cy="758302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WORD SHIFT GRAPHS</a:t>
            </a:r>
          </a:p>
          <a:p>
            <a:pPr algn="l">
              <a:lnSpc>
                <a:spcPts val="4004"/>
              </a:lnSpc>
            </a:pP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A </a:t>
            </a:r>
            <a:r>
              <a:rPr lang="en-US" b="true" sz="2502">
                <a:solidFill>
                  <a:srgbClr val="01003B"/>
                </a:solidFill>
                <a:latin typeface="Be Vietnam Ultra-Bold"/>
                <a:ea typeface="Be Vietnam Ultra-Bold"/>
                <a:cs typeface="Be Vietnam Ultra-Bold"/>
                <a:sym typeface="Be Vietnam Ultra-Bold"/>
              </a:rPr>
              <a:t>word shift graph</a:t>
            </a:r>
            <a:r>
              <a:rPr lang="en-US" sz="2502">
                <a:solidFill>
                  <a:srgbClr val="01003B"/>
                </a:solidFill>
                <a:latin typeface="Be Vietnam"/>
                <a:ea typeface="Be Vietnam"/>
                <a:cs typeface="Be Vietnam"/>
                <a:sym typeface="Be Vietnam"/>
              </a:rPr>
              <a:t> is a visualization that illustrates how the frequency or sentiment of specific words changes between two texts, highlighting which words contribute most to the overall shift in the data.</a:t>
            </a:r>
          </a:p>
          <a:p>
            <a:pPr algn="l">
              <a:lnSpc>
                <a:spcPts val="4004"/>
              </a:lnSpc>
            </a:pP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A</a:t>
            </a:r>
            <a:r>
              <a:rPr lang="en-US" b="true" sz="2502">
                <a:solidFill>
                  <a:srgbClr val="01003B"/>
                </a:solidFill>
                <a:latin typeface="Be Vietnam Ultra-Bold"/>
                <a:ea typeface="Be Vietnam Ultra-Bold"/>
                <a:cs typeface="Be Vietnam Ultra-Bold"/>
                <a:sym typeface="Be Vietnam Ultra-Bold"/>
              </a:rPr>
              <a:t> proportion shift graph</a:t>
            </a:r>
            <a:r>
              <a:rPr lang="en-US" sz="2502">
                <a:solidFill>
                  <a:srgbClr val="01003B"/>
                </a:solidFill>
                <a:latin typeface="Be Vietnam"/>
                <a:ea typeface="Be Vietnam"/>
                <a:cs typeface="Be Vietnam"/>
                <a:sym typeface="Be Vietnam"/>
              </a:rPr>
              <a:t> visualizes how the relative frequency of words changes between two texts, highlighting shifts in thematic focus.</a:t>
            </a:r>
          </a:p>
          <a:p>
            <a:pPr algn="l">
              <a:lnSpc>
                <a:spcPts val="4004"/>
              </a:lnSpc>
            </a:pPr>
          </a:p>
          <a:p>
            <a:pPr algn="l" marL="540374" indent="-270187" lvl="1">
              <a:lnSpc>
                <a:spcPts val="4004"/>
              </a:lnSpc>
              <a:buFont typeface="Arial"/>
              <a:buChar char="•"/>
            </a:pPr>
            <a:r>
              <a:rPr lang="en-US" sz="2502">
                <a:solidFill>
                  <a:srgbClr val="01003B"/>
                </a:solidFill>
                <a:latin typeface="Be Vietnam"/>
                <a:ea typeface="Be Vietnam"/>
                <a:cs typeface="Be Vietnam"/>
                <a:sym typeface="Be Vietnam"/>
              </a:rPr>
              <a:t>An </a:t>
            </a:r>
            <a:r>
              <a:rPr lang="en-US" b="true" sz="2502">
                <a:solidFill>
                  <a:srgbClr val="01003B"/>
                </a:solidFill>
                <a:latin typeface="Be Vietnam Ultra-Bold"/>
                <a:ea typeface="Be Vietnam Ultra-Bold"/>
                <a:cs typeface="Be Vietnam Ultra-Bold"/>
                <a:sym typeface="Be Vietnam Ultra-Bold"/>
              </a:rPr>
              <a:t>entropy shift graph</a:t>
            </a:r>
            <a:r>
              <a:rPr lang="en-US" sz="2502">
                <a:solidFill>
                  <a:srgbClr val="01003B"/>
                </a:solidFill>
                <a:latin typeface="Be Vietnam"/>
                <a:ea typeface="Be Vietnam"/>
                <a:cs typeface="Be Vietnam"/>
                <a:sym typeface="Be Vietnam"/>
              </a:rPr>
              <a:t> measures the change in the variability or unpredictability of word usage between two texts, indicating differences in linguistic complexity.</a:t>
            </a:r>
          </a:p>
          <a:p>
            <a:pPr algn="l">
              <a:lnSpc>
                <a:spcPts val="4004"/>
              </a:lnSpc>
            </a:pPr>
          </a:p>
        </p:txBody>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METHODOLOGY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true" rot="0">
            <a:off x="11083240" y="-278467"/>
            <a:ext cx="7479071" cy="11923156"/>
          </a:xfrm>
          <a:custGeom>
            <a:avLst/>
            <a:gdLst/>
            <a:ahLst/>
            <a:cxnLst/>
            <a:rect r="r" b="b" t="t" l="l"/>
            <a:pathLst>
              <a:path h="11923156" w="7479071">
                <a:moveTo>
                  <a:pt x="0" y="11923157"/>
                </a:moveTo>
                <a:lnTo>
                  <a:pt x="7479071" y="11923157"/>
                </a:lnTo>
                <a:lnTo>
                  <a:pt x="7479071" y="0"/>
                </a:lnTo>
                <a:lnTo>
                  <a:pt x="0" y="0"/>
                </a:lnTo>
                <a:lnTo>
                  <a:pt x="0" y="11923157"/>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7193679" y="3239326"/>
            <a:ext cx="12549356" cy="3895402"/>
            <a:chOff x="0" y="0"/>
            <a:chExt cx="3305180" cy="1025950"/>
          </a:xfrm>
        </p:grpSpPr>
        <p:sp>
          <p:nvSpPr>
            <p:cNvPr name="Freeform 5" id="5"/>
            <p:cNvSpPr/>
            <p:nvPr/>
          </p:nvSpPr>
          <p:spPr>
            <a:xfrm flipH="false" flipV="false" rot="0">
              <a:off x="0" y="0"/>
              <a:ext cx="3305180" cy="1025949"/>
            </a:xfrm>
            <a:custGeom>
              <a:avLst/>
              <a:gdLst/>
              <a:ahLst/>
              <a:cxnLst/>
              <a:rect r="r" b="b" t="t" l="l"/>
              <a:pathLst>
                <a:path h="1025949" w="3305180">
                  <a:moveTo>
                    <a:pt x="0" y="0"/>
                  </a:moveTo>
                  <a:lnTo>
                    <a:pt x="3305180" y="0"/>
                  </a:lnTo>
                  <a:lnTo>
                    <a:pt x="3305180" y="1025949"/>
                  </a:lnTo>
                  <a:lnTo>
                    <a:pt x="0" y="1025949"/>
                  </a:lnTo>
                  <a:close/>
                </a:path>
              </a:pathLst>
            </a:custGeom>
            <a:solidFill>
              <a:srgbClr val="195759"/>
            </a:solidFill>
          </p:spPr>
        </p:sp>
        <p:sp>
          <p:nvSpPr>
            <p:cNvPr name="TextBox 6" id="6"/>
            <p:cNvSpPr txBox="true"/>
            <p:nvPr/>
          </p:nvSpPr>
          <p:spPr>
            <a:xfrm>
              <a:off x="0" y="-47625"/>
              <a:ext cx="3305180" cy="107357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19573" y="1571070"/>
            <a:ext cx="10875072" cy="8592673"/>
          </a:xfrm>
          <a:prstGeom prst="rect">
            <a:avLst/>
          </a:prstGeom>
        </p:spPr>
        <p:txBody>
          <a:bodyPr anchor="t" rtlCol="false" tIns="0" lIns="0" bIns="0" rIns="0">
            <a:spAutoFit/>
          </a:bodyPr>
          <a:lstStyle/>
          <a:p>
            <a:pPr algn="l">
              <a:lnSpc>
                <a:spcPts val="4324"/>
              </a:lnSpc>
            </a:pPr>
            <a:r>
              <a:rPr lang="en-US" sz="2702" u="sng" b="true">
                <a:solidFill>
                  <a:srgbClr val="01003B"/>
                </a:solidFill>
                <a:latin typeface="Be Vietnam Ultra-Bold"/>
                <a:ea typeface="Be Vietnam Ultra-Bold"/>
                <a:cs typeface="Be Vietnam Ultra-Bold"/>
                <a:sym typeface="Be Vietnam Ultra-Bold"/>
              </a:rPr>
              <a:t>CORPUS DISTANCE MEASUREMENT</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CompCor Tool: </a:t>
            </a:r>
            <a:r>
              <a:rPr lang="en-US" sz="2502">
                <a:solidFill>
                  <a:srgbClr val="01003B"/>
                </a:solidFill>
                <a:latin typeface="Be Vietnam"/>
                <a:ea typeface="Be Vietnam"/>
                <a:cs typeface="Be Vietnam"/>
                <a:sym typeface="Be Vietnam"/>
              </a:rPr>
              <a:t>Use IBM's CompCor to measure semantic and syntactic distances, enabling quantitative comparison of religious texts based on content and language.</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Cosine Similarity - </a:t>
            </a:r>
            <a:r>
              <a:rPr lang="en-US" sz="2502">
                <a:solidFill>
                  <a:srgbClr val="01003B"/>
                </a:solidFill>
                <a:latin typeface="Be Vietnam"/>
                <a:ea typeface="Be Vietnam"/>
                <a:cs typeface="Be Vietnam"/>
                <a:sym typeface="Be Vietnam"/>
              </a:rPr>
              <a:t>The cosine similarity between the average embeddings of the Bible, Gita, and Quran was computed to measure textual similarity</a:t>
            </a:r>
          </a:p>
          <a:p>
            <a:pPr algn="l">
              <a:lnSpc>
                <a:spcPts val="4004"/>
              </a:lnSpc>
            </a:pPr>
          </a:p>
          <a:p>
            <a:pPr algn="l" marL="540374" indent="-270187" lvl="1">
              <a:lnSpc>
                <a:spcPts val="4004"/>
              </a:lnSpc>
              <a:buFont typeface="Arial"/>
              <a:buChar char="•"/>
            </a:pPr>
            <a:r>
              <a:rPr lang="en-US" b="true" sz="2502">
                <a:solidFill>
                  <a:srgbClr val="01003B"/>
                </a:solidFill>
                <a:latin typeface="Be Vietnam Ultra-Bold"/>
                <a:ea typeface="Be Vietnam Ultra-Bold"/>
                <a:cs typeface="Be Vietnam Ultra-Bold"/>
                <a:sym typeface="Be Vietnam Ultra-Bold"/>
              </a:rPr>
              <a:t>Centroid Distance</a:t>
            </a:r>
            <a:r>
              <a:rPr lang="en-US" sz="2502">
                <a:solidFill>
                  <a:srgbClr val="01003B"/>
                </a:solidFill>
                <a:latin typeface="Be Vietnam"/>
                <a:ea typeface="Be Vietnam"/>
                <a:cs typeface="Be Vietnam"/>
                <a:sym typeface="Be Vietnam"/>
              </a:rPr>
              <a:t> - The average cosine similarity and Euclidean distance between the cluster centroids of the Bible, Gita, and Quran were computed using KMeans clustering to analyze intertextual similarities and differences.</a:t>
            </a:r>
          </a:p>
          <a:p>
            <a:pPr algn="l">
              <a:lnSpc>
                <a:spcPts val="4004"/>
              </a:lnSpc>
            </a:pPr>
          </a:p>
          <a:p>
            <a:pPr algn="l">
              <a:lnSpc>
                <a:spcPts val="4004"/>
              </a:lnSpc>
            </a:pPr>
          </a:p>
          <a:p>
            <a:pPr algn="l">
              <a:lnSpc>
                <a:spcPts val="4004"/>
              </a:lnSpc>
            </a:pPr>
          </a:p>
        </p:txBody>
      </p:sp>
      <p:sp>
        <p:nvSpPr>
          <p:cNvPr name="TextBox 8" id="8"/>
          <p:cNvSpPr txBox="true"/>
          <p:nvPr/>
        </p:nvSpPr>
        <p:spPr>
          <a:xfrm rot="0">
            <a:off x="1333848" y="28575"/>
            <a:ext cx="11734154" cy="1183005"/>
          </a:xfrm>
          <a:prstGeom prst="rect">
            <a:avLst/>
          </a:prstGeom>
        </p:spPr>
        <p:txBody>
          <a:bodyPr anchor="t" rtlCol="false" tIns="0" lIns="0" bIns="0" rIns="0">
            <a:spAutoFit/>
          </a:bodyPr>
          <a:lstStyle/>
          <a:p>
            <a:pPr algn="l">
              <a:lnSpc>
                <a:spcPts val="9659"/>
              </a:lnSpc>
            </a:pPr>
            <a:r>
              <a:rPr lang="en-US" sz="6999" b="true">
                <a:solidFill>
                  <a:srgbClr val="01003B"/>
                </a:solidFill>
                <a:latin typeface="Be Vietnam Ultra-Bold"/>
                <a:ea typeface="Be Vietnam Ultra-Bold"/>
                <a:cs typeface="Be Vietnam Ultra-Bold"/>
                <a:sym typeface="Be Vietnam Ultra-Bold"/>
              </a:rPr>
              <a:t>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DAGSKVPcTBg</dc:identifier>
  <dcterms:modified xsi:type="dcterms:W3CDTF">2011-08-01T06:04:30Z</dcterms:modified>
  <cp:revision>1</cp:revision>
  <dc:title>IT359 Pattern Recognition</dc:title>
</cp:coreProperties>
</file>