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2"/>
  </p:notesMasterIdLst>
  <p:sldIdLst>
    <p:sldId id="256" r:id="rId2"/>
    <p:sldId id="257" r:id="rId3"/>
    <p:sldId id="258" r:id="rId4"/>
    <p:sldId id="335" r:id="rId5"/>
    <p:sldId id="300" r:id="rId6"/>
    <p:sldId id="336" r:id="rId7"/>
    <p:sldId id="315" r:id="rId8"/>
    <p:sldId id="264" r:id="rId9"/>
    <p:sldId id="337" r:id="rId10"/>
    <p:sldId id="347" r:id="rId11"/>
    <p:sldId id="361" r:id="rId12"/>
    <p:sldId id="338" r:id="rId13"/>
    <p:sldId id="362" r:id="rId14"/>
    <p:sldId id="326" r:id="rId15"/>
    <p:sldId id="331" r:id="rId16"/>
    <p:sldId id="343" r:id="rId17"/>
    <p:sldId id="332" r:id="rId18"/>
    <p:sldId id="339" r:id="rId19"/>
    <p:sldId id="346" r:id="rId20"/>
    <p:sldId id="340" r:id="rId21"/>
    <p:sldId id="344" r:id="rId22"/>
    <p:sldId id="341" r:id="rId23"/>
    <p:sldId id="345" r:id="rId24"/>
    <p:sldId id="342" r:id="rId25"/>
    <p:sldId id="355" r:id="rId26"/>
    <p:sldId id="348" r:id="rId27"/>
    <p:sldId id="349" r:id="rId28"/>
    <p:sldId id="350" r:id="rId29"/>
    <p:sldId id="351" r:id="rId30"/>
    <p:sldId id="358" r:id="rId31"/>
    <p:sldId id="352" r:id="rId32"/>
    <p:sldId id="357" r:id="rId33"/>
    <p:sldId id="353" r:id="rId34"/>
    <p:sldId id="354" r:id="rId35"/>
    <p:sldId id="356" r:id="rId36"/>
    <p:sldId id="359" r:id="rId37"/>
    <p:sldId id="360" r:id="rId38"/>
    <p:sldId id="328" r:id="rId39"/>
    <p:sldId id="334" r:id="rId40"/>
    <p:sldId id="329" r:id="rId4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1257" autoAdjust="0"/>
  </p:normalViewPr>
  <p:slideViewPr>
    <p:cSldViewPr>
      <p:cViewPr>
        <p:scale>
          <a:sx n="66" d="100"/>
          <a:sy n="66" d="100"/>
        </p:scale>
        <p:origin x="-1524" y="-456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E31E1-E674-4965-BF14-75B4A47FCCE7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BD40A-0B13-4FDE-9701-6DBC408B0E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6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BD40A-0B13-4FDE-9701-6DBC408B0E2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96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BD40A-0B13-4FDE-9701-6DBC408B0E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96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-2286824" y="2571750"/>
            <a:ext cx="5143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6285736" y="2570938"/>
            <a:ext cx="5143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>
            <a:lvl1pPr>
              <a:defRPr baseline="0">
                <a:latin typeface="Perpetua" pitchFamily="18" charset="0"/>
              </a:defRPr>
            </a:lvl1pPr>
            <a:lvl2pPr>
              <a:defRPr baseline="0">
                <a:solidFill>
                  <a:srgbClr val="0070C0"/>
                </a:solidFill>
                <a:latin typeface="Perpetua" pitchFamily="18" charset="0"/>
              </a:defRPr>
            </a:lvl2pPr>
            <a:lvl3pPr>
              <a:defRPr baseline="0">
                <a:latin typeface="Perpetua" pitchFamily="18" charset="0"/>
              </a:defRPr>
            </a:lvl3pPr>
            <a:lvl4pPr>
              <a:defRPr baseline="0">
                <a:latin typeface="Perpetua" pitchFamily="18" charset="0"/>
              </a:defRPr>
            </a:lvl4pPr>
            <a:lvl5pPr>
              <a:defRPr baseline="0">
                <a:latin typeface="Perpetua" pitchFamily="18" charset="0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33400" y="857250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1429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071552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286776" y="4786330"/>
            <a:ext cx="548700" cy="250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en" sz="1000" b="0" i="0" u="none" strike="noStrike" cap="none" baseline="0" smtClean="0">
                <a:solidFill>
                  <a:schemeClr val="tx1">
                    <a:tint val="75000"/>
                  </a:schemeClr>
                </a:solidFill>
                <a:latin typeface="Calibri Light" pitchFamily="34" charset="0"/>
                <a:ea typeface="Arial"/>
                <a:cs typeface="Arial"/>
                <a:sym typeface="Arial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919790" y="4797445"/>
            <a:ext cx="177641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lang="en-US" sz="1400" b="0" i="0" u="none" strike="noStrike" cap="none" baseline="0" dirty="0">
                <a:solidFill>
                  <a:schemeClr val="tx1">
                    <a:tint val="75000"/>
                  </a:schemeClr>
                </a:solidFill>
                <a:latin typeface="Calibri Light" pitchFamily="34" charset="0"/>
                <a:ea typeface="Arial"/>
                <a:cs typeface="Arial"/>
                <a:sym typeface="Arial"/>
              </a:defRPr>
            </a:lvl1pPr>
          </a:lstStyle>
          <a:p>
            <a:fld id="{D11F7465-8310-4E7A-BB28-897D1BD8768F}" type="datetime5">
              <a:rPr lang="en-US" smtClean="0"/>
              <a:pPr/>
              <a:t>27-Mar-24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720" y="4797445"/>
            <a:ext cx="535308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chemeClr val="tx1">
                    <a:tint val="75000"/>
                  </a:schemeClr>
                </a:solidFill>
                <a:latin typeface="Calibri Light" pitchFamily="34" charset="0"/>
              </a:defRPr>
            </a:lvl1pPr>
          </a:lstStyle>
          <a:p>
            <a:r>
              <a:rPr lang="en-US"/>
              <a:t>IT258 DS - Mini-project Progress Evaluation [Feb-May 2023]</a:t>
            </a:r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6" r:id="rId3"/>
  </p:sldLayoutIdLst>
  <p:hf sldNum="0"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00" b="0" i="0" u="none" strike="noStrike" cap="none" baseline="0">
          <a:solidFill>
            <a:srgbClr val="C00000"/>
          </a:solidFill>
          <a:latin typeface="Libre Baskerville" charset="0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rgbClr val="000000"/>
          </a:solidFill>
          <a:latin typeface="EB Garamond" charset="0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springer.com/article/10.1007/s41870-023-01268-w" TargetMode="External"/><Relationship Id="rId3" Type="http://schemas.openxmlformats.org/officeDocument/2006/relationships/hyperlink" Target="https://ieeexplore.ieee.org/abstract/document/8854068/" TargetMode="External"/><Relationship Id="rId7" Type="http://schemas.openxmlformats.org/officeDocument/2006/relationships/hyperlink" Target="https://uwspace.uwaterloo.ca/handle/10012/16834" TargetMode="External"/><Relationship Id="rId2" Type="http://schemas.openxmlformats.org/officeDocument/2006/relationships/hyperlink" Target="https://journals.plos.org/plosone/article?id=10.1371/journal.pone.0244839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ncbi.nlm.nih.gov/pmc/articles/PMC7251955/" TargetMode="External"/><Relationship Id="rId5" Type="http://schemas.openxmlformats.org/officeDocument/2006/relationships/hyperlink" Target="https://ieeexplore.ieee.org/abstract/document/8682076" TargetMode="External"/><Relationship Id="rId4" Type="http://schemas.openxmlformats.org/officeDocument/2006/relationships/hyperlink" Target="https://link.springer.com/article/10.1007/s11192-014-1321-8" TargetMode="External"/><Relationship Id="rId9" Type="http://schemas.openxmlformats.org/officeDocument/2006/relationships/hyperlink" Target="https://arxiv.org/abs/2005.0638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1192-014-1321-8#auth-Alan-Porter-Aff1-Aff2" TargetMode="External"/><Relationship Id="rId2" Type="http://schemas.openxmlformats.org/officeDocument/2006/relationships/hyperlink" Target="https://link.springer.com/article/10.1007/s11192-014-1321-8#auth-Chyi_Kwei-Yau-Aff1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ink.springer.com/article/10.1007/s11192-014-1321-8#auth-Arho-Suominen-Aff5" TargetMode="External"/><Relationship Id="rId4" Type="http://schemas.openxmlformats.org/officeDocument/2006/relationships/hyperlink" Target="https://link.springer.com/article/10.1007/s11192-014-1321-8#auth-Nils-Newman-Aff3-Aff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800" y="2724150"/>
            <a:ext cx="6462712" cy="2228850"/>
          </a:xfrm>
        </p:spPr>
        <p:txBody>
          <a:bodyPr>
            <a:normAutofit fontScale="62500" lnSpcReduction="20000"/>
          </a:bodyPr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IN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TEAM DETAILS:</a:t>
            </a:r>
          </a:p>
          <a:p>
            <a:pPr algn="l"/>
            <a:r>
              <a:rPr lang="en-US" dirty="0"/>
              <a:t>MAHIT NANDAN-211AI001</a:t>
            </a:r>
          </a:p>
          <a:p>
            <a:pPr algn="l"/>
            <a:r>
              <a:rPr lang="en-US" dirty="0"/>
              <a:t>P JAYANTH -211AI027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62000" y="400050"/>
            <a:ext cx="8382000" cy="51435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IT480 Social Computing - Mini-project </a:t>
            </a:r>
            <a:r>
              <a:rPr lang="en-US" sz="2400" b="1" dirty="0" err="1">
                <a:solidFill>
                  <a:schemeClr val="tx1"/>
                </a:solidFill>
              </a:rPr>
              <a:t>Midsem</a:t>
            </a:r>
            <a:r>
              <a:rPr lang="en-US" sz="2400" b="1" dirty="0">
                <a:solidFill>
                  <a:schemeClr val="tx1"/>
                </a:solidFill>
              </a:rPr>
              <a:t>  Progress Evaluation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[Jan-Apr 2024]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2130266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Exploring COVID </a:t>
            </a:r>
            <a:r>
              <a:rPr lang="en-US" sz="2400" dirty="0" err="1"/>
              <a:t>Scientometrics</a:t>
            </a:r>
            <a:r>
              <a:rPr lang="en-US" sz="2400" dirty="0"/>
              <a:t> Data: Topic Modeling and Query-Driven Recommendations</a:t>
            </a:r>
            <a:endParaRPr lang="en-IN" sz="2400" dirty="0">
              <a:latin typeface="Algerian" pitchFamily="8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825471"/>
            <a:ext cx="7520940" cy="2684887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 </a:t>
            </a: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r>
              <a:rPr lang="en-US" sz="2000" b="1" dirty="0" smtClean="0"/>
              <a:t>Focus</a:t>
            </a:r>
            <a:r>
              <a:rPr lang="en-US" sz="2000" dirty="0"/>
              <a:t>: The paper explores early COVID-19 research, especially AI-driven advancements, using the LDA model to categorize articles into 50 topics from their abstracts</a:t>
            </a:r>
            <a:r>
              <a:rPr lang="en-US" sz="2000" dirty="0" smtClean="0"/>
              <a:t>.</a:t>
            </a:r>
          </a:p>
          <a:p>
            <a:pPr marL="114300" indent="0">
              <a:buNone/>
            </a:pPr>
            <a:endParaRPr lang="en-US" sz="2000" dirty="0"/>
          </a:p>
          <a:p>
            <a:r>
              <a:rPr lang="en-US" sz="2000" b="1" dirty="0"/>
              <a:t>Analysis</a:t>
            </a:r>
            <a:r>
              <a:rPr lang="en-US" sz="2000" dirty="0"/>
              <a:t>: It provides a comprehensive overview of COVID-19 studies, including citation behavior, research diversity, and topic interrelations, revealing key insights into the evolving scientific landscape.</a:t>
            </a:r>
          </a:p>
          <a:p>
            <a:pPr marL="114300" indent="0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010400" y="4860925"/>
            <a:ext cx="2133600" cy="225425"/>
          </a:xfrm>
        </p:spPr>
        <p:txBody>
          <a:bodyPr/>
          <a:lstStyle/>
          <a:p>
            <a:fld id="{C7D32739-6F5E-4D5B-BFFF-270642FA3C89}" type="datetime5">
              <a:rPr lang="en-US" smtClean="0"/>
              <a:pPr/>
              <a:t>27-Mar-24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4860925"/>
            <a:ext cx="6248400" cy="282575"/>
          </a:xfrm>
        </p:spPr>
        <p:txBody>
          <a:bodyPr/>
          <a:lstStyle/>
          <a:p>
            <a:r>
              <a:rPr lang="en-US"/>
              <a:t>IT258 DS - Mini-project Progress Evaluation [Feb-May 2023]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" y="1079331"/>
            <a:ext cx="7315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P-1: </a:t>
            </a:r>
            <a:r>
              <a:rPr lang="en-US" sz="1600" dirty="0"/>
              <a:t>Tracing the pace of COVID-19 research: topic modeling and evolution</a:t>
            </a:r>
            <a:endParaRPr lang="en-US" sz="1600" dirty="0"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396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825471"/>
            <a:ext cx="7520940" cy="2684887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 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010400" y="4860925"/>
            <a:ext cx="2133600" cy="225425"/>
          </a:xfrm>
        </p:spPr>
        <p:txBody>
          <a:bodyPr/>
          <a:lstStyle/>
          <a:p>
            <a:fld id="{C7D32739-6F5E-4D5B-BFFF-270642FA3C89}" type="datetime5">
              <a:rPr lang="en-US" smtClean="0"/>
              <a:pPr/>
              <a:t>27-Mar-24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4860925"/>
            <a:ext cx="6248400" cy="282575"/>
          </a:xfrm>
        </p:spPr>
        <p:txBody>
          <a:bodyPr/>
          <a:lstStyle/>
          <a:p>
            <a:r>
              <a:rPr lang="en-US"/>
              <a:t>IT258 DS - Mini-project Progress Evaluation [Feb-May 2023]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" y="1079331"/>
            <a:ext cx="7086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P-2: </a:t>
            </a:r>
            <a:r>
              <a:rPr lang="en-US" sz="1600" dirty="0"/>
              <a:t>Clustering scientific documents with topic modeling </a:t>
            </a:r>
            <a:endParaRPr lang="en-US" sz="1600" dirty="0"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936" y="1603206"/>
            <a:ext cx="2134452" cy="2831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151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825471"/>
            <a:ext cx="7520940" cy="2684887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 </a:t>
            </a:r>
          </a:p>
          <a:p>
            <a:r>
              <a:rPr lang="en-US" sz="1600" dirty="0" smtClean="0">
                <a:latin typeface="+mn-lt"/>
              </a:rPr>
              <a:t>P-3: </a:t>
            </a:r>
            <a:r>
              <a:rPr lang="en-US" sz="1600" dirty="0">
                <a:latin typeface="+mn-lt"/>
              </a:rPr>
              <a:t>Topic Modeling Technique for Text Mining Over Biomedical Text Corpora Through Hybrid Inverse Documents Frequency and Fuzzy K-Means Clustering 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Convert Text Data Into Lower Case 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Tokenization, Punctuation, Stop Words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 Bag of Words 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Long term Weight 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Global term weight 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Fuzzy K means clustering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010400" y="4860925"/>
            <a:ext cx="2133600" cy="225425"/>
          </a:xfrm>
        </p:spPr>
        <p:txBody>
          <a:bodyPr/>
          <a:lstStyle/>
          <a:p>
            <a:fld id="{C7D32739-6F5E-4D5B-BFFF-270642FA3C89}" type="datetime5">
              <a:rPr lang="en-US" smtClean="0"/>
              <a:pPr/>
              <a:t>27-Mar-24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4860925"/>
            <a:ext cx="6248400" cy="282575"/>
          </a:xfrm>
        </p:spPr>
        <p:txBody>
          <a:bodyPr/>
          <a:lstStyle/>
          <a:p>
            <a:r>
              <a:rPr lang="en-US" dirty="0"/>
              <a:t>IT258 DS - Mini-project Progress Evaluation [Feb-May 2023]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1276350"/>
            <a:ext cx="7086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IN" sz="1600" dirty="0"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1600" dirty="0"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34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825471"/>
            <a:ext cx="7520940" cy="2684887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 </a:t>
            </a:r>
          </a:p>
          <a:p>
            <a:r>
              <a:rPr lang="en-US" sz="1600" dirty="0" smtClean="0">
                <a:latin typeface="+mn-lt"/>
              </a:rPr>
              <a:t>P-4: </a:t>
            </a:r>
            <a:r>
              <a:rPr lang="en-US" sz="1600" dirty="0">
                <a:latin typeface="+mn-lt"/>
              </a:rPr>
              <a:t>Topic Modeling Technique for Text Mining Over Biomedical Text Corpora Through Hybrid Inverse Documents Frequency and Fuzzy K-Means </a:t>
            </a:r>
            <a:r>
              <a:rPr lang="en-US" sz="1600" dirty="0" smtClean="0">
                <a:latin typeface="+mn-lt"/>
              </a:rPr>
              <a:t>Clustering.</a:t>
            </a:r>
          </a:p>
          <a:p>
            <a:pPr lvl="1"/>
            <a:r>
              <a:rPr lang="en-US" sz="1200" dirty="0" smtClean="0"/>
              <a:t>The </a:t>
            </a:r>
            <a:r>
              <a:rPr lang="en-US" sz="1200" dirty="0"/>
              <a:t>system introduces a novel journal recommendation approach that analyzes article content, including title, abstract, keywords, and references, without user-specific data. </a:t>
            </a:r>
            <a:endParaRPr lang="en-US" sz="1200" dirty="0" smtClean="0"/>
          </a:p>
          <a:p>
            <a:pPr lvl="1"/>
            <a:r>
              <a:rPr lang="en-US" sz="1200" dirty="0" smtClean="0"/>
              <a:t>By </a:t>
            </a:r>
            <a:r>
              <a:rPr lang="en-US" sz="1200" dirty="0"/>
              <a:t>examining recent publications, it provides comprehensive recommendations across multiple publishers. </a:t>
            </a:r>
            <a:endParaRPr lang="en-US" sz="1200" dirty="0" smtClean="0"/>
          </a:p>
          <a:p>
            <a:pPr lvl="1"/>
            <a:r>
              <a:rPr lang="en-US" sz="1200" dirty="0" smtClean="0"/>
              <a:t>Utilizing </a:t>
            </a:r>
            <a:r>
              <a:rPr lang="en-US" sz="1200" dirty="0"/>
              <a:t>SBERT for sentence-level similarity, the system outperforms traditional methods like Word2vec, Glove, and </a:t>
            </a:r>
            <a:r>
              <a:rPr lang="en-US" sz="1200" dirty="0" err="1"/>
              <a:t>FastText</a:t>
            </a:r>
            <a:r>
              <a:rPr lang="en-US" sz="1200" dirty="0"/>
              <a:t>, effectively guiding researchers towards suitable journal selections.</a:t>
            </a:r>
            <a:endParaRPr lang="en-US" sz="12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010400" y="4860925"/>
            <a:ext cx="2133600" cy="225425"/>
          </a:xfrm>
        </p:spPr>
        <p:txBody>
          <a:bodyPr/>
          <a:lstStyle/>
          <a:p>
            <a:fld id="{C7D32739-6F5E-4D5B-BFFF-270642FA3C89}" type="datetime5">
              <a:rPr lang="en-US" smtClean="0"/>
              <a:pPr/>
              <a:t>27-Mar-24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4860925"/>
            <a:ext cx="6248400" cy="282575"/>
          </a:xfrm>
        </p:spPr>
        <p:txBody>
          <a:bodyPr/>
          <a:lstStyle/>
          <a:p>
            <a:r>
              <a:rPr lang="en-US" dirty="0"/>
              <a:t>IT258 DS - Mini-project Progress Evaluation [Feb-May 2023]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1276350"/>
            <a:ext cx="7086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IN" sz="1600" dirty="0"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1600" dirty="0"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281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Methodology</a:t>
            </a:r>
            <a:endParaRPr lang="en-IN" dirty="0"/>
          </a:p>
        </p:txBody>
      </p:sp>
      <p:sp>
        <p:nvSpPr>
          <p:cNvPr id="32" name="Content Placeholder 31"/>
          <p:cNvSpPr>
            <a:spLocks noGrp="1"/>
          </p:cNvSpPr>
          <p:nvPr>
            <p:ph sz="quarter" idx="1"/>
          </p:nvPr>
        </p:nvSpPr>
        <p:spPr>
          <a:xfrm>
            <a:off x="190500" y="923260"/>
            <a:ext cx="8229600" cy="3703320"/>
          </a:xfrm>
        </p:spPr>
        <p:txBody>
          <a:bodyPr/>
          <a:lstStyle/>
          <a:p>
            <a:pPr marL="114300" indent="0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010400" y="4860925"/>
            <a:ext cx="2133600" cy="225425"/>
          </a:xfrm>
        </p:spPr>
        <p:txBody>
          <a:bodyPr/>
          <a:lstStyle/>
          <a:p>
            <a:fld id="{6D2D4B20-0848-484A-B2B0-F1B56B4F9FB0}" type="datetime5">
              <a:rPr lang="en-US" smtClean="0"/>
              <a:pPr/>
              <a:t>27-Mar-24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4860925"/>
            <a:ext cx="5715000" cy="282575"/>
          </a:xfrm>
        </p:spPr>
        <p:txBody>
          <a:bodyPr/>
          <a:lstStyle/>
          <a:p>
            <a:r>
              <a:rPr lang="en-US"/>
              <a:t>IT258 DS - Mini-project Progress Evaluation [Feb-May 2023]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1400" y="104775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Text Corpus </a:t>
            </a:r>
            <a:endParaRPr lang="en-IN" sz="1000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4381500" y="142875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1400" y="165735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</a:t>
            </a:r>
            <a:r>
              <a:rPr lang="en-US" sz="1000" dirty="0" err="1"/>
              <a:t>Formating</a:t>
            </a:r>
            <a:r>
              <a:rPr lang="en-US" sz="1000" dirty="0"/>
              <a:t> and cleaning, EDA</a:t>
            </a:r>
            <a:endParaRPr lang="en-IN" sz="10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81500" y="203835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76400" y="2266950"/>
            <a:ext cx="510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676400" y="226695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143000" y="2476500"/>
            <a:ext cx="114300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Author-Author relation network Analysis</a:t>
            </a:r>
            <a:endParaRPr lang="en-IN" sz="8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657600" y="226695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204830" y="2504410"/>
            <a:ext cx="114300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Clustering Papers according to concept </a:t>
            </a:r>
            <a:endParaRPr lang="en-IN" sz="8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617535" y="227581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181599" y="2504410"/>
            <a:ext cx="1011865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Topic  </a:t>
            </a:r>
            <a:r>
              <a:rPr lang="en-US" sz="800" dirty="0" err="1"/>
              <a:t>Modelling</a:t>
            </a:r>
            <a:r>
              <a:rPr lang="en-US" sz="800" dirty="0"/>
              <a:t> </a:t>
            </a:r>
            <a:endParaRPr lang="en-IN" sz="8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781800" y="2266950"/>
            <a:ext cx="0" cy="237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553200" y="2495550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Recommendation</a:t>
            </a:r>
          </a:p>
          <a:p>
            <a:pPr algn="ctr"/>
            <a:r>
              <a:rPr lang="en-US" sz="800" dirty="0"/>
              <a:t>system using</a:t>
            </a:r>
          </a:p>
          <a:p>
            <a:pPr algn="ctr"/>
            <a:r>
              <a:rPr lang="en-US" sz="800" dirty="0"/>
              <a:t>SCI-BERT</a:t>
            </a:r>
            <a:endParaRPr lang="en-IN" sz="800" dirty="0"/>
          </a:p>
        </p:txBody>
      </p:sp>
      <p:cxnSp>
        <p:nvCxnSpPr>
          <p:cNvPr id="39" name="Straight Arrow Connector 38"/>
          <p:cNvCxnSpPr>
            <a:stCxn id="24" idx="2"/>
          </p:cNvCxnSpPr>
          <p:nvPr/>
        </p:nvCxnSpPr>
        <p:spPr>
          <a:xfrm>
            <a:off x="1714500" y="295275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143000" y="3105150"/>
            <a:ext cx="1295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buFont typeface="Arial" pitchFamily="34" charset="0"/>
              <a:buChar char="•"/>
            </a:pPr>
            <a:r>
              <a:rPr lang="en-US" sz="800" dirty="0"/>
              <a:t>Average Degree</a:t>
            </a:r>
            <a:endParaRPr lang="en-IN" sz="800" dirty="0"/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800" dirty="0"/>
              <a:t>Degree Distribution</a:t>
            </a:r>
            <a:endParaRPr lang="en-IN" sz="800" dirty="0"/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800" dirty="0"/>
              <a:t>Clustering ,average clustering coefficient</a:t>
            </a:r>
            <a:endParaRPr lang="en-IN" sz="800" dirty="0"/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800" dirty="0"/>
              <a:t>Strong connected components</a:t>
            </a:r>
            <a:endParaRPr lang="en-IN" sz="800" dirty="0"/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800" dirty="0"/>
              <a:t>Giant component and coverage statistics</a:t>
            </a:r>
            <a:endParaRPr lang="en-IN" sz="8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657600" y="295275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204830" y="3181350"/>
            <a:ext cx="129097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n-US" sz="800" dirty="0" err="1"/>
              <a:t>Kmeans</a:t>
            </a:r>
            <a:r>
              <a:rPr lang="en-US" sz="800" dirty="0"/>
              <a:t> Clustering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800" dirty="0"/>
              <a:t>DBSCAN clustering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800" dirty="0" err="1"/>
              <a:t>Hierarchial</a:t>
            </a:r>
            <a:r>
              <a:rPr lang="en-US" sz="800" dirty="0"/>
              <a:t> Clustering</a:t>
            </a:r>
            <a:endParaRPr lang="en-IN" sz="800" dirty="0"/>
          </a:p>
        </p:txBody>
      </p:sp>
      <p:cxnSp>
        <p:nvCxnSpPr>
          <p:cNvPr id="45" name="Straight Arrow Connector 44"/>
          <p:cNvCxnSpPr>
            <a:stCxn id="33" idx="2"/>
          </p:cNvCxnSpPr>
          <p:nvPr/>
        </p:nvCxnSpPr>
        <p:spPr>
          <a:xfrm flipH="1">
            <a:off x="5687531" y="2980660"/>
            <a:ext cx="1" cy="276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181599" y="3257550"/>
            <a:ext cx="1143001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n-US" sz="800" dirty="0"/>
              <a:t>LDA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800" dirty="0"/>
              <a:t>LSA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800" dirty="0" err="1"/>
              <a:t>BERTopic</a:t>
            </a:r>
            <a:endParaRPr lang="en-US" sz="8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800" dirty="0"/>
              <a:t>PLSA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800" dirty="0"/>
              <a:t>CTM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800" dirty="0"/>
              <a:t>NMF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800" dirty="0"/>
              <a:t>Top2Vec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17033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/>
              <a:t>Proposed enhancements/novelty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/>
              <a:t>Performing Network Analysis with nodes as authors and edges as papers they have collaborated</a:t>
            </a:r>
          </a:p>
          <a:p>
            <a:r>
              <a:rPr lang="en-US" sz="2000" dirty="0"/>
              <a:t>Performing multiple Topic Modeling Techniques </a:t>
            </a:r>
          </a:p>
          <a:p>
            <a:r>
              <a:rPr lang="en-US" sz="2000" dirty="0"/>
              <a:t>Performing a Recommender System based on user query. Suggest similar documents based on query by topic modelling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010400" y="4860925"/>
            <a:ext cx="2133600" cy="225425"/>
          </a:xfrm>
        </p:spPr>
        <p:txBody>
          <a:bodyPr/>
          <a:lstStyle/>
          <a:p>
            <a:fld id="{E4690ABA-9D21-4939-A797-5F2629A5AC48}" type="datetime5">
              <a:rPr lang="en-US" smtClean="0"/>
              <a:pPr/>
              <a:t>27-Mar-24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4860925"/>
            <a:ext cx="5867400" cy="282575"/>
          </a:xfrm>
        </p:spPr>
        <p:txBody>
          <a:bodyPr/>
          <a:lstStyle/>
          <a:p>
            <a:r>
              <a:rPr lang="en-US"/>
              <a:t>IT258 DS - Mini-project Progress Evaluation [Feb-May 2023]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33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7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Description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C4043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CORD-19</a:t>
            </a:r>
            <a:r>
              <a:rPr lang="en-US" b="0" i="0" dirty="0">
                <a:solidFill>
                  <a:srgbClr val="3C4043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is a resource of over 1,000,000 scholarly articles, including over 400,000 with full text, about COVID-19, SARS-CoV-2, and related coronaviruses</a:t>
            </a:r>
            <a:r>
              <a:rPr lang="en-US" dirty="0">
                <a:solidFill>
                  <a:srgbClr val="3C4043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b="0" i="0" dirty="0">
              <a:solidFill>
                <a:srgbClr val="3C4043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dataset includes a wide range of materials such as academic papers, preprints, articles from scholarly journals, conference papers, and reports. These materials are sourced from various publishers, repositories, and other platforms.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010400" y="4860925"/>
            <a:ext cx="2133600" cy="225425"/>
          </a:xfrm>
        </p:spPr>
        <p:txBody>
          <a:bodyPr/>
          <a:lstStyle/>
          <a:p>
            <a:fld id="{E4690ABA-9D21-4939-A797-5F2629A5AC48}" type="datetime5">
              <a:rPr lang="en-US" smtClean="0"/>
              <a:pPr/>
              <a:t>27-Mar-24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4860925"/>
            <a:ext cx="5867400" cy="282575"/>
          </a:xfrm>
        </p:spPr>
        <p:txBody>
          <a:bodyPr/>
          <a:lstStyle/>
          <a:p>
            <a:r>
              <a:rPr lang="en-US"/>
              <a:t>IT258 DS - Mini-project Progress Evaluation [Feb-May 2023]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830" y="2724150"/>
            <a:ext cx="2373313" cy="165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371" y="2721518"/>
            <a:ext cx="2359025" cy="1885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9446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Work done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  Data Preprocess and Cleaning</a:t>
            </a:r>
            <a:endParaRPr lang="en-IN" dirty="0"/>
          </a:p>
          <a:p>
            <a:pPr lvl="1"/>
            <a:r>
              <a:rPr lang="en-US" dirty="0"/>
              <a:t>Removing Null values</a:t>
            </a:r>
          </a:p>
          <a:p>
            <a:pPr lvl="1"/>
            <a:r>
              <a:rPr lang="en-US" dirty="0"/>
              <a:t>Choosing English Instances</a:t>
            </a:r>
          </a:p>
          <a:p>
            <a:pPr lvl="1"/>
            <a:r>
              <a:rPr lang="en-US" dirty="0"/>
              <a:t>Removing Stop Words  and custom stop words</a:t>
            </a:r>
            <a:endParaRPr lang="en-IN" sz="2000" dirty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010400" y="4860925"/>
            <a:ext cx="2133600" cy="225425"/>
          </a:xfrm>
        </p:spPr>
        <p:txBody>
          <a:bodyPr/>
          <a:lstStyle/>
          <a:p>
            <a:fld id="{74A5751A-FD7D-431C-8AE0-85283363D9B2}" type="datetime5">
              <a:rPr lang="en-US" smtClean="0"/>
              <a:pPr/>
              <a:t>27-Mar-24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4860925"/>
            <a:ext cx="5867400" cy="282575"/>
          </a:xfrm>
        </p:spPr>
        <p:txBody>
          <a:bodyPr/>
          <a:lstStyle/>
          <a:p>
            <a:r>
              <a:rPr lang="en-US"/>
              <a:t>IT258 DS - Mini-project Progress Evaluation [Feb-May 2023]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7" y="2857500"/>
            <a:ext cx="24669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91593"/>
            <a:ext cx="71564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7033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Work done 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Converting the dataset into an undirected graph with nodes as authors and edges as papers.</a:t>
            </a:r>
            <a:endParaRPr lang="en-IN" dirty="0"/>
          </a:p>
          <a:p>
            <a:r>
              <a:rPr lang="en-US" dirty="0"/>
              <a:t>So if an edge is connecting two authors then the have both have coauthored a paper.</a:t>
            </a:r>
            <a:endParaRPr lang="en-IN" dirty="0"/>
          </a:p>
          <a:p>
            <a:r>
              <a:rPr lang="en-US" dirty="0"/>
              <a:t>After making the graph we find basic details of the graph like:</a:t>
            </a:r>
            <a:endParaRPr lang="en-IN" dirty="0"/>
          </a:p>
          <a:p>
            <a:pPr lvl="1"/>
            <a:r>
              <a:rPr lang="en-US" dirty="0"/>
              <a:t>Average Degree- 2.0</a:t>
            </a:r>
            <a:endParaRPr lang="en-IN" dirty="0"/>
          </a:p>
          <a:p>
            <a:pPr lvl="1"/>
            <a:r>
              <a:rPr lang="en-US" dirty="0"/>
              <a:t>Degree Distribution</a:t>
            </a:r>
            <a:endParaRPr lang="en-IN" dirty="0"/>
          </a:p>
          <a:p>
            <a:pPr lvl="1"/>
            <a:r>
              <a:rPr lang="en-US" dirty="0"/>
              <a:t>Clustering coefficient and average clustering coefficient- 0</a:t>
            </a:r>
            <a:endParaRPr lang="en-IN" dirty="0"/>
          </a:p>
          <a:p>
            <a:pPr lvl="1"/>
            <a:r>
              <a:rPr lang="en-US" dirty="0"/>
              <a:t>Strong connected components - 9083</a:t>
            </a:r>
            <a:endParaRPr lang="en-IN" dirty="0"/>
          </a:p>
          <a:p>
            <a:pPr lvl="1"/>
            <a:r>
              <a:rPr lang="en-US" dirty="0"/>
              <a:t>Giant component and coverage statistics – 1 </a:t>
            </a:r>
            <a:r>
              <a:rPr lang="en-US" dirty="0" err="1"/>
              <a:t>gaint</a:t>
            </a:r>
            <a:r>
              <a:rPr lang="en-US" dirty="0"/>
              <a:t> component with 0.0001 coverage</a:t>
            </a:r>
            <a:endParaRPr lang="en-IN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010400" y="4860925"/>
            <a:ext cx="2133600" cy="225425"/>
          </a:xfrm>
        </p:spPr>
        <p:txBody>
          <a:bodyPr/>
          <a:lstStyle/>
          <a:p>
            <a:fld id="{74A5751A-FD7D-431C-8AE0-85283363D9B2}" type="datetime5">
              <a:rPr lang="en-US" smtClean="0"/>
              <a:pPr/>
              <a:t>27-Mar-24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4860925"/>
            <a:ext cx="5867400" cy="282575"/>
          </a:xfrm>
        </p:spPr>
        <p:txBody>
          <a:bodyPr/>
          <a:lstStyle/>
          <a:p>
            <a:r>
              <a:rPr lang="en-US"/>
              <a:t>IT258 DS - Mini-project Progress Evaluation [Feb-May 2023]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78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</a:t>
            </a:r>
            <a:r>
              <a:rPr lang="en-US" dirty="0" err="1"/>
              <a:t>Visualisation</a:t>
            </a:r>
            <a:r>
              <a:rPr lang="en-US" dirty="0"/>
              <a:t> for author-author relation: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010400" y="4860925"/>
            <a:ext cx="2133600" cy="225425"/>
          </a:xfrm>
        </p:spPr>
        <p:txBody>
          <a:bodyPr/>
          <a:lstStyle/>
          <a:p>
            <a:fld id="{74A5751A-FD7D-431C-8AE0-85283363D9B2}" type="datetime5">
              <a:rPr lang="en-US" smtClean="0"/>
              <a:pPr/>
              <a:t>27-Mar-24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4860925"/>
            <a:ext cx="5867400" cy="282575"/>
          </a:xfrm>
        </p:spPr>
        <p:txBody>
          <a:bodyPr/>
          <a:lstStyle/>
          <a:p>
            <a:r>
              <a:rPr lang="en-US"/>
              <a:t>IT258 DS - Mini-project Progress Evaluation [Feb-May 2023]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180" y="342608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Degree=2</a:t>
            </a:r>
            <a:endParaRPr lang="en-IN" dirty="0"/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0" y="1047750"/>
            <a:ext cx="3249930" cy="21602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29000" y="333375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Degree Distribution</a:t>
            </a:r>
            <a:endParaRPr lang="en-IN" dirty="0"/>
          </a:p>
        </p:txBody>
      </p:sp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6400800" y="1088043"/>
            <a:ext cx="2274252" cy="1752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85535" y="3149084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Clustering </a:t>
            </a:r>
            <a:r>
              <a:rPr lang="en-US" dirty="0" err="1"/>
              <a:t>coeffecient</a:t>
            </a:r>
            <a:r>
              <a:rPr lang="en-US" dirty="0"/>
              <a:t>=0</a:t>
            </a:r>
            <a:endParaRPr lang="en-IN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xmlns="" id="{BC11EEFB-E947-4D56-D1FC-ACFD0FAA3EA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84" y="1326121"/>
            <a:ext cx="2678836" cy="1615914"/>
          </a:xfrm>
        </p:spPr>
      </p:pic>
    </p:spTree>
    <p:extLst>
      <p:ext uri="{BB962C8B-B14F-4D97-AF65-F5344CB8AC3E}">
        <p14:creationId xmlns:p14="http://schemas.microsoft.com/office/powerpoint/2010/main" val="1266093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028700"/>
            <a:ext cx="8229600" cy="3474720"/>
          </a:xfrm>
        </p:spPr>
        <p:txBody>
          <a:bodyPr>
            <a:noAutofit/>
          </a:bodyPr>
          <a:lstStyle/>
          <a:p>
            <a:r>
              <a:rPr lang="en-US" sz="1400" i="1" dirty="0"/>
              <a:t>Introduction </a:t>
            </a:r>
            <a:endParaRPr lang="en-US" sz="1400" i="1" dirty="0">
              <a:solidFill>
                <a:srgbClr val="FF0000"/>
              </a:solidFill>
            </a:endParaRPr>
          </a:p>
          <a:p>
            <a:r>
              <a:rPr lang="en-US" sz="1400" i="1" dirty="0"/>
              <a:t>Literature Survey </a:t>
            </a:r>
          </a:p>
          <a:p>
            <a:r>
              <a:rPr lang="en-US" sz="1400" i="1" dirty="0"/>
              <a:t>Outcome of Literature Survey</a:t>
            </a:r>
            <a:endParaRPr lang="en-US" sz="1400" i="1" dirty="0">
              <a:solidFill>
                <a:srgbClr val="FF0000"/>
              </a:solidFill>
            </a:endParaRPr>
          </a:p>
          <a:p>
            <a:r>
              <a:rPr lang="en-US" sz="1400" i="1" dirty="0"/>
              <a:t>Problem Statement  and Objectives </a:t>
            </a:r>
            <a:endParaRPr lang="en-US" sz="1400" i="1" dirty="0">
              <a:solidFill>
                <a:srgbClr val="FF0000"/>
              </a:solidFill>
            </a:endParaRPr>
          </a:p>
          <a:p>
            <a:r>
              <a:rPr lang="en-US" sz="1400" i="1" dirty="0"/>
              <a:t>Existing Methodology </a:t>
            </a:r>
          </a:p>
          <a:p>
            <a:r>
              <a:rPr lang="en-US" sz="1400" i="1" dirty="0"/>
              <a:t>Dataset details </a:t>
            </a:r>
          </a:p>
          <a:p>
            <a:r>
              <a:rPr lang="en-IN" sz="1400" i="1" dirty="0"/>
              <a:t>Proposed enhancements/novelty </a:t>
            </a:r>
            <a:endParaRPr lang="en-IN" sz="1400" i="1" dirty="0">
              <a:solidFill>
                <a:srgbClr val="FF0000"/>
              </a:solidFill>
            </a:endParaRPr>
          </a:p>
          <a:p>
            <a:r>
              <a:rPr lang="en-IN" sz="1400" i="1" dirty="0"/>
              <a:t>Work done </a:t>
            </a:r>
          </a:p>
          <a:p>
            <a:r>
              <a:rPr lang="en-US" sz="1400" i="1" dirty="0"/>
              <a:t>Individual Contribution 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Work done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Exploratory Data Analysis on the sampled Dataset</a:t>
            </a:r>
            <a:endParaRPr lang="en-IN" dirty="0"/>
          </a:p>
          <a:p>
            <a:pPr lvl="1"/>
            <a:r>
              <a:rPr lang="en-US" dirty="0"/>
              <a:t>Distribution of title length</a:t>
            </a:r>
            <a:endParaRPr lang="en-IN" dirty="0"/>
          </a:p>
          <a:p>
            <a:pPr lvl="1"/>
            <a:r>
              <a:rPr lang="en-US" dirty="0"/>
              <a:t>Distribution of abstract length</a:t>
            </a:r>
            <a:endParaRPr lang="en-IN" dirty="0"/>
          </a:p>
          <a:p>
            <a:pPr lvl="1"/>
            <a:r>
              <a:rPr lang="en-US" dirty="0"/>
              <a:t>Which are most common words in title?</a:t>
            </a:r>
            <a:endParaRPr lang="en-IN" dirty="0"/>
          </a:p>
          <a:p>
            <a:pPr lvl="1"/>
            <a:r>
              <a:rPr lang="en-US" dirty="0"/>
              <a:t>Which are the most common words in abstracts?</a:t>
            </a:r>
            <a:endParaRPr lang="en-IN" dirty="0"/>
          </a:p>
          <a:p>
            <a:pPr lvl="1"/>
            <a:r>
              <a:rPr lang="en-US" dirty="0"/>
              <a:t>Which are the most common bi-grams in title?</a:t>
            </a:r>
            <a:endParaRPr lang="en-IN" dirty="0"/>
          </a:p>
          <a:p>
            <a:pPr lvl="1"/>
            <a:r>
              <a:rPr lang="en-US" dirty="0"/>
              <a:t>Which are the most common tri-grams in title?</a:t>
            </a:r>
            <a:endParaRPr lang="en-IN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010400" y="4860925"/>
            <a:ext cx="2133600" cy="225425"/>
          </a:xfrm>
        </p:spPr>
        <p:txBody>
          <a:bodyPr/>
          <a:lstStyle/>
          <a:p>
            <a:fld id="{74A5751A-FD7D-431C-8AE0-85283363D9B2}" type="datetime5">
              <a:rPr lang="en-US" smtClean="0"/>
              <a:pPr/>
              <a:t>27-Mar-24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4860925"/>
            <a:ext cx="5867400" cy="282575"/>
          </a:xfrm>
        </p:spPr>
        <p:txBody>
          <a:bodyPr/>
          <a:lstStyle/>
          <a:p>
            <a:r>
              <a:rPr lang="en-US"/>
              <a:t>IT258 DS - Mini-project Progress Evaluation [Feb-May 2023]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57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Work done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010400" y="4860925"/>
            <a:ext cx="2133600" cy="225425"/>
          </a:xfrm>
        </p:spPr>
        <p:txBody>
          <a:bodyPr/>
          <a:lstStyle/>
          <a:p>
            <a:fld id="{74A5751A-FD7D-431C-8AE0-85283363D9B2}" type="datetime5">
              <a:rPr lang="en-US" smtClean="0"/>
              <a:pPr/>
              <a:t>27-Mar-24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4860925"/>
            <a:ext cx="5867400" cy="282575"/>
          </a:xfrm>
        </p:spPr>
        <p:txBody>
          <a:bodyPr/>
          <a:lstStyle/>
          <a:p>
            <a:r>
              <a:rPr lang="en-US" dirty="0"/>
              <a:t>IT258 DS - Mini-project Progress Evaluation [Feb-May 2023]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68978" y="1059252"/>
            <a:ext cx="2529840" cy="1423646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3276600" y="1108304"/>
            <a:ext cx="2019300" cy="1206548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5961321" y="1059252"/>
            <a:ext cx="2407920" cy="14839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0590" y="4429159"/>
            <a:ext cx="82334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Common words in title      		 Common </a:t>
            </a:r>
            <a:r>
              <a:rPr lang="en-US" sz="1000" dirty="0" smtClean="0"/>
              <a:t>words </a:t>
            </a:r>
            <a:r>
              <a:rPr lang="en-US" sz="1000" dirty="0"/>
              <a:t>in abstract    		Common bigrams in title</a:t>
            </a:r>
            <a:endParaRPr lang="en-IN" sz="10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B7E1AA75-3805-9529-6730-0E2715464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135933"/>
              </p:ext>
            </p:extLst>
          </p:nvPr>
        </p:nvGraphicFramePr>
        <p:xfrm>
          <a:off x="1002659" y="2431256"/>
          <a:ext cx="74676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2941">
                  <a:extLst>
                    <a:ext uri="{9D8B030D-6E8A-4147-A177-3AD203B41FA5}">
                      <a16:colId xmlns:a16="http://schemas.microsoft.com/office/drawing/2014/main" xmlns="" val="3808945596"/>
                    </a:ext>
                  </a:extLst>
                </a:gridCol>
                <a:gridCol w="3085459">
                  <a:extLst>
                    <a:ext uri="{9D8B030D-6E8A-4147-A177-3AD203B41FA5}">
                      <a16:colId xmlns:a16="http://schemas.microsoft.com/office/drawing/2014/main" xmlns="" val="2641109929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xmlns="" val="1536947942"/>
                    </a:ext>
                  </a:extLst>
                </a:gridCol>
              </a:tblGrid>
              <a:tr h="23405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        Distribution of title Length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</a:t>
                      </a:r>
                      <a:r>
                        <a:rPr lang="en-US" sz="1050" dirty="0"/>
                        <a:t>Distribution of Abstract Length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9423775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7EA328A-5D05-0BFC-384A-A96DB0186C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37" y="2393074"/>
            <a:ext cx="2945834" cy="2089780"/>
          </a:xfrm>
          <a:prstGeom prst="rect">
            <a:avLst/>
          </a:prstGeo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xmlns="" id="{EC02D3F6-6CC2-3E0F-41BB-9FD11940BBC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799" y="2558572"/>
            <a:ext cx="2670810" cy="1924282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F9AC451-87ED-6A11-D89C-485B509A26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779" y="2618885"/>
            <a:ext cx="2791368" cy="192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60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Work done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Vectorization</a:t>
            </a:r>
            <a:r>
              <a:rPr lang="en-US" dirty="0"/>
              <a:t>, PCA </a:t>
            </a:r>
          </a:p>
          <a:p>
            <a:r>
              <a:rPr lang="en-US" dirty="0"/>
              <a:t>K-Means Clustering</a:t>
            </a:r>
            <a:endParaRPr lang="en-IN" dirty="0"/>
          </a:p>
          <a:p>
            <a:pPr lvl="1"/>
            <a:r>
              <a:rPr lang="en-US" dirty="0"/>
              <a:t>Convert data to vectors using </a:t>
            </a:r>
            <a:r>
              <a:rPr lang="en-US" dirty="0" err="1"/>
              <a:t>tf-idf</a:t>
            </a:r>
            <a:endParaRPr lang="en-IN" dirty="0"/>
          </a:p>
          <a:p>
            <a:pPr lvl="1"/>
            <a:r>
              <a:rPr lang="en-US" dirty="0"/>
              <a:t>Perform PCA for dimensionality Reduction</a:t>
            </a:r>
            <a:endParaRPr lang="en-IN" dirty="0"/>
          </a:p>
          <a:p>
            <a:pPr lvl="1"/>
            <a:r>
              <a:rPr lang="en-US" dirty="0"/>
              <a:t>Perform K-Means Clustering for various values of K</a:t>
            </a:r>
            <a:endParaRPr lang="en-IN" dirty="0"/>
          </a:p>
          <a:p>
            <a:pPr lvl="1"/>
            <a:r>
              <a:rPr lang="en-US" dirty="0"/>
              <a:t>Choose suitable K value using Elbow Method </a:t>
            </a:r>
            <a:endParaRPr lang="en-IN" dirty="0"/>
          </a:p>
          <a:p>
            <a:pPr lvl="1"/>
            <a:r>
              <a:rPr lang="en-US" dirty="0"/>
              <a:t>Plot the clusters using T-SNE plot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010400" y="4860925"/>
            <a:ext cx="2133600" cy="225425"/>
          </a:xfrm>
        </p:spPr>
        <p:txBody>
          <a:bodyPr/>
          <a:lstStyle/>
          <a:p>
            <a:fld id="{74A5751A-FD7D-431C-8AE0-85283363D9B2}" type="datetime5">
              <a:rPr lang="en-US" smtClean="0"/>
              <a:pPr/>
              <a:t>27-Mar-24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4860925"/>
            <a:ext cx="5867400" cy="282575"/>
          </a:xfrm>
        </p:spPr>
        <p:txBody>
          <a:bodyPr/>
          <a:lstStyle/>
          <a:p>
            <a:r>
              <a:rPr lang="en-US"/>
              <a:t>IT258 DS - Mini-project Progress Evaluation [Feb-May 2023]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92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Work done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010400" y="4860925"/>
            <a:ext cx="2133600" cy="225425"/>
          </a:xfrm>
        </p:spPr>
        <p:txBody>
          <a:bodyPr/>
          <a:lstStyle/>
          <a:p>
            <a:fld id="{74A5751A-FD7D-431C-8AE0-85283363D9B2}" type="datetime5">
              <a:rPr lang="en-US" smtClean="0"/>
              <a:pPr/>
              <a:t>27-Mar-24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4860925"/>
            <a:ext cx="5867400" cy="282575"/>
          </a:xfrm>
        </p:spPr>
        <p:txBody>
          <a:bodyPr/>
          <a:lstStyle/>
          <a:p>
            <a:r>
              <a:rPr lang="en-US"/>
              <a:t>IT258 DS - Mini-project Progress Evaluation [Feb-May 2023]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K-Means Clustering Results and </a:t>
            </a:r>
            <a:r>
              <a:rPr lang="en-US" dirty="0" err="1"/>
              <a:t>Visualisation</a:t>
            </a:r>
            <a:endParaRPr lang="en-IN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1276350"/>
            <a:ext cx="2407919" cy="17347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139103"/>
            <a:ext cx="3505200" cy="3618230"/>
          </a:xfrm>
          <a:prstGeom prst="rect">
            <a:avLst/>
          </a:prstGeom>
          <a:noFill/>
        </p:spPr>
      </p:pic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49399"/>
            <a:ext cx="2971800" cy="19597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8611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Work done 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DBSCAN Clustering</a:t>
            </a:r>
          </a:p>
          <a:p>
            <a:pPr lvl="1"/>
            <a:r>
              <a:rPr lang="en-US" dirty="0"/>
              <a:t>Data Preprocessing</a:t>
            </a:r>
          </a:p>
          <a:p>
            <a:pPr lvl="1"/>
            <a:r>
              <a:rPr lang="en-US" dirty="0"/>
              <a:t>Epsilon Parameter Selection(Epsilon=0.08)</a:t>
            </a:r>
          </a:p>
          <a:p>
            <a:pPr lvl="1"/>
            <a:r>
              <a:rPr lang="en-US" dirty="0"/>
              <a:t>Model Training (DBSCAN module)</a:t>
            </a:r>
          </a:p>
          <a:p>
            <a:pPr lvl="1"/>
            <a:r>
              <a:rPr lang="en-US" dirty="0"/>
              <a:t>Evaluate and Refine</a:t>
            </a:r>
          </a:p>
          <a:p>
            <a:pPr lvl="1"/>
            <a:r>
              <a:rPr lang="en-US" dirty="0"/>
              <a:t>Visualization and Interpretation(T-SNE)</a:t>
            </a:r>
          </a:p>
          <a:p>
            <a:pPr lvl="1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010400" y="4860925"/>
            <a:ext cx="2133600" cy="225425"/>
          </a:xfrm>
        </p:spPr>
        <p:txBody>
          <a:bodyPr/>
          <a:lstStyle/>
          <a:p>
            <a:fld id="{74A5751A-FD7D-431C-8AE0-85283363D9B2}" type="datetime5">
              <a:rPr lang="en-US" smtClean="0"/>
              <a:pPr/>
              <a:t>27-Mar-24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4860925"/>
            <a:ext cx="5867400" cy="282575"/>
          </a:xfrm>
        </p:spPr>
        <p:txBody>
          <a:bodyPr/>
          <a:lstStyle/>
          <a:p>
            <a:r>
              <a:rPr lang="en-US"/>
              <a:t>IT258 DS - Mini-project Progress Evaluation [Feb-May 2023]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609172"/>
            <a:ext cx="2447923" cy="2038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859" y="1123950"/>
            <a:ext cx="2564604" cy="111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142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Work done 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Hierarchial</a:t>
            </a:r>
            <a:r>
              <a:rPr lang="en-US" dirty="0"/>
              <a:t> Clustering</a:t>
            </a:r>
          </a:p>
          <a:p>
            <a:pPr lvl="1"/>
            <a:r>
              <a:rPr lang="en-US" dirty="0"/>
              <a:t>By recursively joining or dividing clusters, hierarchical clustering creates a hierarchy of clusters. </a:t>
            </a:r>
          </a:p>
          <a:p>
            <a:pPr lvl="1"/>
            <a:r>
              <a:rPr lang="en-US" dirty="0"/>
              <a:t>Datasets with nested or hierarchical relationships between clusters are a good fit for hierarchical clustering</a:t>
            </a:r>
          </a:p>
          <a:p>
            <a:pPr lvl="1"/>
            <a:r>
              <a:rPr lang="en-US" dirty="0"/>
              <a:t>Sentences are converted into vectors us </a:t>
            </a:r>
            <a:r>
              <a:rPr lang="en-US" dirty="0" err="1"/>
              <a:t>ing</a:t>
            </a:r>
            <a:r>
              <a:rPr lang="en-US" dirty="0"/>
              <a:t> this model which are passed into </a:t>
            </a:r>
            <a:r>
              <a:rPr lang="en-US" dirty="0" err="1"/>
              <a:t>Agglomera</a:t>
            </a:r>
            <a:r>
              <a:rPr lang="en-US" dirty="0"/>
              <a:t> </a:t>
            </a:r>
            <a:r>
              <a:rPr lang="en-US" dirty="0" err="1"/>
              <a:t>tiveClustering</a:t>
            </a:r>
            <a:r>
              <a:rPr lang="en-US" dirty="0"/>
              <a:t> module with distance threshold=0.5 and ward linkage.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010400" y="4860925"/>
            <a:ext cx="2133600" cy="225425"/>
          </a:xfrm>
        </p:spPr>
        <p:txBody>
          <a:bodyPr/>
          <a:lstStyle/>
          <a:p>
            <a:fld id="{74A5751A-FD7D-431C-8AE0-85283363D9B2}" type="datetime5">
              <a:rPr lang="en-US" smtClean="0"/>
              <a:pPr/>
              <a:t>27-Mar-24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4860925"/>
            <a:ext cx="5867400" cy="282575"/>
          </a:xfrm>
        </p:spPr>
        <p:txBody>
          <a:bodyPr/>
          <a:lstStyle/>
          <a:p>
            <a:r>
              <a:rPr lang="en-US"/>
              <a:t>IT258 DS - Mini-project Progress Evaluation [Feb-May 2023]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952750"/>
            <a:ext cx="2667000" cy="19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9137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Work done 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Topic </a:t>
            </a:r>
            <a:r>
              <a:rPr lang="en-US" dirty="0" err="1"/>
              <a:t>Modelling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LDA- </a:t>
            </a:r>
            <a:r>
              <a:rPr lang="en-IN" dirty="0"/>
              <a:t>Latent </a:t>
            </a:r>
            <a:r>
              <a:rPr lang="en-IN" dirty="0" err="1"/>
              <a:t>Dirichlet</a:t>
            </a:r>
            <a:r>
              <a:rPr lang="en-IN" dirty="0"/>
              <a:t> Allocation</a:t>
            </a:r>
            <a:endParaRPr lang="en-US" dirty="0"/>
          </a:p>
          <a:p>
            <a:pPr lvl="1"/>
            <a:r>
              <a:rPr lang="en-IN" dirty="0"/>
              <a:t>LSA: Latent Semantic Analysis</a:t>
            </a:r>
          </a:p>
          <a:p>
            <a:pPr lvl="1"/>
            <a:r>
              <a:rPr lang="en-IN" dirty="0" err="1"/>
              <a:t>pLSA</a:t>
            </a:r>
            <a:r>
              <a:rPr lang="en-IN" dirty="0"/>
              <a:t>: Probabilistic Latent Semantic Analysis</a:t>
            </a:r>
          </a:p>
          <a:p>
            <a:pPr lvl="1"/>
            <a:r>
              <a:rPr lang="en-IN" dirty="0"/>
              <a:t>CTM: Correlated Topic Model</a:t>
            </a:r>
          </a:p>
          <a:p>
            <a:pPr lvl="1"/>
            <a:r>
              <a:rPr lang="en-IN" dirty="0"/>
              <a:t>NMF: Non-Negative Matrix Factorization</a:t>
            </a:r>
          </a:p>
          <a:p>
            <a:pPr lvl="1"/>
            <a:r>
              <a:rPr lang="en-IN" dirty="0" err="1"/>
              <a:t>BerTopic</a:t>
            </a:r>
            <a:endParaRPr lang="en-IN" dirty="0"/>
          </a:p>
          <a:p>
            <a:pPr lvl="1"/>
            <a:r>
              <a:rPr lang="en-US" dirty="0"/>
              <a:t>Top2Vec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010400" y="4860925"/>
            <a:ext cx="2133600" cy="225425"/>
          </a:xfrm>
        </p:spPr>
        <p:txBody>
          <a:bodyPr/>
          <a:lstStyle/>
          <a:p>
            <a:fld id="{74A5751A-FD7D-431C-8AE0-85283363D9B2}" type="datetime5">
              <a:rPr lang="en-US" smtClean="0"/>
              <a:pPr/>
              <a:t>27-Mar-24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4860925"/>
            <a:ext cx="5867400" cy="282575"/>
          </a:xfrm>
        </p:spPr>
        <p:txBody>
          <a:bodyPr/>
          <a:lstStyle/>
          <a:p>
            <a:r>
              <a:rPr lang="en-US"/>
              <a:t>IT258 DS - Mini-project Progress Evaluation [Feb-May 2023]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67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en-US" dirty="0"/>
              <a:t>LDA- </a:t>
            </a:r>
            <a:r>
              <a:rPr lang="en-IN" dirty="0"/>
              <a:t>Latent </a:t>
            </a:r>
            <a:r>
              <a:rPr lang="en-IN" dirty="0" err="1"/>
              <a:t>Dirichlet</a:t>
            </a:r>
            <a:r>
              <a:rPr lang="en-IN" dirty="0"/>
              <a:t> Allocation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LDA is a generative probabilistic model used for topic modeling in text corpora.</a:t>
            </a:r>
          </a:p>
          <a:p>
            <a:r>
              <a:rPr lang="en-US" dirty="0"/>
              <a:t>It assumes that documents are generated from a mixture of topics, and each topic is represented by a distribution over words.</a:t>
            </a:r>
          </a:p>
          <a:p>
            <a:r>
              <a:rPr lang="en-US" dirty="0"/>
              <a:t>LDA infers these latent topic distributions by iteratively assigning words to topics and documents to mixtures of topics.</a:t>
            </a:r>
          </a:p>
          <a:p>
            <a:r>
              <a:rPr lang="en-US" dirty="0" err="1"/>
              <a:t>LatentDirichletAllocation</a:t>
            </a:r>
            <a:r>
              <a:rPr lang="en-US" dirty="0"/>
              <a:t> module is called with 10 components required and random state of 42.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010400" y="4860925"/>
            <a:ext cx="2133600" cy="225425"/>
          </a:xfrm>
        </p:spPr>
        <p:txBody>
          <a:bodyPr/>
          <a:lstStyle/>
          <a:p>
            <a:fld id="{74A5751A-FD7D-431C-8AE0-85283363D9B2}" type="datetime5">
              <a:rPr lang="en-US" smtClean="0"/>
              <a:pPr/>
              <a:t>27-Mar-24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4860925"/>
            <a:ext cx="5867400" cy="282575"/>
          </a:xfrm>
        </p:spPr>
        <p:txBody>
          <a:bodyPr/>
          <a:lstStyle/>
          <a:p>
            <a:r>
              <a:rPr lang="en-US"/>
              <a:t>IT258 DS - Mini-project Progress Evaluation [Feb-May 2023]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903008"/>
            <a:ext cx="274320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9701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en-IN" dirty="0"/>
              <a:t>LSA: Latent Semantic Analysis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LSA is a technique in natural language processing used for dimensionality reduction.</a:t>
            </a:r>
          </a:p>
          <a:p>
            <a:r>
              <a:rPr lang="en-US" dirty="0"/>
              <a:t>It works by analyzing relationships between a set of documents and the terms they contain through singular value decomposition (SVD).</a:t>
            </a:r>
          </a:p>
          <a:p>
            <a:r>
              <a:rPr lang="en-US" dirty="0"/>
              <a:t>LSA uncovers the underlying structure in the text by representing words and documents as vectors in a semantic space.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010400" y="4860925"/>
            <a:ext cx="2133600" cy="225425"/>
          </a:xfrm>
        </p:spPr>
        <p:txBody>
          <a:bodyPr/>
          <a:lstStyle/>
          <a:p>
            <a:fld id="{74A5751A-FD7D-431C-8AE0-85283363D9B2}" type="datetime5">
              <a:rPr lang="en-US" smtClean="0"/>
              <a:pPr/>
              <a:t>27-Mar-24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4860925"/>
            <a:ext cx="5867400" cy="282575"/>
          </a:xfrm>
        </p:spPr>
        <p:txBody>
          <a:bodyPr/>
          <a:lstStyle/>
          <a:p>
            <a:r>
              <a:rPr lang="en-US"/>
              <a:t>IT258 DS - Mini-project Progress Evaluation [Feb-May 2023]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647950"/>
            <a:ext cx="3000375" cy="2211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9246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en-IN" dirty="0" err="1"/>
              <a:t>pLSA</a:t>
            </a:r>
            <a:r>
              <a:rPr lang="en-IN" dirty="0"/>
              <a:t>: Probabilistic Latent Semantic Analysis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pLSA</a:t>
            </a:r>
            <a:r>
              <a:rPr lang="en-US" dirty="0"/>
              <a:t> is a probabilistic model used for topic modeling.</a:t>
            </a:r>
          </a:p>
          <a:p>
            <a:r>
              <a:rPr lang="en-US" dirty="0"/>
              <a:t>It treats documents as a mixture of topics and words as a mixture of topics.</a:t>
            </a:r>
          </a:p>
          <a:p>
            <a:r>
              <a:rPr lang="en-US" dirty="0" err="1"/>
              <a:t>pLSA</a:t>
            </a:r>
            <a:r>
              <a:rPr lang="en-US" dirty="0"/>
              <a:t> infers these topic distributions using the expectation-maximization (EM) algorithm.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010400" y="4860925"/>
            <a:ext cx="2133600" cy="225425"/>
          </a:xfrm>
        </p:spPr>
        <p:txBody>
          <a:bodyPr/>
          <a:lstStyle/>
          <a:p>
            <a:fld id="{74A5751A-FD7D-431C-8AE0-85283363D9B2}" type="datetime5">
              <a:rPr lang="en-US" smtClean="0"/>
              <a:pPr/>
              <a:t>27-Mar-24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4860925"/>
            <a:ext cx="5867400" cy="282575"/>
          </a:xfrm>
        </p:spPr>
        <p:txBody>
          <a:bodyPr/>
          <a:lstStyle/>
          <a:p>
            <a:r>
              <a:rPr lang="en-US"/>
              <a:t>IT258 DS - Mini-project Progress Evaluation [Feb-May 2023]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2266950"/>
            <a:ext cx="5324475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78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010400" y="4860925"/>
            <a:ext cx="2133600" cy="225425"/>
          </a:xfrm>
        </p:spPr>
        <p:txBody>
          <a:bodyPr/>
          <a:lstStyle/>
          <a:p>
            <a:fld id="{DC5DF775-0651-43B5-B635-A000042EC799}" type="datetime5">
              <a:rPr lang="en-US" smtClean="0"/>
              <a:pPr/>
              <a:t>27-Mar-24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4860925"/>
            <a:ext cx="4953000" cy="282575"/>
          </a:xfrm>
        </p:spPr>
        <p:txBody>
          <a:bodyPr/>
          <a:lstStyle/>
          <a:p>
            <a:r>
              <a:rPr lang="en-US"/>
              <a:t>IT258 DS - Mini-project Progress Evaluation [Feb-May 2023]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047750"/>
            <a:ext cx="8001000" cy="361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err="1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Scientometrics</a:t>
            </a:r>
            <a:r>
              <a:rPr lang="en-US" sz="1400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is the study of the quantitative aspects of the process of science as a communication system.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err="1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Scientometrics</a:t>
            </a:r>
            <a:r>
              <a:rPr lang="en-US" sz="1400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data refers to information derived from the quantitative analysis of scientific publications, citations, and collaboration patterns.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Crucial for evaluating the impact and influence of individual researchers, institutions, or journals and identifying Trends and Patterns.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Unsupervised statistical analysis of unstructured data has gained wide acceptance especially in natural language processing and text mining domains.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Topic modeling in </a:t>
            </a:r>
            <a:r>
              <a:rPr lang="en-US" sz="1400" dirty="0" err="1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scientometrics</a:t>
            </a:r>
            <a:r>
              <a:rPr lang="en-US" sz="1400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identifies the latent topics/concepts/themes for easy clustering and analyze large collections of scientific literature. Most commonly used methods are </a:t>
            </a:r>
            <a:r>
              <a:rPr lang="en-IN" sz="1400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Latent </a:t>
            </a:r>
            <a:r>
              <a:rPr lang="en-IN" sz="1400" dirty="0" err="1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Dirichlet</a:t>
            </a:r>
            <a:r>
              <a:rPr lang="en-IN" sz="1400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Allocation (LDA) or Non-Negative Matrix Factorization (NMF) etc.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48580"/>
            <a:ext cx="8520600" cy="572700"/>
          </a:xfrm>
        </p:spPr>
        <p:txBody>
          <a:bodyPr>
            <a:normAutofit fontScale="90000"/>
          </a:bodyPr>
          <a:lstStyle/>
          <a:p>
            <a:pPr lvl="1"/>
            <a:r>
              <a:rPr lang="en-IN" dirty="0" err="1"/>
              <a:t>pLSA</a:t>
            </a:r>
            <a:r>
              <a:rPr lang="en-IN" dirty="0"/>
              <a:t>: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010400" y="4860925"/>
            <a:ext cx="2133600" cy="225425"/>
          </a:xfrm>
        </p:spPr>
        <p:txBody>
          <a:bodyPr/>
          <a:lstStyle/>
          <a:p>
            <a:fld id="{74A5751A-FD7D-431C-8AE0-85283363D9B2}" type="datetime5">
              <a:rPr lang="en-US" smtClean="0"/>
              <a:pPr/>
              <a:t>27-Mar-24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4860925"/>
            <a:ext cx="5867400" cy="282575"/>
          </a:xfrm>
        </p:spPr>
        <p:txBody>
          <a:bodyPr/>
          <a:lstStyle/>
          <a:p>
            <a:r>
              <a:rPr lang="en-US"/>
              <a:t>IT258 DS - Mini-project Progress Evaluation [Feb-May 2023]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53FF0AC-3CB0-2185-6DBA-F1818D53A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0"/>
            <a:ext cx="4381500" cy="501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50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en-IN" dirty="0"/>
              <a:t>CTM: Correlated Topic Model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CTM is an extension of Latent </a:t>
            </a:r>
            <a:r>
              <a:rPr lang="en-US" dirty="0" err="1"/>
              <a:t>Dirichlet</a:t>
            </a:r>
            <a:r>
              <a:rPr lang="en-US" dirty="0"/>
              <a:t> Allocation (LDA) for modeling correlations between topics.</a:t>
            </a:r>
          </a:p>
          <a:p>
            <a:r>
              <a:rPr lang="en-US" dirty="0"/>
              <a:t>It assumes that the topics in documents are correlated through a shared Gaussian distribution.</a:t>
            </a:r>
          </a:p>
          <a:p>
            <a:r>
              <a:rPr lang="en-US" dirty="0"/>
              <a:t>CTM captures these correlations by incorporating a covariance matrix into the topic distribution.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010400" y="4860925"/>
            <a:ext cx="2133600" cy="225425"/>
          </a:xfrm>
        </p:spPr>
        <p:txBody>
          <a:bodyPr/>
          <a:lstStyle/>
          <a:p>
            <a:fld id="{74A5751A-FD7D-431C-8AE0-85283363D9B2}" type="datetime5">
              <a:rPr lang="en-US" smtClean="0"/>
              <a:pPr/>
              <a:t>27-Mar-24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4860925"/>
            <a:ext cx="5867400" cy="282575"/>
          </a:xfrm>
        </p:spPr>
        <p:txBody>
          <a:bodyPr/>
          <a:lstStyle/>
          <a:p>
            <a:r>
              <a:rPr lang="en-US"/>
              <a:t>IT258 DS - Mini-project Progress Evaluation [Feb-May 2023]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7AF1518-598B-6C7C-54C2-3FCF1BFAC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64" y="3028950"/>
            <a:ext cx="6988146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61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780" y="2250510"/>
            <a:ext cx="8520600" cy="572700"/>
          </a:xfrm>
        </p:spPr>
        <p:txBody>
          <a:bodyPr>
            <a:normAutofit fontScale="90000"/>
          </a:bodyPr>
          <a:lstStyle/>
          <a:p>
            <a:pPr lvl="1"/>
            <a:r>
              <a:rPr lang="en-IN" dirty="0"/>
              <a:t>CTM: Correlated Topic Model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010400" y="4860925"/>
            <a:ext cx="2133600" cy="225425"/>
          </a:xfrm>
        </p:spPr>
        <p:txBody>
          <a:bodyPr/>
          <a:lstStyle/>
          <a:p>
            <a:fld id="{74A5751A-FD7D-431C-8AE0-85283363D9B2}" type="datetime5">
              <a:rPr lang="en-US" smtClean="0"/>
              <a:pPr/>
              <a:t>27-Mar-24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4860925"/>
            <a:ext cx="5867400" cy="282575"/>
          </a:xfrm>
        </p:spPr>
        <p:txBody>
          <a:bodyPr/>
          <a:lstStyle/>
          <a:p>
            <a:r>
              <a:rPr lang="en-US"/>
              <a:t>IT258 DS - Mini-project Progress Evaluation [Feb-May 2023]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6188457-2A4F-2860-0FC9-3597CF35A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-11430"/>
            <a:ext cx="366599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26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en-IN" dirty="0"/>
              <a:t>NMF: Non-Negative Matrix Factorization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NMF is a dimensionality reduction technique often used for topic modeling and text mining.</a:t>
            </a:r>
          </a:p>
          <a:p>
            <a:r>
              <a:rPr lang="en-US" dirty="0"/>
              <a:t>It decomposes a non-negative matrix into two non-negative matrices representing topics and their corresponding word distributions.</a:t>
            </a:r>
          </a:p>
          <a:p>
            <a:r>
              <a:rPr lang="en-US" dirty="0"/>
              <a:t>NMF aims to find a low-rank approximation of the original matrix while preserving non-negativity.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010400" y="4860925"/>
            <a:ext cx="2133600" cy="225425"/>
          </a:xfrm>
        </p:spPr>
        <p:txBody>
          <a:bodyPr/>
          <a:lstStyle/>
          <a:p>
            <a:fld id="{74A5751A-FD7D-431C-8AE0-85283363D9B2}" type="datetime5">
              <a:rPr lang="en-US" smtClean="0"/>
              <a:pPr/>
              <a:t>27-Mar-24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4860925"/>
            <a:ext cx="5867400" cy="282575"/>
          </a:xfrm>
        </p:spPr>
        <p:txBody>
          <a:bodyPr/>
          <a:lstStyle/>
          <a:p>
            <a:r>
              <a:rPr lang="en-US"/>
              <a:t>IT258 DS - Mini-project Progress Evaluation [Feb-May 2023]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05150"/>
            <a:ext cx="2816793" cy="1750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475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en-IN" dirty="0"/>
              <a:t>Top2Vec for topic modelling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Top2Vec is a method for document and topic embedding that combines the advantages of document clustering and word </a:t>
            </a:r>
            <a:r>
              <a:rPr lang="en-US" dirty="0" err="1"/>
              <a:t>embeddings</a:t>
            </a:r>
            <a:r>
              <a:rPr lang="en-US" dirty="0"/>
              <a:t>.</a:t>
            </a:r>
          </a:p>
          <a:p>
            <a:r>
              <a:rPr lang="en-US" dirty="0"/>
              <a:t>It represents documents and words in a high-dimensional space where semantic similarity is preserved.</a:t>
            </a:r>
          </a:p>
          <a:p>
            <a:r>
              <a:rPr lang="en-US" dirty="0"/>
              <a:t>Top2Vec utilizes a combination of document clustering and word2vec-like algorithms to generate </a:t>
            </a:r>
            <a:r>
              <a:rPr lang="en-US" dirty="0" err="1"/>
              <a:t>embeddings</a:t>
            </a:r>
            <a:r>
              <a:rPr lang="en-US" dirty="0"/>
              <a:t> that capture both document and word-level semantics.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010400" y="4860925"/>
            <a:ext cx="2133600" cy="225425"/>
          </a:xfrm>
        </p:spPr>
        <p:txBody>
          <a:bodyPr/>
          <a:lstStyle/>
          <a:p>
            <a:fld id="{74A5751A-FD7D-431C-8AE0-85283363D9B2}" type="datetime5">
              <a:rPr lang="en-US" smtClean="0"/>
              <a:pPr/>
              <a:t>27-Mar-24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4860925"/>
            <a:ext cx="5867400" cy="282575"/>
          </a:xfrm>
        </p:spPr>
        <p:txBody>
          <a:bodyPr/>
          <a:lstStyle/>
          <a:p>
            <a:r>
              <a:rPr lang="en-US"/>
              <a:t>IT258 DS - Mini-project Progress Evaluation [Feb-May 2023]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586" y="3430009"/>
            <a:ext cx="1687228" cy="937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37" y="3430009"/>
            <a:ext cx="1719263" cy="956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0989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en-IN" dirty="0" err="1"/>
              <a:t>BerTopic</a:t>
            </a:r>
            <a:r>
              <a:rPr lang="en-IN" dirty="0"/>
              <a:t> for topic modelling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BERTopic</a:t>
            </a:r>
            <a:r>
              <a:rPr lang="en-US" dirty="0"/>
              <a:t> leverages BERT </a:t>
            </a:r>
            <a:r>
              <a:rPr lang="en-US" dirty="0" err="1"/>
              <a:t>embeddings</a:t>
            </a:r>
            <a:r>
              <a:rPr lang="en-US" dirty="0"/>
              <a:t> to represent documents as dense vectors in a high-dimensional space, capturing semantic similarities between documents.</a:t>
            </a:r>
          </a:p>
          <a:p>
            <a:r>
              <a:rPr lang="en-US" dirty="0"/>
              <a:t>It applies clustering algorithms such as Hierarchical Density-Based Spatial Clustering of Applications with Noise (HDBSCAN) to group similar documents together based on their BERT </a:t>
            </a:r>
            <a:r>
              <a:rPr lang="en-US" dirty="0" err="1"/>
              <a:t>embeddings</a:t>
            </a:r>
            <a:r>
              <a:rPr lang="en-US" dirty="0"/>
              <a:t>.</a:t>
            </a:r>
          </a:p>
          <a:p>
            <a:r>
              <a:rPr lang="en-US" dirty="0" err="1"/>
              <a:t>BERTopic</a:t>
            </a:r>
            <a:r>
              <a:rPr lang="en-US" dirty="0"/>
              <a:t> automatically extracts representative keywords for each cluster, allowing users to interpret and label topics generated from the document corpus.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010400" y="4860925"/>
            <a:ext cx="2133600" cy="225425"/>
          </a:xfrm>
        </p:spPr>
        <p:txBody>
          <a:bodyPr/>
          <a:lstStyle/>
          <a:p>
            <a:fld id="{74A5751A-FD7D-431C-8AE0-85283363D9B2}" type="datetime5">
              <a:rPr lang="en-US" smtClean="0"/>
              <a:pPr/>
              <a:t>27-Mar-24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4860925"/>
            <a:ext cx="5867400" cy="282575"/>
          </a:xfrm>
        </p:spPr>
        <p:txBody>
          <a:bodyPr/>
          <a:lstStyle/>
          <a:p>
            <a:r>
              <a:rPr lang="en-US"/>
              <a:t>IT258 DS - Mini-project Progress Evaluation [Feb-May 2023]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459" y="3088772"/>
            <a:ext cx="2009089" cy="1768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1030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en-IN" dirty="0"/>
              <a:t>Recommendation System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sz="quarter" idx="1"/>
          </p:nvPr>
        </p:nvSpPr>
        <p:spPr>
          <a:xfrm>
            <a:off x="457200" y="895350"/>
            <a:ext cx="8229600" cy="370332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</a:rPr>
              <a:t>Sentence embeddings are obtained using the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SciBERT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SciVocab</a:t>
            </a:r>
            <a:r>
              <a:rPr lang="en-US" b="0" i="0" dirty="0">
                <a:solidFill>
                  <a:schemeClr val="tx1"/>
                </a:solidFill>
                <a:effectLst/>
              </a:rPr>
              <a:t> Uncased model, which is specifically tailored for processing scientific documents.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</a:rPr>
              <a:t>Cosine similarity is computed between the embeddings of the sentences and a query, enabling comparison and ranking of relevance.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</a:rPr>
              <a:t>The list of sentences is sorted based on cosine similarity, and the top-ranked sentences are presented as results, facilitating effective information retrieval.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010400" y="4860925"/>
            <a:ext cx="2133600" cy="225425"/>
          </a:xfrm>
        </p:spPr>
        <p:txBody>
          <a:bodyPr/>
          <a:lstStyle/>
          <a:p>
            <a:fld id="{74A5751A-FD7D-431C-8AE0-85283363D9B2}" type="datetime5">
              <a:rPr lang="en-US" smtClean="0"/>
              <a:pPr/>
              <a:t>27-Mar-24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4860925"/>
            <a:ext cx="5867400" cy="282575"/>
          </a:xfrm>
        </p:spPr>
        <p:txBody>
          <a:bodyPr/>
          <a:lstStyle/>
          <a:p>
            <a:r>
              <a:rPr lang="en-US"/>
              <a:t>IT258 DS - Mini-project Progress Evaluation [Feb-May 2023]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53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en-IN" dirty="0"/>
              <a:t>Recommendation System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sz="quarter" idx="1"/>
          </p:nvPr>
        </p:nvSpPr>
        <p:spPr>
          <a:xfrm>
            <a:off x="457200" y="895350"/>
            <a:ext cx="8229600" cy="3703320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Implemented a </a:t>
            </a:r>
            <a:r>
              <a:rPr lang="en-US" dirty="0"/>
              <a:t>recommendation system using the </a:t>
            </a:r>
            <a:r>
              <a:rPr lang="en-US" dirty="0" err="1"/>
              <a:t>SciBERT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model specifically </a:t>
            </a:r>
            <a:r>
              <a:rPr lang="en-US" dirty="0"/>
              <a:t>the </a:t>
            </a:r>
            <a:r>
              <a:rPr lang="en-US" dirty="0" err="1"/>
              <a:t>scibert_scivocab_uncased</a:t>
            </a:r>
            <a:r>
              <a:rPr lang="en-US" dirty="0"/>
              <a:t> variant</a:t>
            </a:r>
            <a:r>
              <a:rPr lang="en-US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Bert </a:t>
            </a:r>
            <a:r>
              <a:rPr lang="en-US" dirty="0" err="1" smtClean="0"/>
              <a:t>tokenizer</a:t>
            </a:r>
            <a:r>
              <a:rPr lang="en-US" dirty="0" smtClean="0"/>
              <a:t> is used before for tokenizing and preprocessing</a:t>
            </a:r>
            <a:br>
              <a:rPr lang="en-US" dirty="0" smtClean="0"/>
            </a:br>
            <a:r>
              <a:rPr lang="en-US" dirty="0" smtClean="0"/>
              <a:t> before sending into </a:t>
            </a:r>
            <a:r>
              <a:rPr lang="en-US" dirty="0" err="1" smtClean="0"/>
              <a:t>bert</a:t>
            </a:r>
            <a:r>
              <a:rPr lang="en-US" dirty="0" smtClean="0"/>
              <a:t> model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Sentence </a:t>
            </a:r>
            <a:r>
              <a:rPr lang="en-US" dirty="0" err="1"/>
              <a:t>embeddings</a:t>
            </a:r>
            <a:r>
              <a:rPr lang="en-US" dirty="0"/>
              <a:t> were computed using cosine similarity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between </a:t>
            </a:r>
            <a:r>
              <a:rPr lang="en-US" dirty="0"/>
              <a:t>the query </a:t>
            </a:r>
            <a:r>
              <a:rPr lang="en-US" dirty="0" err="1"/>
              <a:t>embeddings</a:t>
            </a:r>
            <a:r>
              <a:rPr lang="en-US" dirty="0"/>
              <a:t> and </a:t>
            </a:r>
            <a:r>
              <a:rPr lang="en-US" dirty="0" err="1"/>
              <a:t>embeddings</a:t>
            </a:r>
            <a:r>
              <a:rPr lang="en-US" dirty="0"/>
              <a:t> of sentences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the dataset. 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sorted list based on cosine similarity provided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most </a:t>
            </a:r>
            <a:r>
              <a:rPr lang="en-US" dirty="0"/>
              <a:t>relevant sentences as </a:t>
            </a:r>
            <a:r>
              <a:rPr lang="en-US" dirty="0" smtClean="0"/>
              <a:t>recommendations like 1.0 on top</a:t>
            </a:r>
            <a:br>
              <a:rPr lang="en-US" dirty="0" smtClean="0"/>
            </a:br>
            <a:r>
              <a:rPr lang="en-US" dirty="0" smtClean="0"/>
              <a:t>, 0.986, 0.967 and son 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010400" y="4860925"/>
            <a:ext cx="2133600" cy="225425"/>
          </a:xfrm>
        </p:spPr>
        <p:txBody>
          <a:bodyPr/>
          <a:lstStyle/>
          <a:p>
            <a:fld id="{74A5751A-FD7D-431C-8AE0-85283363D9B2}" type="datetime5">
              <a:rPr lang="en-US" smtClean="0"/>
              <a:pPr/>
              <a:t>27-Mar-24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4860925"/>
            <a:ext cx="5867400" cy="282575"/>
          </a:xfrm>
        </p:spPr>
        <p:txBody>
          <a:bodyPr/>
          <a:lstStyle/>
          <a:p>
            <a:r>
              <a:rPr lang="en-US"/>
              <a:t>IT258 DS - Mini-project Progress Evaluation [Feb-May 2023]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F43A4F2-02ED-B82E-9BE3-3AD3AEF15F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868" y="1123950"/>
            <a:ext cx="2966071" cy="294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05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Individual Contribution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dirty="0" err="1"/>
              <a:t>Mahit</a:t>
            </a:r>
            <a:endParaRPr lang="en-US" sz="2000" dirty="0"/>
          </a:p>
          <a:p>
            <a:r>
              <a:rPr lang="en-US" sz="2000" dirty="0"/>
              <a:t>Exploratory Data Analysis  </a:t>
            </a:r>
          </a:p>
          <a:p>
            <a:r>
              <a:rPr lang="en-US" sz="2000" dirty="0"/>
              <a:t>Clustering using K-Means Clustering</a:t>
            </a:r>
          </a:p>
          <a:p>
            <a:r>
              <a:rPr lang="en-US" sz="2000" dirty="0" err="1"/>
              <a:t>pLSA</a:t>
            </a:r>
            <a:r>
              <a:rPr lang="en-US" sz="2000" dirty="0"/>
              <a:t>, CTM, </a:t>
            </a:r>
            <a:r>
              <a:rPr lang="en-US" sz="2000" dirty="0" err="1" smtClean="0"/>
              <a:t>BertTopic</a:t>
            </a:r>
            <a:endParaRPr lang="en-US" sz="2000" dirty="0" smtClean="0"/>
          </a:p>
          <a:p>
            <a:r>
              <a:rPr lang="en-US" sz="2000" dirty="0"/>
              <a:t>Recommendation system using </a:t>
            </a:r>
            <a:r>
              <a:rPr lang="en-US" sz="2000" dirty="0" err="1"/>
              <a:t>SciBERT</a:t>
            </a:r>
            <a:r>
              <a:rPr lang="en-US" sz="2000" dirty="0"/>
              <a:t> and interactive </a:t>
            </a:r>
            <a:r>
              <a:rPr lang="en-US" sz="2000" dirty="0" err="1"/>
              <a:t>streamlit</a:t>
            </a:r>
            <a:r>
              <a:rPr lang="en-US" sz="2000" dirty="0"/>
              <a:t> </a:t>
            </a:r>
            <a:r>
              <a:rPr lang="en-US" sz="2000" dirty="0" err="1" smtClean="0"/>
              <a:t>deployement</a:t>
            </a:r>
            <a:r>
              <a:rPr lang="en-US" sz="2000" dirty="0" smtClean="0"/>
              <a:t>.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 err="1" smtClean="0"/>
              <a:t>Jayanth</a:t>
            </a:r>
            <a:endParaRPr lang="en-US" sz="2000" dirty="0"/>
          </a:p>
          <a:p>
            <a:r>
              <a:rPr lang="en-US" sz="2000" dirty="0" smtClean="0"/>
              <a:t>Author-Author relationship </a:t>
            </a:r>
            <a:r>
              <a:rPr lang="en-US" sz="2000" dirty="0" err="1"/>
              <a:t>visualisation</a:t>
            </a:r>
            <a:r>
              <a:rPr lang="en-US" sz="2000" dirty="0"/>
              <a:t> and extracting network </a:t>
            </a:r>
            <a:r>
              <a:rPr lang="en-US" sz="2000" dirty="0" smtClean="0"/>
              <a:t>information.</a:t>
            </a:r>
          </a:p>
          <a:p>
            <a:r>
              <a:rPr lang="en-US" sz="2000" dirty="0" smtClean="0"/>
              <a:t>Data preprocessing and Implemented </a:t>
            </a:r>
            <a:r>
              <a:rPr lang="en-US" sz="2000" dirty="0" err="1" smtClean="0"/>
              <a:t>Hierarchial</a:t>
            </a:r>
            <a:r>
              <a:rPr lang="en-US" sz="2000" dirty="0" smtClean="0"/>
              <a:t> , DBSCAN clustering.</a:t>
            </a:r>
          </a:p>
          <a:p>
            <a:r>
              <a:rPr lang="en-US" sz="2000" dirty="0" smtClean="0"/>
              <a:t> Top2Vec, LDA, LSA, NMF.</a:t>
            </a:r>
          </a:p>
          <a:p>
            <a:r>
              <a:rPr lang="en-US" sz="2000" dirty="0" smtClean="0"/>
              <a:t>Recommendation system using </a:t>
            </a:r>
            <a:r>
              <a:rPr lang="en-US" sz="2000" dirty="0" err="1" smtClean="0"/>
              <a:t>SciBERT</a:t>
            </a:r>
            <a:r>
              <a:rPr lang="en-US" sz="2000" dirty="0"/>
              <a:t> </a:t>
            </a:r>
            <a:r>
              <a:rPr lang="en-US" sz="2000" dirty="0" smtClean="0"/>
              <a:t>and interactive </a:t>
            </a:r>
            <a:r>
              <a:rPr lang="en-US" sz="2000" dirty="0" err="1" smtClean="0"/>
              <a:t>streamlit</a:t>
            </a:r>
            <a:r>
              <a:rPr lang="en-US" sz="2000" dirty="0" smtClean="0"/>
              <a:t> </a:t>
            </a:r>
            <a:r>
              <a:rPr lang="en-US" sz="2000" dirty="0" err="1" smtClean="0"/>
              <a:t>deployement</a:t>
            </a:r>
            <a:r>
              <a:rPr lang="en-US" sz="2000" dirty="0" smtClean="0"/>
              <a:t>.</a:t>
            </a: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010400" y="4860925"/>
            <a:ext cx="2133600" cy="225425"/>
          </a:xfrm>
        </p:spPr>
        <p:txBody>
          <a:bodyPr/>
          <a:lstStyle/>
          <a:p>
            <a:fld id="{8E6F3C4C-5B79-4D78-9A31-CB806AC7D988}" type="datetime5">
              <a:rPr lang="en-US" smtClean="0"/>
              <a:pPr/>
              <a:t>27-Mar-24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4860925"/>
            <a:ext cx="4800600" cy="282575"/>
          </a:xfrm>
        </p:spPr>
        <p:txBody>
          <a:bodyPr/>
          <a:lstStyle/>
          <a:p>
            <a:r>
              <a:rPr lang="en-US"/>
              <a:t>IT258 DS - Mini-project Progress Evaluation [Feb-May 2023]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33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Comparision</a:t>
            </a:r>
            <a:r>
              <a:rPr lang="en-US" dirty="0" smtClean="0"/>
              <a:t> with base paper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/>
              <a:t>Base paper- Tracing </a:t>
            </a:r>
            <a:r>
              <a:rPr lang="en-US" sz="2000" dirty="0"/>
              <a:t>the pace of COVID-19 research: topic modeling and </a:t>
            </a:r>
            <a:r>
              <a:rPr lang="en-US" sz="2000" dirty="0" smtClean="0"/>
              <a:t>evolution</a:t>
            </a:r>
          </a:p>
          <a:p>
            <a:pPr lvl="2"/>
            <a:r>
              <a:rPr lang="en-US" sz="1600" dirty="0" smtClean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Experimented with different 7 models and recent Large language models like </a:t>
            </a:r>
            <a:br>
              <a:rPr lang="en-US" sz="1600" dirty="0" smtClean="0">
                <a:latin typeface="Calibri Light" pitchFamily="34" charset="0"/>
                <a:ea typeface="Calibri Light" pitchFamily="34" charset="0"/>
                <a:cs typeface="Calibri Light" pitchFamily="34" charset="0"/>
              </a:rPr>
            </a:br>
            <a:r>
              <a:rPr lang="en-US" sz="1600" dirty="0" err="1" smtClean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bertopic</a:t>
            </a:r>
            <a:r>
              <a:rPr lang="en-US" sz="1600" dirty="0" smtClean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, top2vec.</a:t>
            </a:r>
          </a:p>
          <a:p>
            <a:pPr lvl="2"/>
            <a:r>
              <a:rPr lang="en-US" sz="1600" dirty="0" smtClean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Author-Author relation analysis</a:t>
            </a:r>
          </a:p>
          <a:p>
            <a:pPr lvl="2"/>
            <a:r>
              <a:rPr lang="en-US" sz="1600" dirty="0" smtClean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Novel Recommendation system using SCI-BERT.</a:t>
            </a:r>
            <a:endParaRPr lang="en-US" sz="1600" dirty="0"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010400" y="4860925"/>
            <a:ext cx="2133600" cy="225425"/>
          </a:xfrm>
        </p:spPr>
        <p:txBody>
          <a:bodyPr/>
          <a:lstStyle/>
          <a:p>
            <a:fld id="{8E6F3C4C-5B79-4D78-9A31-CB806AC7D988}" type="datetime5">
              <a:rPr lang="en-US" smtClean="0"/>
              <a:pPr/>
              <a:t>27-Mar-24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4860925"/>
            <a:ext cx="4800600" cy="282575"/>
          </a:xfrm>
        </p:spPr>
        <p:txBody>
          <a:bodyPr/>
          <a:lstStyle/>
          <a:p>
            <a:r>
              <a:rPr lang="en-US"/>
              <a:t>IT258 DS - Mini-project Progress Evaluation [Feb-May 2023]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33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762000" y="1504950"/>
            <a:ext cx="3276600" cy="2667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Clustering Topics                       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Topic Modeling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Author Network Analysis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Journal Author Network Analysis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key words Identification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Keyword Co-Occurrence Analysis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Term Map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010400" y="4860925"/>
            <a:ext cx="2133600" cy="225425"/>
          </a:xfrm>
        </p:spPr>
        <p:txBody>
          <a:bodyPr/>
          <a:lstStyle/>
          <a:p>
            <a:fld id="{DC5DF775-0651-43B5-B635-A000042EC799}" type="datetime5">
              <a:rPr lang="en-US" smtClean="0"/>
              <a:pPr/>
              <a:t>27-Mar-24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4860925"/>
            <a:ext cx="4953000" cy="282575"/>
          </a:xfrm>
        </p:spPr>
        <p:txBody>
          <a:bodyPr/>
          <a:lstStyle/>
          <a:p>
            <a:r>
              <a:rPr lang="en-US" dirty="0"/>
              <a:t>IT258 DS - Mini-project Progress Evaluation [Feb-May 2023]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199" y="895350"/>
            <a:ext cx="53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Possible Applications on </a:t>
            </a:r>
            <a:r>
              <a:rPr lang="en-US" dirty="0" err="1"/>
              <a:t>Scientometrics</a:t>
            </a:r>
            <a:r>
              <a:rPr lang="en-US" dirty="0"/>
              <a:t> data:</a:t>
            </a:r>
            <a:endParaRPr lang="en-IN" dirty="0"/>
          </a:p>
        </p:txBody>
      </p:sp>
      <p:sp>
        <p:nvSpPr>
          <p:cNvPr id="8" name="Content Placeholder 8"/>
          <p:cNvSpPr txBox="1">
            <a:spLocks/>
          </p:cNvSpPr>
          <p:nvPr/>
        </p:nvSpPr>
        <p:spPr>
          <a:xfrm>
            <a:off x="4191000" y="1581150"/>
            <a:ext cx="32766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 baseline="0">
                <a:solidFill>
                  <a:schemeClr val="dk2"/>
                </a:solidFill>
                <a:latin typeface="Perpetua" pitchFamily="18" charset="0"/>
                <a:ea typeface="Arial"/>
                <a:cs typeface="Arial"/>
                <a:sym typeface="Arial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 baseline="0">
                <a:solidFill>
                  <a:srgbClr val="0070C0"/>
                </a:solidFill>
                <a:latin typeface="Perpetua" pitchFamily="18" charset="0"/>
                <a:ea typeface="Arial"/>
                <a:cs typeface="Arial"/>
                <a:sym typeface="Arial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 baseline="0">
                <a:solidFill>
                  <a:schemeClr val="dk2"/>
                </a:solidFill>
                <a:latin typeface="Perpetua" pitchFamily="18" charset="0"/>
                <a:ea typeface="Arial"/>
                <a:cs typeface="Arial"/>
                <a:sym typeface="Arial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 baseline="0">
                <a:solidFill>
                  <a:schemeClr val="dk2"/>
                </a:solidFill>
                <a:latin typeface="Perpetua" pitchFamily="18" charset="0"/>
                <a:ea typeface="Arial"/>
                <a:cs typeface="Arial"/>
                <a:sym typeface="Arial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 baseline="0">
                <a:solidFill>
                  <a:schemeClr val="dk2"/>
                </a:solidFill>
                <a:latin typeface="Perpetua" pitchFamily="18" charset="0"/>
                <a:ea typeface="Arial"/>
                <a:cs typeface="Arial"/>
                <a:sym typeface="Arial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Recommendation systems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Collaboration Network Analysis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Content Analysis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Journal Impact Analysis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Geospatial Analysis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b="1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Altmetrics</a:t>
            </a:r>
            <a:r>
              <a:rPr lang="en-US" sz="1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 Analysis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Network Visualization</a:t>
            </a:r>
          </a:p>
          <a:p>
            <a:pPr marL="171450" indent="-171450">
              <a:buFont typeface="Arial" pitchFamily="34" charset="0"/>
              <a:buChar char="•"/>
            </a:pPr>
            <a:endParaRPr lang="en-IN" sz="14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109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https://journals.plos.org/plosone/article?id=10.1371/journal.pone.0244839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https://ieeexplore.ieee.org/abstract/document/8854068/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https://link.springer.com/article/10.1007/s11192-014-1321-8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https://ieeexplore.ieee.org/abstract/document/8682076</a:t>
            </a:r>
            <a:endParaRPr lang="en-US" sz="2000" dirty="0"/>
          </a:p>
          <a:p>
            <a:r>
              <a:rPr lang="en-US" sz="2000" dirty="0">
                <a:hlinkClick r:id="rId6"/>
              </a:rPr>
              <a:t>https://www.ncbi.nlm.nih.gov/pmc/articles/PMC7251955/</a:t>
            </a:r>
            <a:endParaRPr lang="en-US" sz="2000" dirty="0"/>
          </a:p>
          <a:p>
            <a:r>
              <a:rPr lang="en-US" sz="2000" dirty="0">
                <a:hlinkClick r:id="rId7"/>
              </a:rPr>
              <a:t>https://uwspace.uwaterloo.ca/handle/10012/16834</a:t>
            </a:r>
            <a:endParaRPr lang="en-US" sz="2000" dirty="0"/>
          </a:p>
          <a:p>
            <a:r>
              <a:rPr lang="en-US" sz="2000" dirty="0">
                <a:hlinkClick r:id="rId8"/>
              </a:rPr>
              <a:t>https://link.springer.com/article/10.1007/s41870-023-01268-w</a:t>
            </a:r>
            <a:endParaRPr lang="en-US" sz="2000" dirty="0"/>
          </a:p>
          <a:p>
            <a:r>
              <a:rPr lang="en-US" sz="2000" dirty="0">
                <a:hlinkClick r:id="rId9"/>
              </a:rPr>
              <a:t>https://arxiv.org/abs/2005.06380</a:t>
            </a:r>
            <a:endParaRPr lang="en-US" sz="2000" dirty="0"/>
          </a:p>
          <a:p>
            <a:r>
              <a:rPr lang="en-US" sz="2000" dirty="0"/>
              <a:t>https://journals.sagepub.com/doi/full/10.1177/20552076221133696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010400" y="4860925"/>
            <a:ext cx="2133600" cy="225425"/>
          </a:xfrm>
        </p:spPr>
        <p:txBody>
          <a:bodyPr/>
          <a:lstStyle/>
          <a:p>
            <a:fld id="{2E884AB4-CC29-49C7-B37B-540348CBEFC9}" type="datetime5">
              <a:rPr lang="en-US" smtClean="0"/>
              <a:pPr/>
              <a:t>27-Mar-24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4860925"/>
            <a:ext cx="4259263" cy="225425"/>
          </a:xfrm>
        </p:spPr>
        <p:txBody>
          <a:bodyPr/>
          <a:lstStyle/>
          <a:p>
            <a:r>
              <a:rPr lang="en-US"/>
              <a:t>IT258 DS - Mini-project Progress Evaluation [Feb-May 2023]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7010400" y="4860925"/>
            <a:ext cx="2133600" cy="225425"/>
          </a:xfrm>
        </p:spPr>
        <p:txBody>
          <a:bodyPr/>
          <a:lstStyle/>
          <a:p>
            <a:fld id="{6612E199-031B-4B3D-A34A-C665028691B1}" type="datetime5">
              <a:rPr lang="en-US" smtClean="0"/>
              <a:pPr/>
              <a:t>27-Mar-24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0" y="4860925"/>
            <a:ext cx="5410200" cy="282575"/>
          </a:xfrm>
        </p:spPr>
        <p:txBody>
          <a:bodyPr/>
          <a:lstStyle/>
          <a:p>
            <a:r>
              <a:rPr lang="en-US"/>
              <a:t>IT258 DS - Mini-project Progress Evaluation [Feb-May 2023]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9741873"/>
              </p:ext>
            </p:extLst>
          </p:nvPr>
        </p:nvGraphicFramePr>
        <p:xfrm>
          <a:off x="685800" y="1504950"/>
          <a:ext cx="7467599" cy="243421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411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992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221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0500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00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Author/year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Methodology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Advantages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Limitations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78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800" dirty="0" err="1">
                          <a:solidFill>
                            <a:schemeClr val="tx1"/>
                          </a:solidFill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  <a:hlinkClick r:id="rId2"/>
                        </a:rPr>
                        <a:t>Chyi-Kwei</a:t>
                      </a:r>
                      <a:r>
                        <a:rPr lang="en-IN" sz="800" dirty="0">
                          <a:solidFill>
                            <a:schemeClr val="tx1"/>
                          </a:solidFill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  <a:hlinkClick r:id="rId2"/>
                        </a:rPr>
                        <a:t> </a:t>
                      </a:r>
                      <a:r>
                        <a:rPr lang="en-IN" sz="800" dirty="0" err="1">
                          <a:solidFill>
                            <a:schemeClr val="tx1"/>
                          </a:solidFill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  <a:hlinkClick r:id="rId2"/>
                        </a:rPr>
                        <a:t>Yau</a:t>
                      </a:r>
                      <a:r>
                        <a:rPr lang="en-IN" sz="800" dirty="0">
                          <a:solidFill>
                            <a:schemeClr val="tx1"/>
                          </a:solidFill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, </a:t>
                      </a:r>
                      <a:r>
                        <a:rPr lang="en-IN" sz="800" dirty="0">
                          <a:solidFill>
                            <a:schemeClr val="tx1"/>
                          </a:solidFill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  <a:hlinkClick r:id="rId3"/>
                        </a:rPr>
                        <a:t>Alan Porter</a:t>
                      </a:r>
                      <a:r>
                        <a:rPr lang="en-IN" sz="800" dirty="0">
                          <a:solidFill>
                            <a:schemeClr val="tx1"/>
                          </a:solidFill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, </a:t>
                      </a:r>
                      <a:r>
                        <a:rPr lang="en-IN" sz="800" dirty="0">
                          <a:solidFill>
                            <a:schemeClr val="tx1"/>
                          </a:solidFill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  <a:hlinkClick r:id="rId4"/>
                        </a:rPr>
                        <a:t>Nils Newman</a:t>
                      </a:r>
                      <a:r>
                        <a:rPr lang="en-IN" sz="800" dirty="0">
                          <a:solidFill>
                            <a:schemeClr val="tx1"/>
                          </a:solidFill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 &amp; </a:t>
                      </a:r>
                      <a:r>
                        <a:rPr lang="en-IN" sz="800" dirty="0" err="1">
                          <a:solidFill>
                            <a:schemeClr val="tx1"/>
                          </a:solidFill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  <a:hlinkClick r:id="rId5"/>
                        </a:rPr>
                        <a:t>Arho</a:t>
                      </a:r>
                      <a:r>
                        <a:rPr lang="en-IN" sz="800" dirty="0">
                          <a:solidFill>
                            <a:schemeClr val="tx1"/>
                          </a:solidFill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  <a:hlinkClick r:id="rId5"/>
                        </a:rPr>
                        <a:t> </a:t>
                      </a:r>
                      <a:r>
                        <a:rPr lang="en-IN" sz="800" dirty="0" err="1">
                          <a:solidFill>
                            <a:schemeClr val="tx1"/>
                          </a:solidFill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  <a:hlinkClick r:id="rId5"/>
                        </a:rPr>
                        <a:t>Suominen</a:t>
                      </a:r>
                      <a:r>
                        <a:rPr lang="en-IN" sz="800" dirty="0">
                          <a:solidFill>
                            <a:schemeClr val="tx1"/>
                          </a:solidFill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 2014</a:t>
                      </a:r>
                      <a:endParaRPr lang="en-US" sz="800" dirty="0">
                        <a:solidFill>
                          <a:schemeClr val="tx1"/>
                        </a:solidFill>
                        <a:latin typeface="Calibri Light" pitchFamily="34" charset="0"/>
                        <a:ea typeface="Calibri Light" pitchFamily="34" charset="0"/>
                        <a:cs typeface="Calibri Light" pitchFamily="34" charset="0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Worked on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 three topic </a:t>
                      </a:r>
                      <a:r>
                        <a:rPr lang="en-US" sz="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modelling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 variations LDA, CTM,HLDA,HDA and compared with k-means clustering on web of science </a:t>
                      </a:r>
                      <a:r>
                        <a:rPr lang="en-US" sz="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bibilographical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 data.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itchFamily="34" charset="0"/>
                        <a:ea typeface="Calibri Light" pitchFamily="34" charset="0"/>
                        <a:cs typeface="Calibri Light" pitchFamily="34" charset="0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Identified issues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 with LDA, Considered </a:t>
                      </a:r>
                      <a:r>
                        <a:rPr lang="en-US" sz="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alrge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 data set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itchFamily="34" charset="0"/>
                        <a:ea typeface="Calibri Light" pitchFamily="34" charset="0"/>
                        <a:cs typeface="Calibri Light" pitchFamily="34" charset="0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Created a 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 set of 4 assumptions. And  assumes latent topics </a:t>
                      </a:r>
                      <a:r>
                        <a:rPr lang="en-US" sz="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arised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 are from words in document.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itchFamily="34" charset="0"/>
                        <a:ea typeface="Calibri Light" pitchFamily="34" charset="0"/>
                        <a:cs typeface="Calibri Light" pitchFamily="34" charset="0"/>
                      </a:endParaRPr>
                    </a:p>
                  </a:txBody>
                  <a:tcPr marL="9525" marR="9525" marT="7144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78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800" dirty="0" err="1"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Hongshu</a:t>
                      </a:r>
                      <a:r>
                        <a:rPr lang="en-IN" sz="800" dirty="0"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 Chen, </a:t>
                      </a:r>
                      <a:r>
                        <a:rPr lang="en-IN" sz="800" dirty="0" err="1"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Ximeng</a:t>
                      </a:r>
                      <a:r>
                        <a:rPr lang="en-IN" sz="800" dirty="0"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 Wang, 2021</a:t>
                      </a:r>
                      <a:endParaRPr kumimoji="0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 Light" pitchFamily="34" charset="0"/>
                        <a:ea typeface="Calibri Light" pitchFamily="34" charset="0"/>
                        <a:cs typeface="Calibri Light" pitchFamily="34" charset="0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dirty="0"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A topic relation identification approach is then pre </a:t>
                      </a:r>
                      <a:r>
                        <a:rPr lang="en-US" sz="800" dirty="0" err="1"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sented</a:t>
                      </a:r>
                      <a:r>
                        <a:rPr lang="en-US" sz="800" dirty="0"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 to quantitatively model the relations among the topics. 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itchFamily="34" charset="0"/>
                        <a:ea typeface="Calibri Light" pitchFamily="34" charset="0"/>
                        <a:cs typeface="Calibri Light" pitchFamily="34" charset="0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dirty="0"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Text Clustering and </a:t>
                      </a:r>
                      <a:r>
                        <a:rPr lang="en-US" sz="800" dirty="0" err="1"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Postclustering</a:t>
                      </a:r>
                      <a:r>
                        <a:rPr lang="en-US" sz="800" dirty="0"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 Analysis, Latent </a:t>
                      </a:r>
                      <a:r>
                        <a:rPr lang="en-US" sz="800" dirty="0" err="1"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Dirichlet</a:t>
                      </a:r>
                      <a:r>
                        <a:rPr lang="en-US" sz="800" dirty="0"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 Allocation and Its Evaluation, Topic Analysis for Big Data Publications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itchFamily="34" charset="0"/>
                        <a:ea typeface="Calibri Light" pitchFamily="34" charset="0"/>
                        <a:cs typeface="Calibri Light" pitchFamily="34" charset="0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Only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 restricted to LDA model and   have to trace temporal changing in networks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Calibri Light" pitchFamily="34" charset="0"/>
                        <a:ea typeface="Calibri Light" pitchFamily="34" charset="0"/>
                        <a:cs typeface="Calibri Light" pitchFamily="34" charset="0"/>
                      </a:endParaRPr>
                    </a:p>
                  </a:txBody>
                  <a:tcPr marL="9525" marR="9525" marT="7144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81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800" dirty="0"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SYED MUHAMMADADNANSHAH,2019</a:t>
                      </a:r>
                      <a:endParaRPr kumimoji="0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 Light" pitchFamily="34" charset="0"/>
                        <a:ea typeface="Calibri Light" pitchFamily="34" charset="0"/>
                        <a:cs typeface="Calibri Light" pitchFamily="34" charset="0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dirty="0"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proposed a topic modeling technique for text mining through hybrid inverse document frequency and machine learning fuzzy k-means clustering algorithm. 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itchFamily="34" charset="0"/>
                        <a:ea typeface="Calibri Light" pitchFamily="34" charset="0"/>
                        <a:cs typeface="Calibri Light" pitchFamily="34" charset="0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dirty="0"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proposed technique </a:t>
                      </a:r>
                      <a:r>
                        <a:rPr lang="en-US" sz="800" baseline="0" dirty="0"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 tackles</a:t>
                      </a:r>
                      <a:r>
                        <a:rPr lang="en-US" sz="800" dirty="0"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 the redundancy issue and discovers precise topics from the biomedical text documents. </a:t>
                      </a:r>
                      <a:r>
                        <a:rPr lang="en-US" sz="800" baseline="0" dirty="0"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 G</a:t>
                      </a:r>
                      <a:r>
                        <a:rPr lang="en-US" sz="800" dirty="0"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enerates local and global term frequencies through the bag-of-words (BOW) model considers global words.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itchFamily="34" charset="0"/>
                        <a:ea typeface="Calibri Light" pitchFamily="34" charset="0"/>
                        <a:cs typeface="Calibri Light" pitchFamily="34" charset="0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More execution time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 for proposed method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itchFamily="34" charset="0"/>
                        <a:ea typeface="Calibri Light" pitchFamily="34" charset="0"/>
                        <a:cs typeface="Calibri Light" pitchFamily="34" charset="0"/>
                      </a:endParaRPr>
                    </a:p>
                  </a:txBody>
                  <a:tcPr marL="9525" marR="9525" marT="7144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72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800" b="0" i="0" kern="1200" dirty="0" err="1">
                          <a:solidFill>
                            <a:schemeClr val="tx1"/>
                          </a:solidFill>
                          <a:effectLst/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Ibai</a:t>
                      </a:r>
                      <a:r>
                        <a:rPr lang="en-IN" sz="800" b="0" i="0" kern="1200" dirty="0">
                          <a:solidFill>
                            <a:schemeClr val="tx1"/>
                          </a:solidFill>
                          <a:effectLst/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 </a:t>
                      </a:r>
                      <a:r>
                        <a:rPr lang="en-IN" sz="800" b="0" i="0" kern="1200" dirty="0" err="1">
                          <a:solidFill>
                            <a:schemeClr val="tx1"/>
                          </a:solidFill>
                          <a:effectLst/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Guillén-Pacho</a:t>
                      </a:r>
                      <a:r>
                        <a:rPr lang="en-IN" sz="800" b="0" i="0" kern="1200" dirty="0">
                          <a:solidFill>
                            <a:schemeClr val="tx1"/>
                          </a:solidFill>
                          <a:effectLst/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, 2023</a:t>
                      </a:r>
                      <a:endParaRPr kumimoji="0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 Light" pitchFamily="34" charset="0"/>
                        <a:ea typeface="Calibri Light" pitchFamily="34" charset="0"/>
                        <a:cs typeface="Calibri Light" pitchFamily="34" charset="0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 Several time-dependent approaches based on topic models were compared to </a:t>
                      </a:r>
                      <a:r>
                        <a:rPr 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analyse</a:t>
                      </a: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 the annual evolution of latent concepts in the CORD-19 corpus: Dynamic Topic Model, Dynamic Embedded Topic Model, and </a:t>
                      </a:r>
                      <a:r>
                        <a:rPr 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BERTopic</a:t>
                      </a: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. 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itchFamily="34" charset="0"/>
                        <a:ea typeface="Calibri Light" pitchFamily="34" charset="0"/>
                        <a:cs typeface="Calibri Light" pitchFamily="34" charset="0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dirty="0"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novel topic </a:t>
                      </a:r>
                      <a:r>
                        <a:rPr lang="en-US" sz="800" dirty="0" err="1"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labelling</a:t>
                      </a:r>
                      <a:r>
                        <a:rPr lang="en-US" sz="800" dirty="0"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 strategy is proposed for dynamic topic models to </a:t>
                      </a:r>
                      <a:r>
                        <a:rPr lang="en-US" sz="800" dirty="0" err="1"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analyse</a:t>
                      </a:r>
                      <a:r>
                        <a:rPr lang="en-US" sz="800" dirty="0"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 the evolution of latent concepts. It incorporates content changes in both the annual evolution of the corpus and the monthly evolution of the COVID-19 disease. 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itchFamily="34" charset="0"/>
                        <a:ea typeface="Calibri Light" pitchFamily="34" charset="0"/>
                        <a:cs typeface="Calibri Light" pitchFamily="34" charset="0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Clustering and author specific clustering is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 not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Light" pitchFamily="34" charset="0"/>
                          <a:ea typeface="Calibri Light" pitchFamily="34" charset="0"/>
                          <a:cs typeface="Calibri Light" pitchFamily="34" charset="0"/>
                        </a:rPr>
                        <a:t> covered</a:t>
                      </a:r>
                    </a:p>
                    <a:p>
                      <a:pPr algn="ctr" fontAlgn="ctr"/>
                      <a:endParaRPr lang="en-IN" sz="800" b="0" i="0" u="none" strike="noStrike" dirty="0">
                        <a:solidFill>
                          <a:srgbClr val="FF0000"/>
                        </a:solidFill>
                        <a:effectLst/>
                        <a:latin typeface="Calibri Light" pitchFamily="34" charset="0"/>
                        <a:ea typeface="Calibri Light" pitchFamily="34" charset="0"/>
                        <a:cs typeface="Calibri Light" pitchFamily="34" charset="0"/>
                      </a:endParaRPr>
                    </a:p>
                  </a:txBody>
                  <a:tcPr marL="9525" marR="9525" marT="7144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267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7010400" y="4860925"/>
            <a:ext cx="2133600" cy="225425"/>
          </a:xfrm>
        </p:spPr>
        <p:txBody>
          <a:bodyPr/>
          <a:lstStyle/>
          <a:p>
            <a:fld id="{6612E199-031B-4B3D-A34A-C665028691B1}" type="datetime5">
              <a:rPr lang="en-US" smtClean="0"/>
              <a:pPr/>
              <a:t>27-Mar-24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0" y="4860925"/>
            <a:ext cx="5410200" cy="282575"/>
          </a:xfrm>
        </p:spPr>
        <p:txBody>
          <a:bodyPr/>
          <a:lstStyle/>
          <a:p>
            <a:r>
              <a:rPr lang="en-US"/>
              <a:t>IT258 DS - Mini-project Progress Evaluation [Feb-May 2023]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2568364"/>
              </p:ext>
            </p:extLst>
          </p:nvPr>
        </p:nvGraphicFramePr>
        <p:xfrm>
          <a:off x="838203" y="1143002"/>
          <a:ext cx="7467599" cy="16487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411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992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696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575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00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Author/year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Methodology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Advantages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Limitations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78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/>
                        <a:t>Damien George and Rob </a:t>
                      </a:r>
                      <a:r>
                        <a:rPr lang="en-US" sz="900" dirty="0" err="1"/>
                        <a:t>Knegjens</a:t>
                      </a:r>
                      <a:r>
                        <a:rPr lang="en-US" sz="900" dirty="0"/>
                        <a:t>. 2020</a:t>
                      </a:r>
                      <a:endParaRPr kumimoji="0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Utilizes a network-based approach to visualize the relationships between academic papers, where papers are represented as nodes and citations between them as edges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intuitive visual representation of academic literature, facilitating exploration and identification of thematic clusters.</a:t>
                      </a:r>
                      <a:endParaRPr lang="en-IN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/>
                        <a:t>Clustering will not capture the content of the documents as it does not delve into the text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78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err="1"/>
                        <a:t>Liangjie</a:t>
                      </a:r>
                      <a:r>
                        <a:rPr lang="en-US" sz="900" dirty="0"/>
                        <a:t> Hong and Brian D. Davison</a:t>
                      </a:r>
                      <a:endParaRPr kumimoji="0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dirty="0"/>
                        <a:t>LDA and author-topic model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Learned models perform well in real-world classification tasks.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 study identifies limitations in modeling hierarchical relationships between entities using the Author-Topic model.</a:t>
                      </a:r>
                      <a:endParaRPr lang="en-IN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601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Outcome of Literature Review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Multiple Techniques: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 Examined LDA, CTM, HLDA, HDA, compared with k-means clustering.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Large Datasets: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 Addressed challenges of applying techniques to big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Temporal Analysis: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 Investigated methods for capturing topic evolution over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Specific Issues: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 Proposed techniques to tackle redundancy and dynamic topic labeling.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tx1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300" indent="0" algn="l">
              <a:buNone/>
            </a:pPr>
            <a:r>
              <a:rPr lang="en-US" sz="1600" b="1" i="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Conclusion:</a:t>
            </a:r>
            <a:endParaRPr lang="en-US" sz="1600" b="0" i="0" dirty="0">
              <a:solidFill>
                <a:schemeClr val="tx1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Topic modeling uncovers hidden themes in text collections.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Different approaches offer unique strengths and limitations, requiring careful selection.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Addressing limitations remains an active research area.</a:t>
            </a:r>
          </a:p>
          <a:p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7010400" y="4860925"/>
            <a:ext cx="2133600" cy="225425"/>
          </a:xfrm>
        </p:spPr>
        <p:txBody>
          <a:bodyPr/>
          <a:lstStyle/>
          <a:p>
            <a:fld id="{FFED550C-0A2D-42D4-875F-F0370A89ABB4}" type="datetime5">
              <a:rPr lang="en-US" smtClean="0"/>
              <a:pPr/>
              <a:t>27-Mar-24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0" y="4743450"/>
            <a:ext cx="5715000" cy="454025"/>
          </a:xfrm>
        </p:spPr>
        <p:txBody>
          <a:bodyPr/>
          <a:lstStyle/>
          <a:p>
            <a:r>
              <a:rPr lang="en-US"/>
              <a:t>IT258 DS - Mini-project Progress Evaluation [Feb-May 2023]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267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1950"/>
            <a:ext cx="7520940" cy="411480"/>
          </a:xfrm>
        </p:spPr>
        <p:txBody>
          <a:bodyPr>
            <a:normAutofit fontScale="90000"/>
          </a:bodyPr>
          <a:lstStyle/>
          <a:p>
            <a:r>
              <a:rPr lang="en-US"/>
              <a:t>Problem Statement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1800" b="0" dirty="0" err="1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Analysing</a:t>
            </a:r>
            <a:r>
              <a:rPr lang="en-US" sz="1800" b="0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the social networks for authors and publications</a:t>
            </a:r>
          </a:p>
          <a:p>
            <a:pPr>
              <a:buFont typeface="Arial" pitchFamily="34" charset="0"/>
              <a:buChar char="•"/>
            </a:pPr>
            <a:r>
              <a:rPr lang="en-US" sz="1800" b="0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Clustering  and grouping similar scientific articles by using  algorithms such as DBSCAN and K-means.</a:t>
            </a:r>
          </a:p>
          <a:p>
            <a:pPr>
              <a:buFont typeface="Arial" pitchFamily="34" charset="0"/>
              <a:buChar char="•"/>
            </a:pPr>
            <a:r>
              <a:rPr lang="en-US" sz="1800" b="0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Utilizing Topic </a:t>
            </a:r>
            <a:r>
              <a:rPr lang="en-US" sz="1800" b="0" dirty="0" err="1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modelling</a:t>
            </a:r>
            <a:r>
              <a:rPr lang="en-US" sz="1800" b="0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for extracting the latent topics from the articles data</a:t>
            </a:r>
          </a:p>
          <a:p>
            <a:pPr>
              <a:buFont typeface="Arial" pitchFamily="34" charset="0"/>
              <a:buChar char="•"/>
            </a:pPr>
            <a:r>
              <a:rPr lang="en-US" sz="1800" b="0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Research Article recommendation from the clustered components and extracted latent topics by collaborative filtering.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010400" y="4860925"/>
            <a:ext cx="2133600" cy="225425"/>
          </a:xfrm>
        </p:spPr>
        <p:txBody>
          <a:bodyPr/>
          <a:lstStyle/>
          <a:p>
            <a:fld id="{C7D32739-6F5E-4D5B-BFFF-270642FA3C89}" type="datetime5">
              <a:rPr lang="en-US" smtClean="0"/>
              <a:pPr/>
              <a:t>27-Mar-24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4860925"/>
            <a:ext cx="6248400" cy="282575"/>
          </a:xfrm>
        </p:spPr>
        <p:txBody>
          <a:bodyPr/>
          <a:lstStyle/>
          <a:p>
            <a:r>
              <a:rPr lang="en-US"/>
              <a:t>IT258 DS - Mini-project Progress Evaluation [Feb-May 2023]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825471"/>
            <a:ext cx="7520940" cy="2684887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 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010400" y="4860925"/>
            <a:ext cx="2133600" cy="225425"/>
          </a:xfrm>
        </p:spPr>
        <p:txBody>
          <a:bodyPr/>
          <a:lstStyle/>
          <a:p>
            <a:fld id="{C7D32739-6F5E-4D5B-BFFF-270642FA3C89}" type="datetime5">
              <a:rPr lang="en-US" smtClean="0"/>
              <a:pPr/>
              <a:t>27-Mar-24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4860925"/>
            <a:ext cx="6248400" cy="282575"/>
          </a:xfrm>
        </p:spPr>
        <p:txBody>
          <a:bodyPr/>
          <a:lstStyle/>
          <a:p>
            <a:r>
              <a:rPr lang="en-US"/>
              <a:t>IT258 DS - Mini-project Progress Evaluation [Feb-May 2023]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" y="1428750"/>
            <a:ext cx="70866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Exploring different topic modelling approaches from variations of LDA, LSA,</a:t>
            </a:r>
            <a:r>
              <a:rPr lang="en-IN" sz="1600" dirty="0"/>
              <a:t> </a:t>
            </a:r>
            <a:r>
              <a:rPr lang="en-IN" sz="1600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Non-Negative Matrix Factorization (NMF)Latent Semantic Analysis (LSA), Probabilistic Latent Semantic Analysis (</a:t>
            </a:r>
            <a:r>
              <a:rPr lang="en-IN" sz="1600" dirty="0" err="1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pLSA</a:t>
            </a:r>
            <a:r>
              <a:rPr lang="en-IN" sz="1600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), Correlated Topic Model (CTM), Word Embedding Models (e.g., Word2Vec, </a:t>
            </a:r>
            <a:r>
              <a:rPr lang="en-IN" sz="1600" dirty="0" err="1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GloVe</a:t>
            </a:r>
            <a:r>
              <a:rPr lang="en-IN" sz="1600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, </a:t>
            </a:r>
            <a:r>
              <a:rPr lang="en-IN" sz="1600" dirty="0" err="1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FastText</a:t>
            </a:r>
            <a:r>
              <a:rPr lang="en-IN" sz="1600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), </a:t>
            </a:r>
            <a:r>
              <a:rPr lang="en-IN" sz="1600" dirty="0" err="1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BERTopic</a:t>
            </a:r>
            <a:r>
              <a:rPr lang="en-IN" sz="1600" dirty="0" smtClean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1600" dirty="0"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Using Machine learning based clustering models such as k means and other models such as DBSCAN, </a:t>
            </a:r>
            <a:r>
              <a:rPr lang="en-US" sz="1600" dirty="0" err="1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Hierarchial</a:t>
            </a:r>
            <a:r>
              <a:rPr lang="en-US" sz="1600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Clustering and </a:t>
            </a:r>
            <a:r>
              <a:rPr lang="en-US" sz="1600" dirty="0" err="1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visulaizing</a:t>
            </a:r>
            <a:r>
              <a:rPr lang="en-US" sz="1600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through TSNE plots</a:t>
            </a:r>
            <a:r>
              <a:rPr lang="en-US" sz="1600" dirty="0" smtClean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600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Observing the  most common words in title, abstracts and thus creating word-clouds.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1600" dirty="0"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1600" dirty="0"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451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workshop_ppt_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21580</TotalTime>
  <Words>2431</Words>
  <Application>Microsoft Office PowerPoint</Application>
  <PresentationFormat>On-screen Show (16:9)</PresentationFormat>
  <Paragraphs>363</Paragraphs>
  <Slides>40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workshop_ppt_theme</vt:lpstr>
      <vt:lpstr>PowerPoint Presentation</vt:lpstr>
      <vt:lpstr>Agenda </vt:lpstr>
      <vt:lpstr>Introduction</vt:lpstr>
      <vt:lpstr>Introduction</vt:lpstr>
      <vt:lpstr>Literature Review</vt:lpstr>
      <vt:lpstr>Literature Review</vt:lpstr>
      <vt:lpstr>Outcome of Literature Review</vt:lpstr>
      <vt:lpstr>Problem Statement</vt:lpstr>
      <vt:lpstr>Research objectives</vt:lpstr>
      <vt:lpstr>Existing Methodology</vt:lpstr>
      <vt:lpstr>Existing Methodology</vt:lpstr>
      <vt:lpstr>Existing Methodology</vt:lpstr>
      <vt:lpstr>Existing Methodology</vt:lpstr>
      <vt:lpstr>Proposed Methodology</vt:lpstr>
      <vt:lpstr>Proposed enhancements/novelty</vt:lpstr>
      <vt:lpstr>Dataset Description</vt:lpstr>
      <vt:lpstr>Work done</vt:lpstr>
      <vt:lpstr>Work done </vt:lpstr>
      <vt:lpstr>Graph Visualisation for author-author relation:</vt:lpstr>
      <vt:lpstr>Work done</vt:lpstr>
      <vt:lpstr>Work done</vt:lpstr>
      <vt:lpstr>Work done</vt:lpstr>
      <vt:lpstr>Work done </vt:lpstr>
      <vt:lpstr>Work done </vt:lpstr>
      <vt:lpstr>Work done </vt:lpstr>
      <vt:lpstr>Work done </vt:lpstr>
      <vt:lpstr>LDA- Latent Dirichlet Allocation </vt:lpstr>
      <vt:lpstr>LSA: Latent Semantic Analysis </vt:lpstr>
      <vt:lpstr>pLSA: Probabilistic Latent Semantic Analysis</vt:lpstr>
      <vt:lpstr>pLSA:</vt:lpstr>
      <vt:lpstr>CTM: Correlated Topic Model</vt:lpstr>
      <vt:lpstr>CTM: Correlated Topic Model</vt:lpstr>
      <vt:lpstr>NMF: Non-Negative Matrix Factorization</vt:lpstr>
      <vt:lpstr>Top2Vec for topic modelling</vt:lpstr>
      <vt:lpstr>BerTopic for topic modelling</vt:lpstr>
      <vt:lpstr>Recommendation System</vt:lpstr>
      <vt:lpstr>Recommendation System</vt:lpstr>
      <vt:lpstr>Individual Contribution</vt:lpstr>
      <vt:lpstr>Comparision with base paper 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Affective HCI based efficient e-learning environment using IoT</dc:title>
  <dc:creator>asd</dc:creator>
  <cp:lastModifiedBy>prathipati bhargavi</cp:lastModifiedBy>
  <cp:revision>705</cp:revision>
  <dcterms:created xsi:type="dcterms:W3CDTF">2016-03-14T14:21:24Z</dcterms:created>
  <dcterms:modified xsi:type="dcterms:W3CDTF">2024-03-27T06:18:31Z</dcterms:modified>
</cp:coreProperties>
</file>