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73" r:id="rId4"/>
    <p:sldId id="282" r:id="rId5"/>
    <p:sldId id="283" r:id="rId6"/>
    <p:sldId id="295" r:id="rId7"/>
    <p:sldId id="284" r:id="rId8"/>
    <p:sldId id="285" r:id="rId9"/>
    <p:sldId id="287" r:id="rId10"/>
    <p:sldId id="289" r:id="rId11"/>
    <p:sldId id="290" r:id="rId12"/>
    <p:sldId id="309" r:id="rId13"/>
    <p:sldId id="310" r:id="rId14"/>
    <p:sldId id="291" r:id="rId15"/>
    <p:sldId id="293" r:id="rId16"/>
    <p:sldId id="317" r:id="rId17"/>
    <p:sldId id="27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82" y="754"/>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t>
            </a:r>
            <a:r>
              <a:rPr lang="en-IN" sz="1600" b="0" cap="small" baseline="0" dirty="0">
                <a:solidFill>
                  <a:schemeClr val="bg1"/>
                </a:solidFill>
                <a:latin typeface="Times New Roman" panose="02020603050405020304" pitchFamily="18" charset="0"/>
                <a:cs typeface="Times New Roman" panose="02020603050405020304" pitchFamily="18" charset="0"/>
              </a:rPr>
              <a:t>51</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R.MAHITHA REDDY</a:t>
            </a:r>
            <a:endParaRPr lang="en-US" sz="2600" b="0" dirty="0">
              <a:effectLst>
                <a:outerShdw blurRad="38100" dist="38100" dir="2700000" algn="tl">
                  <a:srgbClr val="000000">
                    <a:alpha val="43137"/>
                  </a:srgbClr>
                </a:outerShdw>
              </a:effectLst>
            </a:endParaRPr>
          </a:p>
          <a:p>
            <a:pPr>
              <a:spcBef>
                <a:spcPts val="300"/>
              </a:spcBef>
            </a:pPr>
            <a:r>
              <a:rPr lang="en-US" sz="1200" b="0" dirty="0"/>
              <a:t>Roll No. 2</a:t>
            </a:r>
            <a:r>
              <a:rPr lang="en-IN" altLang="en-US" sz="1200" b="0" dirty="0"/>
              <a:t>1</a:t>
            </a:r>
            <a:r>
              <a:rPr lang="en-US" sz="1200" b="0" dirty="0"/>
              <a:t>4G1A32</a:t>
            </a:r>
            <a:r>
              <a:rPr lang="en-IN" sz="1200" b="0" dirty="0"/>
              <a:t>51</a:t>
            </a:r>
            <a:endParaRPr lang="en-IN" alt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Contd....</a:t>
            </a:r>
            <a:br>
              <a:rPr lang="en-IN" altLang="en-US"/>
            </a:br>
            <a:endParaRPr lang="en-IN" altLang="en-US"/>
          </a:p>
        </p:txBody>
      </p:sp>
      <p:sp>
        <p:nvSpPr>
          <p:cNvPr id="3" name="Content Placeholder 2"/>
          <p:cNvSpPr>
            <a:spLocks noGrp="1"/>
          </p:cNvSpPr>
          <p:nvPr>
            <p:ph idx="1"/>
          </p:nvPr>
        </p:nvSpPr>
        <p:spPr/>
        <p:txBody>
          <a:bodyPr>
            <a:normAutofit/>
          </a:bodyPr>
          <a:lstStyle/>
          <a:p>
            <a:pPr>
              <a:lnSpc>
                <a:spcPct val="120000"/>
              </a:lnSpc>
              <a:spcBef>
                <a:spcPts val="1000"/>
              </a:spcBef>
              <a:spcAft>
                <a:spcPts val="0"/>
              </a:spcAft>
            </a:pPr>
            <a:r>
              <a:rPr lang="en-IN" altLang="en-US" b="1" dirty="0">
                <a:sym typeface="+mn-ea"/>
              </a:rPr>
              <a:t>Conformation Checking</a:t>
            </a:r>
            <a:r>
              <a:rPr lang="en-US" b="1" dirty="0">
                <a:sym typeface="+mn-ea"/>
              </a:rPr>
              <a:t>:</a:t>
            </a:r>
            <a:endParaRPr lang="en-US" b="1" dirty="0">
              <a:sym typeface="+mn-ea"/>
            </a:endParaRPr>
          </a:p>
          <a:p>
            <a:pPr marL="0" indent="0">
              <a:lnSpc>
                <a:spcPct val="120000"/>
              </a:lnSpc>
              <a:spcBef>
                <a:spcPts val="1000"/>
              </a:spcBef>
              <a:spcAft>
                <a:spcPts val="0"/>
              </a:spcAft>
              <a:buNone/>
            </a:pPr>
            <a:r>
              <a:rPr lang="en-IN" altLang="en-US" sz="2400" dirty="0">
                <a:sym typeface="+mn-ea"/>
              </a:rPr>
              <a:t>	</a:t>
            </a:r>
            <a:r>
              <a:rPr lang="en-US" sz="2400" dirty="0">
                <a:sym typeface="+mn-ea"/>
              </a:rPr>
              <a:t>After the process is discovered, this module compares the actual process as recorded in the data with the expected or ideal process. Any</a:t>
            </a:r>
            <a:r>
              <a:rPr lang="en-IN" altLang="en-US" sz="2400" dirty="0">
                <a:sym typeface="+mn-ea"/>
              </a:rPr>
              <a:t> </a:t>
            </a:r>
            <a:r>
              <a:rPr lang="en-US" sz="2400" dirty="0">
                <a:sym typeface="+mn-ea"/>
              </a:rPr>
              <a:t>deviations, anomalies, or non-compliance with predefined rules or </a:t>
            </a:r>
            <a:r>
              <a:rPr lang="en-US" sz="2400" dirty="0" err="1">
                <a:sym typeface="+mn-ea"/>
              </a:rPr>
              <a:t>benchmarksare</a:t>
            </a:r>
            <a:r>
              <a:rPr lang="en-US" sz="2400" dirty="0">
                <a:sym typeface="+mn-ea"/>
              </a:rPr>
              <a:t> highlighted. This helps organizations identify areas where the process isn't</a:t>
            </a:r>
            <a:r>
              <a:rPr lang="en-IN" altLang="en-US" sz="2400" dirty="0">
                <a:sym typeface="+mn-ea"/>
              </a:rPr>
              <a:t> </a:t>
            </a:r>
            <a:r>
              <a:rPr lang="en-US" sz="2400" dirty="0">
                <a:sym typeface="+mn-ea"/>
              </a:rPr>
              <a:t>being followed correctly.</a:t>
            </a:r>
            <a:endParaRPr lang="en-US" sz="2400" dirty="0">
              <a:sym typeface="+mn-ea"/>
            </a:endParaRPr>
          </a:p>
          <a:p>
            <a:pPr>
              <a:lnSpc>
                <a:spcPct val="120000"/>
              </a:lnSpc>
              <a:spcBef>
                <a:spcPts val="1000"/>
              </a:spcBef>
              <a:spcAft>
                <a:spcPts val="0"/>
              </a:spcAft>
            </a:pPr>
            <a:r>
              <a:rPr lang="en-US" b="1">
                <a:sym typeface="+mn-ea"/>
              </a:rPr>
              <a:t>Process Discovery:</a:t>
            </a:r>
            <a:r>
              <a:rPr lang="en-US" sz="2400">
                <a:sym typeface="+mn-ea"/>
              </a:rPr>
              <a:t> </a:t>
            </a:r>
            <a:endParaRPr lang="en-US" sz="2400">
              <a:sym typeface="+mn-ea"/>
            </a:endParaRPr>
          </a:p>
          <a:p>
            <a:pPr marL="0" indent="0">
              <a:lnSpc>
                <a:spcPct val="120000"/>
              </a:lnSpc>
              <a:spcBef>
                <a:spcPts val="1000"/>
              </a:spcBef>
              <a:spcAft>
                <a:spcPts val="0"/>
              </a:spcAft>
              <a:buNone/>
            </a:pPr>
            <a:r>
              <a:rPr lang="en-IN" altLang="en-US" sz="2400">
                <a:sym typeface="+mn-ea"/>
              </a:rPr>
              <a:t>	</a:t>
            </a:r>
            <a:r>
              <a:rPr lang="en-US" sz="2400">
                <a:sym typeface="+mn-ea"/>
              </a:rPr>
              <a:t>This module is the heart of process mining. It involves creating a visual representation of the process flow based on the collected data. This representation is often in the form of process maps, flowcharts, or graphs that show how different activities are connected and the sequence in which they occur.</a:t>
            </a:r>
            <a:endParaRPr lang="en-US" sz="2400">
              <a:sym typeface="+mn-ea"/>
            </a:endParaRPr>
          </a:p>
          <a:p>
            <a:pPr marL="0" indent="0">
              <a:lnSpc>
                <a:spcPct val="120000"/>
              </a:lnSpc>
              <a:spcBef>
                <a:spcPts val="1000"/>
              </a:spcBef>
              <a:spcAft>
                <a:spcPts val="0"/>
              </a:spcAft>
              <a:buNone/>
            </a:pPr>
            <a:endParaRPr lang="en-US" sz="2400" dirty="0">
              <a:sym typeface="+mn-ea"/>
            </a:endParaRPr>
          </a:p>
          <a:p>
            <a:pPr marL="0" indent="0">
              <a:lnSpc>
                <a:spcPct val="120000"/>
              </a:lnSpc>
              <a:spcBef>
                <a:spcPts val="1000"/>
              </a:spcBef>
              <a:spcAft>
                <a:spcPts val="0"/>
              </a:spcAft>
              <a:buNone/>
            </a:pPr>
            <a:endParaRPr lang="en-US" dirty="0"/>
          </a:p>
          <a:p>
            <a:pPr marL="0" indent="0">
              <a:lnSpc>
                <a:spcPct val="100000"/>
              </a:lnSpc>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lnSpcReduction="10000"/>
          </a:bodyPr>
          <a:lstStyle/>
          <a:p>
            <a:pPr marL="0" indent="0">
              <a:lnSpc>
                <a:spcPct val="120000"/>
              </a:lnSpc>
              <a:spcBef>
                <a:spcPts val="1000"/>
              </a:spcBef>
              <a:spcAft>
                <a:spcPts val="0"/>
              </a:spcAft>
              <a:buNone/>
            </a:pPr>
            <a:r>
              <a:rPr lang="en-US" sz="2400" dirty="0"/>
              <a:t>PQL, or Process Query Language, is a language used in the field of process mining to query and analyze event data captured from business processes. PQL allows you to extract valuable insights from event logs, discover patterns, and gain a better understanding of how processes are executed. Some of the PQL queries used in process mining are:</a:t>
            </a:r>
            <a:endParaRPr lang="en-US" sz="2400" dirty="0"/>
          </a:p>
          <a:p>
            <a:pPr marL="0" indent="0">
              <a:lnSpc>
                <a:spcPct val="120000"/>
              </a:lnSpc>
              <a:spcBef>
                <a:spcPts val="1000"/>
              </a:spcBef>
              <a:spcAft>
                <a:spcPts val="0"/>
              </a:spcAft>
              <a:buFont typeface="Arial" panose="020B0604020202020204" pitchFamily="34" charset="0"/>
              <a:buNone/>
            </a:pPr>
            <a:r>
              <a:rPr lang="en-US" sz="2665" b="1" dirty="0"/>
              <a:t>1.Selecting Events:</a:t>
            </a:r>
            <a:r>
              <a:rPr lang="en-US" sz="3110" b="1" dirty="0"/>
              <a:t> </a:t>
            </a:r>
            <a:r>
              <a:rPr lang="en-US" sz="2400" b="1" dirty="0"/>
              <a:t> </a:t>
            </a:r>
            <a:r>
              <a:rPr lang="en-US" sz="2400" dirty="0"/>
              <a:t>The most basic form of a PQL query involves selecting events from your event log. Events can be filtered based on various attributes such as timestamp, activity, resource, case ID, etc.</a:t>
            </a:r>
            <a:endParaRPr lang="en-US" sz="2400" dirty="0"/>
          </a:p>
          <a:p>
            <a:pPr marL="0" indent="0">
              <a:lnSpc>
                <a:spcPct val="120000"/>
              </a:lnSpc>
              <a:spcBef>
                <a:spcPts val="1000"/>
              </a:spcBef>
              <a:spcAft>
                <a:spcPts val="0"/>
              </a:spcAft>
              <a:buFont typeface="Arial" panose="020B0604020202020204" pitchFamily="34" charset="0"/>
              <a:buNone/>
            </a:pPr>
            <a:r>
              <a:rPr lang="en-US" sz="2665" b="1" dirty="0"/>
              <a:t>2.Filtering Cases:</a:t>
            </a:r>
            <a:r>
              <a:rPr lang="en-US" sz="2400" b="1" dirty="0"/>
              <a:t>  </a:t>
            </a:r>
            <a:r>
              <a:rPr lang="en-US" sz="2400" dirty="0"/>
              <a:t>You can focus on specific cases by filtering based on their unique case IDs.</a:t>
            </a:r>
            <a:endParaRPr lang="en-US" sz="2400" dirty="0"/>
          </a:p>
          <a:p>
            <a:pPr marL="0" indent="0">
              <a:lnSpc>
                <a:spcPct val="120000"/>
              </a:lnSpc>
              <a:spcBef>
                <a:spcPts val="1000"/>
              </a:spcBef>
              <a:spcAft>
                <a:spcPts val="0"/>
              </a:spcAft>
              <a:buFont typeface="Arial" panose="020B0604020202020204" pitchFamily="34" charset="0"/>
              <a:buNone/>
            </a:pPr>
            <a:r>
              <a:rPr lang="en-US" sz="2400" b="1" dirty="0"/>
              <a:t>3.</a:t>
            </a:r>
            <a:r>
              <a:rPr lang="en-US" sz="2665" b="1" dirty="0"/>
              <a:t>Aggregations and Grouping:</a:t>
            </a:r>
            <a:r>
              <a:rPr lang="en-US" sz="2400" b="1" dirty="0"/>
              <a:t>  </a:t>
            </a:r>
            <a:r>
              <a:rPr lang="en-US" sz="2400" dirty="0"/>
              <a:t>You can aggregate data and group events by various attributes to analyze patterns.</a:t>
            </a:r>
            <a:endParaRPr lang="en-US" sz="2400" dirty="0"/>
          </a:p>
          <a:p>
            <a:pPr marL="0" indent="0">
              <a:lnSpc>
                <a:spcPct val="120000"/>
              </a:lnSpc>
              <a:spcBef>
                <a:spcPts val="1000"/>
              </a:spcBef>
              <a:spcAft>
                <a:spcPts val="0"/>
              </a:spcAft>
              <a:buFont typeface="Arial" panose="020B0604020202020204" pitchFamily="34" charset="0"/>
              <a:buNone/>
            </a:pPr>
            <a:r>
              <a:rPr lang="en-US" sz="2665" b="1" dirty="0"/>
              <a:t>4.Temporal Patterns</a:t>
            </a:r>
            <a:r>
              <a:rPr lang="en-US" sz="2400" b="1" dirty="0"/>
              <a:t>: </a:t>
            </a:r>
            <a:r>
              <a:rPr lang="en-US" sz="2400" dirty="0"/>
              <a:t>Analyzing time-related patterns is essential in process mining.</a:t>
            </a:r>
            <a:endParaRPr lang="en-US" sz="2400" dirty="0"/>
          </a:p>
          <a:p>
            <a:pPr marL="0" indent="0">
              <a:lnSpc>
                <a:spcPct val="120000"/>
              </a:lnSpc>
              <a:spcBef>
                <a:spcPts val="1000"/>
              </a:spcBef>
              <a:spcAft>
                <a:spcPts val="0"/>
              </a:spcAft>
              <a:buFont typeface="Arial" panose="020B0604020202020204" pitchFamily="34" charset="0"/>
              <a:buNone/>
            </a:pPr>
            <a:r>
              <a:rPr lang="en-US" sz="2665" b="1" dirty="0"/>
              <a:t>5.Joining Events:</a:t>
            </a:r>
            <a:r>
              <a:rPr lang="en-US" sz="2400" b="1" dirty="0"/>
              <a:t> </a:t>
            </a:r>
            <a:r>
              <a:rPr lang="en-US" sz="2400" dirty="0"/>
              <a:t>You can join events from multiple logs or based on different attributes.</a:t>
            </a:r>
            <a:endParaRPr lang="en-US" sz="2400" dirty="0"/>
          </a:p>
          <a:p>
            <a:pPr>
              <a:lnSpc>
                <a:spcPct val="120000"/>
              </a:lnSpc>
              <a:spcBef>
                <a:spcPts val="1000"/>
              </a:spcBef>
              <a:spcAft>
                <a:spcPts val="0"/>
              </a:spcAft>
              <a:buFont typeface="Arial" panose="020B0604020202020204" pitchFamily="34" charset="0"/>
              <a:buChar char="•"/>
            </a:pPr>
            <a:endParaRPr lang="en-IN" sz="2400" dirty="0"/>
          </a:p>
        </p:txBody>
      </p:sp>
      <p:sp>
        <p:nvSpPr>
          <p:cNvPr id="4" name="Title 1"/>
          <p:cNvSpPr>
            <a:spLocks noGrp="1"/>
          </p:cNvSpPr>
          <p:nvPr>
            <p:ph type="title"/>
          </p:nvPr>
        </p:nvSpPr>
        <p:spPr>
          <a:xfrm>
            <a:off x="0" y="233363"/>
            <a:ext cx="12192000" cy="714375"/>
          </a:xfrm>
        </p:spPr>
        <p:txBody>
          <a:bodyPr/>
          <a:lstStyle/>
          <a:p>
            <a:r>
              <a:rPr lang="en-US" dirty="0"/>
              <a:t>Write PQL Queries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vs PQL</a:t>
            </a:r>
            <a:endParaRPr lang="en-IN" dirty="0"/>
          </a:p>
        </p:txBody>
      </p:sp>
      <p:sp>
        <p:nvSpPr>
          <p:cNvPr id="3" name="Content Placeholder 2"/>
          <p:cNvSpPr>
            <a:spLocks noGrp="1"/>
          </p:cNvSpPr>
          <p:nvPr>
            <p:ph idx="1"/>
          </p:nvPr>
        </p:nvSpPr>
        <p:spPr/>
        <p:txBody>
          <a:bodyPr>
            <a:normAutofit lnSpcReduction="20000"/>
          </a:bodyPr>
          <a:lstStyle/>
          <a:p>
            <a:pPr>
              <a:lnSpc>
                <a:spcPct val="120000"/>
              </a:lnSpc>
              <a:spcBef>
                <a:spcPts val="1000"/>
              </a:spcBef>
              <a:spcAft>
                <a:spcPts val="0"/>
              </a:spcAft>
            </a:pPr>
            <a:r>
              <a:rPr lang="en-US" sz="2400" dirty="0" err="1">
                <a:effectLst/>
                <a:latin typeface="Times New Roman" panose="02020603050405020304" pitchFamily="18" charset="0"/>
                <a:ea typeface="Times New Roman" panose="02020603050405020304" pitchFamily="18" charset="0"/>
              </a:rPr>
              <a:t>Celonis</a:t>
            </a:r>
            <a:r>
              <a:rPr lang="en-US" sz="2400" dirty="0">
                <a:effectLst/>
                <a:latin typeface="Times New Roman" panose="02020603050405020304" pitchFamily="18" charset="0"/>
                <a:ea typeface="Times New Roman" panose="02020603050405020304" pitchFamily="18" charset="0"/>
              </a:rPr>
              <a:t> PQL provides a wide range of different operators which can be combined to answer complex business questions. The following list gives an overview of the most important classes of operators.</a:t>
            </a:r>
            <a:endParaRPr lang="en-US" sz="2400" dirty="0">
              <a:effectLst/>
              <a:latin typeface="Times New Roman" panose="02020603050405020304" pitchFamily="18" charset="0"/>
              <a:ea typeface="Times New Roman" panose="02020603050405020304" pitchFamily="18" charset="0"/>
            </a:endParaRPr>
          </a:p>
          <a:p>
            <a:pPr>
              <a:lnSpc>
                <a:spcPct val="120000"/>
              </a:lnSpc>
              <a:spcBef>
                <a:spcPts val="1000"/>
              </a:spcBef>
              <a:spcAft>
                <a:spcPts val="0"/>
              </a:spcAft>
            </a:pPr>
            <a:endParaRPr lang="en-US" sz="2400" dirty="0">
              <a:ea typeface="Times New Roman" panose="02020603050405020304" pitchFamily="18" charset="0"/>
            </a:endParaRPr>
          </a:p>
          <a:p>
            <a:pPr>
              <a:lnSpc>
                <a:spcPct val="120000"/>
              </a:lnSpc>
              <a:spcBef>
                <a:spcPts val="1000"/>
              </a:spcBef>
              <a:spcAft>
                <a:spcPts val="0"/>
              </a:spcAft>
            </a:pPr>
            <a:endParaRPr lang="en-US" sz="2400" dirty="0">
              <a:effectLst/>
              <a:latin typeface="Times New Roman" panose="02020603050405020304" pitchFamily="18" charset="0"/>
              <a:ea typeface="Times New Roman" panose="02020603050405020304" pitchFamily="18" charset="0"/>
            </a:endParaRPr>
          </a:p>
          <a:p>
            <a:endParaRPr lang="en-US" sz="1800" dirty="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Comparison</a:t>
            </a:r>
            <a:r>
              <a:rPr lang="en-US" sz="1800" b="1"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SQL</a:t>
            </a:r>
            <a:r>
              <a:rPr lang="en-US" sz="1800" b="1"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PQL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sz="2800" dirty="0"/>
          </a:p>
          <a:p>
            <a:endParaRPr lang="en-US" sz="2800" dirty="0"/>
          </a:p>
          <a:p>
            <a:endParaRPr lang="en-IN" dirty="0"/>
          </a:p>
        </p:txBody>
      </p:sp>
      <p:pic>
        <p:nvPicPr>
          <p:cNvPr id="4" name="image15.jpeg"/>
          <p:cNvPicPr>
            <a:picLocks noChangeAspect="1"/>
          </p:cNvPicPr>
          <p:nvPr/>
        </p:nvPicPr>
        <p:blipFill>
          <a:blip r:embed="rId1" cstate="print"/>
          <a:stretch>
            <a:fillRect/>
          </a:stretch>
        </p:blipFill>
        <p:spPr>
          <a:xfrm>
            <a:off x="2504906" y="2648649"/>
            <a:ext cx="7182184" cy="29018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Real Time Applications</a:t>
            </a:r>
            <a:endParaRPr lang="en-IN" altLang="en-US"/>
          </a:p>
        </p:txBody>
      </p:sp>
      <p:sp>
        <p:nvSpPr>
          <p:cNvPr id="3" name="Content Placeholder 2"/>
          <p:cNvSpPr>
            <a:spLocks noGrp="1"/>
          </p:cNvSpPr>
          <p:nvPr>
            <p:ph idx="1"/>
          </p:nvPr>
        </p:nvSpPr>
        <p:spPr/>
        <p:txBody>
          <a:bodyPr>
            <a:normAutofit lnSpcReduction="10000"/>
          </a:bodyPr>
          <a:lstStyle/>
          <a:p>
            <a:pPr>
              <a:lnSpc>
                <a:spcPct val="120000"/>
              </a:lnSpc>
              <a:spcBef>
                <a:spcPts val="1000"/>
              </a:spcBef>
              <a:spcAft>
                <a:spcPts val="0"/>
              </a:spcAft>
            </a:pPr>
            <a:r>
              <a:rPr lang="en-US" b="1">
                <a:sym typeface="+mn-ea"/>
              </a:rPr>
              <a:t>Supply Chain Managemen</a:t>
            </a:r>
            <a:r>
              <a:rPr lang="en-IN" altLang="en-US" b="1">
                <a:sym typeface="+mn-ea"/>
              </a:rPr>
              <a:t>t</a:t>
            </a:r>
            <a:r>
              <a:rPr lang="en-US">
                <a:sym typeface="+mn-ea"/>
              </a:rPr>
              <a:t>:</a:t>
            </a:r>
            <a:r>
              <a:rPr lang="en-US" sz="2400">
                <a:sym typeface="+mn-ea"/>
              </a:rPr>
              <a:t> In logistics and manufacturing, process mining can track the movement of goods in real time, helping identify delays, optimize routes, and ensure timely deliveries.</a:t>
            </a:r>
            <a:endParaRPr lang="en-US" sz="2400"/>
          </a:p>
          <a:p>
            <a:pPr>
              <a:lnSpc>
                <a:spcPct val="120000"/>
              </a:lnSpc>
              <a:spcBef>
                <a:spcPts val="1000"/>
              </a:spcBef>
              <a:spcAft>
                <a:spcPts val="0"/>
              </a:spcAft>
            </a:pPr>
            <a:r>
              <a:rPr lang="en-US" b="1">
                <a:sym typeface="+mn-ea"/>
              </a:rPr>
              <a:t>Healthcare Workflow Optimization</a:t>
            </a:r>
            <a:r>
              <a:rPr lang="en-US">
                <a:sym typeface="+mn-ea"/>
              </a:rPr>
              <a:t>:</a:t>
            </a:r>
            <a:r>
              <a:rPr lang="en-US" sz="2400">
                <a:sym typeface="+mn-ea"/>
              </a:rPr>
              <a:t> Process mining can be used to monitor patient flows in hospitals, clinics, and healthcare systems. It helps identify bottlenecks, streamline patient care, and ensure efficient resource allocation.</a:t>
            </a:r>
            <a:endParaRPr lang="en-US" sz="2400"/>
          </a:p>
          <a:p>
            <a:pPr>
              <a:lnSpc>
                <a:spcPct val="120000"/>
              </a:lnSpc>
              <a:spcBef>
                <a:spcPts val="1000"/>
              </a:spcBef>
              <a:spcAft>
                <a:spcPts val="0"/>
              </a:spcAft>
            </a:pPr>
            <a:r>
              <a:rPr lang="en-US" b="1">
                <a:sym typeface="+mn-ea"/>
              </a:rPr>
              <a:t>IT Incident Management</a:t>
            </a:r>
            <a:r>
              <a:rPr lang="en-US" sz="2400">
                <a:sym typeface="+mn-ea"/>
              </a:rPr>
              <a:t>: In the IT sector, process mining can analyze real-time data from systems and applications to quickly detect and resolve incidents, reducing downtime and maintaining smooth operations.</a:t>
            </a:r>
            <a:endParaRPr lang="en-US" sz="2400"/>
          </a:p>
          <a:p>
            <a:pPr>
              <a:lnSpc>
                <a:spcPct val="120000"/>
              </a:lnSpc>
              <a:spcBef>
                <a:spcPts val="1000"/>
              </a:spcBef>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Learning Outcomes</a:t>
            </a:r>
            <a:endParaRPr lang="en-IN" altLang="en-US"/>
          </a:p>
        </p:txBody>
      </p:sp>
      <p:sp>
        <p:nvSpPr>
          <p:cNvPr id="3" name="Content Placeholder 2"/>
          <p:cNvSpPr>
            <a:spLocks noGrp="1"/>
          </p:cNvSpPr>
          <p:nvPr>
            <p:ph idx="1"/>
          </p:nvPr>
        </p:nvSpPr>
        <p:spPr/>
        <p:txBody>
          <a:bodyPr/>
          <a:lstStyle/>
          <a:p>
            <a:pPr>
              <a:lnSpc>
                <a:spcPct val="120000"/>
              </a:lnSpc>
              <a:spcBef>
                <a:spcPts val="1000"/>
              </a:spcBef>
              <a:spcAft>
                <a:spcPts val="0"/>
              </a:spcAft>
            </a:pPr>
            <a:r>
              <a:rPr lang="en-IN" altLang="en-US" sz="2400">
                <a:sym typeface="+mn-ea"/>
              </a:rPr>
              <a:t>Get to know about new Technology</a:t>
            </a:r>
            <a:r>
              <a:rPr lang="en-US" sz="2400">
                <a:sym typeface="+mn-ea"/>
              </a:rPr>
              <a:t>.</a:t>
            </a:r>
            <a:endParaRPr lang="en-US" sz="2400">
              <a:sym typeface="+mn-ea"/>
            </a:endParaRPr>
          </a:p>
          <a:p>
            <a:pPr>
              <a:lnSpc>
                <a:spcPct val="120000"/>
              </a:lnSpc>
              <a:spcBef>
                <a:spcPts val="1000"/>
              </a:spcBef>
              <a:spcAft>
                <a:spcPts val="0"/>
              </a:spcAft>
            </a:pPr>
            <a:r>
              <a:rPr lang="en-IN" altLang="en-US" sz="2400"/>
              <a:t>Learnt basics of the Process mining</a:t>
            </a:r>
            <a:endParaRPr lang="en-US" sz="2400"/>
          </a:p>
          <a:p>
            <a:pPr>
              <a:lnSpc>
                <a:spcPct val="120000"/>
              </a:lnSpc>
              <a:spcBef>
                <a:spcPts val="1000"/>
              </a:spcBef>
              <a:spcAft>
                <a:spcPts val="0"/>
              </a:spcAft>
            </a:pPr>
            <a:r>
              <a:rPr lang="en-IN" altLang="en-US" sz="2400">
                <a:sym typeface="+mn-ea"/>
              </a:rPr>
              <a:t>Able to learn how it works</a:t>
            </a:r>
            <a:r>
              <a:rPr lang="en-US" sz="2400">
                <a:sym typeface="+mn-ea"/>
              </a:rPr>
              <a:t>.</a:t>
            </a:r>
            <a:endParaRPr lang="en-US" sz="2400">
              <a:sym typeface="+mn-ea"/>
            </a:endParaRPr>
          </a:p>
          <a:p>
            <a:pPr>
              <a:lnSpc>
                <a:spcPct val="120000"/>
              </a:lnSpc>
              <a:spcBef>
                <a:spcPts val="1000"/>
              </a:spcBef>
              <a:spcAft>
                <a:spcPts val="0"/>
              </a:spcAft>
            </a:pPr>
            <a:r>
              <a:rPr lang="en-IN" altLang="en-US" sz="2400">
                <a:sym typeface="+mn-ea"/>
              </a:rPr>
              <a:t>Real time Senario is learnt.</a:t>
            </a:r>
            <a:endParaRPr lang="en-IN" altLang="en-US" sz="2400">
              <a:sym typeface="+mn-ea"/>
            </a:endParaRPr>
          </a:p>
          <a:p>
            <a:pPr>
              <a:lnSpc>
                <a:spcPct val="120000"/>
              </a:lnSpc>
              <a:spcBef>
                <a:spcPts val="1000"/>
              </a:spcBef>
              <a:spcAft>
                <a:spcPts val="0"/>
              </a:spcAft>
            </a:pPr>
            <a:endParaRPr lang="en-US" sz="2400"/>
          </a:p>
          <a:p>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Hub Dashboard</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Course objectives</a:t>
            </a:r>
            <a:endParaRPr lang="en-IN" altLang="en-US"/>
          </a:p>
        </p:txBody>
      </p:sp>
      <p:sp>
        <p:nvSpPr>
          <p:cNvPr id="3" name="Content Placeholder 2"/>
          <p:cNvSpPr>
            <a:spLocks noGrp="1"/>
          </p:cNvSpPr>
          <p:nvPr>
            <p:ph idx="1"/>
          </p:nvPr>
        </p:nvSpPr>
        <p:spPr/>
        <p:txBody>
          <a:bodyPr/>
          <a:lstStyle/>
          <a:p>
            <a:pPr marL="457200" indent="-457200">
              <a:lnSpc>
                <a:spcPct val="120000"/>
              </a:lnSpc>
              <a:spcBef>
                <a:spcPts val="1000"/>
              </a:spcBef>
              <a:spcAft>
                <a:spcPts val="0"/>
              </a:spcAft>
            </a:pPr>
            <a:r>
              <a:rPr lang="en-US" sz="2400" dirty="0">
                <a:sym typeface="+mn-ea"/>
              </a:rPr>
              <a:t>Participants will gain a comprehensive understanding of process mining's versatile applications across industries.</a:t>
            </a:r>
            <a:endParaRPr lang="en-US" sz="2400" dirty="0">
              <a:sym typeface="+mn-ea"/>
            </a:endParaRPr>
          </a:p>
          <a:p>
            <a:pPr marL="457200" indent="-457200">
              <a:lnSpc>
                <a:spcPct val="120000"/>
              </a:lnSpc>
              <a:spcBef>
                <a:spcPts val="1000"/>
              </a:spcBef>
              <a:spcAft>
                <a:spcPts val="0"/>
              </a:spcAft>
            </a:pPr>
            <a:r>
              <a:rPr lang="en-US" sz="2400" dirty="0">
                <a:sym typeface="+mn-ea"/>
              </a:rPr>
              <a:t> Real-world examples will highlight its role in boosting efficiency, compliance, and decision-making in organizations.</a:t>
            </a:r>
            <a:endParaRPr lang="en-US" sz="2400" dirty="0"/>
          </a:p>
          <a:p>
            <a:pPr marL="457200" indent="-457200">
              <a:lnSpc>
                <a:spcPct val="120000"/>
              </a:lnSpc>
              <a:spcBef>
                <a:spcPts val="1000"/>
              </a:spcBef>
            </a:pPr>
            <a:r>
              <a:rPr lang="en-IN" altLang="en-US" sz="2400" dirty="0"/>
              <a:t>Able to know how and where Process Mining works.</a:t>
            </a:r>
            <a:endParaRPr lang="en-US" sz="2400" b="1" dirty="0"/>
          </a:p>
          <a:p>
            <a:pPr marL="457200" indent="-457200">
              <a:lnSpc>
                <a:spcPct val="120000"/>
              </a:lnSpc>
              <a:spcBef>
                <a:spcPts val="1000"/>
              </a:spcBef>
            </a:pPr>
            <a:endParaRPr lang="en-US" sz="2400" b="1" dirty="0"/>
          </a:p>
          <a:p>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Introduction</a:t>
            </a:r>
            <a:endParaRPr lang="en-IN" altLang="en-US"/>
          </a:p>
        </p:txBody>
      </p:sp>
      <p:sp>
        <p:nvSpPr>
          <p:cNvPr id="3" name="Content Placeholder 2"/>
          <p:cNvSpPr>
            <a:spLocks noGrp="1"/>
          </p:cNvSpPr>
          <p:nvPr>
            <p:ph idx="1"/>
          </p:nvPr>
        </p:nvSpPr>
        <p:spPr/>
        <p:txBody>
          <a:bodyPr>
            <a:normAutofit/>
          </a:bodyPr>
          <a:lstStyle/>
          <a:p>
            <a:pPr>
              <a:lnSpc>
                <a:spcPct val="120000"/>
              </a:lnSpc>
              <a:spcBef>
                <a:spcPts val="1000"/>
              </a:spcBef>
              <a:spcAft>
                <a:spcPts val="0"/>
              </a:spcAft>
            </a:pPr>
            <a:r>
              <a:rPr lang="en-US" sz="2400" dirty="0"/>
              <a:t>Process mining is a family of techniques relating the fields of data science and process management to support the analysis of operational processes based on event logs. </a:t>
            </a:r>
            <a:endParaRPr lang="en-US" sz="2400" dirty="0"/>
          </a:p>
          <a:p>
            <a:pPr>
              <a:lnSpc>
                <a:spcPct val="120000"/>
              </a:lnSpc>
              <a:spcBef>
                <a:spcPts val="1000"/>
              </a:spcBef>
              <a:spcAft>
                <a:spcPts val="0"/>
              </a:spcAft>
            </a:pPr>
            <a:r>
              <a:rPr lang="en-US" sz="2400" dirty="0"/>
              <a:t>Process mining techniques use event data to show what people, machines, and organizations are really doing. Process mining provides novel insights that can be used to identify the execution paths taken by operational processes and address their performance and compliance problems.</a:t>
            </a:r>
            <a:endParaRPr lang="en-US" sz="2400" dirty="0"/>
          </a:p>
          <a:p>
            <a:pPr algn="just">
              <a:lnSpc>
                <a:spcPct val="120000"/>
              </a:lnSpc>
              <a:spcBef>
                <a:spcPts val="1000"/>
              </a:spcBef>
              <a:spcAft>
                <a:spcPts val="0"/>
              </a:spcAft>
            </a:pPr>
            <a:r>
              <a:rPr lang="en-IN" altLang="en-US" sz="2400" dirty="0">
                <a:sym typeface="+mn-ea"/>
              </a:rPr>
              <a:t>Process Discovery identifies the business processes, </a:t>
            </a:r>
            <a:endParaRPr lang="en-IN" altLang="en-US" sz="2400" dirty="0">
              <a:sym typeface="+mn-ea"/>
            </a:endParaRPr>
          </a:p>
          <a:p>
            <a:pPr marL="0" indent="0" algn="just">
              <a:lnSpc>
                <a:spcPct val="120000"/>
              </a:lnSpc>
              <a:spcBef>
                <a:spcPts val="1000"/>
              </a:spcBef>
              <a:spcAft>
                <a:spcPts val="0"/>
              </a:spcAft>
              <a:buNone/>
            </a:pPr>
            <a:r>
              <a:rPr lang="en-IN" altLang="en-US" sz="2400" dirty="0">
                <a:sym typeface="+mn-ea"/>
              </a:rPr>
              <a:t>   maps and </a:t>
            </a:r>
            <a:r>
              <a:rPr lang="en-IN" altLang="en-US" sz="2400" dirty="0" err="1">
                <a:sym typeface="+mn-ea"/>
              </a:rPr>
              <a:t>analyzes</a:t>
            </a:r>
            <a:r>
              <a:rPr lang="en-IN" altLang="en-US" sz="2400" dirty="0">
                <a:sym typeface="+mn-ea"/>
              </a:rPr>
              <a:t> an organization’s existing business</a:t>
            </a:r>
            <a:endParaRPr lang="en-IN" altLang="en-US" sz="2400" dirty="0">
              <a:sym typeface="+mn-ea"/>
            </a:endParaRPr>
          </a:p>
          <a:p>
            <a:pPr marL="0" indent="0" algn="just">
              <a:lnSpc>
                <a:spcPct val="120000"/>
              </a:lnSpc>
              <a:spcBef>
                <a:spcPts val="1000"/>
              </a:spcBef>
              <a:spcAft>
                <a:spcPts val="0"/>
              </a:spcAft>
              <a:buNone/>
            </a:pPr>
            <a:r>
              <a:rPr lang="en-IN" altLang="en-US" sz="2400" dirty="0">
                <a:sym typeface="+mn-ea"/>
              </a:rPr>
              <a:t>    processes,uncovers the process steps .</a:t>
            </a:r>
            <a:endParaRPr lang="en-US" sz="2400" dirty="0"/>
          </a:p>
        </p:txBody>
      </p:sp>
      <p:pic>
        <p:nvPicPr>
          <p:cNvPr id="5" name="Picture 4"/>
          <p:cNvPicPr>
            <a:picLocks noChangeAspect="1"/>
          </p:cNvPicPr>
          <p:nvPr/>
        </p:nvPicPr>
        <p:blipFill>
          <a:blip r:embed="rId1"/>
          <a:stretch>
            <a:fillRect/>
          </a:stretch>
        </p:blipFill>
        <p:spPr>
          <a:xfrm>
            <a:off x="7199630" y="3683635"/>
            <a:ext cx="4533265" cy="24568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Contd....</a:t>
            </a:r>
            <a:endParaRPr lang="en-IN" altLang="en-US"/>
          </a:p>
        </p:txBody>
      </p:sp>
      <p:sp>
        <p:nvSpPr>
          <p:cNvPr id="3" name="Content Placeholder 2"/>
          <p:cNvSpPr>
            <a:spLocks noGrp="1"/>
          </p:cNvSpPr>
          <p:nvPr>
            <p:ph idx="1"/>
          </p:nvPr>
        </p:nvSpPr>
        <p:spPr/>
        <p:txBody>
          <a:bodyPr>
            <a:normAutofit lnSpcReduction="10000"/>
          </a:bodyPr>
          <a:lstStyle/>
          <a:p>
            <a:pPr>
              <a:lnSpc>
                <a:spcPct val="120000"/>
              </a:lnSpc>
              <a:spcBef>
                <a:spcPts val="1000"/>
              </a:spcBef>
              <a:spcAft>
                <a:spcPts val="0"/>
              </a:spcAft>
            </a:pPr>
            <a:r>
              <a:rPr lang="en-IN" altLang="en-US" sz="2400" dirty="0">
                <a:sym typeface="+mn-ea"/>
              </a:rPr>
              <a:t> Process Discovery identifies the business processes, maps and </a:t>
            </a:r>
            <a:r>
              <a:rPr lang="en-IN" altLang="en-US" sz="2400" dirty="0" err="1">
                <a:sym typeface="+mn-ea"/>
              </a:rPr>
              <a:t>analyzes</a:t>
            </a:r>
            <a:r>
              <a:rPr lang="en-IN" altLang="en-US" sz="2400" dirty="0">
                <a:sym typeface="+mn-ea"/>
              </a:rPr>
              <a:t> an organization’s existing business processes, uncovers the process steps that they are not aware of, and realizes process deviations.</a:t>
            </a:r>
            <a:endParaRPr lang="en-IN" altLang="en-US" sz="2400" dirty="0">
              <a:sym typeface="+mn-ea"/>
            </a:endParaRPr>
          </a:p>
          <a:p>
            <a:pPr>
              <a:lnSpc>
                <a:spcPct val="120000"/>
              </a:lnSpc>
              <a:spcBef>
                <a:spcPts val="1000"/>
              </a:spcBef>
            </a:pPr>
            <a:r>
              <a:rPr lang="en-IN" sz="2400" dirty="0">
                <a:ea typeface="Calibri" panose="020F0502020204030204" pitchFamily="34" charset="0"/>
              </a:rPr>
              <a:t>It is a technique in the field of process management that supports the analysis of business processes based on event logs and drives improved efficiency, effectiveness and compliance through its insights.</a:t>
            </a:r>
            <a:endParaRPr lang="en-IN" sz="2400" dirty="0">
              <a:ea typeface="Calibri" panose="020F0502020204030204" pitchFamily="34" charset="0"/>
            </a:endParaRPr>
          </a:p>
          <a:p>
            <a:pPr>
              <a:lnSpc>
                <a:spcPct val="120000"/>
              </a:lnSpc>
              <a:spcBef>
                <a:spcPts val="1000"/>
              </a:spcBef>
              <a:spcAft>
                <a:spcPts val="0"/>
              </a:spcAft>
            </a:pPr>
            <a:r>
              <a:rPr lang="en-US" altLang="en-US" sz="2400" dirty="0">
                <a:sym typeface="+mn-ea"/>
              </a:rPr>
              <a:t>The real world examples of process mining </a:t>
            </a:r>
            <a:r>
              <a:rPr lang="en-US" sz="2400" dirty="0">
                <a:sym typeface="+mn-ea"/>
              </a:rPr>
              <a:t> include procurement, order management, compliance, intelligent automation, digital transformation, KPI reporting, accounts payable, accounts receivable, auditing, IT development, service management, logistics, and many more.</a:t>
            </a:r>
            <a:endParaRPr lang="en-IN" altLang="en-US" sz="2400" dirty="0"/>
          </a:p>
          <a:p>
            <a:pPr marL="0" indent="0">
              <a:lnSpc>
                <a:spcPct val="120000"/>
              </a:lnSpc>
              <a:spcBef>
                <a:spcPts val="1000"/>
              </a:spcBef>
              <a:spcAft>
                <a:spcPts val="0"/>
              </a:spcAft>
              <a:buNone/>
            </a:pPr>
            <a:endParaRPr lang="en-US" sz="2400"/>
          </a:p>
          <a:p>
            <a:pPr>
              <a:lnSpc>
                <a:spcPct val="120000"/>
              </a:lnSpc>
              <a:spcBef>
                <a:spcPts val="1000"/>
              </a:spcBef>
            </a:pPr>
            <a:endParaRPr lang="en-IN" sz="2400" dirty="0">
              <a:ea typeface="Calibri" panose="020F0502020204030204" pitchFamily="34" charset="0"/>
            </a:endParaRPr>
          </a:p>
          <a:p>
            <a:pPr>
              <a:lnSpc>
                <a:spcPct val="120000"/>
              </a:lnSpc>
              <a:spcBef>
                <a:spcPts val="1000"/>
              </a:spcBef>
              <a:spcAft>
                <a:spcPts val="0"/>
              </a:spcAft>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Technology</a:t>
            </a:r>
            <a:endParaRPr lang="en-IN" altLang="en-US"/>
          </a:p>
        </p:txBody>
      </p:sp>
      <p:sp>
        <p:nvSpPr>
          <p:cNvPr id="3" name="Content Placeholder 2"/>
          <p:cNvSpPr>
            <a:spLocks noGrp="1"/>
          </p:cNvSpPr>
          <p:nvPr>
            <p:ph idx="1"/>
          </p:nvPr>
        </p:nvSpPr>
        <p:spPr/>
        <p:txBody>
          <a:bodyPr/>
          <a:lstStyle/>
          <a:p>
            <a:pPr>
              <a:lnSpc>
                <a:spcPct val="120000"/>
              </a:lnSpc>
              <a:spcBef>
                <a:spcPts val="1000"/>
              </a:spcBef>
              <a:spcAft>
                <a:spcPts val="0"/>
              </a:spcAft>
            </a:pPr>
            <a:r>
              <a:rPr lang="en-US" sz="2400" dirty="0">
                <a:sym typeface="+mn-ea"/>
              </a:rPr>
              <a:t>Process mining is a data science technique that involves using data mining and process analytics to uncover, validate, and enhance workflows within organizations</a:t>
            </a:r>
            <a:endParaRPr lang="en-US" sz="2400" dirty="0"/>
          </a:p>
          <a:p>
            <a:r>
              <a:rPr lang="en-US" b="1" dirty="0"/>
              <a:t>1. Event Data Handling: </a:t>
            </a:r>
            <a:r>
              <a:rPr lang="en-US" sz="2400" b="1" dirty="0"/>
              <a:t>  </a:t>
            </a:r>
            <a:endParaRPr lang="en-US" sz="2400" b="1" dirty="0"/>
          </a:p>
          <a:p>
            <a:pPr lvl="1">
              <a:buFont typeface="Arial" panose="020B0604020202020204" pitchFamily="34" charset="0"/>
              <a:buChar char="•"/>
            </a:pPr>
            <a:r>
              <a:rPr lang="en-US" sz="2400" b="1" dirty="0"/>
              <a:t>Enterprise &amp; IoT: </a:t>
            </a:r>
            <a:r>
              <a:rPr lang="en-US" sz="2400" dirty="0"/>
              <a:t>Collecting data from systems and IoT devices. </a:t>
            </a:r>
            <a:r>
              <a:rPr lang="en-US" sz="2400" b="1" dirty="0"/>
              <a:t>  </a:t>
            </a:r>
            <a:endParaRPr lang="en-US" sz="2400" b="1" dirty="0"/>
          </a:p>
          <a:p>
            <a:pPr lvl="1">
              <a:buFont typeface="Arial" panose="020B0604020202020204" pitchFamily="34" charset="0"/>
              <a:buChar char="•"/>
            </a:pPr>
            <a:r>
              <a:rPr lang="en-US" sz="2400" b="1" dirty="0"/>
              <a:t>Storage: </a:t>
            </a:r>
            <a:r>
              <a:rPr lang="en-US" sz="2400" dirty="0"/>
              <a:t>Efficiently managing data with databases and big data tools.</a:t>
            </a:r>
            <a:endParaRPr lang="en-US" sz="2400" dirty="0"/>
          </a:p>
          <a:p>
            <a:r>
              <a:rPr lang="en-US" b="1" dirty="0"/>
              <a:t>2. Automated Process Understanding: </a:t>
            </a:r>
            <a:r>
              <a:rPr lang="en-US" sz="2400" b="1" dirty="0"/>
              <a:t>  </a:t>
            </a:r>
            <a:endParaRPr lang="en-US" sz="2400" b="1" dirty="0"/>
          </a:p>
          <a:p>
            <a:pPr lvl="1">
              <a:buFont typeface="Arial" panose="020B0604020202020204" pitchFamily="34" charset="0"/>
              <a:buChar char="•"/>
            </a:pPr>
            <a:r>
              <a:rPr lang="en-US" sz="2400" b="1" dirty="0"/>
              <a:t>Mining Algorithms: </a:t>
            </a:r>
            <a:r>
              <a:rPr lang="en-US" sz="2400" dirty="0"/>
              <a:t>Deriving process models from event data.   </a:t>
            </a:r>
            <a:endParaRPr lang="en-US" sz="2400" dirty="0"/>
          </a:p>
          <a:p>
            <a:pPr lvl="1">
              <a:buFont typeface="Arial" panose="020B0604020202020204" pitchFamily="34" charset="0"/>
              <a:buChar char="•"/>
            </a:pPr>
            <a:r>
              <a:rPr lang="en-US" sz="2400" b="1" dirty="0"/>
              <a:t>Model Notations: </a:t>
            </a:r>
            <a:r>
              <a:rPr lang="en-US" sz="2400" dirty="0"/>
              <a:t>Using standardized notations for representation.</a:t>
            </a:r>
            <a:endParaRPr lang="en-US" sz="2400" dirty="0"/>
          </a:p>
          <a:p>
            <a:r>
              <a:rPr lang="en-US" b="1" dirty="0"/>
              <a:t>3. Visual Insights:</a:t>
            </a:r>
            <a:r>
              <a:rPr lang="en-US" sz="2400" b="1" dirty="0"/>
              <a:t>   </a:t>
            </a:r>
            <a:endParaRPr lang="en-US" sz="2400" b="1" dirty="0"/>
          </a:p>
          <a:p>
            <a:pPr lvl="1">
              <a:buFont typeface="Arial" panose="020B0604020202020204" pitchFamily="34" charset="0"/>
              <a:buChar char="•"/>
            </a:pPr>
            <a:r>
              <a:rPr lang="en-US" sz="2400" b="1" dirty="0"/>
              <a:t>Mining Software: </a:t>
            </a:r>
            <a:r>
              <a:rPr lang="en-US" sz="2400" dirty="0"/>
              <a:t>Tools for process visualization and analysis.   </a:t>
            </a:r>
            <a:endParaRPr lang="en-US" sz="2400" dirty="0"/>
          </a:p>
          <a:p>
            <a:pPr lvl="1">
              <a:buFont typeface="Arial" panose="020B0604020202020204" pitchFamily="34" charset="0"/>
              <a:buChar char="•"/>
            </a:pPr>
            <a:r>
              <a:rPr lang="en-US" sz="2400" b="1" dirty="0"/>
              <a:t>Custom Dashboards: </a:t>
            </a:r>
            <a:r>
              <a:rPr lang="en-US" sz="2400" dirty="0"/>
              <a:t>Creating tailored visuals for specific insights.</a:t>
            </a:r>
            <a:endParaRPr lang="en-US" sz="2400" dirty="0"/>
          </a:p>
          <a:p>
            <a:pPr>
              <a:lnSpc>
                <a:spcPct val="120000"/>
              </a:lnSpc>
              <a:spcBef>
                <a:spcPts val="1000"/>
              </a:spcBef>
              <a:spcAft>
                <a:spcPts val="0"/>
              </a:spcAft>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Contd....</a:t>
            </a:r>
            <a:br>
              <a:rPr lang="en-IN" altLang="en-US"/>
            </a:br>
            <a:endParaRPr lang="en-IN" altLang="en-US"/>
          </a:p>
        </p:txBody>
      </p:sp>
      <p:sp>
        <p:nvSpPr>
          <p:cNvPr id="3" name="Content Placeholder 2"/>
          <p:cNvSpPr>
            <a:spLocks noGrp="1"/>
          </p:cNvSpPr>
          <p:nvPr>
            <p:ph idx="1"/>
          </p:nvPr>
        </p:nvSpPr>
        <p:spPr/>
        <p:txBody>
          <a:bodyPr>
            <a:normAutofit/>
          </a:bodyPr>
          <a:lstStyle/>
          <a:p>
            <a:pPr fontAlgn="auto">
              <a:lnSpc>
                <a:spcPct val="120000"/>
              </a:lnSpc>
              <a:spcBef>
                <a:spcPts val="1000"/>
              </a:spcBef>
              <a:spcAft>
                <a:spcPts val="0"/>
              </a:spcAft>
            </a:pPr>
            <a:r>
              <a:rPr lang="en-IN" altLang="en-US" sz="2400" dirty="0">
                <a:sym typeface="+mn-ea"/>
              </a:rPr>
              <a:t>(</a:t>
            </a:r>
            <a:r>
              <a:rPr lang="en-US" sz="2400" dirty="0">
                <a:sym typeface="+mn-ea"/>
              </a:rPr>
              <a:t>Automated) Process discovery is a primary technique and implies extracting and visualizing process models from an event</a:t>
            </a:r>
            <a:r>
              <a:rPr lang="en-IN" altLang="en-US" sz="2400" dirty="0">
                <a:sym typeface="+mn-ea"/>
              </a:rPr>
              <a:t>.</a:t>
            </a:r>
            <a:endParaRPr lang="en-IN" altLang="en-US" sz="2400" dirty="0">
              <a:sym typeface="+mn-ea"/>
            </a:endParaRPr>
          </a:p>
          <a:p>
            <a:pPr fontAlgn="auto">
              <a:lnSpc>
                <a:spcPct val="120000"/>
              </a:lnSpc>
              <a:spcBef>
                <a:spcPts val="1000"/>
              </a:spcBef>
              <a:spcAft>
                <a:spcPts val="0"/>
              </a:spcAft>
            </a:pPr>
            <a:r>
              <a:rPr lang="en-US" sz="2400" dirty="0">
                <a:sym typeface="+mn-ea"/>
              </a:rPr>
              <a:t>Conformance checking compares the actual process with a predefined model to discover deviations. So, it’s used to check if the reality conforms to an existing pattern.</a:t>
            </a:r>
            <a:endParaRPr lang="en-IN" altLang="en-US" sz="2400" dirty="0">
              <a:sym typeface="+mn-ea"/>
            </a:endParaRPr>
          </a:p>
          <a:p>
            <a:pPr marL="0" indent="0" fontAlgn="auto">
              <a:lnSpc>
                <a:spcPct val="120000"/>
              </a:lnSpc>
              <a:spcBef>
                <a:spcPts val="1000"/>
              </a:spcBef>
              <a:spcAft>
                <a:spcPts val="0"/>
              </a:spcAft>
              <a:buNone/>
            </a:pPr>
            <a:endParaRPr lang="en-IN" altLang="en-US" sz="2400" dirty="0">
              <a:sym typeface="+mn-ea"/>
            </a:endParaRPr>
          </a:p>
          <a:p>
            <a:pPr fontAlgn="auto">
              <a:lnSpc>
                <a:spcPct val="120000"/>
              </a:lnSpc>
              <a:spcBef>
                <a:spcPts val="1000"/>
              </a:spcBef>
            </a:pPr>
            <a:endParaRPr lang="en-US" sz="2400" dirty="0"/>
          </a:p>
        </p:txBody>
      </p:sp>
      <p:pic>
        <p:nvPicPr>
          <p:cNvPr id="4" name="Picture 3"/>
          <p:cNvPicPr>
            <a:picLocks noChangeAspect="1"/>
          </p:cNvPicPr>
          <p:nvPr/>
        </p:nvPicPr>
        <p:blipFill>
          <a:blip r:embed="rId1"/>
          <a:stretch>
            <a:fillRect/>
          </a:stretch>
        </p:blipFill>
        <p:spPr>
          <a:xfrm>
            <a:off x="3584632" y="3429000"/>
            <a:ext cx="5008880" cy="2683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Applications</a:t>
            </a:r>
            <a:endParaRPr lang="en-IN" altLang="en-US"/>
          </a:p>
        </p:txBody>
      </p:sp>
      <p:sp>
        <p:nvSpPr>
          <p:cNvPr id="3" name="Content Placeholder 2"/>
          <p:cNvSpPr>
            <a:spLocks noGrp="1"/>
          </p:cNvSpPr>
          <p:nvPr>
            <p:ph idx="1"/>
          </p:nvPr>
        </p:nvSpPr>
        <p:spPr/>
        <p:txBody>
          <a:bodyPr>
            <a:normAutofit/>
          </a:bodyPr>
          <a:lstStyle/>
          <a:p>
            <a:pPr lvl="1">
              <a:lnSpc>
                <a:spcPct val="120000"/>
              </a:lnSpc>
              <a:spcBef>
                <a:spcPts val="500"/>
              </a:spcBef>
              <a:spcAft>
                <a:spcPts val="0"/>
              </a:spcAft>
              <a:buFont typeface="Arial" panose="020B0604020202020204" pitchFamily="34" charset="0"/>
              <a:buChar char="•"/>
            </a:pPr>
            <a:r>
              <a:rPr lang="en-US" sz="3110" b="1" dirty="0"/>
              <a:t>Finance:</a:t>
            </a:r>
            <a:r>
              <a:rPr lang="en-US" sz="2000" b="1" dirty="0"/>
              <a:t> </a:t>
            </a:r>
            <a:r>
              <a:rPr lang="en-US" dirty="0"/>
              <a:t>Enhancing loan approval processes, fraud detection, and compliance monitoring.   </a:t>
            </a:r>
            <a:endParaRPr lang="en-US" dirty="0"/>
          </a:p>
          <a:p>
            <a:pPr lvl="1">
              <a:lnSpc>
                <a:spcPct val="120000"/>
              </a:lnSpc>
              <a:spcBef>
                <a:spcPts val="500"/>
              </a:spcBef>
              <a:spcAft>
                <a:spcPts val="0"/>
              </a:spcAft>
              <a:buFont typeface="Arial" panose="020B0604020202020204" pitchFamily="34" charset="0"/>
              <a:buChar char="•"/>
            </a:pPr>
            <a:r>
              <a:rPr lang="en-US" sz="3110" b="1" dirty="0"/>
              <a:t>Manufacturing:</a:t>
            </a:r>
            <a:r>
              <a:rPr lang="en-US" b="1" dirty="0"/>
              <a:t> </a:t>
            </a:r>
            <a:r>
              <a:rPr lang="en-US" dirty="0"/>
              <a:t>Optimizing production workflows and identifying quality control issues.   </a:t>
            </a:r>
            <a:endParaRPr lang="en-US" dirty="0"/>
          </a:p>
          <a:p>
            <a:pPr lvl="1">
              <a:lnSpc>
                <a:spcPct val="120000"/>
              </a:lnSpc>
              <a:spcBef>
                <a:spcPts val="500"/>
              </a:spcBef>
              <a:spcAft>
                <a:spcPts val="0"/>
              </a:spcAft>
              <a:buFont typeface="Arial" panose="020B0604020202020204" pitchFamily="34" charset="0"/>
              <a:buChar char="•"/>
            </a:pPr>
            <a:r>
              <a:rPr lang="en-US" sz="3110" b="1" dirty="0"/>
              <a:t>Customer Service: </a:t>
            </a:r>
            <a:r>
              <a:rPr lang="en-US" dirty="0"/>
              <a:t>Streamlining customer support processes and enhancing customer experiences.</a:t>
            </a:r>
            <a:endParaRPr lang="en-US" dirty="0"/>
          </a:p>
          <a:p>
            <a:pPr lvl="1">
              <a:lnSpc>
                <a:spcPct val="120000"/>
              </a:lnSpc>
              <a:spcBef>
                <a:spcPts val="500"/>
              </a:spcBef>
              <a:spcAft>
                <a:spcPts val="0"/>
              </a:spcAft>
              <a:buFont typeface="Arial" panose="020B0604020202020204" pitchFamily="34" charset="0"/>
              <a:buChar char="•"/>
            </a:pPr>
            <a:r>
              <a:rPr lang="en-US" sz="3110" b="1" dirty="0"/>
              <a:t>Healthcare:</a:t>
            </a:r>
            <a:r>
              <a:rPr lang="en-US" b="1" dirty="0"/>
              <a:t> </a:t>
            </a:r>
            <a:r>
              <a:rPr lang="en-US" dirty="0"/>
              <a:t>Improving patient care pathways and hospital operations.   </a:t>
            </a:r>
            <a:endParaRPr lang="en-US" dirty="0"/>
          </a:p>
          <a:p>
            <a:pPr lvl="1">
              <a:lnSpc>
                <a:spcPct val="120000"/>
              </a:lnSpc>
              <a:spcBef>
                <a:spcPts val="500"/>
              </a:spcBef>
              <a:spcAft>
                <a:spcPts val="0"/>
              </a:spcAft>
              <a:buFont typeface="Arial" panose="020B0604020202020204" pitchFamily="34" charset="0"/>
              <a:buChar char="•"/>
            </a:pPr>
            <a:r>
              <a:rPr lang="en-US" sz="3110" b="1" dirty="0"/>
              <a:t>Supply Chain Management:</a:t>
            </a:r>
            <a:r>
              <a:rPr lang="en-US" b="1" dirty="0"/>
              <a:t> </a:t>
            </a:r>
            <a:r>
              <a:rPr lang="en-US" dirty="0"/>
              <a:t>Analyzing the end-to-end supply chain process for better resource allocation and inventory management.   </a:t>
            </a:r>
            <a:endParaRPr lang="en-US" dirty="0"/>
          </a:p>
          <a:p>
            <a:pPr lvl="1">
              <a:lnSpc>
                <a:spcPct val="120000"/>
              </a:lnSpc>
              <a:spcBef>
                <a:spcPts val="500"/>
              </a:spcBef>
              <a:spcAft>
                <a:spcPts val="0"/>
              </a:spcAft>
              <a:buFont typeface="Arial" panose="020B0604020202020204" pitchFamily="34" charset="0"/>
              <a:buChar char="•"/>
            </a:pPr>
            <a:endParaRPr lang="en-US" sz="2000" dirty="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Modules</a:t>
            </a:r>
            <a:endParaRPr lang="en-IN" altLang="en-US"/>
          </a:p>
        </p:txBody>
      </p:sp>
      <p:sp>
        <p:nvSpPr>
          <p:cNvPr id="3" name="Content Placeholder 2"/>
          <p:cNvSpPr>
            <a:spLocks noGrp="1"/>
          </p:cNvSpPr>
          <p:nvPr>
            <p:ph idx="1"/>
          </p:nvPr>
        </p:nvSpPr>
        <p:spPr/>
        <p:txBody>
          <a:bodyPr>
            <a:noAutofit/>
          </a:bodyPr>
          <a:lstStyle/>
          <a:p>
            <a:pPr algn="just">
              <a:lnSpc>
                <a:spcPct val="120000"/>
              </a:lnSpc>
              <a:spcBef>
                <a:spcPts val="1000"/>
              </a:spcBef>
              <a:spcAft>
                <a:spcPts val="0"/>
              </a:spcAft>
            </a:pPr>
            <a:r>
              <a:rPr lang="en-US" b="1">
                <a:sym typeface="+mn-ea"/>
              </a:rPr>
              <a:t>Data Extraction:</a:t>
            </a:r>
            <a:r>
              <a:rPr lang="en-US" sz="2400" b="1">
                <a:sym typeface="+mn-ea"/>
              </a:rPr>
              <a:t> </a:t>
            </a:r>
            <a:endParaRPr lang="en-US" sz="2400" b="1">
              <a:sym typeface="+mn-ea"/>
            </a:endParaRPr>
          </a:p>
          <a:p>
            <a:pPr marL="0" indent="0" algn="just">
              <a:lnSpc>
                <a:spcPct val="120000"/>
              </a:lnSpc>
              <a:spcBef>
                <a:spcPts val="1000"/>
              </a:spcBef>
              <a:spcAft>
                <a:spcPts val="0"/>
              </a:spcAft>
              <a:buNone/>
            </a:pPr>
            <a:r>
              <a:rPr lang="en-IN" altLang="en-US" sz="2400">
                <a:sym typeface="+mn-ea"/>
              </a:rPr>
              <a:t>	</a:t>
            </a:r>
            <a:r>
              <a:rPr lang="en-US" sz="2400">
                <a:sym typeface="+mn-ea"/>
              </a:rPr>
              <a:t>This is the first step in process mining. Data is collected from various sources, such as IT systems, databases, and logs. This data includes information about the activities, timestamps, users, and other relevant details of the process being analyzed.</a:t>
            </a:r>
            <a:endParaRPr lang="en-US" sz="2400"/>
          </a:p>
          <a:p>
            <a:pPr>
              <a:lnSpc>
                <a:spcPct val="120000"/>
              </a:lnSpc>
              <a:spcBef>
                <a:spcPts val="1000"/>
              </a:spcBef>
              <a:spcAft>
                <a:spcPts val="0"/>
              </a:spcAft>
            </a:pPr>
            <a:r>
              <a:rPr lang="en-US" b="1">
                <a:sym typeface="+mn-ea"/>
              </a:rPr>
              <a:t>Preprocessing and Data Transformation</a:t>
            </a:r>
            <a:r>
              <a:rPr lang="en-US">
                <a:sym typeface="+mn-ea"/>
              </a:rPr>
              <a:t>:</a:t>
            </a:r>
            <a:endParaRPr lang="en-US">
              <a:sym typeface="+mn-ea"/>
            </a:endParaRPr>
          </a:p>
          <a:p>
            <a:pPr marL="0" indent="0">
              <a:lnSpc>
                <a:spcPct val="120000"/>
              </a:lnSpc>
              <a:spcBef>
                <a:spcPts val="1000"/>
              </a:spcBef>
              <a:spcAft>
                <a:spcPts val="0"/>
              </a:spcAft>
              <a:buNone/>
            </a:pPr>
            <a:r>
              <a:rPr lang="en-IN" altLang="en-US" sz="2400">
                <a:sym typeface="+mn-ea"/>
              </a:rPr>
              <a:t>	</a:t>
            </a:r>
            <a:r>
              <a:rPr lang="en-US" sz="2400">
                <a:sym typeface="+mn-ea"/>
              </a:rPr>
              <a:t> Raw data is often messy and complex. In this module, the data is cleaned, organized, and transformed into a suitable format for analysis. Irrelevant or incomplete data is removed, and the remaining data is structured to prepare it for further processing.</a:t>
            </a:r>
            <a:endParaRPr lang="en-US" sz="2400"/>
          </a:p>
          <a:p>
            <a:pPr>
              <a:lnSpc>
                <a:spcPct val="120000"/>
              </a:lnSpc>
              <a:spcBef>
                <a:spcPts val="1000"/>
              </a:spcBef>
              <a:spcAft>
                <a:spcPts val="0"/>
              </a:spcAft>
            </a:pPr>
            <a:endParaRPr lang="en-US" sz="2400">
              <a:sym typeface="+mn-ea"/>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6845</Words>
  <Application>WPS Presentation</Application>
  <PresentationFormat>Widescreen</PresentationFormat>
  <Paragraphs>151</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Times New Roman</vt:lpstr>
      <vt:lpstr>Courier New</vt:lpstr>
      <vt:lpstr>Calibri</vt:lpstr>
      <vt:lpstr>Microsoft YaHei</vt:lpstr>
      <vt:lpstr>Arial Unicode MS</vt:lpstr>
      <vt:lpstr>Custom Design</vt:lpstr>
      <vt:lpstr>PowerPoint 演示文稿</vt:lpstr>
      <vt:lpstr>Contents</vt:lpstr>
      <vt:lpstr>Course objective</vt:lpstr>
      <vt:lpstr>Introduction</vt:lpstr>
      <vt:lpstr>Introduction</vt:lpstr>
      <vt:lpstr>Technology</vt:lpstr>
      <vt:lpstr>Technology</vt:lpstr>
      <vt:lpstr>Applications</vt:lpstr>
      <vt:lpstr>Modules</vt:lpstr>
      <vt:lpstr>Modules</vt:lpstr>
      <vt:lpstr>Write PQL Queries</vt:lpstr>
      <vt:lpstr>SQL vs PQL</vt:lpstr>
      <vt:lpstr>Real Time Applications</vt:lpstr>
      <vt:lpstr>Learning Outcomes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HARSHITHA MODI</cp:lastModifiedBy>
  <cp:revision>131</cp:revision>
  <dcterms:created xsi:type="dcterms:W3CDTF">2019-06-11T05:35:00Z</dcterms:created>
  <dcterms:modified xsi:type="dcterms:W3CDTF">2023-08-31T10:10:11Z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312E0629FD0E4ADFA847401B5731F9AA</vt:lpwstr>
  </property>
  <property fmtid="{D5CDD505-2E9C-101B-9397-08002B2CF9AE}" pid="3" name="KSOProductBuildVer">
    <vt:lpwstr>1033-11.2.0.11537</vt:lpwstr>
  </property>
</Properties>
</file>