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F97DAB-9C35-46BF-8B18-E02643524CE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45A9AF2-286D-48EF-AFEB-D33B837D9541}">
      <dgm:prSet/>
      <dgm:spPr/>
      <dgm:t>
        <a:bodyPr/>
        <a:lstStyle/>
        <a:p>
          <a:r>
            <a:rPr lang="en-US"/>
            <a:t>Property Overview </a:t>
          </a:r>
        </a:p>
      </dgm:t>
    </dgm:pt>
    <dgm:pt modelId="{76FB8CB2-7CD3-4412-AE66-4A4EB7EE4AA6}" type="parTrans" cxnId="{A575F127-0A9B-4CDB-8B2F-D5A050D8642B}">
      <dgm:prSet/>
      <dgm:spPr/>
      <dgm:t>
        <a:bodyPr/>
        <a:lstStyle/>
        <a:p>
          <a:endParaRPr lang="en-US"/>
        </a:p>
      </dgm:t>
    </dgm:pt>
    <dgm:pt modelId="{B6242EFC-A7B6-4B84-AEBF-3D041DFD5747}" type="sibTrans" cxnId="{A575F127-0A9B-4CDB-8B2F-D5A050D8642B}">
      <dgm:prSet/>
      <dgm:spPr/>
      <dgm:t>
        <a:bodyPr/>
        <a:lstStyle/>
        <a:p>
          <a:endParaRPr lang="en-US"/>
        </a:p>
      </dgm:t>
    </dgm:pt>
    <dgm:pt modelId="{68E3DD70-0B59-4949-80F5-00E1B2E856B4}">
      <dgm:prSet/>
      <dgm:spPr/>
      <dgm:t>
        <a:bodyPr/>
        <a:lstStyle/>
        <a:p>
          <a:r>
            <a:rPr lang="en-US"/>
            <a:t>Property Analysis- Price, Rent Roll and Expansion Opportunity  </a:t>
          </a:r>
        </a:p>
      </dgm:t>
    </dgm:pt>
    <dgm:pt modelId="{DC89DC7D-DE8A-4D0D-960D-950D1E324070}" type="parTrans" cxnId="{CBDFE25E-90DE-4759-BB9B-37663D54CB67}">
      <dgm:prSet/>
      <dgm:spPr/>
      <dgm:t>
        <a:bodyPr/>
        <a:lstStyle/>
        <a:p>
          <a:endParaRPr lang="en-US"/>
        </a:p>
      </dgm:t>
    </dgm:pt>
    <dgm:pt modelId="{7F679278-5122-44E1-BD29-D1BACA860F73}" type="sibTrans" cxnId="{CBDFE25E-90DE-4759-BB9B-37663D54CB67}">
      <dgm:prSet/>
      <dgm:spPr/>
      <dgm:t>
        <a:bodyPr/>
        <a:lstStyle/>
        <a:p>
          <a:endParaRPr lang="en-US"/>
        </a:p>
      </dgm:t>
    </dgm:pt>
    <dgm:pt modelId="{0EDEC520-F48A-47FF-9331-61DC39728D0E}">
      <dgm:prSet/>
      <dgm:spPr/>
      <dgm:t>
        <a:bodyPr/>
        <a:lstStyle/>
        <a:p>
          <a:r>
            <a:rPr lang="en-US"/>
            <a:t>Quantitative Analysis- Financial Breakdown, NOI, IRR and Sensitivity</a:t>
          </a:r>
        </a:p>
      </dgm:t>
    </dgm:pt>
    <dgm:pt modelId="{FF9F43E2-37F1-436B-AED1-006FE5635B4E}" type="parTrans" cxnId="{F4B17F7A-5935-4F28-BE8D-04B5F44754BF}">
      <dgm:prSet/>
      <dgm:spPr/>
      <dgm:t>
        <a:bodyPr/>
        <a:lstStyle/>
        <a:p>
          <a:endParaRPr lang="en-US"/>
        </a:p>
      </dgm:t>
    </dgm:pt>
    <dgm:pt modelId="{0BD06A37-576E-4B0C-943A-21A351A59A98}" type="sibTrans" cxnId="{F4B17F7A-5935-4F28-BE8D-04B5F44754BF}">
      <dgm:prSet/>
      <dgm:spPr/>
      <dgm:t>
        <a:bodyPr/>
        <a:lstStyle/>
        <a:p>
          <a:endParaRPr lang="en-US"/>
        </a:p>
      </dgm:t>
    </dgm:pt>
    <dgm:pt modelId="{45CE820A-8CCD-4D5D-B4E3-5DEB1B55D6BA}">
      <dgm:prSet/>
      <dgm:spPr/>
      <dgm:t>
        <a:bodyPr/>
        <a:lstStyle/>
        <a:p>
          <a:r>
            <a:rPr lang="en-US"/>
            <a:t>Conclusion </a:t>
          </a:r>
        </a:p>
      </dgm:t>
    </dgm:pt>
    <dgm:pt modelId="{C207458F-E551-42A3-A262-3F21C689B078}" type="parTrans" cxnId="{E3F37D2E-5F92-422A-9270-2BD2564CB3C2}">
      <dgm:prSet/>
      <dgm:spPr/>
      <dgm:t>
        <a:bodyPr/>
        <a:lstStyle/>
        <a:p>
          <a:endParaRPr lang="en-US"/>
        </a:p>
      </dgm:t>
    </dgm:pt>
    <dgm:pt modelId="{AF93D55F-A4F8-4458-9B7D-5AB53E6ACF17}" type="sibTrans" cxnId="{E3F37D2E-5F92-422A-9270-2BD2564CB3C2}">
      <dgm:prSet/>
      <dgm:spPr/>
      <dgm:t>
        <a:bodyPr/>
        <a:lstStyle/>
        <a:p>
          <a:endParaRPr lang="en-US"/>
        </a:p>
      </dgm:t>
    </dgm:pt>
    <dgm:pt modelId="{52118908-D559-495E-AAD3-FE06D96396B3}" type="pres">
      <dgm:prSet presAssocID="{06F97DAB-9C35-46BF-8B18-E02643524CE7}" presName="root" presStyleCnt="0">
        <dgm:presLayoutVars>
          <dgm:dir/>
          <dgm:resizeHandles val="exact"/>
        </dgm:presLayoutVars>
      </dgm:prSet>
      <dgm:spPr/>
    </dgm:pt>
    <dgm:pt modelId="{63645DFD-F407-4E20-A8CF-7D3A4F6A92FC}" type="pres">
      <dgm:prSet presAssocID="{06F97DAB-9C35-46BF-8B18-E02643524CE7}" presName="container" presStyleCnt="0">
        <dgm:presLayoutVars>
          <dgm:dir/>
          <dgm:resizeHandles val="exact"/>
        </dgm:presLayoutVars>
      </dgm:prSet>
      <dgm:spPr/>
    </dgm:pt>
    <dgm:pt modelId="{DC7919B8-E751-4412-AB2F-5702268C733C}" type="pres">
      <dgm:prSet presAssocID="{845A9AF2-286D-48EF-AFEB-D33B837D9541}" presName="compNode" presStyleCnt="0"/>
      <dgm:spPr/>
    </dgm:pt>
    <dgm:pt modelId="{56B12648-31E0-4175-8FF2-C7EC7FC4A145}" type="pres">
      <dgm:prSet presAssocID="{845A9AF2-286D-48EF-AFEB-D33B837D9541}" presName="iconBgRect" presStyleLbl="bgShp" presStyleIdx="0" presStyleCnt="4"/>
      <dgm:spPr/>
    </dgm:pt>
    <dgm:pt modelId="{9CC523AA-879D-4B3A-970E-F4AB88A55BF4}" type="pres">
      <dgm:prSet presAssocID="{845A9AF2-286D-48EF-AFEB-D33B837D95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66B1BAE-66A3-4FAC-9223-6EEC1A29605B}" type="pres">
      <dgm:prSet presAssocID="{845A9AF2-286D-48EF-AFEB-D33B837D9541}" presName="spaceRect" presStyleCnt="0"/>
      <dgm:spPr/>
    </dgm:pt>
    <dgm:pt modelId="{822CDF12-800A-41DB-8CAE-381F1469D866}" type="pres">
      <dgm:prSet presAssocID="{845A9AF2-286D-48EF-AFEB-D33B837D9541}" presName="textRect" presStyleLbl="revTx" presStyleIdx="0" presStyleCnt="4">
        <dgm:presLayoutVars>
          <dgm:chMax val="1"/>
          <dgm:chPref val="1"/>
        </dgm:presLayoutVars>
      </dgm:prSet>
      <dgm:spPr/>
    </dgm:pt>
    <dgm:pt modelId="{C761DD42-0C71-42BF-8217-B5CC641B78C8}" type="pres">
      <dgm:prSet presAssocID="{B6242EFC-A7B6-4B84-AEBF-3D041DFD5747}" presName="sibTrans" presStyleLbl="sibTrans2D1" presStyleIdx="0" presStyleCnt="0"/>
      <dgm:spPr/>
    </dgm:pt>
    <dgm:pt modelId="{2D4C1E9C-4169-4BE7-9EE6-2FA64D2E5D7D}" type="pres">
      <dgm:prSet presAssocID="{68E3DD70-0B59-4949-80F5-00E1B2E856B4}" presName="compNode" presStyleCnt="0"/>
      <dgm:spPr/>
    </dgm:pt>
    <dgm:pt modelId="{02CCC1B6-320F-419D-A967-24A4EE7B0A0C}" type="pres">
      <dgm:prSet presAssocID="{68E3DD70-0B59-4949-80F5-00E1B2E856B4}" presName="iconBgRect" presStyleLbl="bgShp" presStyleIdx="1" presStyleCnt="4"/>
      <dgm:spPr/>
    </dgm:pt>
    <dgm:pt modelId="{40A93F5C-2F7B-4BAB-A3FC-B07A6DC61418}" type="pres">
      <dgm:prSet presAssocID="{68E3DD70-0B59-4949-80F5-00E1B2E856B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8F96B13C-725B-48DA-8A50-69CED68D9103}" type="pres">
      <dgm:prSet presAssocID="{68E3DD70-0B59-4949-80F5-00E1B2E856B4}" presName="spaceRect" presStyleCnt="0"/>
      <dgm:spPr/>
    </dgm:pt>
    <dgm:pt modelId="{488CE98B-8CFF-4387-8B9C-D20FFF428B1C}" type="pres">
      <dgm:prSet presAssocID="{68E3DD70-0B59-4949-80F5-00E1B2E856B4}" presName="textRect" presStyleLbl="revTx" presStyleIdx="1" presStyleCnt="4">
        <dgm:presLayoutVars>
          <dgm:chMax val="1"/>
          <dgm:chPref val="1"/>
        </dgm:presLayoutVars>
      </dgm:prSet>
      <dgm:spPr/>
    </dgm:pt>
    <dgm:pt modelId="{CA68C2C2-7373-4900-B74A-6ECAD78D6724}" type="pres">
      <dgm:prSet presAssocID="{7F679278-5122-44E1-BD29-D1BACA860F73}" presName="sibTrans" presStyleLbl="sibTrans2D1" presStyleIdx="0" presStyleCnt="0"/>
      <dgm:spPr/>
    </dgm:pt>
    <dgm:pt modelId="{2CCAE8AE-69AF-4167-9655-E0DE13C5C7FE}" type="pres">
      <dgm:prSet presAssocID="{0EDEC520-F48A-47FF-9331-61DC39728D0E}" presName="compNode" presStyleCnt="0"/>
      <dgm:spPr/>
    </dgm:pt>
    <dgm:pt modelId="{F6D75E49-7745-4315-8AEE-FB7938A3411F}" type="pres">
      <dgm:prSet presAssocID="{0EDEC520-F48A-47FF-9331-61DC39728D0E}" presName="iconBgRect" presStyleLbl="bgShp" presStyleIdx="2" presStyleCnt="4"/>
      <dgm:spPr/>
    </dgm:pt>
    <dgm:pt modelId="{D239C36A-A1EA-4514-9AFD-C9091ACC9216}" type="pres">
      <dgm:prSet presAssocID="{0EDEC520-F48A-47FF-9331-61DC39728D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AA4D2C1-E530-4A40-9040-FFF352857DB3}" type="pres">
      <dgm:prSet presAssocID="{0EDEC520-F48A-47FF-9331-61DC39728D0E}" presName="spaceRect" presStyleCnt="0"/>
      <dgm:spPr/>
    </dgm:pt>
    <dgm:pt modelId="{8200EC41-72EE-4273-8BA0-F8A6EE3947B6}" type="pres">
      <dgm:prSet presAssocID="{0EDEC520-F48A-47FF-9331-61DC39728D0E}" presName="textRect" presStyleLbl="revTx" presStyleIdx="2" presStyleCnt="4">
        <dgm:presLayoutVars>
          <dgm:chMax val="1"/>
          <dgm:chPref val="1"/>
        </dgm:presLayoutVars>
      </dgm:prSet>
      <dgm:spPr/>
    </dgm:pt>
    <dgm:pt modelId="{C280493F-9D43-4BFF-9103-2F607686908D}" type="pres">
      <dgm:prSet presAssocID="{0BD06A37-576E-4B0C-943A-21A351A59A98}" presName="sibTrans" presStyleLbl="sibTrans2D1" presStyleIdx="0" presStyleCnt="0"/>
      <dgm:spPr/>
    </dgm:pt>
    <dgm:pt modelId="{54AEB75E-8FE3-40B2-9A70-F982AF33C1AF}" type="pres">
      <dgm:prSet presAssocID="{45CE820A-8CCD-4D5D-B4E3-5DEB1B55D6BA}" presName="compNode" presStyleCnt="0"/>
      <dgm:spPr/>
    </dgm:pt>
    <dgm:pt modelId="{776F6F04-780C-41FF-8869-3C63ED898320}" type="pres">
      <dgm:prSet presAssocID="{45CE820A-8CCD-4D5D-B4E3-5DEB1B55D6BA}" presName="iconBgRect" presStyleLbl="bgShp" presStyleIdx="3" presStyleCnt="4"/>
      <dgm:spPr/>
    </dgm:pt>
    <dgm:pt modelId="{4AAA8437-B6DD-4CD3-B601-EB7FAB259C74}" type="pres">
      <dgm:prSet presAssocID="{45CE820A-8CCD-4D5D-B4E3-5DEB1B55D6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B0DE682-A930-4C79-82FF-DBAFD43241B3}" type="pres">
      <dgm:prSet presAssocID="{45CE820A-8CCD-4D5D-B4E3-5DEB1B55D6BA}" presName="spaceRect" presStyleCnt="0"/>
      <dgm:spPr/>
    </dgm:pt>
    <dgm:pt modelId="{8E008ACB-BD32-43EE-8173-0177AF794072}" type="pres">
      <dgm:prSet presAssocID="{45CE820A-8CCD-4D5D-B4E3-5DEB1B55D6B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2302F1C-D5A0-44D4-BAB1-9FBA19F5CBA7}" type="presOf" srcId="{45CE820A-8CCD-4D5D-B4E3-5DEB1B55D6BA}" destId="{8E008ACB-BD32-43EE-8173-0177AF794072}" srcOrd="0" destOrd="0" presId="urn:microsoft.com/office/officeart/2018/2/layout/IconCircleList"/>
    <dgm:cxn modelId="{A575F127-0A9B-4CDB-8B2F-D5A050D8642B}" srcId="{06F97DAB-9C35-46BF-8B18-E02643524CE7}" destId="{845A9AF2-286D-48EF-AFEB-D33B837D9541}" srcOrd="0" destOrd="0" parTransId="{76FB8CB2-7CD3-4412-AE66-4A4EB7EE4AA6}" sibTransId="{B6242EFC-A7B6-4B84-AEBF-3D041DFD5747}"/>
    <dgm:cxn modelId="{647E752B-9DE8-480F-9154-4E1B53DBC47D}" type="presOf" srcId="{7F679278-5122-44E1-BD29-D1BACA860F73}" destId="{CA68C2C2-7373-4900-B74A-6ECAD78D6724}" srcOrd="0" destOrd="0" presId="urn:microsoft.com/office/officeart/2018/2/layout/IconCircleList"/>
    <dgm:cxn modelId="{E3F37D2E-5F92-422A-9270-2BD2564CB3C2}" srcId="{06F97DAB-9C35-46BF-8B18-E02643524CE7}" destId="{45CE820A-8CCD-4D5D-B4E3-5DEB1B55D6BA}" srcOrd="3" destOrd="0" parTransId="{C207458F-E551-42A3-A262-3F21C689B078}" sibTransId="{AF93D55F-A4F8-4458-9B7D-5AB53E6ACF17}"/>
    <dgm:cxn modelId="{CBDFE25E-90DE-4759-BB9B-37663D54CB67}" srcId="{06F97DAB-9C35-46BF-8B18-E02643524CE7}" destId="{68E3DD70-0B59-4949-80F5-00E1B2E856B4}" srcOrd="1" destOrd="0" parTransId="{DC89DC7D-DE8A-4D0D-960D-950D1E324070}" sibTransId="{7F679278-5122-44E1-BD29-D1BACA860F73}"/>
    <dgm:cxn modelId="{28101148-0AE3-46C1-9E4C-ACC7EE8AB8A8}" type="presOf" srcId="{0EDEC520-F48A-47FF-9331-61DC39728D0E}" destId="{8200EC41-72EE-4273-8BA0-F8A6EE3947B6}" srcOrd="0" destOrd="0" presId="urn:microsoft.com/office/officeart/2018/2/layout/IconCircleList"/>
    <dgm:cxn modelId="{F4B17F7A-5935-4F28-BE8D-04B5F44754BF}" srcId="{06F97DAB-9C35-46BF-8B18-E02643524CE7}" destId="{0EDEC520-F48A-47FF-9331-61DC39728D0E}" srcOrd="2" destOrd="0" parTransId="{FF9F43E2-37F1-436B-AED1-006FE5635B4E}" sibTransId="{0BD06A37-576E-4B0C-943A-21A351A59A98}"/>
    <dgm:cxn modelId="{4F186199-1BAD-421C-B06A-958CFA163718}" type="presOf" srcId="{845A9AF2-286D-48EF-AFEB-D33B837D9541}" destId="{822CDF12-800A-41DB-8CAE-381F1469D866}" srcOrd="0" destOrd="0" presId="urn:microsoft.com/office/officeart/2018/2/layout/IconCircleList"/>
    <dgm:cxn modelId="{AE369B9E-E17E-4880-AB29-17A50B268059}" type="presOf" srcId="{B6242EFC-A7B6-4B84-AEBF-3D041DFD5747}" destId="{C761DD42-0C71-42BF-8217-B5CC641B78C8}" srcOrd="0" destOrd="0" presId="urn:microsoft.com/office/officeart/2018/2/layout/IconCircleList"/>
    <dgm:cxn modelId="{8A4FEFC4-9920-4F60-83F9-233E2FF7896D}" type="presOf" srcId="{0BD06A37-576E-4B0C-943A-21A351A59A98}" destId="{C280493F-9D43-4BFF-9103-2F607686908D}" srcOrd="0" destOrd="0" presId="urn:microsoft.com/office/officeart/2018/2/layout/IconCircleList"/>
    <dgm:cxn modelId="{0511FAD5-7DC6-43E2-8703-0E4F99D40A91}" type="presOf" srcId="{06F97DAB-9C35-46BF-8B18-E02643524CE7}" destId="{52118908-D559-495E-AAD3-FE06D96396B3}" srcOrd="0" destOrd="0" presId="urn:microsoft.com/office/officeart/2018/2/layout/IconCircleList"/>
    <dgm:cxn modelId="{358B98D6-BEBE-4396-AA72-5199FD6952BC}" type="presOf" srcId="{68E3DD70-0B59-4949-80F5-00E1B2E856B4}" destId="{488CE98B-8CFF-4387-8B9C-D20FFF428B1C}" srcOrd="0" destOrd="0" presId="urn:microsoft.com/office/officeart/2018/2/layout/IconCircleList"/>
    <dgm:cxn modelId="{C4469D57-8F23-4D49-AA50-500713C4EF4C}" type="presParOf" srcId="{52118908-D559-495E-AAD3-FE06D96396B3}" destId="{63645DFD-F407-4E20-A8CF-7D3A4F6A92FC}" srcOrd="0" destOrd="0" presId="urn:microsoft.com/office/officeart/2018/2/layout/IconCircleList"/>
    <dgm:cxn modelId="{D780F5AE-A379-45B1-9532-F8B12FD1C166}" type="presParOf" srcId="{63645DFD-F407-4E20-A8CF-7D3A4F6A92FC}" destId="{DC7919B8-E751-4412-AB2F-5702268C733C}" srcOrd="0" destOrd="0" presId="urn:microsoft.com/office/officeart/2018/2/layout/IconCircleList"/>
    <dgm:cxn modelId="{F4F76CE6-329D-4D67-B56E-78A71FECB55D}" type="presParOf" srcId="{DC7919B8-E751-4412-AB2F-5702268C733C}" destId="{56B12648-31E0-4175-8FF2-C7EC7FC4A145}" srcOrd="0" destOrd="0" presId="urn:microsoft.com/office/officeart/2018/2/layout/IconCircleList"/>
    <dgm:cxn modelId="{917E7EA4-DC86-47F7-A6B0-6E64372308AE}" type="presParOf" srcId="{DC7919B8-E751-4412-AB2F-5702268C733C}" destId="{9CC523AA-879D-4B3A-970E-F4AB88A55BF4}" srcOrd="1" destOrd="0" presId="urn:microsoft.com/office/officeart/2018/2/layout/IconCircleList"/>
    <dgm:cxn modelId="{6D37EDCD-28A4-434A-86F8-42BEA7CC4955}" type="presParOf" srcId="{DC7919B8-E751-4412-AB2F-5702268C733C}" destId="{566B1BAE-66A3-4FAC-9223-6EEC1A29605B}" srcOrd="2" destOrd="0" presId="urn:microsoft.com/office/officeart/2018/2/layout/IconCircleList"/>
    <dgm:cxn modelId="{A736BB87-138A-41F2-9A0E-950AF5B1B8CF}" type="presParOf" srcId="{DC7919B8-E751-4412-AB2F-5702268C733C}" destId="{822CDF12-800A-41DB-8CAE-381F1469D866}" srcOrd="3" destOrd="0" presId="urn:microsoft.com/office/officeart/2018/2/layout/IconCircleList"/>
    <dgm:cxn modelId="{C63E8375-B3E6-4AAC-AC85-EDBE46E453FC}" type="presParOf" srcId="{63645DFD-F407-4E20-A8CF-7D3A4F6A92FC}" destId="{C761DD42-0C71-42BF-8217-B5CC641B78C8}" srcOrd="1" destOrd="0" presId="urn:microsoft.com/office/officeart/2018/2/layout/IconCircleList"/>
    <dgm:cxn modelId="{AD8507BD-FE83-4C63-869A-CE32E5721385}" type="presParOf" srcId="{63645DFD-F407-4E20-A8CF-7D3A4F6A92FC}" destId="{2D4C1E9C-4169-4BE7-9EE6-2FA64D2E5D7D}" srcOrd="2" destOrd="0" presId="urn:microsoft.com/office/officeart/2018/2/layout/IconCircleList"/>
    <dgm:cxn modelId="{C49FED84-650A-48EC-9071-B3B749603D67}" type="presParOf" srcId="{2D4C1E9C-4169-4BE7-9EE6-2FA64D2E5D7D}" destId="{02CCC1B6-320F-419D-A967-24A4EE7B0A0C}" srcOrd="0" destOrd="0" presId="urn:microsoft.com/office/officeart/2018/2/layout/IconCircleList"/>
    <dgm:cxn modelId="{A51583E4-ED97-4A81-83D8-B9E79847F581}" type="presParOf" srcId="{2D4C1E9C-4169-4BE7-9EE6-2FA64D2E5D7D}" destId="{40A93F5C-2F7B-4BAB-A3FC-B07A6DC61418}" srcOrd="1" destOrd="0" presId="urn:microsoft.com/office/officeart/2018/2/layout/IconCircleList"/>
    <dgm:cxn modelId="{EAA2C039-5145-4078-88CC-62AD6E7EF36B}" type="presParOf" srcId="{2D4C1E9C-4169-4BE7-9EE6-2FA64D2E5D7D}" destId="{8F96B13C-725B-48DA-8A50-69CED68D9103}" srcOrd="2" destOrd="0" presId="urn:microsoft.com/office/officeart/2018/2/layout/IconCircleList"/>
    <dgm:cxn modelId="{5598E98F-A6E3-40DA-8F68-F8548C611C54}" type="presParOf" srcId="{2D4C1E9C-4169-4BE7-9EE6-2FA64D2E5D7D}" destId="{488CE98B-8CFF-4387-8B9C-D20FFF428B1C}" srcOrd="3" destOrd="0" presId="urn:microsoft.com/office/officeart/2018/2/layout/IconCircleList"/>
    <dgm:cxn modelId="{0FB4A72D-D26D-4E4C-9145-0E1367EFDBAE}" type="presParOf" srcId="{63645DFD-F407-4E20-A8CF-7D3A4F6A92FC}" destId="{CA68C2C2-7373-4900-B74A-6ECAD78D6724}" srcOrd="3" destOrd="0" presId="urn:microsoft.com/office/officeart/2018/2/layout/IconCircleList"/>
    <dgm:cxn modelId="{34890344-C3E4-4AC0-AD44-580925073C6F}" type="presParOf" srcId="{63645DFD-F407-4E20-A8CF-7D3A4F6A92FC}" destId="{2CCAE8AE-69AF-4167-9655-E0DE13C5C7FE}" srcOrd="4" destOrd="0" presId="urn:microsoft.com/office/officeart/2018/2/layout/IconCircleList"/>
    <dgm:cxn modelId="{96845DB4-BF55-4F79-B81D-3C6F65771865}" type="presParOf" srcId="{2CCAE8AE-69AF-4167-9655-E0DE13C5C7FE}" destId="{F6D75E49-7745-4315-8AEE-FB7938A3411F}" srcOrd="0" destOrd="0" presId="urn:microsoft.com/office/officeart/2018/2/layout/IconCircleList"/>
    <dgm:cxn modelId="{298A6501-2B16-4FF9-9103-5E2AA0899317}" type="presParOf" srcId="{2CCAE8AE-69AF-4167-9655-E0DE13C5C7FE}" destId="{D239C36A-A1EA-4514-9AFD-C9091ACC9216}" srcOrd="1" destOrd="0" presId="urn:microsoft.com/office/officeart/2018/2/layout/IconCircleList"/>
    <dgm:cxn modelId="{F2C9767A-236C-4444-9388-399D42A03EF1}" type="presParOf" srcId="{2CCAE8AE-69AF-4167-9655-E0DE13C5C7FE}" destId="{FAA4D2C1-E530-4A40-9040-FFF352857DB3}" srcOrd="2" destOrd="0" presId="urn:microsoft.com/office/officeart/2018/2/layout/IconCircleList"/>
    <dgm:cxn modelId="{6E853069-23EA-427C-B1FB-DD253E1E417C}" type="presParOf" srcId="{2CCAE8AE-69AF-4167-9655-E0DE13C5C7FE}" destId="{8200EC41-72EE-4273-8BA0-F8A6EE3947B6}" srcOrd="3" destOrd="0" presId="urn:microsoft.com/office/officeart/2018/2/layout/IconCircleList"/>
    <dgm:cxn modelId="{EC6249F7-7FBC-463B-A61E-B7609182B1DD}" type="presParOf" srcId="{63645DFD-F407-4E20-A8CF-7D3A4F6A92FC}" destId="{C280493F-9D43-4BFF-9103-2F607686908D}" srcOrd="5" destOrd="0" presId="urn:microsoft.com/office/officeart/2018/2/layout/IconCircleList"/>
    <dgm:cxn modelId="{69163686-CD5C-41F8-9E4A-9DA5D0106F0D}" type="presParOf" srcId="{63645DFD-F407-4E20-A8CF-7D3A4F6A92FC}" destId="{54AEB75E-8FE3-40B2-9A70-F982AF33C1AF}" srcOrd="6" destOrd="0" presId="urn:microsoft.com/office/officeart/2018/2/layout/IconCircleList"/>
    <dgm:cxn modelId="{8B9F4D44-4523-4C5A-A2A1-C378FE26B535}" type="presParOf" srcId="{54AEB75E-8FE3-40B2-9A70-F982AF33C1AF}" destId="{776F6F04-780C-41FF-8869-3C63ED898320}" srcOrd="0" destOrd="0" presId="urn:microsoft.com/office/officeart/2018/2/layout/IconCircleList"/>
    <dgm:cxn modelId="{692BEA8E-B263-4B06-AC92-968F4F2742D9}" type="presParOf" srcId="{54AEB75E-8FE3-40B2-9A70-F982AF33C1AF}" destId="{4AAA8437-B6DD-4CD3-B601-EB7FAB259C74}" srcOrd="1" destOrd="0" presId="urn:microsoft.com/office/officeart/2018/2/layout/IconCircleList"/>
    <dgm:cxn modelId="{2E3041B4-6F41-442A-ACE8-66F0A7F87815}" type="presParOf" srcId="{54AEB75E-8FE3-40B2-9A70-F982AF33C1AF}" destId="{8B0DE682-A930-4C79-82FF-DBAFD43241B3}" srcOrd="2" destOrd="0" presId="urn:microsoft.com/office/officeart/2018/2/layout/IconCircleList"/>
    <dgm:cxn modelId="{BAA5309B-19C7-4EAB-B524-0BAC4C492512}" type="presParOf" srcId="{54AEB75E-8FE3-40B2-9A70-F982AF33C1AF}" destId="{8E008ACB-BD32-43EE-8173-0177AF7940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1BCBFB-A8DD-4076-84E9-DE00259DD8B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AA2F40F-01CB-4617-BA58-8EBBCD4496AB}">
      <dgm:prSet/>
      <dgm:spPr/>
      <dgm:t>
        <a:bodyPr/>
        <a:lstStyle/>
        <a:p>
          <a:r>
            <a:rPr lang="en-US"/>
            <a:t>Purchase Price: $1,050,000.00 ($333/sqft)</a:t>
          </a:r>
        </a:p>
      </dgm:t>
    </dgm:pt>
    <dgm:pt modelId="{074B40D0-1BEE-4B95-9EF2-3E96ABDBDB19}" type="parTrans" cxnId="{5F818352-AC93-435D-9696-4A3886A29645}">
      <dgm:prSet/>
      <dgm:spPr/>
      <dgm:t>
        <a:bodyPr/>
        <a:lstStyle/>
        <a:p>
          <a:endParaRPr lang="en-US"/>
        </a:p>
      </dgm:t>
    </dgm:pt>
    <dgm:pt modelId="{0381A7B1-07C2-4C84-8B49-40F57409BD80}" type="sibTrans" cxnId="{5F818352-AC93-435D-9696-4A3886A29645}">
      <dgm:prSet/>
      <dgm:spPr/>
      <dgm:t>
        <a:bodyPr/>
        <a:lstStyle/>
        <a:p>
          <a:endParaRPr lang="en-US"/>
        </a:p>
      </dgm:t>
    </dgm:pt>
    <dgm:pt modelId="{FA3A216B-B6A9-4573-9088-D7C5C4792350}">
      <dgm:prSet/>
      <dgm:spPr/>
      <dgm:t>
        <a:bodyPr/>
        <a:lstStyle/>
        <a:p>
          <a:r>
            <a:rPr lang="en-US"/>
            <a:t>Renovation Cost: $175,000.00</a:t>
          </a:r>
        </a:p>
      </dgm:t>
    </dgm:pt>
    <dgm:pt modelId="{BF6D67E7-1912-4124-B3B2-D0E67087E071}" type="parTrans" cxnId="{079E7AC2-5D78-4F02-AFAF-C2CD538CF83A}">
      <dgm:prSet/>
      <dgm:spPr/>
      <dgm:t>
        <a:bodyPr/>
        <a:lstStyle/>
        <a:p>
          <a:endParaRPr lang="en-US"/>
        </a:p>
      </dgm:t>
    </dgm:pt>
    <dgm:pt modelId="{52068084-CAEC-466B-BEEC-BBFBDEDA78E6}" type="sibTrans" cxnId="{079E7AC2-5D78-4F02-AFAF-C2CD538CF83A}">
      <dgm:prSet/>
      <dgm:spPr/>
      <dgm:t>
        <a:bodyPr/>
        <a:lstStyle/>
        <a:p>
          <a:endParaRPr lang="en-US"/>
        </a:p>
      </dgm:t>
    </dgm:pt>
    <dgm:pt modelId="{9537C28D-EF1B-4E59-912A-D659DA543236}">
      <dgm:prSet/>
      <dgm:spPr/>
      <dgm:t>
        <a:bodyPr/>
        <a:lstStyle/>
        <a:p>
          <a:r>
            <a:rPr lang="en-US"/>
            <a:t>Closing fees @ 2%: $21,000.00</a:t>
          </a:r>
        </a:p>
      </dgm:t>
    </dgm:pt>
    <dgm:pt modelId="{9515F476-7176-42E1-82C5-4623BA09AE01}" type="parTrans" cxnId="{511EFD02-C762-4596-8DD7-122BA971757E}">
      <dgm:prSet/>
      <dgm:spPr/>
      <dgm:t>
        <a:bodyPr/>
        <a:lstStyle/>
        <a:p>
          <a:endParaRPr lang="en-US"/>
        </a:p>
      </dgm:t>
    </dgm:pt>
    <dgm:pt modelId="{CAF8C7C1-5585-4A5F-96A0-997566546A06}" type="sibTrans" cxnId="{511EFD02-C762-4596-8DD7-122BA971757E}">
      <dgm:prSet/>
      <dgm:spPr/>
      <dgm:t>
        <a:bodyPr/>
        <a:lstStyle/>
        <a:p>
          <a:endParaRPr lang="en-US"/>
        </a:p>
      </dgm:t>
    </dgm:pt>
    <dgm:pt modelId="{3C5D97CB-D6E0-4058-B6B8-363B33087AEF}">
      <dgm:prSet/>
      <dgm:spPr/>
      <dgm:t>
        <a:bodyPr/>
        <a:lstStyle/>
        <a:p>
          <a:r>
            <a:rPr lang="en-US"/>
            <a:t>Total Costs: $1,246,000.00</a:t>
          </a:r>
        </a:p>
      </dgm:t>
    </dgm:pt>
    <dgm:pt modelId="{B6E4D0AB-BADD-41F6-B9C6-74C8F13D227C}" type="parTrans" cxnId="{105479C6-5B3D-4821-A4EF-E79F3EEA94EF}">
      <dgm:prSet/>
      <dgm:spPr/>
      <dgm:t>
        <a:bodyPr/>
        <a:lstStyle/>
        <a:p>
          <a:endParaRPr lang="en-US"/>
        </a:p>
      </dgm:t>
    </dgm:pt>
    <dgm:pt modelId="{0DA38CCC-9548-4D63-B24B-C7162810B4D6}" type="sibTrans" cxnId="{105479C6-5B3D-4821-A4EF-E79F3EEA94EF}">
      <dgm:prSet/>
      <dgm:spPr/>
      <dgm:t>
        <a:bodyPr/>
        <a:lstStyle/>
        <a:p>
          <a:endParaRPr lang="en-US"/>
        </a:p>
      </dgm:t>
    </dgm:pt>
    <dgm:pt modelId="{79E86DC1-7AB9-4058-A00D-D198F6969076}">
      <dgm:prSet/>
      <dgm:spPr/>
      <dgm:t>
        <a:bodyPr/>
        <a:lstStyle/>
        <a:p>
          <a:r>
            <a:rPr lang="en-US"/>
            <a:t>Bank Loan 70% LTC: $918,750.00 (6.5% Interest; 30-year fixed)</a:t>
          </a:r>
        </a:p>
      </dgm:t>
    </dgm:pt>
    <dgm:pt modelId="{3FD91651-24AA-4ADE-A304-7FBFCA990786}" type="parTrans" cxnId="{8105A085-911E-4D98-B4A2-90358C508632}">
      <dgm:prSet/>
      <dgm:spPr/>
      <dgm:t>
        <a:bodyPr/>
        <a:lstStyle/>
        <a:p>
          <a:endParaRPr lang="en-US"/>
        </a:p>
      </dgm:t>
    </dgm:pt>
    <dgm:pt modelId="{462DC320-DEE5-4E6A-85A5-CCC4538B5E92}" type="sibTrans" cxnId="{8105A085-911E-4D98-B4A2-90358C508632}">
      <dgm:prSet/>
      <dgm:spPr/>
      <dgm:t>
        <a:bodyPr/>
        <a:lstStyle/>
        <a:p>
          <a:endParaRPr lang="en-US"/>
        </a:p>
      </dgm:t>
    </dgm:pt>
    <dgm:pt modelId="{7118040E-FEC1-4549-BF11-9CA177781AD6}">
      <dgm:prSet/>
      <dgm:spPr/>
      <dgm:t>
        <a:bodyPr/>
        <a:lstStyle/>
        <a:p>
          <a:r>
            <a:rPr lang="en-US"/>
            <a:t>Cash Needed: $373,800.00</a:t>
          </a:r>
        </a:p>
      </dgm:t>
    </dgm:pt>
    <dgm:pt modelId="{36215BF8-173F-4697-B8D9-1A6DBBD310AD}" type="parTrans" cxnId="{923A00CE-F04C-4757-977C-07048A19831A}">
      <dgm:prSet/>
      <dgm:spPr/>
      <dgm:t>
        <a:bodyPr/>
        <a:lstStyle/>
        <a:p>
          <a:endParaRPr lang="en-US"/>
        </a:p>
      </dgm:t>
    </dgm:pt>
    <dgm:pt modelId="{4CF0F23D-EA4C-4520-AD82-7106EB6DF1EF}" type="sibTrans" cxnId="{923A00CE-F04C-4757-977C-07048A19831A}">
      <dgm:prSet/>
      <dgm:spPr/>
      <dgm:t>
        <a:bodyPr/>
        <a:lstStyle/>
        <a:p>
          <a:endParaRPr lang="en-US"/>
        </a:p>
      </dgm:t>
    </dgm:pt>
    <dgm:pt modelId="{BF48C9F0-0520-4517-9EF1-E03512BC2163}">
      <dgm:prSet/>
      <dgm:spPr/>
      <dgm:t>
        <a:bodyPr/>
        <a:lstStyle/>
        <a:p>
          <a:r>
            <a:rPr lang="en-US"/>
            <a:t>LP Investment: $299,040 (80%)</a:t>
          </a:r>
        </a:p>
      </dgm:t>
    </dgm:pt>
    <dgm:pt modelId="{BF95F398-CAC1-4CA4-B9F8-C5A582754461}" type="parTrans" cxnId="{9AFC2BF5-61ED-4DC6-BB01-8833FC0C39BB}">
      <dgm:prSet/>
      <dgm:spPr/>
      <dgm:t>
        <a:bodyPr/>
        <a:lstStyle/>
        <a:p>
          <a:endParaRPr lang="en-US"/>
        </a:p>
      </dgm:t>
    </dgm:pt>
    <dgm:pt modelId="{165A1864-7118-44A1-A7B0-A7189FBDE2A6}" type="sibTrans" cxnId="{9AFC2BF5-61ED-4DC6-BB01-8833FC0C39BB}">
      <dgm:prSet/>
      <dgm:spPr/>
      <dgm:t>
        <a:bodyPr/>
        <a:lstStyle/>
        <a:p>
          <a:endParaRPr lang="en-US"/>
        </a:p>
      </dgm:t>
    </dgm:pt>
    <dgm:pt modelId="{878E4A4F-D4D9-4EDB-8164-0521C733FEF1}">
      <dgm:prSet/>
      <dgm:spPr/>
      <dgm:t>
        <a:bodyPr/>
        <a:lstStyle/>
        <a:p>
          <a:r>
            <a:rPr lang="en-US"/>
            <a:t>GP Investment: $74,760 (20%)</a:t>
          </a:r>
        </a:p>
      </dgm:t>
    </dgm:pt>
    <dgm:pt modelId="{34244E68-FDB4-4E8B-B020-2A1DA840D87E}" type="parTrans" cxnId="{D85C10C5-DA8D-4F4C-8875-43EE044C00CD}">
      <dgm:prSet/>
      <dgm:spPr/>
      <dgm:t>
        <a:bodyPr/>
        <a:lstStyle/>
        <a:p>
          <a:endParaRPr lang="en-US"/>
        </a:p>
      </dgm:t>
    </dgm:pt>
    <dgm:pt modelId="{2EA1C409-C984-4EF7-827C-329D81CAE814}" type="sibTrans" cxnId="{D85C10C5-DA8D-4F4C-8875-43EE044C00CD}">
      <dgm:prSet/>
      <dgm:spPr/>
      <dgm:t>
        <a:bodyPr/>
        <a:lstStyle/>
        <a:p>
          <a:endParaRPr lang="en-US"/>
        </a:p>
      </dgm:t>
    </dgm:pt>
    <dgm:pt modelId="{38873CDC-03EA-4265-BD80-BC6F1C822CDE}" type="pres">
      <dgm:prSet presAssocID="{2C1BCBFB-A8DD-4076-84E9-DE00259DD8BA}" presName="linear" presStyleCnt="0">
        <dgm:presLayoutVars>
          <dgm:animLvl val="lvl"/>
          <dgm:resizeHandles val="exact"/>
        </dgm:presLayoutVars>
      </dgm:prSet>
      <dgm:spPr/>
    </dgm:pt>
    <dgm:pt modelId="{1D880251-A543-48E3-8D3F-C8EBCA77EA6D}" type="pres">
      <dgm:prSet presAssocID="{DAA2F40F-01CB-4617-BA58-8EBBCD4496A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E2507ACC-E34B-47F3-9D40-2861DBA41493}" type="pres">
      <dgm:prSet presAssocID="{0381A7B1-07C2-4C84-8B49-40F57409BD80}" presName="spacer" presStyleCnt="0"/>
      <dgm:spPr/>
    </dgm:pt>
    <dgm:pt modelId="{DF24BB5E-E4BA-4087-B311-8DDCD92C8843}" type="pres">
      <dgm:prSet presAssocID="{FA3A216B-B6A9-4573-9088-D7C5C4792350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0DED1CF-AC89-45D3-9E53-793A9BE1FD55}" type="pres">
      <dgm:prSet presAssocID="{52068084-CAEC-466B-BEEC-BBFBDEDA78E6}" presName="spacer" presStyleCnt="0"/>
      <dgm:spPr/>
    </dgm:pt>
    <dgm:pt modelId="{4763F4D1-07CD-449F-89FB-A5532746C77E}" type="pres">
      <dgm:prSet presAssocID="{9537C28D-EF1B-4E59-912A-D659DA543236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BF1C5160-D419-4DD2-9A95-5801EA3CAD9A}" type="pres">
      <dgm:prSet presAssocID="{CAF8C7C1-5585-4A5F-96A0-997566546A06}" presName="spacer" presStyleCnt="0"/>
      <dgm:spPr/>
    </dgm:pt>
    <dgm:pt modelId="{85D63CB5-82F1-40A4-B04B-BDC5AAA1830F}" type="pres">
      <dgm:prSet presAssocID="{3C5D97CB-D6E0-4058-B6B8-363B33087AE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970E8E1F-5289-4CFB-A72E-0B88A7B1B840}" type="pres">
      <dgm:prSet presAssocID="{0DA38CCC-9548-4D63-B24B-C7162810B4D6}" presName="spacer" presStyleCnt="0"/>
      <dgm:spPr/>
    </dgm:pt>
    <dgm:pt modelId="{32F4271E-BA33-43BA-8239-BAB8DAEA14A4}" type="pres">
      <dgm:prSet presAssocID="{79E86DC1-7AB9-4058-A00D-D198F696907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CD12ECE-7592-4D87-AA2D-20AA1D386EED}" type="pres">
      <dgm:prSet presAssocID="{462DC320-DEE5-4E6A-85A5-CCC4538B5E92}" presName="spacer" presStyleCnt="0"/>
      <dgm:spPr/>
    </dgm:pt>
    <dgm:pt modelId="{C72ECDE0-E210-4611-AC3D-6C264885DCD0}" type="pres">
      <dgm:prSet presAssocID="{7118040E-FEC1-4549-BF11-9CA177781AD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97FAABC-68A9-4AA7-BB2E-FE9329B347F8}" type="pres">
      <dgm:prSet presAssocID="{4CF0F23D-EA4C-4520-AD82-7106EB6DF1EF}" presName="spacer" presStyleCnt="0"/>
      <dgm:spPr/>
    </dgm:pt>
    <dgm:pt modelId="{0095D97D-1FCC-4423-8272-E3F08347C24F}" type="pres">
      <dgm:prSet presAssocID="{BF48C9F0-0520-4517-9EF1-E03512BC216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6F512A4-F4F6-419B-B9FA-862CF8EB0D4F}" type="pres">
      <dgm:prSet presAssocID="{165A1864-7118-44A1-A7B0-A7189FBDE2A6}" presName="spacer" presStyleCnt="0"/>
      <dgm:spPr/>
    </dgm:pt>
    <dgm:pt modelId="{67024BAD-28D0-4735-B637-FBB55619DFBC}" type="pres">
      <dgm:prSet presAssocID="{878E4A4F-D4D9-4EDB-8164-0521C733FEF1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511EFD02-C762-4596-8DD7-122BA971757E}" srcId="{2C1BCBFB-A8DD-4076-84E9-DE00259DD8BA}" destId="{9537C28D-EF1B-4E59-912A-D659DA543236}" srcOrd="2" destOrd="0" parTransId="{9515F476-7176-42E1-82C5-4623BA09AE01}" sibTransId="{CAF8C7C1-5585-4A5F-96A0-997566546A06}"/>
    <dgm:cxn modelId="{BCF3D82A-9186-4F06-9BDC-DCAC2327B71A}" type="presOf" srcId="{9537C28D-EF1B-4E59-912A-D659DA543236}" destId="{4763F4D1-07CD-449F-89FB-A5532746C77E}" srcOrd="0" destOrd="0" presId="urn:microsoft.com/office/officeart/2005/8/layout/vList2"/>
    <dgm:cxn modelId="{CA019D2B-6AED-4108-BA11-68706B630BD8}" type="presOf" srcId="{3C5D97CB-D6E0-4058-B6B8-363B33087AEF}" destId="{85D63CB5-82F1-40A4-B04B-BDC5AAA1830F}" srcOrd="0" destOrd="0" presId="urn:microsoft.com/office/officeart/2005/8/layout/vList2"/>
    <dgm:cxn modelId="{F3B8195C-4A47-4DA6-AE0B-B696F6F813F4}" type="presOf" srcId="{BF48C9F0-0520-4517-9EF1-E03512BC2163}" destId="{0095D97D-1FCC-4423-8272-E3F08347C24F}" srcOrd="0" destOrd="0" presId="urn:microsoft.com/office/officeart/2005/8/layout/vList2"/>
    <dgm:cxn modelId="{BBC30961-1664-4D91-BFFE-D890C6A3AE8C}" type="presOf" srcId="{7118040E-FEC1-4549-BF11-9CA177781AD6}" destId="{C72ECDE0-E210-4611-AC3D-6C264885DCD0}" srcOrd="0" destOrd="0" presId="urn:microsoft.com/office/officeart/2005/8/layout/vList2"/>
    <dgm:cxn modelId="{5F818352-AC93-435D-9696-4A3886A29645}" srcId="{2C1BCBFB-A8DD-4076-84E9-DE00259DD8BA}" destId="{DAA2F40F-01CB-4617-BA58-8EBBCD4496AB}" srcOrd="0" destOrd="0" parTransId="{074B40D0-1BEE-4B95-9EF2-3E96ABDBDB19}" sibTransId="{0381A7B1-07C2-4C84-8B49-40F57409BD80}"/>
    <dgm:cxn modelId="{8105A085-911E-4D98-B4A2-90358C508632}" srcId="{2C1BCBFB-A8DD-4076-84E9-DE00259DD8BA}" destId="{79E86DC1-7AB9-4058-A00D-D198F6969076}" srcOrd="4" destOrd="0" parTransId="{3FD91651-24AA-4ADE-A304-7FBFCA990786}" sibTransId="{462DC320-DEE5-4E6A-85A5-CCC4538B5E92}"/>
    <dgm:cxn modelId="{A2C5F6A3-1E80-49BD-B2EA-3CEE09590E64}" type="presOf" srcId="{DAA2F40F-01CB-4617-BA58-8EBBCD4496AB}" destId="{1D880251-A543-48E3-8D3F-C8EBCA77EA6D}" srcOrd="0" destOrd="0" presId="urn:microsoft.com/office/officeart/2005/8/layout/vList2"/>
    <dgm:cxn modelId="{079E7AC2-5D78-4F02-AFAF-C2CD538CF83A}" srcId="{2C1BCBFB-A8DD-4076-84E9-DE00259DD8BA}" destId="{FA3A216B-B6A9-4573-9088-D7C5C4792350}" srcOrd="1" destOrd="0" parTransId="{BF6D67E7-1912-4124-B3B2-D0E67087E071}" sibTransId="{52068084-CAEC-466B-BEEC-BBFBDEDA78E6}"/>
    <dgm:cxn modelId="{D85C10C5-DA8D-4F4C-8875-43EE044C00CD}" srcId="{2C1BCBFB-A8DD-4076-84E9-DE00259DD8BA}" destId="{878E4A4F-D4D9-4EDB-8164-0521C733FEF1}" srcOrd="7" destOrd="0" parTransId="{34244E68-FDB4-4E8B-B020-2A1DA840D87E}" sibTransId="{2EA1C409-C984-4EF7-827C-329D81CAE814}"/>
    <dgm:cxn modelId="{105479C6-5B3D-4821-A4EF-E79F3EEA94EF}" srcId="{2C1BCBFB-A8DD-4076-84E9-DE00259DD8BA}" destId="{3C5D97CB-D6E0-4058-B6B8-363B33087AEF}" srcOrd="3" destOrd="0" parTransId="{B6E4D0AB-BADD-41F6-B9C6-74C8F13D227C}" sibTransId="{0DA38CCC-9548-4D63-B24B-C7162810B4D6}"/>
    <dgm:cxn modelId="{CB187DCA-BC3D-4807-9706-D7C8E4082203}" type="presOf" srcId="{FA3A216B-B6A9-4573-9088-D7C5C4792350}" destId="{DF24BB5E-E4BA-4087-B311-8DDCD92C8843}" srcOrd="0" destOrd="0" presId="urn:microsoft.com/office/officeart/2005/8/layout/vList2"/>
    <dgm:cxn modelId="{2BEF8ECC-CDB9-4DD3-8A9C-D5EA5B34D276}" type="presOf" srcId="{878E4A4F-D4D9-4EDB-8164-0521C733FEF1}" destId="{67024BAD-28D0-4735-B637-FBB55619DFBC}" srcOrd="0" destOrd="0" presId="urn:microsoft.com/office/officeart/2005/8/layout/vList2"/>
    <dgm:cxn modelId="{923A00CE-F04C-4757-977C-07048A19831A}" srcId="{2C1BCBFB-A8DD-4076-84E9-DE00259DD8BA}" destId="{7118040E-FEC1-4549-BF11-9CA177781AD6}" srcOrd="5" destOrd="0" parTransId="{36215BF8-173F-4697-B8D9-1A6DBBD310AD}" sibTransId="{4CF0F23D-EA4C-4520-AD82-7106EB6DF1EF}"/>
    <dgm:cxn modelId="{F8FB4FCF-E246-459F-92EA-AD832E40C4F9}" type="presOf" srcId="{2C1BCBFB-A8DD-4076-84E9-DE00259DD8BA}" destId="{38873CDC-03EA-4265-BD80-BC6F1C822CDE}" srcOrd="0" destOrd="0" presId="urn:microsoft.com/office/officeart/2005/8/layout/vList2"/>
    <dgm:cxn modelId="{16A621ED-E225-4B8F-B3A7-A15CCEA3A414}" type="presOf" srcId="{79E86DC1-7AB9-4058-A00D-D198F6969076}" destId="{32F4271E-BA33-43BA-8239-BAB8DAEA14A4}" srcOrd="0" destOrd="0" presId="urn:microsoft.com/office/officeart/2005/8/layout/vList2"/>
    <dgm:cxn modelId="{9AFC2BF5-61ED-4DC6-BB01-8833FC0C39BB}" srcId="{2C1BCBFB-A8DD-4076-84E9-DE00259DD8BA}" destId="{BF48C9F0-0520-4517-9EF1-E03512BC2163}" srcOrd="6" destOrd="0" parTransId="{BF95F398-CAC1-4CA4-B9F8-C5A582754461}" sibTransId="{165A1864-7118-44A1-A7B0-A7189FBDE2A6}"/>
    <dgm:cxn modelId="{65298F45-023B-4B12-95CD-A485D746756E}" type="presParOf" srcId="{38873CDC-03EA-4265-BD80-BC6F1C822CDE}" destId="{1D880251-A543-48E3-8D3F-C8EBCA77EA6D}" srcOrd="0" destOrd="0" presId="urn:microsoft.com/office/officeart/2005/8/layout/vList2"/>
    <dgm:cxn modelId="{7C4C43F2-CD9D-4E5A-B6D7-14B6C5CC72A4}" type="presParOf" srcId="{38873CDC-03EA-4265-BD80-BC6F1C822CDE}" destId="{E2507ACC-E34B-47F3-9D40-2861DBA41493}" srcOrd="1" destOrd="0" presId="urn:microsoft.com/office/officeart/2005/8/layout/vList2"/>
    <dgm:cxn modelId="{988FBFEA-32EF-4D81-BF60-A283C5BEEFF5}" type="presParOf" srcId="{38873CDC-03EA-4265-BD80-BC6F1C822CDE}" destId="{DF24BB5E-E4BA-4087-B311-8DDCD92C8843}" srcOrd="2" destOrd="0" presId="urn:microsoft.com/office/officeart/2005/8/layout/vList2"/>
    <dgm:cxn modelId="{20B98349-57BC-46FA-9561-F364B66C4993}" type="presParOf" srcId="{38873CDC-03EA-4265-BD80-BC6F1C822CDE}" destId="{80DED1CF-AC89-45D3-9E53-793A9BE1FD55}" srcOrd="3" destOrd="0" presId="urn:microsoft.com/office/officeart/2005/8/layout/vList2"/>
    <dgm:cxn modelId="{7771CE74-CCC7-4647-8E06-3BC1AC9EC79B}" type="presParOf" srcId="{38873CDC-03EA-4265-BD80-BC6F1C822CDE}" destId="{4763F4D1-07CD-449F-89FB-A5532746C77E}" srcOrd="4" destOrd="0" presId="urn:microsoft.com/office/officeart/2005/8/layout/vList2"/>
    <dgm:cxn modelId="{06308955-B660-41D0-9E69-05CD8B120BA2}" type="presParOf" srcId="{38873CDC-03EA-4265-BD80-BC6F1C822CDE}" destId="{BF1C5160-D419-4DD2-9A95-5801EA3CAD9A}" srcOrd="5" destOrd="0" presId="urn:microsoft.com/office/officeart/2005/8/layout/vList2"/>
    <dgm:cxn modelId="{F326A367-D8F8-47C2-AEF1-BA8F23FAACA5}" type="presParOf" srcId="{38873CDC-03EA-4265-BD80-BC6F1C822CDE}" destId="{85D63CB5-82F1-40A4-B04B-BDC5AAA1830F}" srcOrd="6" destOrd="0" presId="urn:microsoft.com/office/officeart/2005/8/layout/vList2"/>
    <dgm:cxn modelId="{758FA820-45F8-4ACA-9CE4-B789C4240775}" type="presParOf" srcId="{38873CDC-03EA-4265-BD80-BC6F1C822CDE}" destId="{970E8E1F-5289-4CFB-A72E-0B88A7B1B840}" srcOrd="7" destOrd="0" presId="urn:microsoft.com/office/officeart/2005/8/layout/vList2"/>
    <dgm:cxn modelId="{7CBAB0E2-BFC7-4E00-9CE2-6B965CAECF86}" type="presParOf" srcId="{38873CDC-03EA-4265-BD80-BC6F1C822CDE}" destId="{32F4271E-BA33-43BA-8239-BAB8DAEA14A4}" srcOrd="8" destOrd="0" presId="urn:microsoft.com/office/officeart/2005/8/layout/vList2"/>
    <dgm:cxn modelId="{547F50E2-8D67-4CD9-8707-FDE7C3CA2919}" type="presParOf" srcId="{38873CDC-03EA-4265-BD80-BC6F1C822CDE}" destId="{8CD12ECE-7592-4D87-AA2D-20AA1D386EED}" srcOrd="9" destOrd="0" presId="urn:microsoft.com/office/officeart/2005/8/layout/vList2"/>
    <dgm:cxn modelId="{1840BEE9-09A5-45C3-8F26-3F5057BA6448}" type="presParOf" srcId="{38873CDC-03EA-4265-BD80-BC6F1C822CDE}" destId="{C72ECDE0-E210-4611-AC3D-6C264885DCD0}" srcOrd="10" destOrd="0" presId="urn:microsoft.com/office/officeart/2005/8/layout/vList2"/>
    <dgm:cxn modelId="{8194D312-39AE-4FE9-B41B-B1186E1401BB}" type="presParOf" srcId="{38873CDC-03EA-4265-BD80-BC6F1C822CDE}" destId="{F97FAABC-68A9-4AA7-BB2E-FE9329B347F8}" srcOrd="11" destOrd="0" presId="urn:microsoft.com/office/officeart/2005/8/layout/vList2"/>
    <dgm:cxn modelId="{73790634-B646-4603-B26A-331B3E868405}" type="presParOf" srcId="{38873CDC-03EA-4265-BD80-BC6F1C822CDE}" destId="{0095D97D-1FCC-4423-8272-E3F08347C24F}" srcOrd="12" destOrd="0" presId="urn:microsoft.com/office/officeart/2005/8/layout/vList2"/>
    <dgm:cxn modelId="{8DF096D6-77B5-4C93-81EB-D2053916D4CB}" type="presParOf" srcId="{38873CDC-03EA-4265-BD80-BC6F1C822CDE}" destId="{86F512A4-F4F6-419B-B9FA-862CF8EB0D4F}" srcOrd="13" destOrd="0" presId="urn:microsoft.com/office/officeart/2005/8/layout/vList2"/>
    <dgm:cxn modelId="{0D0A4D6D-91FD-46D8-9F34-D2512215A6B9}" type="presParOf" srcId="{38873CDC-03EA-4265-BD80-BC6F1C822CDE}" destId="{67024BAD-28D0-4735-B637-FBB55619DFBC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A30E69-D7F4-4971-AB45-268539C85459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E7E0039-CE36-452E-AF2C-DCAE8E1A5B11}">
      <dgm:prSet/>
      <dgm:spPr/>
      <dgm:t>
        <a:bodyPr/>
        <a:lstStyle/>
        <a:p>
          <a:r>
            <a:rPr lang="en-US"/>
            <a:t>Convert additional space with entrance into a studio unit with basement</a:t>
          </a:r>
        </a:p>
      </dgm:t>
    </dgm:pt>
    <dgm:pt modelId="{4117DCFA-B605-49EE-8FC8-E9597127C4DE}" type="parTrans" cxnId="{182876CC-E5D7-4A03-AD35-CE39BCDBAE30}">
      <dgm:prSet/>
      <dgm:spPr/>
      <dgm:t>
        <a:bodyPr/>
        <a:lstStyle/>
        <a:p>
          <a:endParaRPr lang="en-US"/>
        </a:p>
      </dgm:t>
    </dgm:pt>
    <dgm:pt modelId="{7EA72FA4-9F37-4691-A20A-35DE36852B96}" type="sibTrans" cxnId="{182876CC-E5D7-4A03-AD35-CE39BCDBAE3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7123BBD-D23E-40E4-8A99-FD97FDDAE5EA}">
      <dgm:prSet/>
      <dgm:spPr/>
      <dgm:t>
        <a:bodyPr/>
        <a:lstStyle/>
        <a:p>
          <a:r>
            <a:rPr lang="en-US"/>
            <a:t>Increase in IRR with additional unit </a:t>
          </a:r>
        </a:p>
      </dgm:t>
    </dgm:pt>
    <dgm:pt modelId="{CBAD6065-6F5B-430C-A61A-8CEC8C312585}" type="parTrans" cxnId="{B016CE5B-B9E6-4243-A70F-2B9217F92842}">
      <dgm:prSet/>
      <dgm:spPr/>
      <dgm:t>
        <a:bodyPr/>
        <a:lstStyle/>
        <a:p>
          <a:endParaRPr lang="en-US"/>
        </a:p>
      </dgm:t>
    </dgm:pt>
    <dgm:pt modelId="{B4FAECC2-D005-4C64-A1C1-6CE7BF86AFB2}" type="sibTrans" cxnId="{B016CE5B-B9E6-4243-A70F-2B9217F9284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F886EF3-4E34-445C-978D-63F8FED5EF04}">
      <dgm:prSet/>
      <dgm:spPr/>
      <dgm:t>
        <a:bodyPr/>
        <a:lstStyle/>
        <a:p>
          <a:r>
            <a:rPr lang="en-US"/>
            <a:t>Remodel Existing 3 units- Floors, Bathroom and Kitchen </a:t>
          </a:r>
        </a:p>
      </dgm:t>
    </dgm:pt>
    <dgm:pt modelId="{FDC4A854-067A-4577-9210-33E79886DD46}" type="parTrans" cxnId="{E017CB64-BBF0-4C51-8740-015D60576B47}">
      <dgm:prSet/>
      <dgm:spPr/>
      <dgm:t>
        <a:bodyPr/>
        <a:lstStyle/>
        <a:p>
          <a:endParaRPr lang="en-US"/>
        </a:p>
      </dgm:t>
    </dgm:pt>
    <dgm:pt modelId="{9266366C-519B-408D-824D-CEB438925881}" type="sibTrans" cxnId="{E017CB64-BBF0-4C51-8740-015D60576B4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3F83C5E-2AEB-45D9-B9E4-742B0FADB88C}" type="pres">
      <dgm:prSet presAssocID="{71A30E69-D7F4-4971-AB45-268539C85459}" presName="Name0" presStyleCnt="0">
        <dgm:presLayoutVars>
          <dgm:animLvl val="lvl"/>
          <dgm:resizeHandles val="exact"/>
        </dgm:presLayoutVars>
      </dgm:prSet>
      <dgm:spPr/>
    </dgm:pt>
    <dgm:pt modelId="{8BF3D913-E5F6-44D6-B35F-1B64F85E2798}" type="pres">
      <dgm:prSet presAssocID="{6E7E0039-CE36-452E-AF2C-DCAE8E1A5B11}" presName="compositeNode" presStyleCnt="0">
        <dgm:presLayoutVars>
          <dgm:bulletEnabled val="1"/>
        </dgm:presLayoutVars>
      </dgm:prSet>
      <dgm:spPr/>
    </dgm:pt>
    <dgm:pt modelId="{8DC46B79-79F0-4F50-B3BC-A8712AD9896B}" type="pres">
      <dgm:prSet presAssocID="{6E7E0039-CE36-452E-AF2C-DCAE8E1A5B11}" presName="bgRect" presStyleLbl="bgAccFollowNode1" presStyleIdx="0" presStyleCnt="3"/>
      <dgm:spPr/>
    </dgm:pt>
    <dgm:pt modelId="{4F521482-E8F0-4A83-8A1D-4B4AF2F018ED}" type="pres">
      <dgm:prSet presAssocID="{7EA72FA4-9F37-4691-A20A-35DE36852B9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94EFD70-6113-4BB6-B497-1198DFEEACE0}" type="pres">
      <dgm:prSet presAssocID="{6E7E0039-CE36-452E-AF2C-DCAE8E1A5B11}" presName="bottomLine" presStyleLbl="alignNode1" presStyleIdx="1" presStyleCnt="6">
        <dgm:presLayoutVars/>
      </dgm:prSet>
      <dgm:spPr/>
    </dgm:pt>
    <dgm:pt modelId="{08B98FB4-9E36-4655-AC26-2CF870080A21}" type="pres">
      <dgm:prSet presAssocID="{6E7E0039-CE36-452E-AF2C-DCAE8E1A5B11}" presName="nodeText" presStyleLbl="bgAccFollowNode1" presStyleIdx="0" presStyleCnt="3">
        <dgm:presLayoutVars>
          <dgm:bulletEnabled val="1"/>
        </dgm:presLayoutVars>
      </dgm:prSet>
      <dgm:spPr/>
    </dgm:pt>
    <dgm:pt modelId="{C335C151-8AE5-4051-A116-C318E4510AB8}" type="pres">
      <dgm:prSet presAssocID="{7EA72FA4-9F37-4691-A20A-35DE36852B96}" presName="sibTrans" presStyleCnt="0"/>
      <dgm:spPr/>
    </dgm:pt>
    <dgm:pt modelId="{BBA2B0F4-3059-48A3-8855-76EEFD2E8BB5}" type="pres">
      <dgm:prSet presAssocID="{57123BBD-D23E-40E4-8A99-FD97FDDAE5EA}" presName="compositeNode" presStyleCnt="0">
        <dgm:presLayoutVars>
          <dgm:bulletEnabled val="1"/>
        </dgm:presLayoutVars>
      </dgm:prSet>
      <dgm:spPr/>
    </dgm:pt>
    <dgm:pt modelId="{D48C6947-6EF6-4454-ACE7-441D16B120EA}" type="pres">
      <dgm:prSet presAssocID="{57123BBD-D23E-40E4-8A99-FD97FDDAE5EA}" presName="bgRect" presStyleLbl="bgAccFollowNode1" presStyleIdx="1" presStyleCnt="3"/>
      <dgm:spPr/>
    </dgm:pt>
    <dgm:pt modelId="{A928CB34-E773-4709-B7A4-CA8AEEDE0207}" type="pres">
      <dgm:prSet presAssocID="{B4FAECC2-D005-4C64-A1C1-6CE7BF86AFB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0365C60-9C53-479A-ACD7-E2E89C0BB93D}" type="pres">
      <dgm:prSet presAssocID="{57123BBD-D23E-40E4-8A99-FD97FDDAE5EA}" presName="bottomLine" presStyleLbl="alignNode1" presStyleIdx="3" presStyleCnt="6">
        <dgm:presLayoutVars/>
      </dgm:prSet>
      <dgm:spPr/>
    </dgm:pt>
    <dgm:pt modelId="{6A4E0AD0-22B7-4EAC-A398-17AE80266C48}" type="pres">
      <dgm:prSet presAssocID="{57123BBD-D23E-40E4-8A99-FD97FDDAE5EA}" presName="nodeText" presStyleLbl="bgAccFollowNode1" presStyleIdx="1" presStyleCnt="3">
        <dgm:presLayoutVars>
          <dgm:bulletEnabled val="1"/>
        </dgm:presLayoutVars>
      </dgm:prSet>
      <dgm:spPr/>
    </dgm:pt>
    <dgm:pt modelId="{146EE4E4-E628-46C9-9EB0-20F060CE394D}" type="pres">
      <dgm:prSet presAssocID="{B4FAECC2-D005-4C64-A1C1-6CE7BF86AFB2}" presName="sibTrans" presStyleCnt="0"/>
      <dgm:spPr/>
    </dgm:pt>
    <dgm:pt modelId="{9D35D2B1-7A32-4A42-A484-9B2C4FA13D0E}" type="pres">
      <dgm:prSet presAssocID="{0F886EF3-4E34-445C-978D-63F8FED5EF04}" presName="compositeNode" presStyleCnt="0">
        <dgm:presLayoutVars>
          <dgm:bulletEnabled val="1"/>
        </dgm:presLayoutVars>
      </dgm:prSet>
      <dgm:spPr/>
    </dgm:pt>
    <dgm:pt modelId="{ABD88C57-A487-4A5A-A436-667E1D3D2C85}" type="pres">
      <dgm:prSet presAssocID="{0F886EF3-4E34-445C-978D-63F8FED5EF04}" presName="bgRect" presStyleLbl="bgAccFollowNode1" presStyleIdx="2" presStyleCnt="3"/>
      <dgm:spPr/>
    </dgm:pt>
    <dgm:pt modelId="{58AE8ED7-D2B3-4DD1-BDC4-BD7185302DEC}" type="pres">
      <dgm:prSet presAssocID="{9266366C-519B-408D-824D-CEB43892588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F9705B0-1E71-417F-834E-813F0B04DA5A}" type="pres">
      <dgm:prSet presAssocID="{0F886EF3-4E34-445C-978D-63F8FED5EF04}" presName="bottomLine" presStyleLbl="alignNode1" presStyleIdx="5" presStyleCnt="6">
        <dgm:presLayoutVars/>
      </dgm:prSet>
      <dgm:spPr/>
    </dgm:pt>
    <dgm:pt modelId="{36D8C3B5-55A0-4B36-A62B-DCA8CB6CA867}" type="pres">
      <dgm:prSet presAssocID="{0F886EF3-4E34-445C-978D-63F8FED5EF0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B303F21-DAE5-4376-8288-9B583AD4BE57}" type="presOf" srcId="{71A30E69-D7F4-4971-AB45-268539C85459}" destId="{E3F83C5E-2AEB-45D9-B9E4-742B0FADB88C}" srcOrd="0" destOrd="0" presId="urn:microsoft.com/office/officeart/2016/7/layout/BasicLinearProcessNumbered"/>
    <dgm:cxn modelId="{8595A822-3C5F-4FC4-9713-98D94F7A44E9}" type="presOf" srcId="{9266366C-519B-408D-824D-CEB438925881}" destId="{58AE8ED7-D2B3-4DD1-BDC4-BD7185302DEC}" srcOrd="0" destOrd="0" presId="urn:microsoft.com/office/officeart/2016/7/layout/BasicLinearProcessNumbered"/>
    <dgm:cxn modelId="{B016CE5B-B9E6-4243-A70F-2B9217F92842}" srcId="{71A30E69-D7F4-4971-AB45-268539C85459}" destId="{57123BBD-D23E-40E4-8A99-FD97FDDAE5EA}" srcOrd="1" destOrd="0" parTransId="{CBAD6065-6F5B-430C-A61A-8CEC8C312585}" sibTransId="{B4FAECC2-D005-4C64-A1C1-6CE7BF86AFB2}"/>
    <dgm:cxn modelId="{E017CB64-BBF0-4C51-8740-015D60576B47}" srcId="{71A30E69-D7F4-4971-AB45-268539C85459}" destId="{0F886EF3-4E34-445C-978D-63F8FED5EF04}" srcOrd="2" destOrd="0" parTransId="{FDC4A854-067A-4577-9210-33E79886DD46}" sibTransId="{9266366C-519B-408D-824D-CEB438925881}"/>
    <dgm:cxn modelId="{41328389-4E8E-4FF3-BA30-39DFBCA4A678}" type="presOf" srcId="{0F886EF3-4E34-445C-978D-63F8FED5EF04}" destId="{36D8C3B5-55A0-4B36-A62B-DCA8CB6CA867}" srcOrd="1" destOrd="0" presId="urn:microsoft.com/office/officeart/2016/7/layout/BasicLinearProcessNumbered"/>
    <dgm:cxn modelId="{D2A8CAA5-F4EF-4BC6-9DE8-2BF5BE7FAF04}" type="presOf" srcId="{6E7E0039-CE36-452E-AF2C-DCAE8E1A5B11}" destId="{8DC46B79-79F0-4F50-B3BC-A8712AD9896B}" srcOrd="0" destOrd="0" presId="urn:microsoft.com/office/officeart/2016/7/layout/BasicLinearProcessNumbered"/>
    <dgm:cxn modelId="{C9ABFEBB-E1EE-430C-9B29-FED4BBB28CD6}" type="presOf" srcId="{57123BBD-D23E-40E4-8A99-FD97FDDAE5EA}" destId="{D48C6947-6EF6-4454-ACE7-441D16B120EA}" srcOrd="0" destOrd="0" presId="urn:microsoft.com/office/officeart/2016/7/layout/BasicLinearProcessNumbered"/>
    <dgm:cxn modelId="{E7EF8CC1-CE12-4F04-9F24-F738CC3E0E3A}" type="presOf" srcId="{6E7E0039-CE36-452E-AF2C-DCAE8E1A5B11}" destId="{08B98FB4-9E36-4655-AC26-2CF870080A21}" srcOrd="1" destOrd="0" presId="urn:microsoft.com/office/officeart/2016/7/layout/BasicLinearProcessNumbered"/>
    <dgm:cxn modelId="{182876CC-E5D7-4A03-AD35-CE39BCDBAE30}" srcId="{71A30E69-D7F4-4971-AB45-268539C85459}" destId="{6E7E0039-CE36-452E-AF2C-DCAE8E1A5B11}" srcOrd="0" destOrd="0" parTransId="{4117DCFA-B605-49EE-8FC8-E9597127C4DE}" sibTransId="{7EA72FA4-9F37-4691-A20A-35DE36852B96}"/>
    <dgm:cxn modelId="{1E4E07D5-A67B-4F45-BB0D-2638A6069623}" type="presOf" srcId="{0F886EF3-4E34-445C-978D-63F8FED5EF04}" destId="{ABD88C57-A487-4A5A-A436-667E1D3D2C85}" srcOrd="0" destOrd="0" presId="urn:microsoft.com/office/officeart/2016/7/layout/BasicLinearProcessNumbered"/>
    <dgm:cxn modelId="{B88275F2-271C-45BB-A56A-79A4682BDD44}" type="presOf" srcId="{B4FAECC2-D005-4C64-A1C1-6CE7BF86AFB2}" destId="{A928CB34-E773-4709-B7A4-CA8AEEDE0207}" srcOrd="0" destOrd="0" presId="urn:microsoft.com/office/officeart/2016/7/layout/BasicLinearProcessNumbered"/>
    <dgm:cxn modelId="{C56C8CF8-9F55-425A-A563-4C463A838643}" type="presOf" srcId="{57123BBD-D23E-40E4-8A99-FD97FDDAE5EA}" destId="{6A4E0AD0-22B7-4EAC-A398-17AE80266C48}" srcOrd="1" destOrd="0" presId="urn:microsoft.com/office/officeart/2016/7/layout/BasicLinearProcessNumbered"/>
    <dgm:cxn modelId="{7801C8F8-0F03-4B35-9942-141FE50EFCDF}" type="presOf" srcId="{7EA72FA4-9F37-4691-A20A-35DE36852B96}" destId="{4F521482-E8F0-4A83-8A1D-4B4AF2F018ED}" srcOrd="0" destOrd="0" presId="urn:microsoft.com/office/officeart/2016/7/layout/BasicLinearProcessNumbered"/>
    <dgm:cxn modelId="{995F1543-B296-46F9-BF15-DF28BC8448C5}" type="presParOf" srcId="{E3F83C5E-2AEB-45D9-B9E4-742B0FADB88C}" destId="{8BF3D913-E5F6-44D6-B35F-1B64F85E2798}" srcOrd="0" destOrd="0" presId="urn:microsoft.com/office/officeart/2016/7/layout/BasicLinearProcessNumbered"/>
    <dgm:cxn modelId="{40C3B03C-FEE5-4309-9253-C7A447C18991}" type="presParOf" srcId="{8BF3D913-E5F6-44D6-B35F-1B64F85E2798}" destId="{8DC46B79-79F0-4F50-B3BC-A8712AD9896B}" srcOrd="0" destOrd="0" presId="urn:microsoft.com/office/officeart/2016/7/layout/BasicLinearProcessNumbered"/>
    <dgm:cxn modelId="{6F345850-66D4-499B-8213-C66F77765CAC}" type="presParOf" srcId="{8BF3D913-E5F6-44D6-B35F-1B64F85E2798}" destId="{4F521482-E8F0-4A83-8A1D-4B4AF2F018ED}" srcOrd="1" destOrd="0" presId="urn:microsoft.com/office/officeart/2016/7/layout/BasicLinearProcessNumbered"/>
    <dgm:cxn modelId="{E7827671-9743-4EF8-8767-C878274D2961}" type="presParOf" srcId="{8BF3D913-E5F6-44D6-B35F-1B64F85E2798}" destId="{294EFD70-6113-4BB6-B497-1198DFEEACE0}" srcOrd="2" destOrd="0" presId="urn:microsoft.com/office/officeart/2016/7/layout/BasicLinearProcessNumbered"/>
    <dgm:cxn modelId="{3D3F9E51-14BD-4D3C-93FD-5AD2C894F970}" type="presParOf" srcId="{8BF3D913-E5F6-44D6-B35F-1B64F85E2798}" destId="{08B98FB4-9E36-4655-AC26-2CF870080A21}" srcOrd="3" destOrd="0" presId="urn:microsoft.com/office/officeart/2016/7/layout/BasicLinearProcessNumbered"/>
    <dgm:cxn modelId="{6A329274-7137-4808-ACD6-30E865E56D8E}" type="presParOf" srcId="{E3F83C5E-2AEB-45D9-B9E4-742B0FADB88C}" destId="{C335C151-8AE5-4051-A116-C318E4510AB8}" srcOrd="1" destOrd="0" presId="urn:microsoft.com/office/officeart/2016/7/layout/BasicLinearProcessNumbered"/>
    <dgm:cxn modelId="{15B1D9EE-180C-4C41-8919-CDB0007CCADA}" type="presParOf" srcId="{E3F83C5E-2AEB-45D9-B9E4-742B0FADB88C}" destId="{BBA2B0F4-3059-48A3-8855-76EEFD2E8BB5}" srcOrd="2" destOrd="0" presId="urn:microsoft.com/office/officeart/2016/7/layout/BasicLinearProcessNumbered"/>
    <dgm:cxn modelId="{23CDF09C-6D41-4DF0-A08B-FF8150EAB2BD}" type="presParOf" srcId="{BBA2B0F4-3059-48A3-8855-76EEFD2E8BB5}" destId="{D48C6947-6EF6-4454-ACE7-441D16B120EA}" srcOrd="0" destOrd="0" presId="urn:microsoft.com/office/officeart/2016/7/layout/BasicLinearProcessNumbered"/>
    <dgm:cxn modelId="{829BDBA5-09CF-4446-895A-09A455637313}" type="presParOf" srcId="{BBA2B0F4-3059-48A3-8855-76EEFD2E8BB5}" destId="{A928CB34-E773-4709-B7A4-CA8AEEDE0207}" srcOrd="1" destOrd="0" presId="urn:microsoft.com/office/officeart/2016/7/layout/BasicLinearProcessNumbered"/>
    <dgm:cxn modelId="{018C005F-5647-4F38-A29A-494A324C10E8}" type="presParOf" srcId="{BBA2B0F4-3059-48A3-8855-76EEFD2E8BB5}" destId="{50365C60-9C53-479A-ACD7-E2E89C0BB93D}" srcOrd="2" destOrd="0" presId="urn:microsoft.com/office/officeart/2016/7/layout/BasicLinearProcessNumbered"/>
    <dgm:cxn modelId="{17FB43B2-5246-4F61-8E0D-4EF23D106FC5}" type="presParOf" srcId="{BBA2B0F4-3059-48A3-8855-76EEFD2E8BB5}" destId="{6A4E0AD0-22B7-4EAC-A398-17AE80266C48}" srcOrd="3" destOrd="0" presId="urn:microsoft.com/office/officeart/2016/7/layout/BasicLinearProcessNumbered"/>
    <dgm:cxn modelId="{364DC1DB-03E7-4EE6-8EEB-3E0CD3BBC79A}" type="presParOf" srcId="{E3F83C5E-2AEB-45D9-B9E4-742B0FADB88C}" destId="{146EE4E4-E628-46C9-9EB0-20F060CE394D}" srcOrd="3" destOrd="0" presId="urn:microsoft.com/office/officeart/2016/7/layout/BasicLinearProcessNumbered"/>
    <dgm:cxn modelId="{21B6608E-83CE-4A40-BAE3-893E424C6560}" type="presParOf" srcId="{E3F83C5E-2AEB-45D9-B9E4-742B0FADB88C}" destId="{9D35D2B1-7A32-4A42-A484-9B2C4FA13D0E}" srcOrd="4" destOrd="0" presId="urn:microsoft.com/office/officeart/2016/7/layout/BasicLinearProcessNumbered"/>
    <dgm:cxn modelId="{4F5F929A-2C49-49C8-98AA-7EDC531DEA39}" type="presParOf" srcId="{9D35D2B1-7A32-4A42-A484-9B2C4FA13D0E}" destId="{ABD88C57-A487-4A5A-A436-667E1D3D2C85}" srcOrd="0" destOrd="0" presId="urn:microsoft.com/office/officeart/2016/7/layout/BasicLinearProcessNumbered"/>
    <dgm:cxn modelId="{D52AF4B1-B24E-4C6B-8245-4E4A0B3F6D60}" type="presParOf" srcId="{9D35D2B1-7A32-4A42-A484-9B2C4FA13D0E}" destId="{58AE8ED7-D2B3-4DD1-BDC4-BD7185302DEC}" srcOrd="1" destOrd="0" presId="urn:microsoft.com/office/officeart/2016/7/layout/BasicLinearProcessNumbered"/>
    <dgm:cxn modelId="{580BF7E3-15E4-47E0-BE34-87926CE3827F}" type="presParOf" srcId="{9D35D2B1-7A32-4A42-A484-9B2C4FA13D0E}" destId="{4F9705B0-1E71-417F-834E-813F0B04DA5A}" srcOrd="2" destOrd="0" presId="urn:microsoft.com/office/officeart/2016/7/layout/BasicLinearProcessNumbered"/>
    <dgm:cxn modelId="{0A1E5D9F-7F5B-4716-8C00-8A9E2CF1B8EE}" type="presParOf" srcId="{9D35D2B1-7A32-4A42-A484-9B2C4FA13D0E}" destId="{36D8C3B5-55A0-4B36-A62B-DCA8CB6CA86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9F03D7-72D6-4DBD-B617-3E2D64ABFC54}" type="doc">
      <dgm:prSet loTypeId="urn:microsoft.com/office/officeart/2005/8/layout/matrix2" loCatId="matrix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3D7FC1B-9832-46C7-A24F-3EDE55176486}">
      <dgm:prSet/>
      <dgm:spPr/>
      <dgm:t>
        <a:bodyPr/>
        <a:lstStyle/>
        <a:p>
          <a:r>
            <a:rPr lang="en-US" b="1"/>
            <a:t>LP Investor gets 80% of the sales proceeds, </a:t>
          </a:r>
          <a:endParaRPr lang="en-US"/>
        </a:p>
      </dgm:t>
    </dgm:pt>
    <dgm:pt modelId="{98C2FD75-24D5-433E-A17B-641CA02FF7B9}" type="parTrans" cxnId="{DB0B0C60-7ADA-4DD3-8D03-DA91748F5C8B}">
      <dgm:prSet/>
      <dgm:spPr/>
      <dgm:t>
        <a:bodyPr/>
        <a:lstStyle/>
        <a:p>
          <a:endParaRPr lang="en-US"/>
        </a:p>
      </dgm:t>
    </dgm:pt>
    <dgm:pt modelId="{36901C2D-A5E0-4167-AD07-0579B6CF7094}" type="sibTrans" cxnId="{DB0B0C60-7ADA-4DD3-8D03-DA91748F5C8B}">
      <dgm:prSet/>
      <dgm:spPr/>
      <dgm:t>
        <a:bodyPr/>
        <a:lstStyle/>
        <a:p>
          <a:endParaRPr lang="en-US"/>
        </a:p>
      </dgm:t>
    </dgm:pt>
    <dgm:pt modelId="{C71AD979-C25A-4CC0-815C-8C1654F4F9CB}">
      <dgm:prSet/>
      <dgm:spPr/>
      <dgm:t>
        <a:bodyPr/>
        <a:lstStyle/>
        <a:p>
          <a:r>
            <a:rPr lang="en-US" b="1"/>
            <a:t>8% preferred return</a:t>
          </a:r>
          <a:endParaRPr lang="en-US"/>
        </a:p>
      </dgm:t>
    </dgm:pt>
    <dgm:pt modelId="{6A0186F3-E7EF-4A66-8090-A8E4347D049F}" type="parTrans" cxnId="{AE2A4AFB-29FA-47FC-971D-40B934BAA9E1}">
      <dgm:prSet/>
      <dgm:spPr/>
      <dgm:t>
        <a:bodyPr/>
        <a:lstStyle/>
        <a:p>
          <a:endParaRPr lang="en-US"/>
        </a:p>
      </dgm:t>
    </dgm:pt>
    <dgm:pt modelId="{747639FA-1A76-4F20-81C4-7D63628D45F6}" type="sibTrans" cxnId="{AE2A4AFB-29FA-47FC-971D-40B934BAA9E1}">
      <dgm:prSet/>
      <dgm:spPr/>
      <dgm:t>
        <a:bodyPr/>
        <a:lstStyle/>
        <a:p>
          <a:endParaRPr lang="en-US"/>
        </a:p>
      </dgm:t>
    </dgm:pt>
    <dgm:pt modelId="{EBBCDD9C-32B9-41AA-8FAF-CEAD29B2D0F9}">
      <dgm:prSet/>
      <dgm:spPr/>
      <dgm:t>
        <a:bodyPr/>
        <a:lstStyle/>
        <a:p>
          <a:r>
            <a:rPr lang="en-US" b="1"/>
            <a:t>50% cash distribution after the preferred return </a:t>
          </a:r>
          <a:endParaRPr lang="en-US"/>
        </a:p>
      </dgm:t>
    </dgm:pt>
    <dgm:pt modelId="{7D903363-48EE-468E-84E6-ECCF908A9737}" type="parTrans" cxnId="{DFA6EEB0-B0BE-4C0E-B840-26967DC9EB40}">
      <dgm:prSet/>
      <dgm:spPr/>
      <dgm:t>
        <a:bodyPr/>
        <a:lstStyle/>
        <a:p>
          <a:endParaRPr lang="en-US"/>
        </a:p>
      </dgm:t>
    </dgm:pt>
    <dgm:pt modelId="{A440BD30-DEF4-4872-A58C-CEB961D6B5BF}" type="sibTrans" cxnId="{DFA6EEB0-B0BE-4C0E-B840-26967DC9EB40}">
      <dgm:prSet/>
      <dgm:spPr/>
      <dgm:t>
        <a:bodyPr/>
        <a:lstStyle/>
        <a:p>
          <a:endParaRPr lang="en-US"/>
        </a:p>
      </dgm:t>
    </dgm:pt>
    <dgm:pt modelId="{981ED93B-9BB5-44A0-8024-25617A736D72}">
      <dgm:prSet/>
      <dgm:spPr/>
      <dgm:t>
        <a:bodyPr/>
        <a:lstStyle/>
        <a:p>
          <a:r>
            <a:rPr lang="en-US" b="1"/>
            <a:t>IRR 7.75% after selling the property in year 5</a:t>
          </a:r>
          <a:endParaRPr lang="en-US"/>
        </a:p>
      </dgm:t>
    </dgm:pt>
    <dgm:pt modelId="{A718DEB4-106B-4EE5-B9D5-4A8E1E44B805}" type="parTrans" cxnId="{DAF79A3D-37DC-4ECA-AA91-76B4D7F06416}">
      <dgm:prSet/>
      <dgm:spPr/>
      <dgm:t>
        <a:bodyPr/>
        <a:lstStyle/>
        <a:p>
          <a:endParaRPr lang="en-US"/>
        </a:p>
      </dgm:t>
    </dgm:pt>
    <dgm:pt modelId="{338B91C1-7B2E-4A0E-88E2-2F657904CE69}" type="sibTrans" cxnId="{DAF79A3D-37DC-4ECA-AA91-76B4D7F06416}">
      <dgm:prSet/>
      <dgm:spPr/>
      <dgm:t>
        <a:bodyPr/>
        <a:lstStyle/>
        <a:p>
          <a:endParaRPr lang="en-US"/>
        </a:p>
      </dgm:t>
    </dgm:pt>
    <dgm:pt modelId="{12C26445-4C4F-43D1-93B3-E76F5FF689B2}" type="pres">
      <dgm:prSet presAssocID="{3C9F03D7-72D6-4DBD-B617-3E2D64ABFC54}" presName="matrix" presStyleCnt="0">
        <dgm:presLayoutVars>
          <dgm:chMax val="1"/>
          <dgm:dir/>
          <dgm:resizeHandles val="exact"/>
        </dgm:presLayoutVars>
      </dgm:prSet>
      <dgm:spPr/>
    </dgm:pt>
    <dgm:pt modelId="{1840E843-54F3-45B4-ADCE-4E4332F1E340}" type="pres">
      <dgm:prSet presAssocID="{3C9F03D7-72D6-4DBD-B617-3E2D64ABFC54}" presName="axisShape" presStyleLbl="bgShp" presStyleIdx="0" presStyleCnt="1"/>
      <dgm:spPr/>
    </dgm:pt>
    <dgm:pt modelId="{AD53E59E-0387-44EF-83EE-4018DF3A11F1}" type="pres">
      <dgm:prSet presAssocID="{3C9F03D7-72D6-4DBD-B617-3E2D64ABFC5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32D7B88-4A9F-42EF-8FD8-5CFCAF4C14B9}" type="pres">
      <dgm:prSet presAssocID="{3C9F03D7-72D6-4DBD-B617-3E2D64ABFC5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27D34E7-C958-4907-ACFF-3BACC7ABB9C4}" type="pres">
      <dgm:prSet presAssocID="{3C9F03D7-72D6-4DBD-B617-3E2D64ABFC5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3E590BE-3CD8-4348-A1D7-2EFA8390D2AE}" type="pres">
      <dgm:prSet presAssocID="{3C9F03D7-72D6-4DBD-B617-3E2D64ABFC5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E315907-2974-4F6F-8FEC-32648B970FAE}" type="presOf" srcId="{3C9F03D7-72D6-4DBD-B617-3E2D64ABFC54}" destId="{12C26445-4C4F-43D1-93B3-E76F5FF689B2}" srcOrd="0" destOrd="0" presId="urn:microsoft.com/office/officeart/2005/8/layout/matrix2"/>
    <dgm:cxn modelId="{3CE4C327-B637-4C11-9269-DDFBA2505EC2}" type="presOf" srcId="{B3D7FC1B-9832-46C7-A24F-3EDE55176486}" destId="{AD53E59E-0387-44EF-83EE-4018DF3A11F1}" srcOrd="0" destOrd="0" presId="urn:microsoft.com/office/officeart/2005/8/layout/matrix2"/>
    <dgm:cxn modelId="{DAF79A3D-37DC-4ECA-AA91-76B4D7F06416}" srcId="{3C9F03D7-72D6-4DBD-B617-3E2D64ABFC54}" destId="{981ED93B-9BB5-44A0-8024-25617A736D72}" srcOrd="3" destOrd="0" parTransId="{A718DEB4-106B-4EE5-B9D5-4A8E1E44B805}" sibTransId="{338B91C1-7B2E-4A0E-88E2-2F657904CE69}"/>
    <dgm:cxn modelId="{DB0B0C60-7ADA-4DD3-8D03-DA91748F5C8B}" srcId="{3C9F03D7-72D6-4DBD-B617-3E2D64ABFC54}" destId="{B3D7FC1B-9832-46C7-A24F-3EDE55176486}" srcOrd="0" destOrd="0" parTransId="{98C2FD75-24D5-433E-A17B-641CA02FF7B9}" sibTransId="{36901C2D-A5E0-4167-AD07-0579B6CF7094}"/>
    <dgm:cxn modelId="{E7337A9E-FE8A-4F71-B52E-C9146927F619}" type="presOf" srcId="{C71AD979-C25A-4CC0-815C-8C1654F4F9CB}" destId="{732D7B88-4A9F-42EF-8FD8-5CFCAF4C14B9}" srcOrd="0" destOrd="0" presId="urn:microsoft.com/office/officeart/2005/8/layout/matrix2"/>
    <dgm:cxn modelId="{5C0D97A6-D0D9-454C-8CCC-3A8F66A73B7E}" type="presOf" srcId="{981ED93B-9BB5-44A0-8024-25617A736D72}" destId="{33E590BE-3CD8-4348-A1D7-2EFA8390D2AE}" srcOrd="0" destOrd="0" presId="urn:microsoft.com/office/officeart/2005/8/layout/matrix2"/>
    <dgm:cxn modelId="{2AD890A8-F677-4650-B31E-7B40E0ED425A}" type="presOf" srcId="{EBBCDD9C-32B9-41AA-8FAF-CEAD29B2D0F9}" destId="{327D34E7-C958-4907-ACFF-3BACC7ABB9C4}" srcOrd="0" destOrd="0" presId="urn:microsoft.com/office/officeart/2005/8/layout/matrix2"/>
    <dgm:cxn modelId="{DFA6EEB0-B0BE-4C0E-B840-26967DC9EB40}" srcId="{3C9F03D7-72D6-4DBD-B617-3E2D64ABFC54}" destId="{EBBCDD9C-32B9-41AA-8FAF-CEAD29B2D0F9}" srcOrd="2" destOrd="0" parTransId="{7D903363-48EE-468E-84E6-ECCF908A9737}" sibTransId="{A440BD30-DEF4-4872-A58C-CEB961D6B5BF}"/>
    <dgm:cxn modelId="{AE2A4AFB-29FA-47FC-971D-40B934BAA9E1}" srcId="{3C9F03D7-72D6-4DBD-B617-3E2D64ABFC54}" destId="{C71AD979-C25A-4CC0-815C-8C1654F4F9CB}" srcOrd="1" destOrd="0" parTransId="{6A0186F3-E7EF-4A66-8090-A8E4347D049F}" sibTransId="{747639FA-1A76-4F20-81C4-7D63628D45F6}"/>
    <dgm:cxn modelId="{61DD662C-8D08-4AE9-9890-6C7B4AB553B9}" type="presParOf" srcId="{12C26445-4C4F-43D1-93B3-E76F5FF689B2}" destId="{1840E843-54F3-45B4-ADCE-4E4332F1E340}" srcOrd="0" destOrd="0" presId="urn:microsoft.com/office/officeart/2005/8/layout/matrix2"/>
    <dgm:cxn modelId="{98BDC39E-AA7E-446D-A975-6FDA95F27862}" type="presParOf" srcId="{12C26445-4C4F-43D1-93B3-E76F5FF689B2}" destId="{AD53E59E-0387-44EF-83EE-4018DF3A11F1}" srcOrd="1" destOrd="0" presId="urn:microsoft.com/office/officeart/2005/8/layout/matrix2"/>
    <dgm:cxn modelId="{92A09D5F-3368-4E9C-B810-F9A8DA4EAE19}" type="presParOf" srcId="{12C26445-4C4F-43D1-93B3-E76F5FF689B2}" destId="{732D7B88-4A9F-42EF-8FD8-5CFCAF4C14B9}" srcOrd="2" destOrd="0" presId="urn:microsoft.com/office/officeart/2005/8/layout/matrix2"/>
    <dgm:cxn modelId="{0E691A25-9B92-4E4D-A7F3-C0B9689B886D}" type="presParOf" srcId="{12C26445-4C4F-43D1-93B3-E76F5FF689B2}" destId="{327D34E7-C958-4907-ACFF-3BACC7ABB9C4}" srcOrd="3" destOrd="0" presId="urn:microsoft.com/office/officeart/2005/8/layout/matrix2"/>
    <dgm:cxn modelId="{6B3EE884-732C-44DB-B121-06817890C392}" type="presParOf" srcId="{12C26445-4C4F-43D1-93B3-E76F5FF689B2}" destId="{33E590BE-3CD8-4348-A1D7-2EFA8390D2A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DA6013-0C72-49EE-8827-71DCDB442C8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1F717F8-7AA2-4B61-A28B-89A3EEA879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Increased opportunity for success with development</a:t>
          </a:r>
        </a:p>
      </dgm:t>
    </dgm:pt>
    <dgm:pt modelId="{95897D35-5921-4AC1-A6A1-27CFC86AE692}" type="parTrans" cxnId="{5499A902-2454-4224-AFC1-50DFE23E650D}">
      <dgm:prSet/>
      <dgm:spPr/>
      <dgm:t>
        <a:bodyPr/>
        <a:lstStyle/>
        <a:p>
          <a:endParaRPr lang="en-US"/>
        </a:p>
      </dgm:t>
    </dgm:pt>
    <dgm:pt modelId="{11E73753-5ED0-4558-9B95-F8B50A495616}" type="sibTrans" cxnId="{5499A902-2454-4224-AFC1-50DFE23E65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540618-FC9D-4064-BD5A-5ED31DBFA7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Total IRR can be as high as %</a:t>
          </a:r>
        </a:p>
      </dgm:t>
    </dgm:pt>
    <dgm:pt modelId="{16E4E3D9-8399-4A61-AC06-5893807D7208}" type="parTrans" cxnId="{C2C020D2-FEB6-4726-B35F-B0BD8E2DADBD}">
      <dgm:prSet/>
      <dgm:spPr/>
      <dgm:t>
        <a:bodyPr/>
        <a:lstStyle/>
        <a:p>
          <a:endParaRPr lang="en-US"/>
        </a:p>
      </dgm:t>
    </dgm:pt>
    <dgm:pt modelId="{6DEC7E95-A9F0-4832-AA4D-5774653D5118}" type="sibTrans" cxnId="{C2C020D2-FEB6-4726-B35F-B0BD8E2DADB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DA8153-6349-4FF5-B5ED-317E94FBED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Risk mitigation due to low vacancy in area </a:t>
          </a:r>
        </a:p>
      </dgm:t>
    </dgm:pt>
    <dgm:pt modelId="{6DC6F9D8-4BAB-47A6-94AE-352E9A6CE6BA}" type="parTrans" cxnId="{44424A02-3469-40BD-968E-1AC5143F3484}">
      <dgm:prSet/>
      <dgm:spPr/>
      <dgm:t>
        <a:bodyPr/>
        <a:lstStyle/>
        <a:p>
          <a:endParaRPr lang="en-US"/>
        </a:p>
      </dgm:t>
    </dgm:pt>
    <dgm:pt modelId="{41490B31-04DF-4C5A-BE72-13B2B4DCF5E3}" type="sibTrans" cxnId="{44424A02-3469-40BD-968E-1AC5143F34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150869-561C-4663-8D71-06AAC43AC7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Repairs can occur within 60 days and return can begin as soon as 90 days  </a:t>
          </a:r>
        </a:p>
      </dgm:t>
    </dgm:pt>
    <dgm:pt modelId="{9252E678-A783-4870-897E-536E25A15667}" type="parTrans" cxnId="{6E4554AC-8A61-4068-BC2C-86CEE0E991EA}">
      <dgm:prSet/>
      <dgm:spPr/>
      <dgm:t>
        <a:bodyPr/>
        <a:lstStyle/>
        <a:p>
          <a:endParaRPr lang="en-US"/>
        </a:p>
      </dgm:t>
    </dgm:pt>
    <dgm:pt modelId="{6492DB02-A79D-4B10-9B01-071BF567ACDD}" type="sibTrans" cxnId="{6E4554AC-8A61-4068-BC2C-86CEE0E991EA}">
      <dgm:prSet/>
      <dgm:spPr/>
      <dgm:t>
        <a:bodyPr/>
        <a:lstStyle/>
        <a:p>
          <a:endParaRPr lang="en-US"/>
        </a:p>
      </dgm:t>
    </dgm:pt>
    <dgm:pt modelId="{826B731D-DD38-4FDA-9202-7870C0E4E4FB}" type="pres">
      <dgm:prSet presAssocID="{58DA6013-0C72-49EE-8827-71DCDB442C83}" presName="root" presStyleCnt="0">
        <dgm:presLayoutVars>
          <dgm:dir/>
          <dgm:resizeHandles val="exact"/>
        </dgm:presLayoutVars>
      </dgm:prSet>
      <dgm:spPr/>
    </dgm:pt>
    <dgm:pt modelId="{18329177-09EA-4D28-BD69-0C87ABAB2710}" type="pres">
      <dgm:prSet presAssocID="{58DA6013-0C72-49EE-8827-71DCDB442C83}" presName="container" presStyleCnt="0">
        <dgm:presLayoutVars>
          <dgm:dir/>
          <dgm:resizeHandles val="exact"/>
        </dgm:presLayoutVars>
      </dgm:prSet>
      <dgm:spPr/>
    </dgm:pt>
    <dgm:pt modelId="{24E72878-35A9-4A1C-B1D0-5195B5A51642}" type="pres">
      <dgm:prSet presAssocID="{D1F717F8-7AA2-4B61-A28B-89A3EEA87979}" presName="compNode" presStyleCnt="0"/>
      <dgm:spPr/>
    </dgm:pt>
    <dgm:pt modelId="{EB04CE18-C3A2-4B33-863F-CFC965C3B181}" type="pres">
      <dgm:prSet presAssocID="{D1F717F8-7AA2-4B61-A28B-89A3EEA87979}" presName="iconBgRect" presStyleLbl="bgShp" presStyleIdx="0" presStyleCnt="4"/>
      <dgm:spPr/>
    </dgm:pt>
    <dgm:pt modelId="{9E42E5DC-FC10-4507-8D1B-680968071948}" type="pres">
      <dgm:prSet presAssocID="{D1F717F8-7AA2-4B61-A28B-89A3EEA8797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C5CDFF9-AA6C-4B19-B5B3-2ACC798A0369}" type="pres">
      <dgm:prSet presAssocID="{D1F717F8-7AA2-4B61-A28B-89A3EEA87979}" presName="spaceRect" presStyleCnt="0"/>
      <dgm:spPr/>
    </dgm:pt>
    <dgm:pt modelId="{72285511-1A4D-45DE-ACAD-9392E23CF289}" type="pres">
      <dgm:prSet presAssocID="{D1F717F8-7AA2-4B61-A28B-89A3EEA87979}" presName="textRect" presStyleLbl="revTx" presStyleIdx="0" presStyleCnt="4">
        <dgm:presLayoutVars>
          <dgm:chMax val="1"/>
          <dgm:chPref val="1"/>
        </dgm:presLayoutVars>
      </dgm:prSet>
      <dgm:spPr/>
    </dgm:pt>
    <dgm:pt modelId="{5953F21E-2ACE-4743-B1A8-76E2109223EE}" type="pres">
      <dgm:prSet presAssocID="{11E73753-5ED0-4558-9B95-F8B50A495616}" presName="sibTrans" presStyleLbl="sibTrans2D1" presStyleIdx="0" presStyleCnt="0"/>
      <dgm:spPr/>
    </dgm:pt>
    <dgm:pt modelId="{21F0FB9A-1666-45BD-99A8-88A5EE841E02}" type="pres">
      <dgm:prSet presAssocID="{5F540618-FC9D-4064-BD5A-5ED31DBFA7CB}" presName="compNode" presStyleCnt="0"/>
      <dgm:spPr/>
    </dgm:pt>
    <dgm:pt modelId="{81CA35DB-7C20-41E6-90E6-9FF7F53237F5}" type="pres">
      <dgm:prSet presAssocID="{5F540618-FC9D-4064-BD5A-5ED31DBFA7CB}" presName="iconBgRect" presStyleLbl="bgShp" presStyleIdx="1" presStyleCnt="4"/>
      <dgm:spPr/>
    </dgm:pt>
    <dgm:pt modelId="{0DE28986-9314-4FCA-8F2D-C86BED5131B6}" type="pres">
      <dgm:prSet presAssocID="{5F540618-FC9D-4064-BD5A-5ED31DBFA7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B98B638-5A5E-4B02-9372-1B766DA4DFBE}" type="pres">
      <dgm:prSet presAssocID="{5F540618-FC9D-4064-BD5A-5ED31DBFA7CB}" presName="spaceRect" presStyleCnt="0"/>
      <dgm:spPr/>
    </dgm:pt>
    <dgm:pt modelId="{6699A83F-3940-49D5-99B2-FF8475EE36BC}" type="pres">
      <dgm:prSet presAssocID="{5F540618-FC9D-4064-BD5A-5ED31DBFA7CB}" presName="textRect" presStyleLbl="revTx" presStyleIdx="1" presStyleCnt="4">
        <dgm:presLayoutVars>
          <dgm:chMax val="1"/>
          <dgm:chPref val="1"/>
        </dgm:presLayoutVars>
      </dgm:prSet>
      <dgm:spPr/>
    </dgm:pt>
    <dgm:pt modelId="{2E55AEC8-706A-46EE-9FB4-6858A4309B95}" type="pres">
      <dgm:prSet presAssocID="{6DEC7E95-A9F0-4832-AA4D-5774653D5118}" presName="sibTrans" presStyleLbl="sibTrans2D1" presStyleIdx="0" presStyleCnt="0"/>
      <dgm:spPr/>
    </dgm:pt>
    <dgm:pt modelId="{E66BF75A-F381-414E-9C79-CD202A6A4094}" type="pres">
      <dgm:prSet presAssocID="{91DA8153-6349-4FF5-B5ED-317E94FBED77}" presName="compNode" presStyleCnt="0"/>
      <dgm:spPr/>
    </dgm:pt>
    <dgm:pt modelId="{3616AF91-2195-4F11-AA18-24AA839477AF}" type="pres">
      <dgm:prSet presAssocID="{91DA8153-6349-4FF5-B5ED-317E94FBED77}" presName="iconBgRect" presStyleLbl="bgShp" presStyleIdx="2" presStyleCnt="4"/>
      <dgm:spPr/>
    </dgm:pt>
    <dgm:pt modelId="{D4B6E7F3-F6F4-4496-9FDA-FE2C35F99501}" type="pres">
      <dgm:prSet presAssocID="{91DA8153-6349-4FF5-B5ED-317E94FBED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C954510-8D68-4189-9355-2F9CBCFA1D36}" type="pres">
      <dgm:prSet presAssocID="{91DA8153-6349-4FF5-B5ED-317E94FBED77}" presName="spaceRect" presStyleCnt="0"/>
      <dgm:spPr/>
    </dgm:pt>
    <dgm:pt modelId="{42334289-6332-4870-B758-674CB390FD5A}" type="pres">
      <dgm:prSet presAssocID="{91DA8153-6349-4FF5-B5ED-317E94FBED77}" presName="textRect" presStyleLbl="revTx" presStyleIdx="2" presStyleCnt="4">
        <dgm:presLayoutVars>
          <dgm:chMax val="1"/>
          <dgm:chPref val="1"/>
        </dgm:presLayoutVars>
      </dgm:prSet>
      <dgm:spPr/>
    </dgm:pt>
    <dgm:pt modelId="{AA75F6FB-21D0-4E4A-BE27-2917BEEF2361}" type="pres">
      <dgm:prSet presAssocID="{41490B31-04DF-4C5A-BE72-13B2B4DCF5E3}" presName="sibTrans" presStyleLbl="sibTrans2D1" presStyleIdx="0" presStyleCnt="0"/>
      <dgm:spPr/>
    </dgm:pt>
    <dgm:pt modelId="{2B3E9137-956F-41AA-877C-E80D8DFA596D}" type="pres">
      <dgm:prSet presAssocID="{7C150869-561C-4663-8D71-06AAC43AC752}" presName="compNode" presStyleCnt="0"/>
      <dgm:spPr/>
    </dgm:pt>
    <dgm:pt modelId="{68182052-7069-42BB-A117-8D3D641B03BD}" type="pres">
      <dgm:prSet presAssocID="{7C150869-561C-4663-8D71-06AAC43AC752}" presName="iconBgRect" presStyleLbl="bgShp" presStyleIdx="3" presStyleCnt="4"/>
      <dgm:spPr/>
    </dgm:pt>
    <dgm:pt modelId="{6CA59B68-8C09-422B-AED5-2C76D7D77FC4}" type="pres">
      <dgm:prSet presAssocID="{7C150869-561C-4663-8D71-06AAC43AC7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F6C95E1B-321B-4475-A3C6-8ACF2AE41A21}" type="pres">
      <dgm:prSet presAssocID="{7C150869-561C-4663-8D71-06AAC43AC752}" presName="spaceRect" presStyleCnt="0"/>
      <dgm:spPr/>
    </dgm:pt>
    <dgm:pt modelId="{926E4CA7-2D4D-4259-A5AC-49F122EAE506}" type="pres">
      <dgm:prSet presAssocID="{7C150869-561C-4663-8D71-06AAC43AC75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424A02-3469-40BD-968E-1AC5143F3484}" srcId="{58DA6013-0C72-49EE-8827-71DCDB442C83}" destId="{91DA8153-6349-4FF5-B5ED-317E94FBED77}" srcOrd="2" destOrd="0" parTransId="{6DC6F9D8-4BAB-47A6-94AE-352E9A6CE6BA}" sibTransId="{41490B31-04DF-4C5A-BE72-13B2B4DCF5E3}"/>
    <dgm:cxn modelId="{5499A902-2454-4224-AFC1-50DFE23E650D}" srcId="{58DA6013-0C72-49EE-8827-71DCDB442C83}" destId="{D1F717F8-7AA2-4B61-A28B-89A3EEA87979}" srcOrd="0" destOrd="0" parTransId="{95897D35-5921-4AC1-A6A1-27CFC86AE692}" sibTransId="{11E73753-5ED0-4558-9B95-F8B50A495616}"/>
    <dgm:cxn modelId="{71251604-AD09-4910-8EAE-E447D9104CCD}" type="presOf" srcId="{6DEC7E95-A9F0-4832-AA4D-5774653D5118}" destId="{2E55AEC8-706A-46EE-9FB4-6858A4309B95}" srcOrd="0" destOrd="0" presId="urn:microsoft.com/office/officeart/2018/2/layout/IconCircleList"/>
    <dgm:cxn modelId="{16C6600A-64E6-4CEB-AC28-92366B481E02}" type="presOf" srcId="{D1F717F8-7AA2-4B61-A28B-89A3EEA87979}" destId="{72285511-1A4D-45DE-ACAD-9392E23CF289}" srcOrd="0" destOrd="0" presId="urn:microsoft.com/office/officeart/2018/2/layout/IconCircleList"/>
    <dgm:cxn modelId="{0910DF0A-853B-4550-BDED-A924B5E18DBE}" type="presOf" srcId="{11E73753-5ED0-4558-9B95-F8B50A495616}" destId="{5953F21E-2ACE-4743-B1A8-76E2109223EE}" srcOrd="0" destOrd="0" presId="urn:microsoft.com/office/officeart/2018/2/layout/IconCircleList"/>
    <dgm:cxn modelId="{5DBC312D-F20F-43B0-AC00-055511E24BCF}" type="presOf" srcId="{5F540618-FC9D-4064-BD5A-5ED31DBFA7CB}" destId="{6699A83F-3940-49D5-99B2-FF8475EE36BC}" srcOrd="0" destOrd="0" presId="urn:microsoft.com/office/officeart/2018/2/layout/IconCircleList"/>
    <dgm:cxn modelId="{F5E9D269-3BC3-44B7-80B2-3AF96CA13065}" type="presOf" srcId="{41490B31-04DF-4C5A-BE72-13B2B4DCF5E3}" destId="{AA75F6FB-21D0-4E4A-BE27-2917BEEF2361}" srcOrd="0" destOrd="0" presId="urn:microsoft.com/office/officeart/2018/2/layout/IconCircleList"/>
    <dgm:cxn modelId="{5D0BFC78-9260-4C68-8E8E-195C86D8224B}" type="presOf" srcId="{7C150869-561C-4663-8D71-06AAC43AC752}" destId="{926E4CA7-2D4D-4259-A5AC-49F122EAE506}" srcOrd="0" destOrd="0" presId="urn:microsoft.com/office/officeart/2018/2/layout/IconCircleList"/>
    <dgm:cxn modelId="{483F6559-884A-4A7D-B6EE-D29DF1F59206}" type="presOf" srcId="{91DA8153-6349-4FF5-B5ED-317E94FBED77}" destId="{42334289-6332-4870-B758-674CB390FD5A}" srcOrd="0" destOrd="0" presId="urn:microsoft.com/office/officeart/2018/2/layout/IconCircleList"/>
    <dgm:cxn modelId="{6E4554AC-8A61-4068-BC2C-86CEE0E991EA}" srcId="{58DA6013-0C72-49EE-8827-71DCDB442C83}" destId="{7C150869-561C-4663-8D71-06AAC43AC752}" srcOrd="3" destOrd="0" parTransId="{9252E678-A783-4870-897E-536E25A15667}" sibTransId="{6492DB02-A79D-4B10-9B01-071BF567ACDD}"/>
    <dgm:cxn modelId="{C2C020D2-FEB6-4726-B35F-B0BD8E2DADBD}" srcId="{58DA6013-0C72-49EE-8827-71DCDB442C83}" destId="{5F540618-FC9D-4064-BD5A-5ED31DBFA7CB}" srcOrd="1" destOrd="0" parTransId="{16E4E3D9-8399-4A61-AC06-5893807D7208}" sibTransId="{6DEC7E95-A9F0-4832-AA4D-5774653D5118}"/>
    <dgm:cxn modelId="{801B57F0-88B5-47AD-863D-9BFE2B58E703}" type="presOf" srcId="{58DA6013-0C72-49EE-8827-71DCDB442C83}" destId="{826B731D-DD38-4FDA-9202-7870C0E4E4FB}" srcOrd="0" destOrd="0" presId="urn:microsoft.com/office/officeart/2018/2/layout/IconCircleList"/>
    <dgm:cxn modelId="{08D4B833-B1F1-467A-A807-6FF772E767EE}" type="presParOf" srcId="{826B731D-DD38-4FDA-9202-7870C0E4E4FB}" destId="{18329177-09EA-4D28-BD69-0C87ABAB2710}" srcOrd="0" destOrd="0" presId="urn:microsoft.com/office/officeart/2018/2/layout/IconCircleList"/>
    <dgm:cxn modelId="{8CD4B3D6-795D-4714-8DF5-4A1EF2A013FD}" type="presParOf" srcId="{18329177-09EA-4D28-BD69-0C87ABAB2710}" destId="{24E72878-35A9-4A1C-B1D0-5195B5A51642}" srcOrd="0" destOrd="0" presId="urn:microsoft.com/office/officeart/2018/2/layout/IconCircleList"/>
    <dgm:cxn modelId="{7B61EC33-10F0-4E02-8094-7C7E1B2BE982}" type="presParOf" srcId="{24E72878-35A9-4A1C-B1D0-5195B5A51642}" destId="{EB04CE18-C3A2-4B33-863F-CFC965C3B181}" srcOrd="0" destOrd="0" presId="urn:microsoft.com/office/officeart/2018/2/layout/IconCircleList"/>
    <dgm:cxn modelId="{222B489B-70D2-41DF-99B9-E3DCA3FB58D5}" type="presParOf" srcId="{24E72878-35A9-4A1C-B1D0-5195B5A51642}" destId="{9E42E5DC-FC10-4507-8D1B-680968071948}" srcOrd="1" destOrd="0" presId="urn:microsoft.com/office/officeart/2018/2/layout/IconCircleList"/>
    <dgm:cxn modelId="{4145B1E9-A5E6-4C1F-BCFA-A7707A16F216}" type="presParOf" srcId="{24E72878-35A9-4A1C-B1D0-5195B5A51642}" destId="{3C5CDFF9-AA6C-4B19-B5B3-2ACC798A0369}" srcOrd="2" destOrd="0" presId="urn:microsoft.com/office/officeart/2018/2/layout/IconCircleList"/>
    <dgm:cxn modelId="{9CE10101-A5F1-46C5-80A5-EC1990B68AA7}" type="presParOf" srcId="{24E72878-35A9-4A1C-B1D0-5195B5A51642}" destId="{72285511-1A4D-45DE-ACAD-9392E23CF289}" srcOrd="3" destOrd="0" presId="urn:microsoft.com/office/officeart/2018/2/layout/IconCircleList"/>
    <dgm:cxn modelId="{4731148E-8E5C-4114-A9C7-80EF97801D8A}" type="presParOf" srcId="{18329177-09EA-4D28-BD69-0C87ABAB2710}" destId="{5953F21E-2ACE-4743-B1A8-76E2109223EE}" srcOrd="1" destOrd="0" presId="urn:microsoft.com/office/officeart/2018/2/layout/IconCircleList"/>
    <dgm:cxn modelId="{F6EBE048-2A31-4999-A052-2C2E4EFA8127}" type="presParOf" srcId="{18329177-09EA-4D28-BD69-0C87ABAB2710}" destId="{21F0FB9A-1666-45BD-99A8-88A5EE841E02}" srcOrd="2" destOrd="0" presId="urn:microsoft.com/office/officeart/2018/2/layout/IconCircleList"/>
    <dgm:cxn modelId="{345D7C4E-4B95-4683-8525-3E057494EBFC}" type="presParOf" srcId="{21F0FB9A-1666-45BD-99A8-88A5EE841E02}" destId="{81CA35DB-7C20-41E6-90E6-9FF7F53237F5}" srcOrd="0" destOrd="0" presId="urn:microsoft.com/office/officeart/2018/2/layout/IconCircleList"/>
    <dgm:cxn modelId="{8A7604E4-3454-402A-8156-A5FF502AE5D9}" type="presParOf" srcId="{21F0FB9A-1666-45BD-99A8-88A5EE841E02}" destId="{0DE28986-9314-4FCA-8F2D-C86BED5131B6}" srcOrd="1" destOrd="0" presId="urn:microsoft.com/office/officeart/2018/2/layout/IconCircleList"/>
    <dgm:cxn modelId="{048CDB7B-DAEC-4802-AF94-15226481207B}" type="presParOf" srcId="{21F0FB9A-1666-45BD-99A8-88A5EE841E02}" destId="{BB98B638-5A5E-4B02-9372-1B766DA4DFBE}" srcOrd="2" destOrd="0" presId="urn:microsoft.com/office/officeart/2018/2/layout/IconCircleList"/>
    <dgm:cxn modelId="{248DCCF0-0CD4-453C-A43F-10E237483C3F}" type="presParOf" srcId="{21F0FB9A-1666-45BD-99A8-88A5EE841E02}" destId="{6699A83F-3940-49D5-99B2-FF8475EE36BC}" srcOrd="3" destOrd="0" presId="urn:microsoft.com/office/officeart/2018/2/layout/IconCircleList"/>
    <dgm:cxn modelId="{573DAADF-6565-43D0-BDBD-0CC692C15017}" type="presParOf" srcId="{18329177-09EA-4D28-BD69-0C87ABAB2710}" destId="{2E55AEC8-706A-46EE-9FB4-6858A4309B95}" srcOrd="3" destOrd="0" presId="urn:microsoft.com/office/officeart/2018/2/layout/IconCircleList"/>
    <dgm:cxn modelId="{8D8C8C0A-BA51-4560-AFC9-FF84AF6B6065}" type="presParOf" srcId="{18329177-09EA-4D28-BD69-0C87ABAB2710}" destId="{E66BF75A-F381-414E-9C79-CD202A6A4094}" srcOrd="4" destOrd="0" presId="urn:microsoft.com/office/officeart/2018/2/layout/IconCircleList"/>
    <dgm:cxn modelId="{8DE864D0-AB69-4570-8FD7-64F03B082011}" type="presParOf" srcId="{E66BF75A-F381-414E-9C79-CD202A6A4094}" destId="{3616AF91-2195-4F11-AA18-24AA839477AF}" srcOrd="0" destOrd="0" presId="urn:microsoft.com/office/officeart/2018/2/layout/IconCircleList"/>
    <dgm:cxn modelId="{FF8380F3-5038-4C3D-BA90-EFA05C2BA5B5}" type="presParOf" srcId="{E66BF75A-F381-414E-9C79-CD202A6A4094}" destId="{D4B6E7F3-F6F4-4496-9FDA-FE2C35F99501}" srcOrd="1" destOrd="0" presId="urn:microsoft.com/office/officeart/2018/2/layout/IconCircleList"/>
    <dgm:cxn modelId="{4A3CB17D-C99C-4D45-B3E8-448E30E1AB6A}" type="presParOf" srcId="{E66BF75A-F381-414E-9C79-CD202A6A4094}" destId="{1C954510-8D68-4189-9355-2F9CBCFA1D36}" srcOrd="2" destOrd="0" presId="urn:microsoft.com/office/officeart/2018/2/layout/IconCircleList"/>
    <dgm:cxn modelId="{AFDECCE5-F004-4B9B-A7F9-812239A0D462}" type="presParOf" srcId="{E66BF75A-F381-414E-9C79-CD202A6A4094}" destId="{42334289-6332-4870-B758-674CB390FD5A}" srcOrd="3" destOrd="0" presId="urn:microsoft.com/office/officeart/2018/2/layout/IconCircleList"/>
    <dgm:cxn modelId="{4E587DE8-1140-4356-BBC2-F54B9FD97E0A}" type="presParOf" srcId="{18329177-09EA-4D28-BD69-0C87ABAB2710}" destId="{AA75F6FB-21D0-4E4A-BE27-2917BEEF2361}" srcOrd="5" destOrd="0" presId="urn:microsoft.com/office/officeart/2018/2/layout/IconCircleList"/>
    <dgm:cxn modelId="{E0DE423B-CDB3-4B25-9A37-AF03725163C2}" type="presParOf" srcId="{18329177-09EA-4D28-BD69-0C87ABAB2710}" destId="{2B3E9137-956F-41AA-877C-E80D8DFA596D}" srcOrd="6" destOrd="0" presId="urn:microsoft.com/office/officeart/2018/2/layout/IconCircleList"/>
    <dgm:cxn modelId="{FA1CE414-769F-4A60-8E85-7BA3B61C22DC}" type="presParOf" srcId="{2B3E9137-956F-41AA-877C-E80D8DFA596D}" destId="{68182052-7069-42BB-A117-8D3D641B03BD}" srcOrd="0" destOrd="0" presId="urn:microsoft.com/office/officeart/2018/2/layout/IconCircleList"/>
    <dgm:cxn modelId="{F9C0726A-332D-41C4-92D5-1DBA038DFBFE}" type="presParOf" srcId="{2B3E9137-956F-41AA-877C-E80D8DFA596D}" destId="{6CA59B68-8C09-422B-AED5-2C76D7D77FC4}" srcOrd="1" destOrd="0" presId="urn:microsoft.com/office/officeart/2018/2/layout/IconCircleList"/>
    <dgm:cxn modelId="{E4D88308-6780-4991-BC62-B66E67F82394}" type="presParOf" srcId="{2B3E9137-956F-41AA-877C-E80D8DFA596D}" destId="{F6C95E1B-321B-4475-A3C6-8ACF2AE41A21}" srcOrd="2" destOrd="0" presId="urn:microsoft.com/office/officeart/2018/2/layout/IconCircleList"/>
    <dgm:cxn modelId="{9A0558E1-310D-4264-BEA3-B86AE47D7D7B}" type="presParOf" srcId="{2B3E9137-956F-41AA-877C-E80D8DFA596D}" destId="{926E4CA7-2D4D-4259-A5AC-49F122EAE50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12648-31E0-4175-8FF2-C7EC7FC4A145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523AA-879D-4B3A-970E-F4AB88A55BF4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CDF12-800A-41DB-8CAE-381F1469D866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Property Overview </a:t>
          </a:r>
        </a:p>
      </dsp:txBody>
      <dsp:txXfrm>
        <a:off x="1948202" y="368029"/>
        <a:ext cx="3233964" cy="1371985"/>
      </dsp:txXfrm>
    </dsp:sp>
    <dsp:sp modelId="{02CCC1B6-320F-419D-A967-24A4EE7B0A0C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93F5C-2F7B-4BAB-A3FC-B07A6DC61418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CE98B-8CFF-4387-8B9C-D20FFF428B1C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Property Analysis- Price, Rent Roll and Expansion Opportunity  </a:t>
          </a:r>
        </a:p>
      </dsp:txBody>
      <dsp:txXfrm>
        <a:off x="7411643" y="368029"/>
        <a:ext cx="3233964" cy="1371985"/>
      </dsp:txXfrm>
    </dsp:sp>
    <dsp:sp modelId="{F6D75E49-7745-4315-8AEE-FB7938A3411F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9C36A-A1EA-4514-9AFD-C9091ACC9216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0EC41-72EE-4273-8BA0-F8A6EE3947B6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Quantitative Analysis- Financial Breakdown, NOI, IRR and Sensitivity</a:t>
          </a:r>
        </a:p>
      </dsp:txBody>
      <dsp:txXfrm>
        <a:off x="1948202" y="2452790"/>
        <a:ext cx="3233964" cy="1371985"/>
      </dsp:txXfrm>
    </dsp:sp>
    <dsp:sp modelId="{776F6F04-780C-41FF-8869-3C63ED898320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A8437-B6DD-4CD3-B601-EB7FAB259C74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08ACB-BD32-43EE-8173-0177AF794072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Conclusion </a:t>
          </a:r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80251-A543-48E3-8D3F-C8EBCA77EA6D}">
      <dsp:nvSpPr>
        <dsp:cNvPr id="0" name=""/>
        <dsp:cNvSpPr/>
      </dsp:nvSpPr>
      <dsp:spPr>
        <a:xfrm>
          <a:off x="0" y="606559"/>
          <a:ext cx="6666833" cy="4797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Purchase Price: $1,050,000.00 ($333/sqft)</a:t>
          </a:r>
        </a:p>
      </dsp:txBody>
      <dsp:txXfrm>
        <a:off x="23417" y="629976"/>
        <a:ext cx="6619999" cy="432866"/>
      </dsp:txXfrm>
    </dsp:sp>
    <dsp:sp modelId="{DF24BB5E-E4BA-4087-B311-8DDCD92C8843}">
      <dsp:nvSpPr>
        <dsp:cNvPr id="0" name=""/>
        <dsp:cNvSpPr/>
      </dsp:nvSpPr>
      <dsp:spPr>
        <a:xfrm>
          <a:off x="0" y="1143859"/>
          <a:ext cx="6666833" cy="479700"/>
        </a:xfrm>
        <a:prstGeom prst="roundRect">
          <a:avLst/>
        </a:prstGeom>
        <a:gradFill rotWithShape="0">
          <a:gsLst>
            <a:gs pos="0">
              <a:schemeClr val="accent5">
                <a:hueOff val="-965506"/>
                <a:satOff val="-2488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65506"/>
                <a:satOff val="-2488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65506"/>
                <a:satOff val="-2488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Renovation Cost: $175,000.00</a:t>
          </a:r>
        </a:p>
      </dsp:txBody>
      <dsp:txXfrm>
        <a:off x="23417" y="1167276"/>
        <a:ext cx="6619999" cy="432866"/>
      </dsp:txXfrm>
    </dsp:sp>
    <dsp:sp modelId="{4763F4D1-07CD-449F-89FB-A5532746C77E}">
      <dsp:nvSpPr>
        <dsp:cNvPr id="0" name=""/>
        <dsp:cNvSpPr/>
      </dsp:nvSpPr>
      <dsp:spPr>
        <a:xfrm>
          <a:off x="0" y="1681160"/>
          <a:ext cx="6666833" cy="479700"/>
        </a:xfrm>
        <a:prstGeom prst="roundRect">
          <a:avLst/>
        </a:prstGeom>
        <a:gradFill rotWithShape="0">
          <a:gsLst>
            <a:gs pos="0">
              <a:schemeClr val="accent5">
                <a:hueOff val="-1931012"/>
                <a:satOff val="-4977"/>
                <a:lumOff val="-33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931012"/>
                <a:satOff val="-4977"/>
                <a:lumOff val="-33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931012"/>
                <a:satOff val="-4977"/>
                <a:lumOff val="-33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Closing fees @ 2%: $21,000.00</a:t>
          </a:r>
        </a:p>
      </dsp:txBody>
      <dsp:txXfrm>
        <a:off x="23417" y="1704577"/>
        <a:ext cx="6619999" cy="432866"/>
      </dsp:txXfrm>
    </dsp:sp>
    <dsp:sp modelId="{85D63CB5-82F1-40A4-B04B-BDC5AAA1830F}">
      <dsp:nvSpPr>
        <dsp:cNvPr id="0" name=""/>
        <dsp:cNvSpPr/>
      </dsp:nvSpPr>
      <dsp:spPr>
        <a:xfrm>
          <a:off x="0" y="2218460"/>
          <a:ext cx="6666833" cy="479700"/>
        </a:xfrm>
        <a:prstGeom prst="roundRect">
          <a:avLst/>
        </a:prstGeom>
        <a:gradFill rotWithShape="0">
          <a:gsLst>
            <a:gs pos="0">
              <a:schemeClr val="accent5">
                <a:hueOff val="-2896518"/>
                <a:satOff val="-7465"/>
                <a:lumOff val="-50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896518"/>
                <a:satOff val="-7465"/>
                <a:lumOff val="-50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896518"/>
                <a:satOff val="-7465"/>
                <a:lumOff val="-50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Total Costs: $1,246,000.00</a:t>
          </a:r>
        </a:p>
      </dsp:txBody>
      <dsp:txXfrm>
        <a:off x="23417" y="2241877"/>
        <a:ext cx="6619999" cy="432866"/>
      </dsp:txXfrm>
    </dsp:sp>
    <dsp:sp modelId="{32F4271E-BA33-43BA-8239-BAB8DAEA14A4}">
      <dsp:nvSpPr>
        <dsp:cNvPr id="0" name=""/>
        <dsp:cNvSpPr/>
      </dsp:nvSpPr>
      <dsp:spPr>
        <a:xfrm>
          <a:off x="0" y="2755760"/>
          <a:ext cx="6666833" cy="479700"/>
        </a:xfrm>
        <a:prstGeom prst="roundRect">
          <a:avLst/>
        </a:prstGeom>
        <a:gradFill rotWithShape="0">
          <a:gsLst>
            <a:gs pos="0">
              <a:schemeClr val="accent5">
                <a:hueOff val="-3862025"/>
                <a:satOff val="-9954"/>
                <a:lumOff val="-6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862025"/>
                <a:satOff val="-9954"/>
                <a:lumOff val="-6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862025"/>
                <a:satOff val="-9954"/>
                <a:lumOff val="-6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Bank Loan 70% LTC: $918,750.00 (6.5% Interest; 30-year fixed)</a:t>
          </a:r>
        </a:p>
      </dsp:txBody>
      <dsp:txXfrm>
        <a:off x="23417" y="2779177"/>
        <a:ext cx="6619999" cy="432866"/>
      </dsp:txXfrm>
    </dsp:sp>
    <dsp:sp modelId="{C72ECDE0-E210-4611-AC3D-6C264885DCD0}">
      <dsp:nvSpPr>
        <dsp:cNvPr id="0" name=""/>
        <dsp:cNvSpPr/>
      </dsp:nvSpPr>
      <dsp:spPr>
        <a:xfrm>
          <a:off x="0" y="3293060"/>
          <a:ext cx="6666833" cy="479700"/>
        </a:xfrm>
        <a:prstGeom prst="roundRect">
          <a:avLst/>
        </a:prstGeom>
        <a:gradFill rotWithShape="0">
          <a:gsLst>
            <a:gs pos="0">
              <a:schemeClr val="accent5">
                <a:hueOff val="-4827531"/>
                <a:satOff val="-12442"/>
                <a:lumOff val="-84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27531"/>
                <a:satOff val="-12442"/>
                <a:lumOff val="-84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27531"/>
                <a:satOff val="-12442"/>
                <a:lumOff val="-84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Cash Needed: $373,800.00</a:t>
          </a:r>
        </a:p>
      </dsp:txBody>
      <dsp:txXfrm>
        <a:off x="23417" y="3316477"/>
        <a:ext cx="6619999" cy="432866"/>
      </dsp:txXfrm>
    </dsp:sp>
    <dsp:sp modelId="{0095D97D-1FCC-4423-8272-E3F08347C24F}">
      <dsp:nvSpPr>
        <dsp:cNvPr id="0" name=""/>
        <dsp:cNvSpPr/>
      </dsp:nvSpPr>
      <dsp:spPr>
        <a:xfrm>
          <a:off x="0" y="3830360"/>
          <a:ext cx="6666833" cy="479700"/>
        </a:xfrm>
        <a:prstGeom prst="roundRect">
          <a:avLst/>
        </a:prstGeom>
        <a:gradFill rotWithShape="0">
          <a:gsLst>
            <a:gs pos="0">
              <a:schemeClr val="accent5">
                <a:hueOff val="-5793037"/>
                <a:satOff val="-14931"/>
                <a:lumOff val="-100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93037"/>
                <a:satOff val="-14931"/>
                <a:lumOff val="-100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93037"/>
                <a:satOff val="-14931"/>
                <a:lumOff val="-100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LP Investment: $299,040 (80%)</a:t>
          </a:r>
        </a:p>
      </dsp:txBody>
      <dsp:txXfrm>
        <a:off x="23417" y="3853777"/>
        <a:ext cx="6619999" cy="432866"/>
      </dsp:txXfrm>
    </dsp:sp>
    <dsp:sp modelId="{67024BAD-28D0-4735-B637-FBB55619DFBC}">
      <dsp:nvSpPr>
        <dsp:cNvPr id="0" name=""/>
        <dsp:cNvSpPr/>
      </dsp:nvSpPr>
      <dsp:spPr>
        <a:xfrm>
          <a:off x="0" y="4367660"/>
          <a:ext cx="6666833" cy="4797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GP Investment: $74,760 (20%)</a:t>
          </a:r>
        </a:p>
      </dsp:txBody>
      <dsp:txXfrm>
        <a:off x="23417" y="4391077"/>
        <a:ext cx="6619999" cy="432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46B79-79F0-4F50-B3BC-A8712AD9896B}">
      <dsp:nvSpPr>
        <dsp:cNvPr id="0" name=""/>
        <dsp:cNvSpPr/>
      </dsp:nvSpPr>
      <dsp:spPr>
        <a:xfrm>
          <a:off x="0" y="1268590"/>
          <a:ext cx="2083385" cy="291673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29" tIns="330200" rIns="16242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Convert additional space with entrance into a studio unit with basement</a:t>
          </a:r>
        </a:p>
      </dsp:txBody>
      <dsp:txXfrm>
        <a:off x="0" y="2376951"/>
        <a:ext cx="2083385" cy="1750043"/>
      </dsp:txXfrm>
    </dsp:sp>
    <dsp:sp modelId="{4F521482-E8F0-4A83-8A1D-4B4AF2F018ED}">
      <dsp:nvSpPr>
        <dsp:cNvPr id="0" name=""/>
        <dsp:cNvSpPr/>
      </dsp:nvSpPr>
      <dsp:spPr>
        <a:xfrm>
          <a:off x="604181" y="1560264"/>
          <a:ext cx="875021" cy="87502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220" tIns="12700" rIns="68220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</a:t>
          </a:r>
        </a:p>
      </dsp:txBody>
      <dsp:txXfrm>
        <a:off x="732325" y="1688408"/>
        <a:ext cx="618733" cy="618733"/>
      </dsp:txXfrm>
    </dsp:sp>
    <dsp:sp modelId="{294EFD70-6113-4BB6-B497-1198DFEEACE0}">
      <dsp:nvSpPr>
        <dsp:cNvPr id="0" name=""/>
        <dsp:cNvSpPr/>
      </dsp:nvSpPr>
      <dsp:spPr>
        <a:xfrm>
          <a:off x="0" y="4185257"/>
          <a:ext cx="2083385" cy="72"/>
        </a:xfrm>
        <a:prstGeom prst="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8C6947-6EF6-4454-ACE7-441D16B120EA}">
      <dsp:nvSpPr>
        <dsp:cNvPr id="0" name=""/>
        <dsp:cNvSpPr/>
      </dsp:nvSpPr>
      <dsp:spPr>
        <a:xfrm>
          <a:off x="2291723" y="1268590"/>
          <a:ext cx="2083385" cy="2916739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29" tIns="330200" rIns="16242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Increase in IRR with additional unit </a:t>
          </a:r>
        </a:p>
      </dsp:txBody>
      <dsp:txXfrm>
        <a:off x="2291723" y="2376951"/>
        <a:ext cx="2083385" cy="1750043"/>
      </dsp:txXfrm>
    </dsp:sp>
    <dsp:sp modelId="{A928CB34-E773-4709-B7A4-CA8AEEDE0207}">
      <dsp:nvSpPr>
        <dsp:cNvPr id="0" name=""/>
        <dsp:cNvSpPr/>
      </dsp:nvSpPr>
      <dsp:spPr>
        <a:xfrm>
          <a:off x="2895905" y="1560264"/>
          <a:ext cx="875021" cy="875021"/>
        </a:xfrm>
        <a:prstGeom prst="ellipse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220" tIns="12700" rIns="68220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</a:t>
          </a:r>
        </a:p>
      </dsp:txBody>
      <dsp:txXfrm>
        <a:off x="3024049" y="1688408"/>
        <a:ext cx="618733" cy="618733"/>
      </dsp:txXfrm>
    </dsp:sp>
    <dsp:sp modelId="{50365C60-9C53-479A-ACD7-E2E89C0BB93D}">
      <dsp:nvSpPr>
        <dsp:cNvPr id="0" name=""/>
        <dsp:cNvSpPr/>
      </dsp:nvSpPr>
      <dsp:spPr>
        <a:xfrm>
          <a:off x="2291723" y="4185257"/>
          <a:ext cx="2083385" cy="72"/>
        </a:xfrm>
        <a:prstGeom prst="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D88C57-A487-4A5A-A436-667E1D3D2C85}">
      <dsp:nvSpPr>
        <dsp:cNvPr id="0" name=""/>
        <dsp:cNvSpPr/>
      </dsp:nvSpPr>
      <dsp:spPr>
        <a:xfrm>
          <a:off x="4583447" y="1268590"/>
          <a:ext cx="2083385" cy="2916739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29" tIns="330200" rIns="16242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Remodel Existing 3 units- Floors, Bathroom and Kitchen </a:t>
          </a:r>
        </a:p>
      </dsp:txBody>
      <dsp:txXfrm>
        <a:off x="4583447" y="2376951"/>
        <a:ext cx="2083385" cy="1750043"/>
      </dsp:txXfrm>
    </dsp:sp>
    <dsp:sp modelId="{58AE8ED7-D2B3-4DD1-BDC4-BD7185302DEC}">
      <dsp:nvSpPr>
        <dsp:cNvPr id="0" name=""/>
        <dsp:cNvSpPr/>
      </dsp:nvSpPr>
      <dsp:spPr>
        <a:xfrm>
          <a:off x="5187629" y="1560264"/>
          <a:ext cx="875021" cy="875021"/>
        </a:xfrm>
        <a:prstGeom prst="ellipse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220" tIns="12700" rIns="68220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3</a:t>
          </a:r>
        </a:p>
      </dsp:txBody>
      <dsp:txXfrm>
        <a:off x="5315773" y="1688408"/>
        <a:ext cx="618733" cy="618733"/>
      </dsp:txXfrm>
    </dsp:sp>
    <dsp:sp modelId="{4F9705B0-1E71-417F-834E-813F0B04DA5A}">
      <dsp:nvSpPr>
        <dsp:cNvPr id="0" name=""/>
        <dsp:cNvSpPr/>
      </dsp:nvSpPr>
      <dsp:spPr>
        <a:xfrm>
          <a:off x="4583447" y="4185257"/>
          <a:ext cx="2083385" cy="72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0E843-54F3-45B4-ADCE-4E4332F1E340}">
      <dsp:nvSpPr>
        <dsp:cNvPr id="0" name=""/>
        <dsp:cNvSpPr/>
      </dsp:nvSpPr>
      <dsp:spPr>
        <a:xfrm>
          <a:off x="606456" y="0"/>
          <a:ext cx="5453920" cy="54539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53E59E-0387-44EF-83EE-4018DF3A11F1}">
      <dsp:nvSpPr>
        <dsp:cNvPr id="0" name=""/>
        <dsp:cNvSpPr/>
      </dsp:nvSpPr>
      <dsp:spPr>
        <a:xfrm>
          <a:off x="960961" y="354504"/>
          <a:ext cx="2181568" cy="218156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LP Investor gets 80% of the sales proceeds, </a:t>
          </a:r>
          <a:endParaRPr lang="en-US" sz="2500" kern="1200"/>
        </a:p>
      </dsp:txBody>
      <dsp:txXfrm>
        <a:off x="1067456" y="460999"/>
        <a:ext cx="1968578" cy="1968578"/>
      </dsp:txXfrm>
    </dsp:sp>
    <dsp:sp modelId="{732D7B88-4A9F-42EF-8FD8-5CFCAF4C14B9}">
      <dsp:nvSpPr>
        <dsp:cNvPr id="0" name=""/>
        <dsp:cNvSpPr/>
      </dsp:nvSpPr>
      <dsp:spPr>
        <a:xfrm>
          <a:off x="3524303" y="354504"/>
          <a:ext cx="2181568" cy="2181568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8% preferred return</a:t>
          </a:r>
          <a:endParaRPr lang="en-US" sz="2500" kern="1200"/>
        </a:p>
      </dsp:txBody>
      <dsp:txXfrm>
        <a:off x="3630798" y="460999"/>
        <a:ext cx="1968578" cy="1968578"/>
      </dsp:txXfrm>
    </dsp:sp>
    <dsp:sp modelId="{327D34E7-C958-4907-ACFF-3BACC7ABB9C4}">
      <dsp:nvSpPr>
        <dsp:cNvPr id="0" name=""/>
        <dsp:cNvSpPr/>
      </dsp:nvSpPr>
      <dsp:spPr>
        <a:xfrm>
          <a:off x="960961" y="2917847"/>
          <a:ext cx="2181568" cy="2181568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50% cash distribution after the preferred return </a:t>
          </a:r>
          <a:endParaRPr lang="en-US" sz="2500" kern="1200"/>
        </a:p>
      </dsp:txBody>
      <dsp:txXfrm>
        <a:off x="1067456" y="3024342"/>
        <a:ext cx="1968578" cy="1968578"/>
      </dsp:txXfrm>
    </dsp:sp>
    <dsp:sp modelId="{33E590BE-3CD8-4348-A1D7-2EFA8390D2AE}">
      <dsp:nvSpPr>
        <dsp:cNvPr id="0" name=""/>
        <dsp:cNvSpPr/>
      </dsp:nvSpPr>
      <dsp:spPr>
        <a:xfrm>
          <a:off x="3524303" y="2917847"/>
          <a:ext cx="2181568" cy="2181568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IRR 7.75% after selling the property in year 5</a:t>
          </a:r>
          <a:endParaRPr lang="en-US" sz="2500" kern="1200"/>
        </a:p>
      </dsp:txBody>
      <dsp:txXfrm>
        <a:off x="3630798" y="3024342"/>
        <a:ext cx="1968578" cy="19685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4CE18-C3A2-4B33-863F-CFC965C3B181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2E5DC-FC10-4507-8D1B-680968071948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85511-1A4D-45DE-ACAD-9392E23CF289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Increased opportunity for success with development</a:t>
          </a:r>
        </a:p>
      </dsp:txBody>
      <dsp:txXfrm>
        <a:off x="1948202" y="159118"/>
        <a:ext cx="3233964" cy="1371985"/>
      </dsp:txXfrm>
    </dsp:sp>
    <dsp:sp modelId="{81CA35DB-7C20-41E6-90E6-9FF7F53237F5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28986-9314-4FCA-8F2D-C86BED5131B6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9A83F-3940-49D5-99B2-FF8475EE36BC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Total IRR can be as high as %</a:t>
          </a:r>
        </a:p>
      </dsp:txBody>
      <dsp:txXfrm>
        <a:off x="7411643" y="159118"/>
        <a:ext cx="3233964" cy="1371985"/>
      </dsp:txXfrm>
    </dsp:sp>
    <dsp:sp modelId="{3616AF91-2195-4F11-AA18-24AA839477AF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6E7F3-F6F4-4496-9FDA-FE2C35F99501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34289-6332-4870-B758-674CB390FD5A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Risk mitigation due to low vacancy in area </a:t>
          </a:r>
        </a:p>
      </dsp:txBody>
      <dsp:txXfrm>
        <a:off x="1948202" y="2158301"/>
        <a:ext cx="3233964" cy="1371985"/>
      </dsp:txXfrm>
    </dsp:sp>
    <dsp:sp modelId="{68182052-7069-42BB-A117-8D3D641B03BD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59B68-8C09-422B-AED5-2C76D7D77FC4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E4CA7-2D4D-4259-A5AC-49F122EAE506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Repairs can occur within 60 days and return can begin as soon as 90 days  </a:t>
          </a:r>
        </a:p>
      </dsp:txBody>
      <dsp:txXfrm>
        <a:off x="7411643" y="2158301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AEB6-232C-9C07-D3C7-E731F8D36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62AE1-64AF-A7BA-25C4-7C43A81FE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74D8B-4734-1FE2-7CF7-0E4A68FB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A673-DE6E-431C-9456-AF92751F0A8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7250-35D9-1701-1E59-8621605A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AED8-F2D1-BB52-B74D-5F6365ED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43F2-5480-4CAA-B3F2-991415D5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0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6B30-A56B-0D2B-205C-8A014B80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7A80F-AD9F-F1BD-DD49-C4467299D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1B804-044A-7DA4-7DB7-AB88AE40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A673-DE6E-431C-9456-AF92751F0A8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68010-71E9-8075-3DE5-68DE1EED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B72C9-4AF8-7242-1D8F-5798C891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43F2-5480-4CAA-B3F2-991415D5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6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6AD4E-340B-ECDA-B3BD-8F0FB2857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14B50-01B0-62D7-01A8-767065A17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A7943-C118-290E-8B5D-36740BBB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A673-DE6E-431C-9456-AF92751F0A8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DAD8-8F1B-FE0C-6953-76938CE4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C6EDC-DE9F-EF26-F70C-47570C42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43F2-5480-4CAA-B3F2-991415D5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3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4AD5-88F7-3440-811A-7FADE4A8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5E42-B0A9-C4FD-B752-1089915D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4407A-5001-4F81-AB2D-5A931D01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A673-DE6E-431C-9456-AF92751F0A8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5702B-2FDC-AE25-1222-85537A00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8434D-DDA2-C798-2198-47E37556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43F2-5480-4CAA-B3F2-991415D5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6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C7D-CECF-DF37-EB0C-9B3E7543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B5573-694F-57E9-675E-C083B8206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D108F-D095-8259-2EF0-275F72E6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A673-DE6E-431C-9456-AF92751F0A8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AC504-D306-C040-71C1-A0FD298B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198C9-ED76-2AED-377E-DFD8C56A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43F2-5480-4CAA-B3F2-991415D5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7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80C7-0FBD-C501-23F8-6875B8B7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D3DA0-02D8-047D-EAAB-571034CD5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B9A71-99A5-D9D5-A796-BAC8D6FDB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C1707-C4FA-B3B2-1BF5-C0665DE7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A673-DE6E-431C-9456-AF92751F0A8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29549-EBA5-8BC6-AFDA-627EE8A3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0DD0D-DA3A-F823-C7ED-47DC5FCD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43F2-5480-4CAA-B3F2-991415D5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5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3F4F-6383-B427-0AD4-F4A854E6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BAAB-6D17-A3F7-7444-1707022CE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4A81C-90B5-30AA-B003-3004BE01D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E7B1-9649-CDB9-1374-B3679E286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7B344-50E6-91B0-82FE-B1EEEF27E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46D1E-DC32-9D97-D344-C9419D5C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A673-DE6E-431C-9456-AF92751F0A8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83133-60BF-9267-8234-49BD0097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D727D-A541-CC98-C8A1-CFF6BC78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43F2-5480-4CAA-B3F2-991415D5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9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BB18-8CC8-B1F0-93AA-AA081299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452F5-98A9-CABF-CF63-111F3847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A673-DE6E-431C-9456-AF92751F0A8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C50D4-B638-F3A0-1695-F5D6A54C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DB5AA-B361-E2F1-537B-BBCA016E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43F2-5480-4CAA-B3F2-991415D5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6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160C9-4667-164E-7C8A-33379E9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A673-DE6E-431C-9456-AF92751F0A8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B3DE2-471B-5E84-268C-4C0F7E30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30B67-32DA-08F1-AE3F-19893D66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43F2-5480-4CAA-B3F2-991415D5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9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EAE0-7E56-D8D7-167B-67F89753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7280-2073-F265-705C-3171951DA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1FA9E-0E37-EE01-CF81-F957C9249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D5D54-D2CF-EBC9-D1E6-5D4A9A3C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A673-DE6E-431C-9456-AF92751F0A8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54CDF-A512-946D-554A-3FAFAFD1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E7921-06E3-37D8-F034-0250043A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43F2-5480-4CAA-B3F2-991415D5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2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216A-D3A2-2E72-AD94-CA8B1276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FDB30-7110-4A4D-1333-BE2FDE046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EA3C5-7A70-3EB9-67A5-F441D8665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41082-EDF3-DEFB-975B-35BF0CE9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A673-DE6E-431C-9456-AF92751F0A8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6DAB2-C0B8-2DEA-6241-ECCF0C8F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FAFA9-3F9B-CD98-8489-4F09DBB8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43F2-5480-4CAA-B3F2-991415D5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4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BA6C9-268A-C8FA-3D9D-A0CC8BFD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834E4-B58D-66C3-468B-1E9D7EC98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6C0B6-08D6-154A-BFD3-A05EA7F9E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3A673-DE6E-431C-9456-AF92751F0A8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B19C4-A99A-006D-3E1B-B50832429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2A043-4FD9-E762-4DA3-0F3D90809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C43F2-5480-4CAA-B3F2-991415D52A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EEC00-B46F-5695-B670-4D3BCD59378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27675" y="6459220"/>
            <a:ext cx="1200150" cy="3352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2200">
                <a:solidFill>
                  <a:srgbClr val="0073C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23289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A3D7A-580F-F62D-21BE-3C46A03F4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6633 Avenue M, Brooklyn, NY 11234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56655-2887-2280-F4AE-DE367075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Team 9: Tao Song, Erick Rosario, Mahitha Pulimi, Santhosh Kumar</a:t>
            </a:r>
          </a:p>
        </p:txBody>
      </p:sp>
    </p:spTree>
    <p:extLst>
      <p:ext uri="{BB962C8B-B14F-4D97-AF65-F5344CB8AC3E}">
        <p14:creationId xmlns:p14="http://schemas.microsoft.com/office/powerpoint/2010/main" val="3714782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E3D89-3007-5379-D332-29AF6EF8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26E1E5-E305-5880-8C3F-C10B57110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01393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89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DCD8E-A9F5-4CD0-3805-65432CDB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 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0DD237B-70D7-665A-F965-6D38AD596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22051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549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45315-44BD-6231-6A8A-53DF5B69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/>
              <a:t>Property Overview</a:t>
            </a:r>
          </a:p>
        </p:txBody>
      </p:sp>
      <p:pic>
        <p:nvPicPr>
          <p:cNvPr id="1026" name="Picture 2" descr="A car parked outside of a brick building&#10;&#10;Description automatically generated">
            <a:extLst>
              <a:ext uri="{FF2B5EF4-FFF2-40B4-BE49-F238E27FC236}">
                <a16:creationId xmlns:a16="http://schemas.microsoft.com/office/drawing/2014/main" id="{546763A9-8413-E9F6-42FF-A71A20C4A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2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57C30AAE-4312-6005-6900-DEF178F5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00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hree-family property for $1,050,000 </a:t>
            </a:r>
          </a:p>
          <a:p>
            <a:r>
              <a:rPr lang="en-US" sz="200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7 beds and 4 baths boasting a corner lot location at 39.37 x 102</a:t>
            </a:r>
          </a:p>
          <a:p>
            <a:r>
              <a:rPr lang="en-US" sz="2000"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200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onsists of (2) 3 bed 1.5 bath apartments</a:t>
            </a:r>
          </a:p>
          <a:p>
            <a:r>
              <a:rPr lang="en-US" sz="200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(1) 1 bed apartment with total 3,152 sqft</a:t>
            </a:r>
            <a:endParaRPr lang="en-US" sz="2000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9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5FB25-02EA-4B63-922E-389B7E44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Property Analysis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B30D64-B390-F06B-C174-F0A5BCF71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1121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34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90980-39FE-608A-7358-074FD7EF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Comparable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D7E0-89DB-AC08-76B1-FE3E4E9F2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511388"/>
            <a:ext cx="7028178" cy="786315"/>
          </a:xfrm>
        </p:spPr>
        <p:txBody>
          <a:bodyPr anchor="ctr"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Property 1:</a:t>
            </a:r>
            <a:r>
              <a:rPr lang="en-US" sz="1800" b="1" kern="100" dirty="0"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2600 East 21st Street #3A</a:t>
            </a:r>
            <a:r>
              <a:rPr lang="en-US" sz="1800" kern="100" dirty="0"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Studio 1 bath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7" name="Picture 6" descr="A screenshot of a website&#10;&#10;Description automatically generated">
            <a:extLst>
              <a:ext uri="{FF2B5EF4-FFF2-40B4-BE49-F238E27FC236}">
                <a16:creationId xmlns:a16="http://schemas.microsoft.com/office/drawing/2014/main" id="{CD875669-1C5F-8255-850F-37B1CBD03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826" y="1219457"/>
            <a:ext cx="3359785" cy="13150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24EA56-9AB9-F34B-705E-493128014E00}"/>
              </a:ext>
            </a:extLst>
          </p:cNvPr>
          <p:cNvSpPr txBox="1"/>
          <p:nvPr/>
        </p:nvSpPr>
        <p:spPr>
          <a:xfrm>
            <a:off x="4504548" y="2937080"/>
            <a:ext cx="6165476" cy="392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Property 2:</a:t>
            </a:r>
            <a:r>
              <a:rPr lang="en-US" b="1" kern="100" dirty="0"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2442 Ocean Avenue #4G</a:t>
            </a:r>
            <a:r>
              <a:rPr lang="en-US" sz="1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 bed 2 bath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12" descr="A screenshot of a website&#10;&#10;Description automatically generated">
            <a:extLst>
              <a:ext uri="{FF2B5EF4-FFF2-40B4-BE49-F238E27FC236}">
                <a16:creationId xmlns:a16="http://schemas.microsoft.com/office/drawing/2014/main" id="{9F2FE638-8F99-6274-F703-3106B3717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826" y="3732611"/>
            <a:ext cx="3441700" cy="202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9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8AF65-0C8D-BEB4-664D-EC2A5C02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Devolopement &amp; Expansion Opportunity’s 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719A82-A3B1-4EB3-FC46-3A09E8613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13070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691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425CE-9631-DF83-3FD4-12882E4F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Financial Breakdown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FD4F0DA-466B-0AA4-FAF9-4B2360B5C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535539"/>
              </p:ext>
            </p:extLst>
          </p:nvPr>
        </p:nvGraphicFramePr>
        <p:xfrm>
          <a:off x="6096000" y="855092"/>
          <a:ext cx="4646406" cy="4425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11556">
                  <a:extLst>
                    <a:ext uri="{9D8B030D-6E8A-4147-A177-3AD203B41FA5}">
                      <a16:colId xmlns:a16="http://schemas.microsoft.com/office/drawing/2014/main" val="2042927455"/>
                    </a:ext>
                  </a:extLst>
                </a:gridCol>
                <a:gridCol w="1034850">
                  <a:extLst>
                    <a:ext uri="{9D8B030D-6E8A-4147-A177-3AD203B41FA5}">
                      <a16:colId xmlns:a16="http://schemas.microsoft.com/office/drawing/2014/main" val="1673194622"/>
                    </a:ext>
                  </a:extLst>
                </a:gridCol>
              </a:tblGrid>
              <a:tr h="6317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Exhibits A: Rent &amp; Expenses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Rent/Expenses (per month)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8926770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 bedroom unit (first floor) 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4000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4360620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 bedroom unit (second floor) 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4000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56509563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 bedroom unit (ground floor)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2300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96811970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Studio unit with basement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1800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33944590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Vacancy Rate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0.25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82597495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Total Rent/mo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9,075 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07439282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7138184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Repair Cost/</a:t>
                      </a:r>
                      <a:r>
                        <a:rPr lang="en-US" sz="1200" dirty="0" err="1"/>
                        <a:t>mo</a:t>
                      </a:r>
                      <a:r>
                        <a:rPr lang="en-US" sz="1200" dirty="0"/>
                        <a:t>	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1,051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86855809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Insurance/</a:t>
                      </a:r>
                      <a:r>
                        <a:rPr lang="en-US" sz="1200" dirty="0" err="1"/>
                        <a:t>mo</a:t>
                      </a:r>
                      <a:endParaRPr lang="en-US" sz="1200" dirty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418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18583885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Taxes/</a:t>
                      </a:r>
                      <a:r>
                        <a:rPr lang="en-US" sz="1200" dirty="0" err="1"/>
                        <a:t>mo</a:t>
                      </a:r>
                      <a:endParaRPr lang="en-US" sz="1200" dirty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744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7626524"/>
                  </a:ext>
                </a:extLst>
              </a:tr>
              <a:tr h="3075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Total Expenses/</a:t>
                      </a:r>
                      <a:r>
                        <a:rPr lang="en-US" sz="1200" b="1" dirty="0" err="1"/>
                        <a:t>mo</a:t>
                      </a:r>
                      <a:endParaRPr lang="en-US" sz="1200" dirty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2,212</a:t>
                      </a:r>
                      <a:endParaRPr lang="en-US" sz="1200" dirty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0530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75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0DEAB-0A16-71E5-5406-2D3AF02C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Financial Breakdown Con’t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54F7A7-9032-407D-EF1E-A619B86C9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08096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821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D1300-9B1B-79BF-DE46-A473DA28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NOI, IRR and Sensitivity Analysis </a:t>
            </a:r>
          </a:p>
        </p:txBody>
      </p:sp>
      <p:pic>
        <p:nvPicPr>
          <p:cNvPr id="4" name="Content Placeholder 3" descr="A blue and black chart with numbers&#10;&#10;Description automatically generated">
            <a:extLst>
              <a:ext uri="{FF2B5EF4-FFF2-40B4-BE49-F238E27FC236}">
                <a16:creationId xmlns:a16="http://schemas.microsoft.com/office/drawing/2014/main" id="{59E9FFF9-BE3D-76D7-4F41-B94F3E168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11685"/>
            <a:ext cx="7225748" cy="40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8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Times New Roman</vt:lpstr>
      <vt:lpstr>Office Theme</vt:lpstr>
      <vt:lpstr>6633 Avenue M, Brooklyn, NY 11234</vt:lpstr>
      <vt:lpstr>Agenda </vt:lpstr>
      <vt:lpstr>Property Overview</vt:lpstr>
      <vt:lpstr>Property Analysis </vt:lpstr>
      <vt:lpstr>Comparable Properties</vt:lpstr>
      <vt:lpstr>Devolopement &amp; Expansion Opportunity’s   </vt:lpstr>
      <vt:lpstr>Financial Breakdown </vt:lpstr>
      <vt:lpstr>Financial Breakdown Con’t</vt:lpstr>
      <vt:lpstr>NOI, IRR and Sensitivity Analysis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6633 Avenue M, Brooklyn, NY 11234</dc:title>
  <dc:creator>Rosario, Erick M</dc:creator>
  <cp:lastModifiedBy>Rosario, Erick M</cp:lastModifiedBy>
  <cp:revision>1</cp:revision>
  <dcterms:created xsi:type="dcterms:W3CDTF">2024-04-09T20:19:21Z</dcterms:created>
  <dcterms:modified xsi:type="dcterms:W3CDTF">2024-04-09T21:10:02Z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0150e9-b158-425e-97d7-738cc28226d7_Enabled">
    <vt:lpwstr>true</vt:lpwstr>
  </property>
  <property fmtid="{D5CDD505-2E9C-101B-9397-08002B2CF9AE}" pid="3" name="MSIP_Label_c80150e9-b158-425e-97d7-738cc28226d7_SetDate">
    <vt:lpwstr>2024-04-09T21:09:47Z</vt:lpwstr>
  </property>
  <property fmtid="{D5CDD505-2E9C-101B-9397-08002B2CF9AE}" pid="4" name="MSIP_Label_c80150e9-b158-425e-97d7-738cc28226d7_Method">
    <vt:lpwstr>Standard</vt:lpwstr>
  </property>
  <property fmtid="{D5CDD505-2E9C-101B-9397-08002B2CF9AE}" pid="5" name="MSIP_Label_c80150e9-b158-425e-97d7-738cc28226d7_Name">
    <vt:lpwstr>Internal - Privacy</vt:lpwstr>
  </property>
  <property fmtid="{D5CDD505-2E9C-101B-9397-08002B2CF9AE}" pid="6" name="MSIP_Label_c80150e9-b158-425e-97d7-738cc28226d7_SiteId">
    <vt:lpwstr>e9aef9b7-25ca-4518-a881-33e546773136</vt:lpwstr>
  </property>
  <property fmtid="{D5CDD505-2E9C-101B-9397-08002B2CF9AE}" pid="7" name="MSIP_Label_c80150e9-b158-425e-97d7-738cc28226d7_ActionId">
    <vt:lpwstr>6af97bf0-de72-4cee-a4e5-0e76d52c6f05</vt:lpwstr>
  </property>
  <property fmtid="{D5CDD505-2E9C-101B-9397-08002B2CF9AE}" pid="8" name="MSIP_Label_c80150e9-b158-425e-97d7-738cc28226d7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