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67"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21" autoAdjust="0"/>
    <p:restoredTop sz="96340" autoAdjust="0"/>
  </p:normalViewPr>
  <p:slideViewPr>
    <p:cSldViewPr snapToGrid="0">
      <p:cViewPr varScale="1">
        <p:scale>
          <a:sx n="62" d="100"/>
          <a:sy n="62" d="100"/>
        </p:scale>
        <p:origin x="9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68E5AC-8FEB-46B7-A2DF-B46615F6DE9C}" type="datetimeFigureOut">
              <a:rPr lang="en-IN" smtClean="0"/>
              <a:t>20-12-2023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816AC5-495A-47AF-BD0D-7EFB8A307366}" type="slidenum">
              <a:rPr lang="en-IN" smtClean="0"/>
              <a:t>‹#›</a:t>
            </a:fld>
            <a:endParaRPr lang="en-IN"/>
          </a:p>
        </p:txBody>
      </p:sp>
    </p:spTree>
    <p:extLst>
      <p:ext uri="{BB962C8B-B14F-4D97-AF65-F5344CB8AC3E}">
        <p14:creationId xmlns:p14="http://schemas.microsoft.com/office/powerpoint/2010/main" val="569166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6816AC5-495A-47AF-BD0D-7EFB8A307366}" type="slidenum">
              <a:rPr lang="en-IN" smtClean="0"/>
              <a:t>4</a:t>
            </a:fld>
            <a:endParaRPr lang="en-IN"/>
          </a:p>
        </p:txBody>
      </p:sp>
    </p:spTree>
    <p:extLst>
      <p:ext uri="{BB962C8B-B14F-4D97-AF65-F5344CB8AC3E}">
        <p14:creationId xmlns:p14="http://schemas.microsoft.com/office/powerpoint/2010/main" val="1389980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20/12/2023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20/12/2023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20/12/2023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20/12/2023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20/12/2023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20/12/2023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t>20/12/2023</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t>‹#›</a:t>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a:p>
        </p:txBody>
      </p:sp>
      <p:pic>
        <p:nvPicPr>
          <p:cNvPr id="7" name="Picture 7"/>
          <p:cNvPicPr>
            <a:picLocks noChangeAspect="1"/>
          </p:cNvPicPr>
          <p:nvPr/>
        </p:nvPicPr>
        <p:blipFill rotWithShape="1">
          <a:blip r:embed="rId13">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hematology.org/" TargetMode="External"/><Relationship Id="rId2" Type="http://schemas.openxmlformats.org/officeDocument/2006/relationships/hyperlink" Target="https://link.springer.com/article/10.1007/s10278-019-00288-y" TargetMode="External"/><Relationship Id="rId1" Type="http://schemas.openxmlformats.org/officeDocument/2006/relationships/slideLayout" Target="../slideLayouts/slideLayout2.xml"/><Relationship Id="rId5" Type="http://schemas.openxmlformats.org/officeDocument/2006/relationships/hyperlink" Target="https://ieeexplore.ieee.org/document/7373572/" TargetMode="External"/><Relationship Id="rId4" Type="http://schemas.openxmlformats.org/officeDocument/2006/relationships/hyperlink" Target="https://journals.lww.com/cohematology/abstract/2017/03000/mixed_phenotype_acute_leukemia__current_challenges.10.aspx"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GB" dirty="0"/>
              <a:t>Analysis and Classification of Blood Cancer using Protein Sequences</a:t>
            </a:r>
          </a:p>
        </p:txBody>
      </p:sp>
      <p:sp>
        <p:nvSpPr>
          <p:cNvPr id="3" name="Subtitle 2"/>
          <p:cNvSpPr>
            <a:spLocks noGrp="1"/>
          </p:cNvSpPr>
          <p:nvPr>
            <p:ph type="subTitle" idx="1"/>
          </p:nvPr>
        </p:nvSpPr>
        <p:spPr>
          <a:xfrm>
            <a:off x="790469" y="2721956"/>
            <a:ext cx="3970594" cy="552184"/>
          </a:xfrm>
        </p:spPr>
        <p:txBody>
          <a:bodyPr/>
          <a:lstStyle/>
          <a:p>
            <a:pPr algn="l"/>
            <a:r>
              <a:rPr lang="en-GB" dirty="0"/>
              <a:t>Batch Number:</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866439245"/>
              </p:ext>
            </p:extLst>
          </p:nvPr>
        </p:nvGraphicFramePr>
        <p:xfrm>
          <a:off x="630904" y="3274141"/>
          <a:ext cx="6006202" cy="2225040"/>
        </p:xfrm>
        <a:graphic>
          <a:graphicData uri="http://schemas.openxmlformats.org/drawingml/2006/table">
            <a:tbl>
              <a:tblPr firstRow="1" bandRow="1">
                <a:tableStyleId>{2D5ABB26-0587-4C30-8999-92F81FD0307C}</a:tableStyleId>
              </a:tblPr>
              <a:tblGrid>
                <a:gridCol w="2311073">
                  <a:extLst>
                    <a:ext uri="{9D8B030D-6E8A-4147-A177-3AD203B41FA5}">
                      <a16:colId xmlns:a16="http://schemas.microsoft.com/office/drawing/2014/main" val="20000"/>
                    </a:ext>
                  </a:extLst>
                </a:gridCol>
                <a:gridCol w="3695129">
                  <a:extLst>
                    <a:ext uri="{9D8B030D-6E8A-4147-A177-3AD203B41FA5}">
                      <a16:colId xmlns:a16="http://schemas.microsoft.com/office/drawing/2014/main" val="2000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r>
                        <a:rPr lang="en-GB" dirty="0"/>
                        <a:t>20201CSE0041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Guda Mahitha</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ctr"/>
                      <a:r>
                        <a:rPr lang="en-GB" dirty="0"/>
                        <a:t>20201CSE0016</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err="1"/>
                        <a:t>Nanapu</a:t>
                      </a:r>
                      <a:r>
                        <a:rPr lang="en-GB" dirty="0"/>
                        <a:t> Sai </a:t>
                      </a:r>
                      <a:r>
                        <a:rPr lang="en-GB" dirty="0" err="1"/>
                        <a:t>Sreeram</a:t>
                      </a: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algn="ctr"/>
                      <a:r>
                        <a:rPr lang="en-GB" dirty="0"/>
                        <a:t>20201CSE0001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Shaik Mohammed Abdul Aziz</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pPr algn="ctr"/>
                      <a:r>
                        <a:rPr lang="en-GB" dirty="0"/>
                        <a:t>20201CSE0043</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err="1"/>
                        <a:t>Bijjam</a:t>
                      </a:r>
                      <a:r>
                        <a:rPr lang="en-GB"/>
                        <a:t> Adarsh Reddy</a:t>
                      </a: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a:txBody>
                    <a:bodyPr/>
                    <a:lstStyle/>
                    <a:p>
                      <a:pPr algn="ctr"/>
                      <a:r>
                        <a:rPr lang="en-GB" dirty="0"/>
                        <a:t>20201CSE0071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Niharika </a:t>
                      </a:r>
                      <a:r>
                        <a:rPr lang="en-GB" dirty="0" err="1"/>
                        <a:t>Vendidandi</a:t>
                      </a: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5" name="Subtitle 2"/>
          <p:cNvSpPr txBox="1"/>
          <p:nvPr/>
        </p:nvSpPr>
        <p:spPr>
          <a:xfrm>
            <a:off x="7009599" y="3102131"/>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2000" b="1" kern="120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914400" indent="0" algn="ctr" defTabSz="914400" rtl="0" eaLnBrk="1" latinLnBrk="0" hangingPunct="1">
              <a:spcBef>
                <a:spcPct val="20000"/>
              </a:spcBef>
              <a:buFont typeface="Arial" panose="020B0604020202020204" pitchFamily="34" charset="0"/>
              <a:buNone/>
              <a:defRPr sz="18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3716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18288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dirty="0"/>
          </a:p>
          <a:p>
            <a:pPr algn="l"/>
            <a:r>
              <a:rPr lang="en-GB" sz="1700" dirty="0" err="1"/>
              <a:t>Dr.</a:t>
            </a:r>
            <a:r>
              <a:rPr lang="en-GB" sz="1700" dirty="0"/>
              <a:t> Sanjeev P </a:t>
            </a:r>
            <a:r>
              <a:rPr lang="en-GB" sz="1700" dirty="0" err="1"/>
              <a:t>Kaulgud</a:t>
            </a:r>
            <a:endParaRPr lang="en-GB" sz="1700" dirty="0"/>
          </a:p>
          <a:p>
            <a:pPr algn="l"/>
            <a:r>
              <a:rPr lang="en-GB" sz="1700" dirty="0"/>
              <a:t>Assistant Professor</a:t>
            </a:r>
          </a:p>
          <a:p>
            <a:pPr algn="l"/>
            <a:r>
              <a:rPr lang="en-GB" sz="1700" dirty="0" err="1"/>
              <a:t>SoCSE</a:t>
            </a:r>
            <a:r>
              <a:rPr lang="en-GB" sz="1700" dirty="0"/>
              <a:t> &amp; IS</a:t>
            </a:r>
          </a:p>
          <a:p>
            <a:pPr algn="l"/>
            <a:r>
              <a:rPr lang="en-GB" sz="1700" dirty="0"/>
              <a:t>Presidency University</a:t>
            </a:r>
          </a:p>
          <a:p>
            <a:pPr algn="l"/>
            <a:endParaRPr lang="en-GB" dirty="0"/>
          </a:p>
        </p:txBody>
      </p:sp>
      <p:sp>
        <p:nvSpPr>
          <p:cNvPr id="6" name="Subtitle 2"/>
          <p:cNvSpPr txBox="1"/>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anose="020B0604020202020204" pitchFamily="34" charset="0"/>
              <a:buNone/>
              <a:defRPr sz="2000" b="1" kern="120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914400" indent="0" algn="ctr" defTabSz="914400" rtl="0" eaLnBrk="1" latinLnBrk="0" hangingPunct="1">
              <a:spcBef>
                <a:spcPct val="20000"/>
              </a:spcBef>
              <a:buFont typeface="Arial" panose="020B0604020202020204" pitchFamily="34" charset="0"/>
              <a:buNone/>
              <a:defRPr sz="18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3716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18288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t>Review-1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pPr algn="just"/>
            <a:r>
              <a:rPr lang="en-US" dirty="0"/>
              <a:t>In wrapping up our journey, we've built a smart tool that reads genetic information and gives us a heads-up if there's a chance of blood cancer. Here's what we've achieved:</a:t>
            </a:r>
          </a:p>
          <a:p>
            <a:pPr algn="just"/>
            <a:r>
              <a:rPr lang="en-US" dirty="0"/>
              <a:t>Our collective efforts are aligned with the goal of predicting blood cancer early, envisioning a future where individuals receive timely personalized treatments and ultimately, improved chances of recovery. </a:t>
            </a:r>
          </a:p>
          <a:p>
            <a:pPr algn="just"/>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6" name="Content Placeholder 5">
            <a:extLst>
              <a:ext uri="{FF2B5EF4-FFF2-40B4-BE49-F238E27FC236}">
                <a16:creationId xmlns:a16="http://schemas.microsoft.com/office/drawing/2014/main" id="{A680F2FB-D011-C763-ABCE-ED405D0F69F8}"/>
              </a:ext>
            </a:extLst>
          </p:cNvPr>
          <p:cNvSpPr>
            <a:spLocks noGrp="1"/>
          </p:cNvSpPr>
          <p:nvPr>
            <p:ph idx="1"/>
          </p:nvPr>
        </p:nvSpPr>
        <p:spPr/>
        <p:txBody>
          <a:bodyPr>
            <a:normAutofit/>
          </a:bodyPr>
          <a:lstStyle/>
          <a:p>
            <a:pPr algn="just"/>
            <a:r>
              <a:rPr lang="en-US" dirty="0" err="1"/>
              <a:t>Golubovskaya</a:t>
            </a:r>
            <a:r>
              <a:rPr lang="en-US" dirty="0"/>
              <a:t>, Finch R, and </a:t>
            </a:r>
            <a:r>
              <a:rPr lang="en-US" dirty="0" err="1"/>
              <a:t>Cance</a:t>
            </a:r>
            <a:r>
              <a:rPr lang="en-US" dirty="0"/>
              <a:t> W.G – 2005 - NCBI</a:t>
            </a:r>
            <a:endParaRPr lang="en-US" sz="1800" dirty="0">
              <a:latin typeface="Times New Roman" panose="02020603050405020304" pitchFamily="18" charset="0"/>
            </a:endParaRPr>
          </a:p>
          <a:p>
            <a:pPr algn="just"/>
            <a:r>
              <a:rPr lang="sv-SE" dirty="0"/>
              <a:t>R. B. Hegde, K. Prasad, H. Hebbar, B. M. K. Singh, and I. Sandhya – 2019 </a:t>
            </a:r>
          </a:p>
          <a:p>
            <a:pPr marL="0" indent="0" algn="just">
              <a:buNone/>
            </a:pPr>
            <a:r>
              <a:rPr lang="en-US" dirty="0"/>
              <a:t>   </a:t>
            </a:r>
            <a:r>
              <a:rPr lang="en-US" dirty="0">
                <a:hlinkClick r:id="rId2"/>
              </a:rPr>
              <a:t>https://link.springer.com/article/10.1007/s10278-019-00288-y</a:t>
            </a:r>
            <a:endParaRPr lang="en-US" dirty="0"/>
          </a:p>
          <a:p>
            <a:pPr algn="just"/>
            <a:r>
              <a:rPr lang="en-US" dirty="0"/>
              <a:t>Hematology TAS of facts-and-statistics,” 2018, </a:t>
            </a:r>
            <a:r>
              <a:rPr lang="en-US" dirty="0">
                <a:hlinkClick r:id="rId3"/>
              </a:rPr>
              <a:t>http://www.hematology.org/</a:t>
            </a:r>
            <a:r>
              <a:rPr lang="en-US" dirty="0"/>
              <a:t>.</a:t>
            </a:r>
          </a:p>
          <a:p>
            <a:pPr algn="just"/>
            <a:r>
              <a:rPr lang="en-US" dirty="0"/>
              <a:t>O. </a:t>
            </a:r>
            <a:r>
              <a:rPr lang="en-US" dirty="0" err="1"/>
              <a:t>Wolach</a:t>
            </a:r>
            <a:r>
              <a:rPr lang="en-US" dirty="0"/>
              <a:t> and R. M. Stone – 2017</a:t>
            </a:r>
            <a:r>
              <a:rPr lang="en-US" dirty="0">
                <a:hlinkClick r:id="rId4"/>
              </a:rPr>
              <a:t> https://journals.lww.com/cohematology/abstract/2017/03000/   mixed_phenotype_acute_leukemia__current_challenges.10.aspx</a:t>
            </a:r>
            <a:endParaRPr lang="en-US" dirty="0"/>
          </a:p>
          <a:p>
            <a:pPr algn="just"/>
            <a:r>
              <a:rPr lang="en-US" dirty="0"/>
              <a:t>F. Xing and L. Yang – 2016</a:t>
            </a:r>
          </a:p>
          <a:p>
            <a:pPr marL="0" indent="0" algn="just">
              <a:buNone/>
            </a:pPr>
            <a:r>
              <a:rPr lang="en-US" dirty="0"/>
              <a:t>   </a:t>
            </a:r>
            <a:r>
              <a:rPr lang="en-US" dirty="0">
                <a:hlinkClick r:id="rId5"/>
              </a:rPr>
              <a:t>https://ieeexplore.ieee.org/document/7373572/</a:t>
            </a:r>
            <a:endParaRPr lang="en-US" dirty="0"/>
          </a:p>
          <a:p>
            <a:pPr marL="0" indent="0" algn="just">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Contents</a:t>
            </a:r>
          </a:p>
        </p:txBody>
      </p:sp>
      <p:sp>
        <p:nvSpPr>
          <p:cNvPr id="3" name="Content Placeholder 2"/>
          <p:cNvSpPr>
            <a:spLocks noGrp="1"/>
          </p:cNvSpPr>
          <p:nvPr>
            <p:ph idx="1"/>
          </p:nvPr>
        </p:nvSpPr>
        <p:spPr/>
        <p:txBody>
          <a:bodyPr>
            <a:normAutofit/>
          </a:bodyPr>
          <a:lstStyle/>
          <a:p>
            <a:pPr algn="just"/>
            <a:r>
              <a:rPr lang="en-US" dirty="0"/>
              <a:t>Introduction</a:t>
            </a:r>
          </a:p>
          <a:p>
            <a:pPr algn="just"/>
            <a:r>
              <a:rPr lang="en-US" dirty="0"/>
              <a:t>Literature Review</a:t>
            </a:r>
          </a:p>
          <a:p>
            <a:pPr algn="just"/>
            <a:r>
              <a:rPr lang="en-US" dirty="0"/>
              <a:t>Proposed Method</a:t>
            </a:r>
          </a:p>
          <a:p>
            <a:pPr algn="just"/>
            <a:r>
              <a:rPr lang="en-US" dirty="0"/>
              <a:t>Objectives</a:t>
            </a:r>
          </a:p>
          <a:p>
            <a:pPr algn="just"/>
            <a:r>
              <a:rPr lang="en-US" dirty="0"/>
              <a:t>Methodology</a:t>
            </a:r>
          </a:p>
          <a:p>
            <a:pPr algn="just"/>
            <a:r>
              <a:rPr lang="en-US" dirty="0"/>
              <a:t>Timeline of the Project</a:t>
            </a:r>
          </a:p>
          <a:p>
            <a:pPr algn="just"/>
            <a:r>
              <a:rPr lang="en-US" dirty="0"/>
              <a:t>Expected Outcomes</a:t>
            </a:r>
          </a:p>
          <a:p>
            <a:pPr algn="just"/>
            <a:r>
              <a:rPr lang="en-US" dirty="0"/>
              <a:t>Conclusion </a:t>
            </a:r>
          </a:p>
          <a:p>
            <a:pPr algn="just"/>
            <a:r>
              <a:rPr lang="en-US" dirty="0"/>
              <a:t>References</a:t>
            </a:r>
          </a:p>
        </p:txBody>
      </p:sp>
    </p:spTree>
    <p:extLst>
      <p:ext uri="{BB962C8B-B14F-4D97-AF65-F5344CB8AC3E}">
        <p14:creationId xmlns:p14="http://schemas.microsoft.com/office/powerpoint/2010/main" val="114549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lnSpcReduction="10000"/>
          </a:bodyPr>
          <a:lstStyle/>
          <a:p>
            <a:pPr algn="just"/>
            <a:r>
              <a:rPr lang="en-US" dirty="0"/>
              <a:t>In this project, we aim to detect blood cancer through protein sequence analysis </a:t>
            </a:r>
          </a:p>
          <a:p>
            <a:pPr algn="just"/>
            <a:r>
              <a:rPr lang="en-US" dirty="0"/>
              <a:t>Blood cancer is a serious health issue that needs early identification for better treatment.</a:t>
            </a:r>
          </a:p>
          <a:p>
            <a:pPr algn="just"/>
            <a:r>
              <a:rPr lang="en-US" dirty="0"/>
              <a:t>Our project has two big goals: use Bio-Python and machine learning together, and finding blood cancer faster and more accurate, so people can get the right treatment sooner.</a:t>
            </a:r>
          </a:p>
          <a:p>
            <a:pPr algn="just"/>
            <a:r>
              <a:rPr lang="en-US" dirty="0"/>
              <a:t>We're investigating these sequences to discover signs that could help us find cancer early. </a:t>
            </a:r>
          </a:p>
          <a:p>
            <a:pPr algn="just"/>
            <a:r>
              <a:rPr lang="en-US" dirty="0"/>
              <a:t>With Bio Python and machine learning, we want to create a high-tech tool. This tool should be really good at spotting unusual patterns in protein sequences, making it faster and more accurate in catching blood cancer early.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4" name="Table 3">
            <a:extLst>
              <a:ext uri="{FF2B5EF4-FFF2-40B4-BE49-F238E27FC236}">
                <a16:creationId xmlns:a16="http://schemas.microsoft.com/office/drawing/2014/main" id="{0D244A51-EC46-6441-6D88-01DBE52EF96D}"/>
              </a:ext>
            </a:extLst>
          </p:cNvPr>
          <p:cNvGraphicFramePr>
            <a:graphicFrameLocks noGrp="1"/>
          </p:cNvGraphicFramePr>
          <p:nvPr>
            <p:extLst>
              <p:ext uri="{D42A27DB-BD31-4B8C-83A1-F6EECF244321}">
                <p14:modId xmlns:p14="http://schemas.microsoft.com/office/powerpoint/2010/main" val="3901678813"/>
              </p:ext>
            </p:extLst>
          </p:nvPr>
        </p:nvGraphicFramePr>
        <p:xfrm>
          <a:off x="812799" y="1200467"/>
          <a:ext cx="10667999" cy="4787095"/>
        </p:xfrm>
        <a:graphic>
          <a:graphicData uri="http://schemas.openxmlformats.org/drawingml/2006/table">
            <a:tbl>
              <a:tblPr firstRow="1" firstCol="1" bandRow="1">
                <a:tableStyleId>{5C22544A-7EE6-4342-B048-85BDC9FD1C3A}</a:tableStyleId>
              </a:tblPr>
              <a:tblGrid>
                <a:gridCol w="3162772">
                  <a:extLst>
                    <a:ext uri="{9D8B030D-6E8A-4147-A177-3AD203B41FA5}">
                      <a16:colId xmlns:a16="http://schemas.microsoft.com/office/drawing/2014/main" val="1482096032"/>
                    </a:ext>
                  </a:extLst>
                </a:gridCol>
                <a:gridCol w="2292247">
                  <a:extLst>
                    <a:ext uri="{9D8B030D-6E8A-4147-A177-3AD203B41FA5}">
                      <a16:colId xmlns:a16="http://schemas.microsoft.com/office/drawing/2014/main" val="3354341458"/>
                    </a:ext>
                  </a:extLst>
                </a:gridCol>
                <a:gridCol w="2292247">
                  <a:extLst>
                    <a:ext uri="{9D8B030D-6E8A-4147-A177-3AD203B41FA5}">
                      <a16:colId xmlns:a16="http://schemas.microsoft.com/office/drawing/2014/main" val="2548110474"/>
                    </a:ext>
                  </a:extLst>
                </a:gridCol>
                <a:gridCol w="2920733">
                  <a:extLst>
                    <a:ext uri="{9D8B030D-6E8A-4147-A177-3AD203B41FA5}">
                      <a16:colId xmlns:a16="http://schemas.microsoft.com/office/drawing/2014/main" val="167320417"/>
                    </a:ext>
                  </a:extLst>
                </a:gridCol>
              </a:tblGrid>
              <a:tr h="294080">
                <a:tc>
                  <a:txBody>
                    <a:bodyPr/>
                    <a:lstStyle/>
                    <a:p>
                      <a:pPr algn="ctr">
                        <a:lnSpc>
                          <a:spcPct val="107000"/>
                        </a:lnSpc>
                        <a:spcAft>
                          <a:spcPts val="800"/>
                        </a:spcAft>
                      </a:pPr>
                      <a:r>
                        <a:rPr lang="en-IN" sz="1200" kern="100">
                          <a:effectLst/>
                        </a:rPr>
                        <a:t>Title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100">
                          <a:effectLst/>
                        </a:rPr>
                        <a:t>Author name and year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100">
                          <a:effectLst/>
                        </a:rPr>
                        <a:t>Algorithm Used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kern="100">
                          <a:effectLst/>
                        </a:rPr>
                        <a:t>Accuracy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3407156"/>
                  </a:ext>
                </a:extLst>
              </a:tr>
              <a:tr h="824442">
                <a:tc>
                  <a:txBody>
                    <a:bodyPr/>
                    <a:lstStyle/>
                    <a:p>
                      <a:pPr algn="ctr">
                        <a:lnSpc>
                          <a:spcPct val="107000"/>
                        </a:lnSpc>
                        <a:spcAft>
                          <a:spcPts val="800"/>
                        </a:spcAft>
                      </a:pPr>
                      <a:r>
                        <a:rPr lang="en-IN" sz="1200" kern="100">
                          <a:effectLst/>
                        </a:rPr>
                        <a:t> </a:t>
                      </a:r>
                      <a:endParaRPr lang="en-IN" sz="1100" kern="100">
                        <a:effectLst/>
                      </a:endParaRPr>
                    </a:p>
                    <a:p>
                      <a:pPr algn="ctr">
                        <a:lnSpc>
                          <a:spcPct val="107000"/>
                        </a:lnSpc>
                        <a:spcAft>
                          <a:spcPts val="800"/>
                        </a:spcAft>
                      </a:pPr>
                      <a:r>
                        <a:rPr lang="en-IN" sz="1200" kern="100">
                          <a:effectLst/>
                        </a:rPr>
                        <a:t>Machine learning models for predicting prognosis in blood cancers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100">
                          <a:effectLst/>
                        </a:rPr>
                        <a:t> </a:t>
                      </a:r>
                      <a:endParaRPr lang="en-IN" sz="1100" kern="100">
                        <a:effectLst/>
                      </a:endParaRPr>
                    </a:p>
                    <a:p>
                      <a:pPr algn="ctr">
                        <a:lnSpc>
                          <a:spcPct val="107000"/>
                        </a:lnSpc>
                        <a:spcAft>
                          <a:spcPts val="800"/>
                        </a:spcAft>
                      </a:pPr>
                      <a:r>
                        <a:rPr lang="en-IN" sz="1200" kern="100">
                          <a:effectLst/>
                        </a:rPr>
                        <a:t>Sathirapongsasuti et al. (2018)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br>
                        <a:rPr lang="en-IN" sz="1200" kern="100">
                          <a:effectLst/>
                        </a:rPr>
                      </a:br>
                      <a:r>
                        <a:rPr lang="en-IN" sz="1200" kern="100">
                          <a:effectLst/>
                        </a:rPr>
                        <a:t>Naive Bayes classifier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100" dirty="0">
                          <a:effectLst/>
                        </a:rPr>
                        <a:t> </a:t>
                      </a:r>
                      <a:endParaRPr lang="en-IN" sz="1100" kern="100" dirty="0">
                        <a:effectLst/>
                      </a:endParaRPr>
                    </a:p>
                    <a:p>
                      <a:pPr algn="ctr">
                        <a:lnSpc>
                          <a:spcPct val="107000"/>
                        </a:lnSpc>
                        <a:spcAft>
                          <a:spcPts val="800"/>
                        </a:spcAft>
                      </a:pPr>
                      <a:r>
                        <a:rPr lang="en-IN" sz="1200" kern="100" dirty="0">
                          <a:effectLst/>
                        </a:rPr>
                        <a:t>83.41%</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699811"/>
                  </a:ext>
                </a:extLst>
              </a:tr>
              <a:tr h="975149">
                <a:tc>
                  <a:txBody>
                    <a:bodyPr/>
                    <a:lstStyle/>
                    <a:p>
                      <a:pPr algn="ctr">
                        <a:lnSpc>
                          <a:spcPct val="107000"/>
                        </a:lnSpc>
                        <a:spcAft>
                          <a:spcPts val="800"/>
                        </a:spcAft>
                      </a:pPr>
                      <a:r>
                        <a:rPr lang="en-IN" sz="1200" kern="100">
                          <a:effectLst/>
                        </a:rPr>
                        <a:t> </a:t>
                      </a:r>
                      <a:endParaRPr lang="en-IN" sz="1100" kern="100">
                        <a:effectLst/>
                      </a:endParaRPr>
                    </a:p>
                    <a:p>
                      <a:pPr algn="ctr">
                        <a:lnSpc>
                          <a:spcPct val="107000"/>
                        </a:lnSpc>
                        <a:spcAft>
                          <a:spcPts val="800"/>
                        </a:spcAft>
                      </a:pPr>
                      <a:r>
                        <a:rPr lang="en-IN" sz="1200" kern="100">
                          <a:effectLst/>
                        </a:rPr>
                        <a:t>Predicting risk of leukemia and lymphoma recurrence using machine learning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100">
                          <a:effectLst/>
                        </a:rPr>
                        <a:t>Kim et al. (2019)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200" kern="100">
                          <a:effectLst/>
                        </a:rPr>
                        <a:t> </a:t>
                      </a:r>
                      <a:endParaRPr lang="en-IN" sz="1100" kern="100">
                        <a:effectLst/>
                      </a:endParaRPr>
                    </a:p>
                    <a:p>
                      <a:pPr algn="ctr">
                        <a:lnSpc>
                          <a:spcPct val="107000"/>
                        </a:lnSpc>
                        <a:spcAft>
                          <a:spcPts val="800"/>
                        </a:spcAft>
                      </a:pPr>
                      <a:r>
                        <a:rPr lang="en-IN" sz="1200" kern="100">
                          <a:effectLst/>
                        </a:rPr>
                        <a:t>Random forest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100">
                          <a:effectLst/>
                        </a:rPr>
                        <a:t> </a:t>
                      </a:r>
                      <a:endParaRPr lang="en-IN" sz="1100" kern="100">
                        <a:effectLst/>
                      </a:endParaRPr>
                    </a:p>
                    <a:p>
                      <a:pPr algn="ctr">
                        <a:lnSpc>
                          <a:spcPct val="107000"/>
                        </a:lnSpc>
                        <a:spcAft>
                          <a:spcPts val="800"/>
                        </a:spcAft>
                      </a:pPr>
                      <a:r>
                        <a:rPr lang="en-IN" sz="1200" kern="100">
                          <a:effectLst/>
                        </a:rPr>
                        <a:t>94.67%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52044397"/>
                  </a:ext>
                </a:extLst>
              </a:tr>
              <a:tr h="1000171">
                <a:tc>
                  <a:txBody>
                    <a:bodyPr/>
                    <a:lstStyle/>
                    <a:p>
                      <a:pPr algn="ctr">
                        <a:lnSpc>
                          <a:spcPct val="107000"/>
                        </a:lnSpc>
                        <a:spcAft>
                          <a:spcPts val="800"/>
                        </a:spcAft>
                      </a:pPr>
                      <a:r>
                        <a:rPr lang="en-IN" sz="1200" kern="100" dirty="0">
                          <a:effectLst/>
                        </a:rPr>
                        <a:t> </a:t>
                      </a:r>
                      <a:endParaRPr lang="en-IN" sz="1100" kern="100" dirty="0">
                        <a:effectLst/>
                      </a:endParaRPr>
                    </a:p>
                    <a:p>
                      <a:pPr algn="ctr">
                        <a:lnSpc>
                          <a:spcPct val="107000"/>
                        </a:lnSpc>
                        <a:spcAft>
                          <a:spcPts val="800"/>
                        </a:spcAft>
                      </a:pPr>
                      <a:r>
                        <a:rPr lang="en-IN" sz="1200" kern="100" dirty="0">
                          <a:effectLst/>
                        </a:rPr>
                        <a:t>Early detection of blood cancers using deep learning on medical images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100">
                          <a:effectLst/>
                        </a:rPr>
                        <a:t> </a:t>
                      </a:r>
                      <a:endParaRPr lang="en-IN" sz="1100" kern="100">
                        <a:effectLst/>
                      </a:endParaRPr>
                    </a:p>
                    <a:p>
                      <a:pPr algn="ctr">
                        <a:lnSpc>
                          <a:spcPct val="107000"/>
                        </a:lnSpc>
                        <a:spcAft>
                          <a:spcPts val="800"/>
                        </a:spcAft>
                      </a:pPr>
                      <a:r>
                        <a:rPr lang="en-IN" sz="1200" kern="100">
                          <a:effectLst/>
                        </a:rPr>
                        <a:t>Esteva et al. (2017)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100">
                          <a:effectLst/>
                        </a:rPr>
                        <a:t> </a:t>
                      </a:r>
                      <a:endParaRPr lang="en-IN" sz="1100" kern="100">
                        <a:effectLst/>
                      </a:endParaRPr>
                    </a:p>
                    <a:p>
                      <a:pPr algn="ctr">
                        <a:lnSpc>
                          <a:spcPct val="107000"/>
                        </a:lnSpc>
                        <a:spcAft>
                          <a:spcPts val="800"/>
                        </a:spcAft>
                      </a:pPr>
                      <a:r>
                        <a:rPr lang="en-IN" sz="1200" kern="100">
                          <a:effectLst/>
                        </a:rPr>
                        <a:t>Convolutional neural networks (CNNs)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100" dirty="0">
                          <a:effectLst/>
                        </a:rPr>
                        <a:t> </a:t>
                      </a:r>
                      <a:endParaRPr lang="en-IN" sz="1100" kern="100" dirty="0">
                        <a:effectLst/>
                      </a:endParaRPr>
                    </a:p>
                    <a:p>
                      <a:pPr algn="ctr">
                        <a:lnSpc>
                          <a:spcPct val="107000"/>
                        </a:lnSpc>
                        <a:spcAft>
                          <a:spcPts val="800"/>
                        </a:spcAft>
                      </a:pPr>
                      <a:r>
                        <a:rPr lang="en-IN" sz="1200" kern="100" dirty="0">
                          <a:effectLst/>
                        </a:rPr>
                        <a:t>88.333%</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92454427"/>
                  </a:ext>
                </a:extLst>
              </a:tr>
              <a:tr h="790329">
                <a:tc>
                  <a:txBody>
                    <a:bodyPr/>
                    <a:lstStyle/>
                    <a:p>
                      <a:pPr algn="ctr">
                        <a:lnSpc>
                          <a:spcPct val="107000"/>
                        </a:lnSpc>
                        <a:spcAft>
                          <a:spcPts val="800"/>
                        </a:spcAft>
                      </a:pPr>
                      <a:r>
                        <a:rPr lang="en-IN" sz="1200" kern="100">
                          <a:effectLst/>
                        </a:rPr>
                        <a:t> </a:t>
                      </a:r>
                      <a:endParaRPr lang="en-IN" sz="1100" kern="100">
                        <a:effectLst/>
                      </a:endParaRPr>
                    </a:p>
                    <a:p>
                      <a:pPr algn="ctr">
                        <a:lnSpc>
                          <a:spcPct val="107000"/>
                        </a:lnSpc>
                        <a:spcAft>
                          <a:spcPts val="800"/>
                        </a:spcAft>
                      </a:pPr>
                      <a:r>
                        <a:rPr lang="en-IN" sz="1200" kern="100">
                          <a:effectLst/>
                        </a:rPr>
                        <a:t>Integration of multi-omics data for blood cancer prediction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100" dirty="0">
                          <a:effectLst/>
                        </a:rPr>
                        <a:t> </a:t>
                      </a:r>
                      <a:endParaRPr lang="en-IN" sz="1100" kern="100" dirty="0">
                        <a:effectLst/>
                      </a:endParaRPr>
                    </a:p>
                    <a:p>
                      <a:pPr algn="ctr">
                        <a:lnSpc>
                          <a:spcPct val="107000"/>
                        </a:lnSpc>
                        <a:spcAft>
                          <a:spcPts val="800"/>
                        </a:spcAft>
                      </a:pPr>
                      <a:r>
                        <a:rPr lang="en-IN" sz="1200" kern="100" dirty="0">
                          <a:effectLst/>
                        </a:rPr>
                        <a:t>Zhang et al. (2020)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br>
                        <a:rPr lang="en-IN" sz="1200" kern="100">
                          <a:effectLst/>
                        </a:rPr>
                      </a:br>
                      <a:r>
                        <a:rPr lang="en-IN" sz="1200" kern="100">
                          <a:effectLst/>
                        </a:rPr>
                        <a:t>Linear regression</a:t>
                      </a:r>
                      <a:endParaRPr lang="en-IN" sz="1100" kern="100">
                        <a:effectLst/>
                      </a:endParaRPr>
                    </a:p>
                    <a:p>
                      <a:pPr algn="ctr">
                        <a:lnSpc>
                          <a:spcPct val="107000"/>
                        </a:lnSpc>
                        <a:spcAft>
                          <a:spcPts val="800"/>
                        </a:spcAft>
                      </a:pPr>
                      <a:r>
                        <a:rPr lang="en-IN" sz="12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100">
                          <a:effectLst/>
                        </a:rPr>
                        <a:t> </a:t>
                      </a:r>
                      <a:endParaRPr lang="en-IN" sz="1100" kern="100">
                        <a:effectLst/>
                      </a:endParaRPr>
                    </a:p>
                    <a:p>
                      <a:pPr algn="ctr">
                        <a:lnSpc>
                          <a:spcPct val="107000"/>
                        </a:lnSpc>
                        <a:spcAft>
                          <a:spcPts val="800"/>
                        </a:spcAft>
                      </a:pPr>
                      <a:r>
                        <a:rPr lang="en-IN" sz="1200" kern="100">
                          <a:effectLst/>
                        </a:rPr>
                        <a:t>96.68%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5936690"/>
                  </a:ext>
                </a:extLst>
              </a:tr>
              <a:tr h="902924">
                <a:tc>
                  <a:txBody>
                    <a:bodyPr/>
                    <a:lstStyle/>
                    <a:p>
                      <a:pPr algn="ctr">
                        <a:lnSpc>
                          <a:spcPct val="107000"/>
                        </a:lnSpc>
                        <a:spcAft>
                          <a:spcPts val="800"/>
                        </a:spcAft>
                      </a:pPr>
                      <a:r>
                        <a:rPr lang="en-IN" sz="1200" kern="100">
                          <a:effectLst/>
                        </a:rPr>
                        <a:t> </a:t>
                      </a:r>
                      <a:endParaRPr lang="en-IN" sz="1100" kern="100">
                        <a:effectLst/>
                      </a:endParaRPr>
                    </a:p>
                    <a:p>
                      <a:pPr algn="ctr">
                        <a:lnSpc>
                          <a:spcPct val="107000"/>
                        </a:lnSpc>
                        <a:spcAft>
                          <a:spcPts val="800"/>
                        </a:spcAft>
                      </a:pPr>
                      <a:r>
                        <a:rPr lang="en-IN" sz="1200" kern="100">
                          <a:effectLst/>
                        </a:rPr>
                        <a:t>Predictive modeling of treatment response in blood cancer patients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100">
                          <a:effectLst/>
                        </a:rPr>
                        <a:t> </a:t>
                      </a:r>
                      <a:endParaRPr lang="en-IN" sz="1100" kern="100">
                        <a:effectLst/>
                      </a:endParaRPr>
                    </a:p>
                    <a:p>
                      <a:pPr algn="ctr">
                        <a:lnSpc>
                          <a:spcPct val="107000"/>
                        </a:lnSpc>
                        <a:spcAft>
                          <a:spcPts val="800"/>
                        </a:spcAft>
                      </a:pPr>
                      <a:r>
                        <a:rPr lang="en-IN" sz="1200" kern="100">
                          <a:effectLst/>
                        </a:rPr>
                        <a:t>Patel et al. (2021)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200" kern="100" dirty="0">
                          <a:effectLst/>
                        </a:rPr>
                        <a:t>        Logistic regression</a:t>
                      </a:r>
                      <a:endParaRPr lang="en-IN" sz="1100" kern="100" dirty="0">
                        <a:effectLst/>
                      </a:endParaRPr>
                    </a:p>
                    <a:p>
                      <a:pPr algn="l">
                        <a:lnSpc>
                          <a:spcPct val="107000"/>
                        </a:lnSpc>
                        <a:spcAft>
                          <a:spcPts val="800"/>
                        </a:spcAft>
                      </a:pPr>
                      <a:r>
                        <a:rPr lang="en-IN" sz="1200" kern="100" dirty="0">
                          <a:effectLst/>
                        </a:rPr>
                        <a:t>                    &amp;</a:t>
                      </a:r>
                      <a:endParaRPr lang="en-IN" sz="1100" kern="100" dirty="0">
                        <a:effectLst/>
                      </a:endParaRPr>
                    </a:p>
                    <a:p>
                      <a:pPr algn="l">
                        <a:lnSpc>
                          <a:spcPct val="107000"/>
                        </a:lnSpc>
                        <a:spcAft>
                          <a:spcPts val="800"/>
                        </a:spcAft>
                      </a:pPr>
                      <a:r>
                        <a:rPr lang="en-IN" sz="1200" kern="100" dirty="0">
                          <a:effectLst/>
                        </a:rPr>
                        <a:t>          Decision-making</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100" dirty="0">
                          <a:effectLst/>
                        </a:rPr>
                        <a:t> </a:t>
                      </a:r>
                      <a:endParaRPr lang="en-IN" sz="1100" kern="100" dirty="0">
                        <a:effectLst/>
                      </a:endParaRPr>
                    </a:p>
                    <a:p>
                      <a:pPr algn="ctr">
                        <a:lnSpc>
                          <a:spcPct val="107000"/>
                        </a:lnSpc>
                        <a:spcAft>
                          <a:spcPts val="800"/>
                        </a:spcAft>
                      </a:pPr>
                      <a:r>
                        <a:rPr lang="en-IN" sz="1200" kern="100" dirty="0">
                          <a:effectLst/>
                        </a:rPr>
                        <a:t>93.79%</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5068880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lnSpcReduction="10000"/>
          </a:bodyPr>
          <a:lstStyle/>
          <a:p>
            <a:pPr algn="just"/>
            <a:r>
              <a:rPr lang="en-US" dirty="0"/>
              <a:t>First, we got information from a scientific database (NCBI) about genes linked to cancer. </a:t>
            </a:r>
          </a:p>
          <a:p>
            <a:pPr algn="just"/>
            <a:r>
              <a:rPr lang="en-US" dirty="0"/>
              <a:t>Then, using a tool called Bio-Python, we looked at specific patterns in the genetic data, finding certain sequences (k-</a:t>
            </a:r>
            <a:r>
              <a:rPr lang="en-US" dirty="0" err="1"/>
              <a:t>mers</a:t>
            </a:r>
            <a:r>
              <a:rPr lang="en-US" dirty="0"/>
              <a:t>) that appear frequently and counting how often they don't match </a:t>
            </a:r>
            <a:r>
              <a:rPr lang="en-US" dirty="0" err="1"/>
              <a:t>perfectly.We</a:t>
            </a:r>
            <a:r>
              <a:rPr lang="en-US" dirty="0"/>
              <a:t> pinpointed the most common k-</a:t>
            </a:r>
            <a:r>
              <a:rPr lang="en-US" dirty="0" err="1"/>
              <a:t>mer</a:t>
            </a:r>
            <a:r>
              <a:rPr lang="en-US" dirty="0"/>
              <a:t> associated with causing cancer. </a:t>
            </a:r>
          </a:p>
          <a:p>
            <a:pPr algn="just"/>
            <a:r>
              <a:rPr lang="en-US" dirty="0"/>
              <a:t>Next, we used machine learning to teach a computer program to predict blood cancer based on this key genetic feature. We checked how well our model worked by testing it with new data.</a:t>
            </a:r>
          </a:p>
          <a:p>
            <a:pPr algn="just"/>
            <a:r>
              <a:rPr lang="en-US" dirty="0"/>
              <a:t> This method combines biology and computer science to identify potential genetic markers for cancer and create a computer model that can predict blood cancer based on these genetic patterns.</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pPr algn="just"/>
            <a:r>
              <a:rPr lang="en-US" dirty="0"/>
              <a:t>Our main goal is to develop a tool by combining the capabilities of Bio-Python and machine learning. We aspire to achieve faster and more accurate early blood cancer detection. </a:t>
            </a:r>
          </a:p>
          <a:p>
            <a:pPr algn="just"/>
            <a:r>
              <a:rPr lang="en-US" dirty="0"/>
              <a:t>We're on a mission to find cancer by looking at "k-</a:t>
            </a:r>
            <a:r>
              <a:rPr lang="en-US" dirty="0" err="1"/>
              <a:t>mers</a:t>
            </a:r>
            <a:r>
              <a:rPr lang="en-US" dirty="0"/>
              <a:t>," which are like tiny genetic patterns. By focusing on the most common k-</a:t>
            </a:r>
            <a:r>
              <a:rPr lang="en-US" dirty="0" err="1"/>
              <a:t>mers</a:t>
            </a:r>
            <a:r>
              <a:rPr lang="en-US" dirty="0"/>
              <a:t>, we believe we can point directly to signs of cancer in the genetic code. It's like finding a special mark that helps us spot the presence of cancer more easily.</a:t>
            </a:r>
          </a:p>
          <a:p>
            <a:pPr algn="just"/>
            <a:r>
              <a:rPr lang="en-US" dirty="0"/>
              <a:t>The goal is to quickly find any unusual signs that might indicate blood cancer. By doing this, we hope to make it easier for doctors to detect blood cancer early and give the right treatment to people faster.</a:t>
            </a:r>
          </a:p>
          <a:p>
            <a:pPr marL="0" indent="0" algn="just">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normAutofit lnSpcReduction="10000"/>
          </a:bodyPr>
          <a:lstStyle/>
          <a:p>
            <a:pPr algn="just"/>
            <a:r>
              <a:rPr lang="en-US" dirty="0"/>
              <a:t>This methodology outlines the essential steps from data collection to continuous improvement, providing a foundation for the early detection of blood cancer through protein sequence analysis.</a:t>
            </a:r>
          </a:p>
          <a:p>
            <a:pPr algn="just"/>
            <a:r>
              <a:rPr lang="en-US" dirty="0"/>
              <a:t>Data Collection   </a:t>
            </a:r>
          </a:p>
          <a:p>
            <a:pPr algn="just"/>
            <a:r>
              <a:rPr lang="en-US" dirty="0"/>
              <a:t>Data Preprocessing with Bio-Python          </a:t>
            </a:r>
          </a:p>
          <a:p>
            <a:pPr algn="just"/>
            <a:r>
              <a:rPr lang="en-US" dirty="0"/>
              <a:t>K-</a:t>
            </a:r>
            <a:r>
              <a:rPr lang="en-US" dirty="0" err="1"/>
              <a:t>mer</a:t>
            </a:r>
            <a:r>
              <a:rPr lang="en-US" dirty="0"/>
              <a:t> Analysis with Bio-Python              </a:t>
            </a:r>
          </a:p>
          <a:p>
            <a:pPr algn="just"/>
            <a:r>
              <a:rPr lang="en-US" dirty="0"/>
              <a:t>Identification of Cancer-Associated K-</a:t>
            </a:r>
            <a:r>
              <a:rPr lang="en-US" dirty="0" err="1"/>
              <a:t>mers</a:t>
            </a:r>
            <a:r>
              <a:rPr lang="en-US" dirty="0"/>
              <a:t>                        </a:t>
            </a:r>
          </a:p>
          <a:p>
            <a:pPr algn="just"/>
            <a:r>
              <a:rPr lang="en-US" dirty="0"/>
              <a:t>Feature Extraction for Machine Learning                             </a:t>
            </a:r>
          </a:p>
          <a:p>
            <a:pPr algn="just"/>
            <a:r>
              <a:rPr lang="en-US" dirty="0"/>
              <a:t>Dataset Splitting and Model Selection             </a:t>
            </a:r>
          </a:p>
          <a:p>
            <a:pPr algn="just"/>
            <a:r>
              <a:rPr lang="en-US" dirty="0"/>
              <a:t>Interpretation of Results                 </a:t>
            </a:r>
          </a:p>
          <a:p>
            <a:pPr algn="just"/>
            <a:r>
              <a:rPr lang="en-US" dirty="0"/>
              <a:t>prediction of cancer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7" name="Content Placeholder 6">
            <a:extLst>
              <a:ext uri="{FF2B5EF4-FFF2-40B4-BE49-F238E27FC236}">
                <a16:creationId xmlns:a16="http://schemas.microsoft.com/office/drawing/2014/main" id="{BD682B63-8875-8E0F-0D33-4869812D37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800" y="951607"/>
            <a:ext cx="7397393" cy="4954785"/>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lstStyle/>
          <a:p>
            <a:pPr algn="just"/>
            <a:r>
              <a:rPr lang="en-US" dirty="0"/>
              <a:t>A smart computer program that can look at genetic information (protein sequences) and tell if it's normal or might indicate blood cancer.</a:t>
            </a:r>
          </a:p>
          <a:p>
            <a:pPr algn="just"/>
            <a:r>
              <a:rPr lang="en-US" dirty="0"/>
              <a:t>In this process we get two main things</a:t>
            </a:r>
          </a:p>
          <a:p>
            <a:pPr algn="just"/>
            <a:r>
              <a:rPr lang="en-GB" dirty="0"/>
              <a:t>Analysis- </a:t>
            </a:r>
            <a:r>
              <a:rPr lang="en-US" dirty="0"/>
              <a:t>Analysis refers to the process of examining and breaking down a complex system into its components to understand how they function and interact.</a:t>
            </a:r>
            <a:endParaRPr lang="en-GB" dirty="0"/>
          </a:p>
          <a:p>
            <a:pPr algn="just"/>
            <a:r>
              <a:rPr lang="en-GB" dirty="0"/>
              <a:t>Classification- </a:t>
            </a:r>
            <a:r>
              <a:rPr lang="en-US" dirty="0"/>
              <a:t>Classification is a specific task within machine learning and data analysis where the goal is to categorize items into predefined classes or categories based on their features or attributes.</a:t>
            </a:r>
            <a:endParaRPr lang="en-GB" dirty="0"/>
          </a:p>
        </p:txBody>
      </p:sp>
    </p:spTree>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435</TotalTime>
  <Words>953</Words>
  <Application>Microsoft Office PowerPoint</Application>
  <PresentationFormat>Widescreen</PresentationFormat>
  <Paragraphs>122</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Bookman Old Style</vt:lpstr>
      <vt:lpstr>Calibri</vt:lpstr>
      <vt:lpstr>Times New Roman</vt:lpstr>
      <vt:lpstr>Verdana</vt:lpstr>
      <vt:lpstr>Bioinformatics</vt:lpstr>
      <vt:lpstr>Analysis and Classification of Blood Cancer using Protein Sequences</vt:lpstr>
      <vt:lpstr>Contents</vt:lpstr>
      <vt:lpstr>Introduction</vt:lpstr>
      <vt:lpstr>Literature Review</vt:lpstr>
      <vt:lpstr>Proposed Method</vt:lpstr>
      <vt:lpstr>Objectives</vt:lpstr>
      <vt:lpstr>Methodology</vt:lpstr>
      <vt:lpstr>Timeline of Project</vt:lpstr>
      <vt:lpstr>Expected Outcomes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Mahitha Guda</cp:lastModifiedBy>
  <cp:revision>40</cp:revision>
  <dcterms:created xsi:type="dcterms:W3CDTF">2023-03-16T03:26:00Z</dcterms:created>
  <dcterms:modified xsi:type="dcterms:W3CDTF">2023-12-20T18:01:29Z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E1CFE1C57CE14A5AB0B1D17FCCAE9644_13</vt:lpwstr>
  </property>
  <property fmtid="{D5CDD505-2E9C-101B-9397-08002B2CF9AE}" pid="3" name="KSOProductBuildVer">
    <vt:lpwstr>1033-12.2.0.13266</vt:lpwstr>
  </property>
</Properties>
</file>