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Figtree"/>
      <p:regular r:id="rId27"/>
      <p:bold r:id="rId28"/>
      <p:italic r:id="rId29"/>
      <p:boldItalic r:id="rId30"/>
    </p:embeddedFont>
    <p:embeddedFont>
      <p:font typeface="Figtree Black"/>
      <p:bold r:id="rId31"/>
      <p:boldItalic r:id="rId32"/>
    </p:embeddedFont>
    <p:embeddedFont>
      <p:font typeface="Hanken Grotesk"/>
      <p:regular r:id="rId33"/>
      <p:bold r:id="rId34"/>
      <p:italic r:id="rId35"/>
      <p:boldItalic r:id="rId36"/>
    </p:embeddedFont>
    <p:embeddedFont>
      <p:font typeface="Lato"/>
      <p:regular r:id="rId37"/>
      <p:bold r:id="rId38"/>
      <p:italic r:id="rId39"/>
      <p:boldItalic r:id="rId40"/>
    </p:embeddedFont>
    <p:embeddedFont>
      <p:font typeface="Figtree SemiBold"/>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42" Type="http://schemas.openxmlformats.org/officeDocument/2006/relationships/font" Target="fonts/FigtreeSemiBold-bold.fntdata"/><Relationship Id="rId41" Type="http://schemas.openxmlformats.org/officeDocument/2006/relationships/font" Target="fonts/FigtreeSemiBold-regular.fntdata"/><Relationship Id="rId22" Type="http://schemas.openxmlformats.org/officeDocument/2006/relationships/slide" Target="slides/slide17.xml"/><Relationship Id="rId44" Type="http://schemas.openxmlformats.org/officeDocument/2006/relationships/font" Target="fonts/FigtreeSemiBold-boldItalic.fntdata"/><Relationship Id="rId21" Type="http://schemas.openxmlformats.org/officeDocument/2006/relationships/slide" Target="slides/slide16.xml"/><Relationship Id="rId43" Type="http://schemas.openxmlformats.org/officeDocument/2006/relationships/font" Target="fonts/FigtreeSemiBold-italic.fntdata"/><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font" Target="fonts/Figtree-bold.fntdata"/><Relationship Id="rId27" Type="http://schemas.openxmlformats.org/officeDocument/2006/relationships/font" Target="fonts/Figtre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gtree-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gtreeBlack-bold.fntdata"/><Relationship Id="rId30" Type="http://schemas.openxmlformats.org/officeDocument/2006/relationships/font" Target="fonts/Figtree-boldItalic.fntdata"/><Relationship Id="rId11" Type="http://schemas.openxmlformats.org/officeDocument/2006/relationships/slide" Target="slides/slide6.xml"/><Relationship Id="rId33" Type="http://schemas.openxmlformats.org/officeDocument/2006/relationships/font" Target="fonts/HankenGrotesk-regular.fntdata"/><Relationship Id="rId10" Type="http://schemas.openxmlformats.org/officeDocument/2006/relationships/slide" Target="slides/slide5.xml"/><Relationship Id="rId32" Type="http://schemas.openxmlformats.org/officeDocument/2006/relationships/font" Target="fonts/FigtreeBlack-boldItalic.fntdata"/><Relationship Id="rId13" Type="http://schemas.openxmlformats.org/officeDocument/2006/relationships/slide" Target="slides/slide8.xml"/><Relationship Id="rId35" Type="http://schemas.openxmlformats.org/officeDocument/2006/relationships/font" Target="fonts/HankenGrotesk-italic.fntdata"/><Relationship Id="rId12" Type="http://schemas.openxmlformats.org/officeDocument/2006/relationships/slide" Target="slides/slide7.xml"/><Relationship Id="rId34" Type="http://schemas.openxmlformats.org/officeDocument/2006/relationships/font" Target="fonts/HankenGrotesk-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HankenGrotesk-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35a2ead9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35a2ead9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35a2ead9b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35a2ead9b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35a2ead9b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35a2ead9b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35a2ead9bf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35a2ead9bf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35a2ead9b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35a2ead9b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35a2ead9b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35a2ead9b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35a2ead9b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35a2ead9b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3fa9a4a86c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3fa9a4a86c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3fa9a4a86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3fa9a4a86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3fa9a4a86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3fa9a4a86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2a4ff6606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a4ff6606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2a57fd2fbd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2a57fd2fbd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2a4ff66068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2a4ff66068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2a4ff66068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2a4ff66068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2a4ff6606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2a4ff6606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2a4ff6606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2a4ff6606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2a4ff6606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2a4ff6606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3fa9a4a8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fa9a4a8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3fa9a4a86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3fa9a4a86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35a2ead9b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35a2ead9b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3" name="Google Shape;13;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4" name="Google Shape;14;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1"/>
          <p:cNvGrpSpPr/>
          <p:nvPr/>
        </p:nvGrpSpPr>
        <p:grpSpPr>
          <a:xfrm>
            <a:off x="727425" y="-382650"/>
            <a:ext cx="7703400" cy="5907300"/>
            <a:chOff x="727425" y="-382650"/>
            <a:chExt cx="7703400" cy="5907300"/>
          </a:xfrm>
        </p:grpSpPr>
        <p:sp>
          <p:nvSpPr>
            <p:cNvPr id="82" name="Google Shape;8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85" name="Google Shape;8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8"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94" name="Google Shape;94;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6" name="Google Shape;96;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 name="Google Shape;97;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8" name="Google Shape;98;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9" name="Google Shape;99;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4" name="Google Shape;104;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5" name="Google Shape;105;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8" name="Google Shape;108;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9" name="Google Shape;109;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0" name="Google Shape;110;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1" name="Google Shape;111;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2" name="Google Shape;112;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3"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18" name="Google Shape;118;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19" name="Google Shape;119;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2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26" name="Google Shape;126;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9"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34" name="Google Shape;134;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35" name="Google Shape;135;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37" name="Shape 137"/>
        <p:cNvGrpSpPr/>
        <p:nvPr/>
      </p:nvGrpSpPr>
      <p:grpSpPr>
        <a:xfrm>
          <a:off x="0" y="0"/>
          <a:ext cx="0" cy="0"/>
          <a:chOff x="0" y="0"/>
          <a:chExt cx="0" cy="0"/>
        </a:xfrm>
      </p:grpSpPr>
      <p:sp>
        <p:nvSpPr>
          <p:cNvPr id="138" name="Google Shape;138;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7"/>
          <p:cNvGrpSpPr/>
          <p:nvPr/>
        </p:nvGrpSpPr>
        <p:grpSpPr>
          <a:xfrm>
            <a:off x="232200" y="232800"/>
            <a:ext cx="8937900" cy="4932875"/>
            <a:chOff x="232200" y="232800"/>
            <a:chExt cx="8937900" cy="4932875"/>
          </a:xfrm>
        </p:grpSpPr>
        <p:sp>
          <p:nvSpPr>
            <p:cNvPr id="140" name="Google Shape;140;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43" name="Google Shape;143;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44" name="Google Shape;144;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45"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0" name="Google Shape;150;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51" name="Google Shape;151;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52" name="Google Shape;152;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3"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1" name="Google Shape;161;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 name="Google Shape;162;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3" name="Google Shape;163;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4" name="Google Shape;164;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5" name="Google Shape;165;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6"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0" name="Google Shape;170;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1" name="Google Shape;171;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5" name="Google Shape;175;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6" name="Google Shape;176;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8" name="Google Shape;178;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9" name="Google Shape;179;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0" name="Google Shape;180;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1" name="Google Shape;181;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2" name="Google Shape;182;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1" name="Google Shape;21;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2" name="Google Shape;22;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83"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189" name="Google Shape;18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1" name="Google Shape;19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2" name="Google Shape;19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3" name="Google Shape;19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4" name="Google Shape;19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5" name="Google Shape;19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6"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01" name="Google Shape;201;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02" name="Google Shape;20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4" name="Google Shape;204;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6" name="Google Shape;206;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7" name="Google Shape;207;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8" name="Google Shape;208;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9" name="Google Shape;209;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0" name="Google Shape;210;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1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16" name="Google Shape;216;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17" name="Google Shape;21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9" name="Google Shape;219;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0" name="Google Shape;220;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1" name="Google Shape;221;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2" name="Google Shape;222;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3" name="Google Shape;223;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 name="Google Shape;224;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5" name="Google Shape;225;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6" name="Google Shape;226;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7" name="Google Shape;227;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8" name="Google Shape;228;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30"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36" name="Google Shape;236;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37" name="Google Shape;237;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9" name="Google Shape;239;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41" name="Google Shape;241;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43"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49" name="Google Shape;249;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50"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56" name="Google Shape;256;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7"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62" name="Google Shape;262;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63" name="Google Shape;263;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4" name="Google Shape;264;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66"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73"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0" name="Google Shape;30;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 name="Google Shape;37;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8" name="Google Shape;38;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1" name="Google Shape;41;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2" name="Google Shape;42;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3" name="Google Shape;43;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0" name="Google Shape;50;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1" name="Google Shape;51;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7"/>
          <p:cNvGrpSpPr/>
          <p:nvPr/>
        </p:nvGrpSpPr>
        <p:grpSpPr>
          <a:xfrm>
            <a:off x="-19050" y="-16000"/>
            <a:ext cx="8930250" cy="4933300"/>
            <a:chOff x="-19050" y="-16000"/>
            <a:chExt cx="8930250" cy="4933300"/>
          </a:xfrm>
        </p:grpSpPr>
        <p:sp>
          <p:nvSpPr>
            <p:cNvPr id="56" name="Google Shape;56;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59" name="Google Shape;59;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67" name="Google Shape;67;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0"/>
          <p:cNvSpPr/>
          <p:nvPr>
            <p:ph idx="2" type="pic"/>
          </p:nvPr>
        </p:nvSpPr>
        <p:spPr>
          <a:xfrm>
            <a:off x="0" y="0"/>
            <a:ext cx="9144000" cy="5143500"/>
          </a:xfrm>
          <a:prstGeom prst="rect">
            <a:avLst/>
          </a:prstGeom>
          <a:noFill/>
          <a:ln>
            <a:noFill/>
          </a:ln>
        </p:spPr>
      </p:sp>
      <p:sp>
        <p:nvSpPr>
          <p:cNvPr id="78" name="Google Shape;78;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ctrTitle"/>
          </p:nvPr>
        </p:nvSpPr>
        <p:spPr>
          <a:xfrm>
            <a:off x="1087125" y="1343250"/>
            <a:ext cx="7267500" cy="13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500">
                <a:latin typeface="Figtree SemiBold"/>
                <a:ea typeface="Figtree SemiBold"/>
                <a:cs typeface="Figtree SemiBold"/>
                <a:sym typeface="Figtree SemiBold"/>
              </a:rPr>
              <a:t>New Spark solutions for distributed frequent itemset and association rule mining algorithms</a:t>
            </a:r>
            <a:endParaRPr sz="2500">
              <a:latin typeface="Figtree SemiBold"/>
              <a:ea typeface="Figtree SemiBold"/>
              <a:cs typeface="Figtree SemiBold"/>
              <a:sym typeface="Figtree SemiBold"/>
            </a:endParaRPr>
          </a:p>
          <a:p>
            <a:pPr indent="0" lvl="0" marL="0" rtl="0" algn="l">
              <a:spcBef>
                <a:spcPts val="0"/>
              </a:spcBef>
              <a:spcAft>
                <a:spcPts val="0"/>
              </a:spcAft>
              <a:buNone/>
            </a:pPr>
            <a:r>
              <a:rPr lang="en" sz="2500">
                <a:latin typeface="Figtree SemiBold"/>
                <a:ea typeface="Figtree SemiBold"/>
                <a:cs typeface="Figtree SemiBold"/>
                <a:sym typeface="Figtree SemiBold"/>
              </a:rPr>
              <a:t>				</a:t>
            </a:r>
            <a:r>
              <a:rPr lang="en" sz="2500">
                <a:latin typeface="Figtree"/>
                <a:ea typeface="Figtree"/>
                <a:cs typeface="Figtree"/>
                <a:sym typeface="Figtree"/>
              </a:rPr>
              <a:t>(From Springer 2024)</a:t>
            </a:r>
            <a:endParaRPr sz="2500">
              <a:latin typeface="Figtree"/>
              <a:ea typeface="Figtree"/>
              <a:cs typeface="Figtree"/>
              <a:sym typeface="Figtree"/>
            </a:endParaRPr>
          </a:p>
        </p:txBody>
      </p:sp>
      <p:sp>
        <p:nvSpPr>
          <p:cNvPr id="284" name="Google Shape;284;p30"/>
          <p:cNvSpPr txBox="1"/>
          <p:nvPr>
            <p:ph idx="1" type="subTitle"/>
          </p:nvPr>
        </p:nvSpPr>
        <p:spPr>
          <a:xfrm>
            <a:off x="4834700" y="3437650"/>
            <a:ext cx="3289200" cy="717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Figtree"/>
              <a:buChar char="-"/>
            </a:pPr>
            <a:r>
              <a:rPr lang="en" sz="1700">
                <a:latin typeface="Figtree"/>
                <a:ea typeface="Figtree"/>
                <a:cs typeface="Figtree"/>
                <a:sym typeface="Figtree"/>
              </a:rPr>
              <a:t>MAHIZHA N S (21PW13) &amp;</a:t>
            </a:r>
            <a:endParaRPr sz="1700">
              <a:latin typeface="Figtree"/>
              <a:ea typeface="Figtree"/>
              <a:cs typeface="Figtree"/>
              <a:sym typeface="Figtree"/>
            </a:endParaRPr>
          </a:p>
          <a:p>
            <a:pPr indent="0" lvl="0" marL="457200" rtl="0" algn="l">
              <a:spcBef>
                <a:spcPts val="0"/>
              </a:spcBef>
              <a:spcAft>
                <a:spcPts val="0"/>
              </a:spcAft>
              <a:buNone/>
            </a:pPr>
            <a:r>
              <a:rPr lang="en" sz="1700">
                <a:latin typeface="Figtree"/>
                <a:ea typeface="Figtree"/>
                <a:cs typeface="Figtree"/>
                <a:sym typeface="Figtree"/>
              </a:rPr>
              <a:t>MEENA S (21PW14)</a:t>
            </a:r>
            <a:endParaRPr sz="1700">
              <a:latin typeface="Figtree"/>
              <a:ea typeface="Figtree"/>
              <a:cs typeface="Figtree"/>
              <a:sym typeface="Figtr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solutions</a:t>
            </a:r>
            <a:endParaRPr/>
          </a:p>
          <a:p>
            <a:pPr indent="0" lvl="0" marL="0" rtl="0" algn="l">
              <a:spcBef>
                <a:spcPts val="0"/>
              </a:spcBef>
              <a:spcAft>
                <a:spcPts val="0"/>
              </a:spcAft>
              <a:buNone/>
            </a:pPr>
            <a:r>
              <a:t/>
            </a:r>
            <a:endParaRPr/>
          </a:p>
        </p:txBody>
      </p:sp>
      <p:sp>
        <p:nvSpPr>
          <p:cNvPr id="338" name="Google Shape;338;p39"/>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BigData - MapReduce() - manages all data transfers and communications, provides redundancy, fault-</a:t>
            </a:r>
            <a:r>
              <a:rPr lang="en"/>
              <a:t>t</a:t>
            </a:r>
            <a:r>
              <a:rPr lang="en"/>
              <a:t>olerance and job scheduling.</a:t>
            </a:r>
            <a:endParaRPr/>
          </a:p>
          <a:p>
            <a:pPr indent="-279400" lvl="0" marL="457200" rtl="0" algn="l">
              <a:spcBef>
                <a:spcPts val="0"/>
              </a:spcBef>
              <a:spcAft>
                <a:spcPts val="0"/>
              </a:spcAft>
              <a:buSzPts val="800"/>
              <a:buChar char="●"/>
            </a:pPr>
            <a:r>
              <a:rPr lang="en"/>
              <a:t>Map() -&gt; the processing of data and returns the data transformed into key value pairs.</a:t>
            </a:r>
            <a:endParaRPr/>
          </a:p>
          <a:p>
            <a:pPr indent="0" lvl="0" marL="0" rtl="0" algn="l">
              <a:spcBef>
                <a:spcPts val="0"/>
              </a:spcBef>
              <a:spcAft>
                <a:spcPts val="0"/>
              </a:spcAft>
              <a:buNone/>
            </a:pPr>
            <a:r>
              <a:t/>
            </a:r>
            <a:endParaRPr/>
          </a:p>
          <a:p>
            <a:pPr indent="-279400" lvl="0" marL="457200" rtl="0" algn="l">
              <a:spcBef>
                <a:spcPts val="0"/>
              </a:spcBef>
              <a:spcAft>
                <a:spcPts val="0"/>
              </a:spcAft>
              <a:buSzPts val="800"/>
              <a:buChar char="●"/>
            </a:pPr>
            <a:r>
              <a:rPr lang="en"/>
              <a:t>Reduce() -&gt; aggregates the lists of (key, value)  pairs sharing the same key to obtain a piece of processed data (compute frequency)</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pic>
        <p:nvPicPr>
          <p:cNvPr id="339" name="Google Shape;339;p39"/>
          <p:cNvPicPr preferRelativeResize="0"/>
          <p:nvPr/>
        </p:nvPicPr>
        <p:blipFill>
          <a:blip r:embed="rId3">
            <a:alphaModFix/>
          </a:blip>
          <a:stretch>
            <a:fillRect/>
          </a:stretch>
        </p:blipFill>
        <p:spPr>
          <a:xfrm>
            <a:off x="2030450" y="2009875"/>
            <a:ext cx="3773975" cy="305750"/>
          </a:xfrm>
          <a:prstGeom prst="rect">
            <a:avLst/>
          </a:prstGeom>
          <a:noFill/>
          <a:ln>
            <a:noFill/>
          </a:ln>
        </p:spPr>
      </p:pic>
      <p:pic>
        <p:nvPicPr>
          <p:cNvPr id="340" name="Google Shape;340;p39"/>
          <p:cNvPicPr preferRelativeResize="0"/>
          <p:nvPr/>
        </p:nvPicPr>
        <p:blipFill>
          <a:blip r:embed="rId4">
            <a:alphaModFix/>
          </a:blip>
          <a:stretch>
            <a:fillRect/>
          </a:stretch>
        </p:blipFill>
        <p:spPr>
          <a:xfrm>
            <a:off x="1991200" y="2768925"/>
            <a:ext cx="4716299" cy="37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Solution</a:t>
            </a:r>
            <a:endParaRPr/>
          </a:p>
        </p:txBody>
      </p:sp>
      <p:sp>
        <p:nvSpPr>
          <p:cNvPr id="346" name="Google Shape;346;p40"/>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Spark </a:t>
            </a:r>
            <a:r>
              <a:rPr lang="en"/>
              <a:t>allows in-memory computing, so complex </a:t>
            </a:r>
            <a:r>
              <a:rPr lang="en"/>
              <a:t>algorithms can be developed.</a:t>
            </a:r>
            <a:endParaRPr/>
          </a:p>
          <a:p>
            <a:pPr indent="-279400" lvl="0" marL="457200" rtl="0" algn="l">
              <a:spcBef>
                <a:spcPts val="0"/>
              </a:spcBef>
              <a:spcAft>
                <a:spcPts val="0"/>
              </a:spcAft>
              <a:buSzPts val="800"/>
              <a:buChar char="●"/>
            </a:pPr>
            <a:r>
              <a:rPr lang="en"/>
              <a:t>Supports an advanced Directed Acyclic Graph (DAG) execution engine that enables cyclic data flow.</a:t>
            </a:r>
            <a:r>
              <a:rPr lang="en"/>
              <a:t> </a:t>
            </a:r>
            <a:endParaRPr/>
          </a:p>
          <a:p>
            <a:pPr indent="-279400" lvl="0" marL="457200" rtl="0" algn="l">
              <a:spcBef>
                <a:spcPts val="0"/>
              </a:spcBef>
              <a:spcAft>
                <a:spcPts val="0"/>
              </a:spcAft>
              <a:buSzPts val="800"/>
              <a:buChar char="●"/>
            </a:pPr>
            <a:r>
              <a:rPr lang="en"/>
              <a:t>Data structure -&gt; Resilient distributed dataset (RDD) - data collections are distributed across the clusters.</a:t>
            </a:r>
            <a:endParaRPr/>
          </a:p>
          <a:p>
            <a:pPr indent="-279400" lvl="0" marL="457200" rtl="0" algn="l">
              <a:spcBef>
                <a:spcPts val="0"/>
              </a:spcBef>
              <a:spcAft>
                <a:spcPts val="0"/>
              </a:spcAft>
              <a:buSzPts val="800"/>
              <a:buChar char="●"/>
            </a:pPr>
            <a:r>
              <a:rPr lang="en"/>
              <a:t>Some </a:t>
            </a:r>
            <a:r>
              <a:rPr lang="en"/>
              <a:t>primitive</a:t>
            </a:r>
            <a:r>
              <a:rPr lang="en"/>
              <a:t> spark functions:</a:t>
            </a:r>
            <a:endParaRPr/>
          </a:p>
          <a:p>
            <a:pPr indent="-304800" lvl="1" marL="914400" rtl="0" algn="l">
              <a:spcBef>
                <a:spcPts val="0"/>
              </a:spcBef>
              <a:spcAft>
                <a:spcPts val="0"/>
              </a:spcAft>
              <a:buSzPts val="1200"/>
              <a:buChar char="○"/>
            </a:pPr>
            <a:r>
              <a:rPr lang="en"/>
              <a:t>Map: Applies a transformation function to each element of RDD and returns a transformed RDD.</a:t>
            </a:r>
            <a:endParaRPr/>
          </a:p>
          <a:p>
            <a:pPr indent="-304800" lvl="1" marL="914400" rtl="0" algn="l">
              <a:spcBef>
                <a:spcPts val="0"/>
              </a:spcBef>
              <a:spcAft>
                <a:spcPts val="0"/>
              </a:spcAft>
              <a:buSzPts val="1200"/>
              <a:buChar char="○"/>
            </a:pPr>
            <a:r>
              <a:rPr lang="en"/>
              <a:t>FlatMap: Similar to Map, but each input item can be mapped to 0 or more output items.</a:t>
            </a:r>
            <a:endParaRPr/>
          </a:p>
          <a:p>
            <a:pPr indent="-304800" lvl="1" marL="914400" rtl="0" algn="l">
              <a:spcBef>
                <a:spcPts val="0"/>
              </a:spcBef>
              <a:spcAft>
                <a:spcPts val="0"/>
              </a:spcAft>
              <a:buSzPts val="1200"/>
              <a:buChar char="○"/>
            </a:pPr>
            <a:r>
              <a:rPr lang="en"/>
              <a:t>Reduce: Aggregates the elements of the dataset using an aggregation function.</a:t>
            </a:r>
            <a:endParaRPr/>
          </a:p>
          <a:p>
            <a:pPr indent="-279400" lvl="0" marL="457200" rtl="0" algn="l">
              <a:spcBef>
                <a:spcPts val="0"/>
              </a:spcBef>
              <a:spcAft>
                <a:spcPts val="0"/>
              </a:spcAft>
              <a:buSzPts val="800"/>
              <a:buChar char="●"/>
            </a:pPr>
            <a:r>
              <a:rPr lang="en"/>
              <a:t>Broadcast variables </a:t>
            </a:r>
            <a:r>
              <a:rPr lang="en"/>
              <a:t>which</a:t>
            </a:r>
            <a:r>
              <a:rPr lang="en"/>
              <a:t> are the global variables.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
              <a:t>DApriori: Apriori big data approach</a:t>
            </a:r>
            <a:endParaRPr/>
          </a:p>
        </p:txBody>
      </p:sp>
      <p:sp>
        <p:nvSpPr>
          <p:cNvPr id="352" name="Google Shape;352;p41"/>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Figtree"/>
              <a:buAutoNum type="arabicParenR"/>
            </a:pPr>
            <a:r>
              <a:rPr b="1" lang="en" sz="1100">
                <a:solidFill>
                  <a:srgbClr val="000000"/>
                </a:solidFill>
                <a:latin typeface="Figtree"/>
                <a:ea typeface="Figtree"/>
                <a:cs typeface="Figtree"/>
                <a:sym typeface="Figtree"/>
              </a:rPr>
              <a:t>First Phase: Item Frequency Calculation</a:t>
            </a:r>
            <a:endParaRPr b="1" sz="1100">
              <a:solidFill>
                <a:srgbClr val="000000"/>
              </a:solidFill>
              <a:latin typeface="Figtree"/>
              <a:ea typeface="Figtree"/>
              <a:cs typeface="Figtree"/>
              <a:sym typeface="Figtree"/>
            </a:endParaRPr>
          </a:p>
          <a:p>
            <a:pPr indent="-298450" lvl="0" marL="457200" rtl="0" algn="l">
              <a:spcBef>
                <a:spcPts val="0"/>
              </a:spcBef>
              <a:spcAft>
                <a:spcPts val="0"/>
              </a:spcAft>
              <a:buClr>
                <a:srgbClr val="000000"/>
              </a:buClr>
              <a:buSzPts val="1100"/>
              <a:buFont typeface="Figtree"/>
              <a:buChar char="●"/>
            </a:pPr>
            <a:r>
              <a:rPr lang="en" sz="1100">
                <a:solidFill>
                  <a:srgbClr val="000000"/>
                </a:solidFill>
                <a:latin typeface="Figtree"/>
                <a:ea typeface="Figtree"/>
                <a:cs typeface="Figtree"/>
                <a:sym typeface="Figtree"/>
              </a:rPr>
              <a:t>The process begins by loading the dataset and determining the frequency of each item across transactions.</a:t>
            </a:r>
            <a:endParaRPr sz="1100">
              <a:solidFill>
                <a:srgbClr val="000000"/>
              </a:solidFill>
              <a:latin typeface="Figtree"/>
              <a:ea typeface="Figtree"/>
              <a:cs typeface="Figtree"/>
              <a:sym typeface="Figtree"/>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Figtree"/>
                <a:ea typeface="Figtree"/>
                <a:cs typeface="Figtree"/>
                <a:sym typeface="Figtree"/>
              </a:rPr>
              <a:t>A </a:t>
            </a:r>
            <a:r>
              <a:rPr b="1" lang="en" sz="1100">
                <a:solidFill>
                  <a:srgbClr val="000000"/>
                </a:solidFill>
                <a:latin typeface="Figtree"/>
                <a:ea typeface="Figtree"/>
                <a:cs typeface="Figtree"/>
                <a:sym typeface="Figtree"/>
              </a:rPr>
              <a:t>FlatMap function</a:t>
            </a:r>
            <a:r>
              <a:rPr lang="en" sz="1100">
                <a:solidFill>
                  <a:srgbClr val="000000"/>
                </a:solidFill>
                <a:latin typeface="Figtree"/>
                <a:ea typeface="Figtree"/>
                <a:cs typeface="Figtree"/>
                <a:sym typeface="Figtree"/>
              </a:rPr>
              <a:t> is employed to ensure that each item in a transaction is processed individually. This is crucial for the subsequent Map function, which generates pairs in the format of </a:t>
            </a:r>
            <a:r>
              <a:rPr lang="en" sz="1100">
                <a:solidFill>
                  <a:srgbClr val="188038"/>
                </a:solidFill>
                <a:latin typeface="Figtree"/>
                <a:ea typeface="Figtree"/>
                <a:cs typeface="Figtree"/>
                <a:sym typeface="Figtree"/>
              </a:rPr>
              <a:t>item; 1</a:t>
            </a:r>
            <a:r>
              <a:rPr lang="en" sz="1100">
                <a:solidFill>
                  <a:srgbClr val="000000"/>
                </a:solidFill>
                <a:latin typeface="Figtree"/>
                <a:ea typeface="Figtree"/>
                <a:cs typeface="Figtree"/>
                <a:sym typeface="Figtree"/>
              </a:rPr>
              <a:t> for each occurrence of an item in a transaction.</a:t>
            </a:r>
            <a:endParaRPr sz="1100">
              <a:solidFill>
                <a:srgbClr val="000000"/>
              </a:solidFill>
              <a:latin typeface="Figtree"/>
              <a:ea typeface="Figtree"/>
              <a:cs typeface="Figtree"/>
              <a:sym typeface="Figtree"/>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Figtree"/>
                <a:ea typeface="Figtree"/>
                <a:cs typeface="Figtree"/>
                <a:sym typeface="Figtree"/>
              </a:rPr>
              <a:t>The </a:t>
            </a:r>
            <a:r>
              <a:rPr b="1" lang="en" sz="1100">
                <a:solidFill>
                  <a:srgbClr val="000000"/>
                </a:solidFill>
                <a:latin typeface="Figtree"/>
                <a:ea typeface="Figtree"/>
                <a:cs typeface="Figtree"/>
                <a:sym typeface="Figtree"/>
              </a:rPr>
              <a:t>Reduce phase</a:t>
            </a:r>
            <a:r>
              <a:rPr lang="en" sz="1100">
                <a:solidFill>
                  <a:srgbClr val="000000"/>
                </a:solidFill>
                <a:latin typeface="Figtree"/>
                <a:ea typeface="Figtree"/>
                <a:cs typeface="Figtree"/>
                <a:sym typeface="Figtree"/>
              </a:rPr>
              <a:t> then merges these pairs by their keys, filtering out items that do not meet the </a:t>
            </a:r>
            <a:r>
              <a:rPr b="1" lang="en" sz="1100">
                <a:solidFill>
                  <a:srgbClr val="000000"/>
                </a:solidFill>
                <a:latin typeface="Figtree"/>
                <a:ea typeface="Figtree"/>
                <a:cs typeface="Figtree"/>
                <a:sym typeface="Figtree"/>
              </a:rPr>
              <a:t>Minimum Support (MinSupp)</a:t>
            </a:r>
            <a:r>
              <a:rPr lang="en" sz="1100">
                <a:solidFill>
                  <a:srgbClr val="000000"/>
                </a:solidFill>
                <a:latin typeface="Figtree"/>
                <a:ea typeface="Figtree"/>
                <a:cs typeface="Figtree"/>
                <a:sym typeface="Figtree"/>
              </a:rPr>
              <a:t> threshold. This phase effectively identifies the frequent individual items in the dataset.</a:t>
            </a:r>
            <a:endParaRPr sz="1100">
              <a:solidFill>
                <a:srgbClr val="000000"/>
              </a:solidFill>
              <a:latin typeface="Figtree"/>
              <a:ea typeface="Figtree"/>
              <a:cs typeface="Figtree"/>
              <a:sym typeface="Figtree"/>
            </a:endParaRPr>
          </a:p>
          <a:p>
            <a:pPr indent="0" lvl="0" marL="0" rtl="0" algn="l">
              <a:spcBef>
                <a:spcPts val="1200"/>
              </a:spcBef>
              <a:spcAft>
                <a:spcPts val="0"/>
              </a:spcAft>
              <a:buNone/>
            </a:pPr>
            <a:r>
              <a:rPr b="1" lang="en" sz="1100">
                <a:solidFill>
                  <a:srgbClr val="000000"/>
                </a:solidFill>
                <a:latin typeface="Figtree"/>
                <a:ea typeface="Figtree"/>
                <a:cs typeface="Figtree"/>
                <a:sym typeface="Figtree"/>
              </a:rPr>
              <a:t>    2)     Second Phase: Candidate Itemset Generation</a:t>
            </a:r>
            <a:endParaRPr b="1" sz="1100">
              <a:solidFill>
                <a:srgbClr val="000000"/>
              </a:solidFill>
              <a:latin typeface="Figtree"/>
              <a:ea typeface="Figtree"/>
              <a:cs typeface="Figtree"/>
              <a:sym typeface="Figtree"/>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Figtree"/>
                <a:ea typeface="Figtree"/>
                <a:cs typeface="Figtree"/>
                <a:sym typeface="Figtree"/>
              </a:rPr>
              <a:t>The frequent items identified in the first phase are used to generate candidate itemsets of greater length, leveraging the </a:t>
            </a:r>
            <a:r>
              <a:rPr b="1" lang="en" sz="1100">
                <a:solidFill>
                  <a:srgbClr val="000000"/>
                </a:solidFill>
                <a:latin typeface="Figtree"/>
                <a:ea typeface="Figtree"/>
                <a:cs typeface="Figtree"/>
                <a:sym typeface="Figtree"/>
              </a:rPr>
              <a:t>downward closure property</a:t>
            </a:r>
            <a:r>
              <a:rPr lang="en" sz="1100">
                <a:solidFill>
                  <a:srgbClr val="000000"/>
                </a:solidFill>
                <a:latin typeface="Figtree"/>
                <a:ea typeface="Figtree"/>
                <a:cs typeface="Figtree"/>
                <a:sym typeface="Figtree"/>
              </a:rPr>
              <a:t> of frequent itemsets.</a:t>
            </a:r>
            <a:endParaRPr sz="1100">
              <a:solidFill>
                <a:srgbClr val="000000"/>
              </a:solidFill>
              <a:latin typeface="Figtree"/>
              <a:ea typeface="Figtree"/>
              <a:cs typeface="Figtree"/>
              <a:sym typeface="Figtree"/>
            </a:endParaRPr>
          </a:p>
          <a:p>
            <a:pPr indent="-298450" lvl="0" marL="457200" rtl="0" algn="l">
              <a:spcBef>
                <a:spcPts val="0"/>
              </a:spcBef>
              <a:spcAft>
                <a:spcPts val="0"/>
              </a:spcAft>
              <a:buClr>
                <a:srgbClr val="000000"/>
              </a:buClr>
              <a:buSzPts val="1100"/>
              <a:buFont typeface="Figtree"/>
              <a:buChar char="●"/>
            </a:pPr>
            <a:r>
              <a:rPr lang="en" sz="1100">
                <a:solidFill>
                  <a:srgbClr val="000000"/>
                </a:solidFill>
                <a:latin typeface="Figtree"/>
                <a:ea typeface="Figtree"/>
                <a:cs typeface="Figtree"/>
                <a:sym typeface="Figtree"/>
              </a:rPr>
              <a:t>Similar to the first phase, this stage also utilizes a FlatMap followed by a MapReduce process, along with a filtering step based on support. This process is repeated iteratively until no new candidates of higher length can be formed.</a:t>
            </a:r>
            <a:endParaRPr sz="1100">
              <a:solidFill>
                <a:srgbClr val="000000"/>
              </a:solidFill>
              <a:latin typeface="Figtree"/>
              <a:ea typeface="Figtree"/>
              <a:cs typeface="Figtree"/>
              <a:sym typeface="Figtree"/>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Figtree"/>
                <a:ea typeface="Figtree"/>
                <a:cs typeface="Figtree"/>
                <a:sym typeface="Figtree"/>
              </a:rPr>
              <a:t>A </a:t>
            </a:r>
            <a:r>
              <a:rPr b="1" lang="en" sz="1100">
                <a:solidFill>
                  <a:srgbClr val="000000"/>
                </a:solidFill>
                <a:latin typeface="Figtree"/>
                <a:ea typeface="Figtree"/>
                <a:cs typeface="Figtree"/>
                <a:sym typeface="Figtree"/>
              </a:rPr>
              <a:t>global broadcast variable</a:t>
            </a:r>
            <a:r>
              <a:rPr lang="en" sz="1100">
                <a:solidFill>
                  <a:srgbClr val="000000"/>
                </a:solidFill>
                <a:latin typeface="Figtree"/>
                <a:ea typeface="Figtree"/>
                <a:cs typeface="Figtree"/>
                <a:sym typeface="Figtree"/>
              </a:rPr>
              <a:t> is utilized to store candidate items, ensuring they are accessible across all partitions in the cluster during processing.</a:t>
            </a:r>
            <a:endParaRPr sz="1100">
              <a:solidFill>
                <a:srgbClr val="000000"/>
              </a:solidFill>
              <a:latin typeface="Figtree"/>
              <a:ea typeface="Figtree"/>
              <a:cs typeface="Figtree"/>
              <a:sym typeface="Figtree"/>
            </a:endParaRPr>
          </a:p>
          <a:p>
            <a:pPr indent="0" lvl="0" marL="45720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t>
            </a:r>
            <a:r>
              <a:rPr lang="en"/>
              <a:t>DATID: Apriori-TID approach</a:t>
            </a:r>
            <a:endParaRPr/>
          </a:p>
        </p:txBody>
      </p:sp>
      <p:sp>
        <p:nvSpPr>
          <p:cNvPr id="358" name="Google Shape;358;p42"/>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None/>
            </a:pPr>
            <a:r>
              <a:rPr lang="en" sz="1100">
                <a:solidFill>
                  <a:srgbClr val="000000"/>
                </a:solidFill>
                <a:latin typeface="Arial"/>
                <a:ea typeface="Arial"/>
                <a:cs typeface="Arial"/>
                <a:sym typeface="Arial"/>
              </a:rPr>
              <a:t>The DATID algorithm is a distributed approach for mining frequent itemsets from large datasets using Apache Spark</a:t>
            </a:r>
            <a:r>
              <a:rPr lang="en" sz="1100">
                <a:solidFill>
                  <a:srgbClr val="000000"/>
                </a:solidFill>
                <a:latin typeface="Arial"/>
                <a:ea typeface="Arial"/>
                <a:cs typeface="Arial"/>
                <a:sym typeface="Arial"/>
              </a:rPr>
              <a:t>. </a:t>
            </a:r>
            <a:r>
              <a:rPr lang="en" sz="1100">
                <a:solidFill>
                  <a:srgbClr val="000000"/>
                </a:solidFill>
                <a:latin typeface="Arial"/>
                <a:ea typeface="Arial"/>
                <a:cs typeface="Arial"/>
                <a:sym typeface="Arial"/>
              </a:rPr>
              <a:t>It consists of two main phases: </a:t>
            </a:r>
            <a:r>
              <a:rPr b="1" lang="en" sz="1100">
                <a:solidFill>
                  <a:srgbClr val="000000"/>
                </a:solidFill>
                <a:latin typeface="Arial"/>
                <a:ea typeface="Arial"/>
                <a:cs typeface="Arial"/>
                <a:sym typeface="Arial"/>
              </a:rPr>
              <a:t>Frequency Item Calculation</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Candidate Generation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Phase 1: Frequency Item Calculation (FreqItems)</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Input Data</a:t>
            </a:r>
            <a:r>
              <a:rPr lang="en" sz="1100">
                <a:solidFill>
                  <a:srgbClr val="000000"/>
                </a:solidFill>
                <a:latin typeface="Arial"/>
                <a:ea typeface="Arial"/>
                <a:cs typeface="Arial"/>
                <a:sym typeface="Arial"/>
              </a:rPr>
              <a:t>: The algorithm begins with a set of transactions represented as an RDD (Resilient Distributed Dataset) and a minimum support threshold.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Distributed Processing</a:t>
            </a:r>
            <a:r>
              <a:rPr lang="en" sz="1100">
                <a:solidFill>
                  <a:srgbClr val="000000"/>
                </a:solidFill>
                <a:latin typeface="Arial"/>
                <a:ea typeface="Arial"/>
                <a:cs typeface="Arial"/>
                <a:sym typeface="Arial"/>
              </a:rPr>
              <a:t>: The transactions are divided into </a:t>
            </a:r>
            <a:r>
              <a:rPr lang="en" sz="1100">
                <a:solidFill>
                  <a:srgbClr val="188038"/>
                </a:solidFill>
                <a:latin typeface="Roboto Mono"/>
                <a:ea typeface="Roboto Mono"/>
                <a:cs typeface="Roboto Mono"/>
                <a:sym typeface="Roboto Mono"/>
              </a:rPr>
              <a:t>q</a:t>
            </a:r>
            <a:r>
              <a:rPr lang="en" sz="1100">
                <a:solidFill>
                  <a:srgbClr val="000000"/>
                </a:solidFill>
                <a:latin typeface="Arial"/>
                <a:ea typeface="Arial"/>
                <a:cs typeface="Arial"/>
                <a:sym typeface="Arial"/>
              </a:rPr>
              <a:t> chunks for parallel processing.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Mapping and Reducing</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Each chunk is flattened to extract individual items.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mapping step counts occurrences of each item.</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reducing step aggregates these counts to determine the support for each item.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Filtering</a:t>
            </a:r>
            <a:r>
              <a:rPr lang="en" sz="1100">
                <a:solidFill>
                  <a:srgbClr val="000000"/>
                </a:solidFill>
                <a:latin typeface="Arial"/>
                <a:ea typeface="Arial"/>
                <a:cs typeface="Arial"/>
                <a:sym typeface="Arial"/>
              </a:rPr>
              <a:t>: Items that meet or exceed the minimum support threshold are retained as frequent items.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Data Preparation</a:t>
            </a:r>
            <a:r>
              <a:rPr lang="en" sz="1100">
                <a:solidFill>
                  <a:srgbClr val="000000"/>
                </a:solidFill>
                <a:latin typeface="Arial"/>
                <a:ea typeface="Arial"/>
                <a:cs typeface="Arial"/>
                <a:sym typeface="Arial"/>
              </a:rPr>
              <a:t>: The remaining transactions are processed to remove the frequent items and sorted for further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DATID: Apriori-TID approach</a:t>
            </a:r>
            <a:endParaRPr/>
          </a:p>
        </p:txBody>
      </p:sp>
      <p:sp>
        <p:nvSpPr>
          <p:cNvPr id="364" name="Google Shape;364;p43"/>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solidFill>
                  <a:srgbClr val="000000"/>
                </a:solidFill>
                <a:latin typeface="Arial"/>
                <a:ea typeface="Arial"/>
                <a:cs typeface="Arial"/>
                <a:sym typeface="Arial"/>
              </a:rPr>
              <a:t>Phase 2: Candidate Generation</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Initialization</a:t>
            </a:r>
            <a:r>
              <a:rPr lang="en" sz="1100">
                <a:solidFill>
                  <a:srgbClr val="000000"/>
                </a:solidFill>
                <a:latin typeface="Arial"/>
                <a:ea typeface="Arial"/>
                <a:cs typeface="Arial"/>
                <a:sym typeface="Arial"/>
              </a:rPr>
              <a:t>: The algorithm starts with the frequent items as candidates of length 1.</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Iterative Process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algorithm enters a loop that continues as long as there are frequent itemsets to process.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For each iteration, the transactions are again processed in chunks to count the support of itemsets.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Frequent itemsets are filtered based on the minimum support threshold.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Candidate Generation</a:t>
            </a:r>
            <a:r>
              <a:rPr lang="en" sz="1100">
                <a:solidFill>
                  <a:srgbClr val="000000"/>
                </a:solidFill>
                <a:latin typeface="Arial"/>
                <a:ea typeface="Arial"/>
                <a:cs typeface="Arial"/>
                <a:sym typeface="Arial"/>
              </a:rPr>
              <a:t>: New candidates of increasing length are generated from the current frequent itemsets.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Aggregation</a:t>
            </a:r>
            <a:r>
              <a:rPr lang="en" sz="1100">
                <a:solidFill>
                  <a:srgbClr val="000000"/>
                </a:solidFill>
                <a:latin typeface="Arial"/>
                <a:ea typeface="Arial"/>
                <a:cs typeface="Arial"/>
                <a:sym typeface="Arial"/>
              </a:rPr>
              <a:t>: The newly generated candidates are appended to the global list of frequent itemsets.</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Output</a:t>
            </a:r>
            <a:endParaRPr b="1" sz="1300">
              <a:solidFill>
                <a:srgbClr val="000000"/>
              </a:solidFill>
              <a:latin typeface="Arial"/>
              <a:ea typeface="Arial"/>
              <a:cs typeface="Arial"/>
              <a:sym typeface="Arial"/>
            </a:endParaRPr>
          </a:p>
          <a:p>
            <a:pPr indent="-279400" lvl="0" marL="457200" rtl="0" algn="l">
              <a:spcBef>
                <a:spcPts val="400"/>
              </a:spcBef>
              <a:spcAft>
                <a:spcPts val="0"/>
              </a:spcAft>
              <a:buSzPts val="800"/>
              <a:buChar char="●"/>
            </a:pPr>
            <a:r>
              <a:rPr lang="en" sz="1100">
                <a:solidFill>
                  <a:srgbClr val="000000"/>
                </a:solidFill>
                <a:latin typeface="Arial"/>
                <a:ea typeface="Arial"/>
                <a:cs typeface="Arial"/>
                <a:sym typeface="Arial"/>
              </a:rPr>
              <a:t>The final output of the algorithm is a list of global frequent itemsets that exceed the specified minimum support threshold. This structured approach allows the DATID algorithm to efficiently handle large datasets by leveraging Spark's distributed computing capabilities, making it suitable for real-time data mining tasks.</a:t>
            </a:r>
            <a:endParaRPr/>
          </a:p>
          <a:p>
            <a:pPr indent="0" lvl="0" marL="45720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DECLAT: ECLAT approach</a:t>
            </a:r>
            <a:endParaRPr/>
          </a:p>
        </p:txBody>
      </p:sp>
      <p:sp>
        <p:nvSpPr>
          <p:cNvPr id="370" name="Google Shape;370;p4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1)Data Distribution and Preprocessing</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Unlike other algorithms like DApriori, which distribute processes by transactions, DECLAT distributes data by itemsets. This necessitates a preprocessing phase where the database is transformed to treat items as transactions.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preprocessing involves two main functions:</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a:t>
            </a:r>
            <a:r>
              <a:rPr b="1" lang="en" sz="1100">
                <a:solidFill>
                  <a:srgbClr val="000000"/>
                </a:solidFill>
                <a:latin typeface="Arial"/>
                <a:ea typeface="Arial"/>
                <a:cs typeface="Arial"/>
                <a:sym typeface="Arial"/>
              </a:rPr>
              <a:t>FlatMap function</a:t>
            </a:r>
            <a:r>
              <a:rPr lang="en" sz="1100">
                <a:solidFill>
                  <a:srgbClr val="000000"/>
                </a:solidFill>
                <a:latin typeface="Arial"/>
                <a:ea typeface="Arial"/>
                <a:cs typeface="Arial"/>
                <a:sym typeface="Arial"/>
              </a:rPr>
              <a:t> that generates pairs in the format of </a:t>
            </a:r>
            <a:r>
              <a:rPr lang="en" sz="1100">
                <a:solidFill>
                  <a:srgbClr val="188038"/>
                </a:solidFill>
                <a:latin typeface="Roboto Mono"/>
                <a:ea typeface="Roboto Mono"/>
                <a:cs typeface="Roboto Mono"/>
                <a:sym typeface="Roboto Mono"/>
              </a:rPr>
              <a:t>TransactionID; Item</a:t>
            </a:r>
            <a:r>
              <a:rPr lang="en" sz="1100">
                <a:solidFill>
                  <a:srgbClr val="000000"/>
                </a:solidFill>
                <a:latin typeface="Arial"/>
                <a:ea typeface="Arial"/>
                <a:cs typeface="Arial"/>
                <a:sym typeface="Arial"/>
              </a:rPr>
              <a:t> for each item in a transaction.</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 </a:t>
            </a:r>
            <a:r>
              <a:rPr b="1" lang="en" sz="1100">
                <a:solidFill>
                  <a:srgbClr val="000000"/>
                </a:solidFill>
                <a:latin typeface="Arial"/>
                <a:ea typeface="Arial"/>
                <a:cs typeface="Arial"/>
                <a:sym typeface="Arial"/>
              </a:rPr>
              <a:t>GroupByKey function</a:t>
            </a:r>
            <a:r>
              <a:rPr lang="en" sz="1100">
                <a:solidFill>
                  <a:srgbClr val="000000"/>
                </a:solidFill>
                <a:latin typeface="Arial"/>
                <a:ea typeface="Arial"/>
                <a:cs typeface="Arial"/>
                <a:sym typeface="Arial"/>
              </a:rPr>
              <a:t> that aggregates these pairs, resulting in pairs of </a:t>
            </a:r>
            <a:r>
              <a:rPr lang="en" sz="1100">
                <a:solidFill>
                  <a:srgbClr val="188038"/>
                </a:solidFill>
                <a:latin typeface="Roboto Mono"/>
                <a:ea typeface="Roboto Mono"/>
                <a:cs typeface="Roboto Mono"/>
                <a:sym typeface="Roboto Mono"/>
              </a:rPr>
              <a:t>Item; ListTransaction</a:t>
            </a:r>
            <a:r>
              <a:rPr lang="en" sz="1100">
                <a:solidFill>
                  <a:srgbClr val="000000"/>
                </a:solidFill>
                <a:latin typeface="Arial"/>
                <a:ea typeface="Arial"/>
                <a:cs typeface="Arial"/>
                <a:sym typeface="Arial"/>
              </a:rPr>
              <a:t>, where the list indicates the presence (1) or absence (0) of the item in each transaction.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2)Two Phases of the Algorithm</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First Phase</a:t>
            </a:r>
            <a:r>
              <a:rPr lang="en" sz="1100">
                <a:solidFill>
                  <a:srgbClr val="000000"/>
                </a:solidFill>
                <a:latin typeface="Arial"/>
                <a:ea typeface="Arial"/>
                <a:cs typeface="Arial"/>
                <a:sym typeface="Arial"/>
              </a:rPr>
              <a:t>: After preprocessing, the algorithm counts the occurrences of each item in transactions. The </a:t>
            </a:r>
            <a:r>
              <a:rPr b="1" lang="en" sz="1100">
                <a:solidFill>
                  <a:srgbClr val="000000"/>
                </a:solidFill>
                <a:latin typeface="Arial"/>
                <a:ea typeface="Arial"/>
                <a:cs typeface="Arial"/>
                <a:sym typeface="Arial"/>
              </a:rPr>
              <a:t>Reduce function</a:t>
            </a:r>
            <a:r>
              <a:rPr lang="en" sz="1100">
                <a:solidFill>
                  <a:srgbClr val="000000"/>
                </a:solidFill>
                <a:latin typeface="Arial"/>
                <a:ea typeface="Arial"/>
                <a:cs typeface="Arial"/>
                <a:sym typeface="Arial"/>
              </a:rPr>
              <a:t> is then used to identify frequent items and generate candidate itemsets for the next phase.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Second Phase</a:t>
            </a:r>
            <a:r>
              <a:rPr lang="en" sz="1100">
                <a:solidFill>
                  <a:srgbClr val="000000"/>
                </a:solidFill>
                <a:latin typeface="Arial"/>
                <a:ea typeface="Arial"/>
                <a:cs typeface="Arial"/>
                <a:sym typeface="Arial"/>
              </a:rPr>
              <a:t>: The algorithm employs the </a:t>
            </a:r>
            <a:r>
              <a:rPr b="1" lang="en" sz="1100">
                <a:solidFill>
                  <a:srgbClr val="000000"/>
                </a:solidFill>
                <a:latin typeface="Arial"/>
                <a:ea typeface="Arial"/>
                <a:cs typeface="Arial"/>
                <a:sym typeface="Arial"/>
              </a:rPr>
              <a:t>FlatMap function</a:t>
            </a:r>
            <a:r>
              <a:rPr lang="en" sz="1100">
                <a:solidFill>
                  <a:srgbClr val="000000"/>
                </a:solidFill>
                <a:latin typeface="Arial"/>
                <a:ea typeface="Arial"/>
                <a:cs typeface="Arial"/>
                <a:sym typeface="Arial"/>
              </a:rPr>
              <a:t> again to create pairs of itemsets and their presence in transactions. The support for these itemsets is computed using the Reduce function, allowing for the identification of frequent itemsets.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5"/>
          <p:cNvPicPr preferRelativeResize="0"/>
          <p:nvPr/>
        </p:nvPicPr>
        <p:blipFill>
          <a:blip r:embed="rId3">
            <a:alphaModFix/>
          </a:blip>
          <a:stretch>
            <a:fillRect/>
          </a:stretch>
        </p:blipFill>
        <p:spPr>
          <a:xfrm>
            <a:off x="856252" y="672602"/>
            <a:ext cx="4181600" cy="3508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46"/>
          <p:cNvPicPr preferRelativeResize="0"/>
          <p:nvPr/>
        </p:nvPicPr>
        <p:blipFill>
          <a:blip r:embed="rId3">
            <a:alphaModFix/>
          </a:blip>
          <a:stretch>
            <a:fillRect/>
          </a:stretch>
        </p:blipFill>
        <p:spPr>
          <a:xfrm>
            <a:off x="440500" y="1169400"/>
            <a:ext cx="8370550" cy="2426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47"/>
          <p:cNvPicPr preferRelativeResize="0"/>
          <p:nvPr/>
        </p:nvPicPr>
        <p:blipFill>
          <a:blip r:embed="rId3">
            <a:alphaModFix/>
          </a:blip>
          <a:stretch>
            <a:fillRect/>
          </a:stretch>
        </p:blipFill>
        <p:spPr>
          <a:xfrm>
            <a:off x="2087325" y="686700"/>
            <a:ext cx="4473850" cy="3986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pic>
        <p:nvPicPr>
          <p:cNvPr id="390" name="Google Shape;390;p48"/>
          <p:cNvPicPr preferRelativeResize="0"/>
          <p:nvPr/>
        </p:nvPicPr>
        <p:blipFill>
          <a:blip r:embed="rId3">
            <a:alphaModFix/>
          </a:blip>
          <a:stretch>
            <a:fillRect/>
          </a:stretch>
        </p:blipFill>
        <p:spPr>
          <a:xfrm>
            <a:off x="1035750" y="334613"/>
            <a:ext cx="6655950" cy="447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AGENDA</a:t>
            </a:r>
            <a:endParaRPr sz="3100"/>
          </a:p>
        </p:txBody>
      </p:sp>
      <p:sp>
        <p:nvSpPr>
          <p:cNvPr id="290" name="Google Shape;290;p31"/>
          <p:cNvSpPr txBox="1"/>
          <p:nvPr>
            <p:ph idx="1" type="body"/>
          </p:nvPr>
        </p:nvSpPr>
        <p:spPr>
          <a:xfrm>
            <a:off x="808025" y="1341525"/>
            <a:ext cx="7704000" cy="3233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2500"/>
              <a:t>Problem statement</a:t>
            </a:r>
            <a:endParaRPr sz="2500"/>
          </a:p>
          <a:p>
            <a:pPr indent="-349250" lvl="0" marL="457200" rtl="0" algn="l">
              <a:spcBef>
                <a:spcPts val="0"/>
              </a:spcBef>
              <a:spcAft>
                <a:spcPts val="0"/>
              </a:spcAft>
              <a:buSzPts val="1900"/>
              <a:buChar char="●"/>
            </a:pPr>
            <a:r>
              <a:rPr lang="en" sz="2500"/>
              <a:t>Abstract</a:t>
            </a:r>
            <a:endParaRPr sz="2500"/>
          </a:p>
          <a:p>
            <a:pPr indent="-349250" lvl="0" marL="457200" rtl="0" algn="l">
              <a:spcBef>
                <a:spcPts val="0"/>
              </a:spcBef>
              <a:spcAft>
                <a:spcPts val="0"/>
              </a:spcAft>
              <a:buSzPts val="1900"/>
              <a:buChar char="●"/>
            </a:pPr>
            <a:r>
              <a:rPr lang="en" sz="2500"/>
              <a:t>Methodology</a:t>
            </a:r>
            <a:endParaRPr sz="2500"/>
          </a:p>
          <a:p>
            <a:pPr indent="-349250" lvl="0" marL="457200" rtl="0" algn="l">
              <a:spcBef>
                <a:spcPts val="0"/>
              </a:spcBef>
              <a:spcAft>
                <a:spcPts val="0"/>
              </a:spcAft>
              <a:buSzPts val="1900"/>
              <a:buChar char="●"/>
            </a:pPr>
            <a:r>
              <a:rPr lang="en" sz="2500"/>
              <a:t>Dataset</a:t>
            </a:r>
            <a:endParaRPr sz="2500"/>
          </a:p>
          <a:p>
            <a:pPr indent="-349250" lvl="0" marL="457200" rtl="0" algn="l">
              <a:spcBef>
                <a:spcPts val="0"/>
              </a:spcBef>
              <a:spcAft>
                <a:spcPts val="0"/>
              </a:spcAft>
              <a:buSzPts val="1900"/>
              <a:buChar char="●"/>
            </a:pPr>
            <a:r>
              <a:rPr lang="en" sz="2500"/>
              <a:t>Solution</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396" name="Google Shape;396;p49"/>
          <p:cNvSpPr txBox="1"/>
          <p:nvPr>
            <p:ph idx="1" type="body"/>
          </p:nvPr>
        </p:nvSpPr>
        <p:spPr>
          <a:xfrm>
            <a:off x="720000" y="1017725"/>
            <a:ext cx="7704000" cy="3694200"/>
          </a:xfrm>
          <a:prstGeom prst="rect">
            <a:avLst/>
          </a:prstGeom>
        </p:spPr>
        <p:txBody>
          <a:bodyPr anchorCtr="0" anchor="t" bIns="91425" lIns="91425" spcFirstLastPara="1" rIns="91425" wrap="square" tIns="91425">
            <a:noAutofit/>
          </a:bodyPr>
          <a:lstStyle/>
          <a:p>
            <a:pPr indent="-314325" lvl="0" marL="457200" rtl="0" algn="l">
              <a:spcBef>
                <a:spcPts val="0"/>
              </a:spcBef>
              <a:spcAft>
                <a:spcPts val="0"/>
              </a:spcAft>
              <a:buClr>
                <a:srgbClr val="4B4B4B"/>
              </a:buClr>
              <a:buSzPts val="1350"/>
              <a:buFont typeface="Arial"/>
              <a:buChar char="●"/>
            </a:pPr>
            <a:r>
              <a:rPr lang="en" sz="1350">
                <a:solidFill>
                  <a:srgbClr val="4B4B4B"/>
                </a:solidFill>
                <a:latin typeface="Arial"/>
                <a:ea typeface="Arial"/>
                <a:cs typeface="Arial"/>
                <a:sym typeface="Arial"/>
              </a:rPr>
              <a:t>Performance:</a:t>
            </a:r>
            <a:endParaRPr sz="1350">
              <a:solidFill>
                <a:srgbClr val="4B4B4B"/>
              </a:solidFill>
              <a:latin typeface="Arial"/>
              <a:ea typeface="Arial"/>
              <a:cs typeface="Arial"/>
              <a:sym typeface="Arial"/>
            </a:endParaRPr>
          </a:p>
          <a:p>
            <a:pPr indent="-314325" lvl="1" marL="914400" rtl="0" algn="l">
              <a:spcBef>
                <a:spcPts val="0"/>
              </a:spcBef>
              <a:spcAft>
                <a:spcPts val="0"/>
              </a:spcAft>
              <a:buClr>
                <a:srgbClr val="4B4B4B"/>
              </a:buClr>
              <a:buSzPts val="1350"/>
              <a:buFont typeface="Arial"/>
              <a:buChar char="○"/>
            </a:pPr>
            <a:r>
              <a:rPr lang="en" sz="1350">
                <a:solidFill>
                  <a:srgbClr val="4B4B4B"/>
                </a:solidFill>
                <a:latin typeface="Arial"/>
                <a:ea typeface="Arial"/>
                <a:cs typeface="Arial"/>
                <a:sym typeface="Arial"/>
              </a:rPr>
              <a:t>DApriori, DATID, DECLAT: Comparable runtime, with DATID showing better memory usage.</a:t>
            </a:r>
            <a:endParaRPr sz="1350">
              <a:solidFill>
                <a:srgbClr val="4B4B4B"/>
              </a:solidFill>
              <a:latin typeface="Arial"/>
              <a:ea typeface="Arial"/>
              <a:cs typeface="Arial"/>
              <a:sym typeface="Arial"/>
            </a:endParaRPr>
          </a:p>
          <a:p>
            <a:pPr indent="-314325" lvl="1" marL="914400" rtl="0" algn="l">
              <a:spcBef>
                <a:spcPts val="0"/>
              </a:spcBef>
              <a:spcAft>
                <a:spcPts val="0"/>
              </a:spcAft>
              <a:buClr>
                <a:srgbClr val="4B4B4B"/>
              </a:buClr>
              <a:buSzPts val="1350"/>
              <a:buFont typeface="Arial"/>
              <a:buChar char="○"/>
            </a:pPr>
            <a:r>
              <a:rPr lang="en" sz="1350">
                <a:solidFill>
                  <a:srgbClr val="4B4B4B"/>
                </a:solidFill>
                <a:latin typeface="Arial"/>
                <a:ea typeface="Arial"/>
                <a:cs typeface="Arial"/>
                <a:sym typeface="Arial"/>
              </a:rPr>
              <a:t>PFP: Fastest runtime but non-exhaustive, missing some association rules.</a:t>
            </a:r>
            <a:endParaRPr sz="1350">
              <a:solidFill>
                <a:srgbClr val="4B4B4B"/>
              </a:solidFill>
              <a:latin typeface="Arial"/>
              <a:ea typeface="Arial"/>
              <a:cs typeface="Arial"/>
              <a:sym typeface="Arial"/>
            </a:endParaRPr>
          </a:p>
          <a:p>
            <a:pPr indent="-314325" lvl="0" marL="457200" rtl="0" algn="l">
              <a:spcBef>
                <a:spcPts val="0"/>
              </a:spcBef>
              <a:spcAft>
                <a:spcPts val="0"/>
              </a:spcAft>
              <a:buClr>
                <a:srgbClr val="4B4B4B"/>
              </a:buClr>
              <a:buSzPts val="1350"/>
              <a:buFont typeface="Arial"/>
              <a:buChar char="●"/>
            </a:pPr>
            <a:r>
              <a:rPr lang="en" sz="1350">
                <a:solidFill>
                  <a:srgbClr val="4B4B4B"/>
                </a:solidFill>
                <a:latin typeface="Arial"/>
                <a:ea typeface="Arial"/>
                <a:cs typeface="Arial"/>
                <a:sym typeface="Arial"/>
              </a:rPr>
              <a:t>Scalability: All algorithms showed improved speed up and efficiency with increased cores, though not proportional due to network congestion.</a:t>
            </a:r>
            <a:endParaRPr sz="1350">
              <a:solidFill>
                <a:srgbClr val="4B4B4B"/>
              </a:solidFill>
              <a:latin typeface="Arial"/>
              <a:ea typeface="Arial"/>
              <a:cs typeface="Arial"/>
              <a:sym typeface="Arial"/>
            </a:endParaRPr>
          </a:p>
          <a:p>
            <a:pPr indent="-314325" lvl="0" marL="457200" rtl="0" algn="l">
              <a:spcBef>
                <a:spcPts val="0"/>
              </a:spcBef>
              <a:spcAft>
                <a:spcPts val="0"/>
              </a:spcAft>
              <a:buClr>
                <a:srgbClr val="4B4B4B"/>
              </a:buClr>
              <a:buSzPts val="1350"/>
              <a:buFont typeface="Arial"/>
              <a:buChar char="●"/>
            </a:pPr>
            <a:r>
              <a:rPr lang="en" sz="1350">
                <a:solidFill>
                  <a:srgbClr val="4B4B4B"/>
                </a:solidFill>
                <a:latin typeface="Arial"/>
                <a:ea typeface="Arial"/>
                <a:cs typeface="Arial"/>
                <a:sym typeface="Arial"/>
              </a:rPr>
              <a:t>Memory Usage: DATID outperformed others in most cases.</a:t>
            </a:r>
            <a:endParaRPr sz="1350">
              <a:solidFill>
                <a:srgbClr val="4B4B4B"/>
              </a:solidFill>
              <a:latin typeface="Arial"/>
              <a:ea typeface="Arial"/>
              <a:cs typeface="Arial"/>
              <a:sym typeface="Arial"/>
            </a:endParaRPr>
          </a:p>
          <a:p>
            <a:pPr indent="-314325" lvl="0" marL="457200" rtl="0" algn="l">
              <a:spcBef>
                <a:spcPts val="0"/>
              </a:spcBef>
              <a:spcAft>
                <a:spcPts val="0"/>
              </a:spcAft>
              <a:buClr>
                <a:srgbClr val="4B4B4B"/>
              </a:buClr>
              <a:buSzPts val="1350"/>
              <a:buFont typeface="Arial"/>
              <a:buChar char="●"/>
            </a:pPr>
            <a:r>
              <a:rPr lang="en" sz="1350">
                <a:solidFill>
                  <a:srgbClr val="4B4B4B"/>
                </a:solidFill>
                <a:latin typeface="Arial"/>
                <a:ea typeface="Arial"/>
                <a:cs typeface="Arial"/>
                <a:sym typeface="Arial"/>
              </a:rPr>
              <a:t>Association Rules: DApriori, DATID, DECLAT, and YAFIM generated all possible rules, while PFP missed some due to its non-exhaustive nature.</a:t>
            </a:r>
            <a:endParaRPr sz="1350">
              <a:solidFill>
                <a:srgbClr val="4B4B4B"/>
              </a:solidFill>
              <a:latin typeface="Arial"/>
              <a:ea typeface="Arial"/>
              <a:cs typeface="Arial"/>
              <a:sym typeface="Arial"/>
            </a:endParaRPr>
          </a:p>
          <a:p>
            <a:pPr indent="0" lvl="0" marL="0" rtl="0" algn="l">
              <a:spcBef>
                <a:spcPts val="1400"/>
              </a:spcBef>
              <a:spcAft>
                <a:spcPts val="0"/>
              </a:spcAft>
              <a:buNone/>
            </a:pPr>
            <a:r>
              <a:rPr b="1" lang="en" sz="1550">
                <a:solidFill>
                  <a:srgbClr val="4B4B4B"/>
                </a:solidFill>
                <a:latin typeface="Arial"/>
                <a:ea typeface="Arial"/>
                <a:cs typeface="Arial"/>
                <a:sym typeface="Arial"/>
              </a:rPr>
              <a:t>Conclusion</a:t>
            </a:r>
            <a:endParaRPr b="1" sz="1550">
              <a:solidFill>
                <a:srgbClr val="4B4B4B"/>
              </a:solidFill>
              <a:latin typeface="Arial"/>
              <a:ea typeface="Arial"/>
              <a:cs typeface="Arial"/>
              <a:sym typeface="Arial"/>
            </a:endParaRPr>
          </a:p>
          <a:p>
            <a:pPr indent="-314325" lvl="0" marL="457200" rtl="0" algn="l">
              <a:spcBef>
                <a:spcPts val="400"/>
              </a:spcBef>
              <a:spcAft>
                <a:spcPts val="0"/>
              </a:spcAft>
              <a:buClr>
                <a:srgbClr val="4B4B4B"/>
              </a:buClr>
              <a:buSzPts val="1350"/>
              <a:buFont typeface="Arial"/>
              <a:buChar char="●"/>
            </a:pPr>
            <a:r>
              <a:rPr lang="en" sz="1350">
                <a:solidFill>
                  <a:srgbClr val="4B4B4B"/>
                </a:solidFill>
                <a:latin typeface="Arial"/>
                <a:ea typeface="Arial"/>
                <a:cs typeface="Arial"/>
                <a:sym typeface="Arial"/>
              </a:rPr>
              <a:t>Best Algorithm: DATID for exhaustive frequent itemset mining and association rule generation.</a:t>
            </a:r>
            <a:endParaRPr sz="1350">
              <a:solidFill>
                <a:srgbClr val="4B4B4B"/>
              </a:solidFill>
              <a:latin typeface="Arial"/>
              <a:ea typeface="Arial"/>
              <a:cs typeface="Arial"/>
              <a:sym typeface="Arial"/>
            </a:endParaRPr>
          </a:p>
          <a:p>
            <a:pPr indent="-314325" lvl="0" marL="457200" rtl="0" algn="l">
              <a:spcBef>
                <a:spcPts val="0"/>
              </a:spcBef>
              <a:spcAft>
                <a:spcPts val="0"/>
              </a:spcAft>
              <a:buClr>
                <a:srgbClr val="4B4B4B"/>
              </a:buClr>
              <a:buSzPts val="1350"/>
              <a:buFont typeface="Arial"/>
              <a:buChar char="●"/>
            </a:pPr>
            <a:r>
              <a:rPr lang="en" sz="1350">
                <a:solidFill>
                  <a:srgbClr val="4B4B4B"/>
                </a:solidFill>
                <a:latin typeface="Arial"/>
                <a:ea typeface="Arial"/>
                <a:cs typeface="Arial"/>
                <a:sym typeface="Arial"/>
              </a:rPr>
              <a:t>Future Work: Improve PFP for complete frequent itemset extraction and develop algorithms for streaming data. </a:t>
            </a:r>
            <a:endParaRPr sz="1350">
              <a:solidFill>
                <a:srgbClr val="4B4B4B"/>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0"/>
          <p:cNvSpPr txBox="1"/>
          <p:nvPr>
            <p:ph idx="1" type="body"/>
          </p:nvPr>
        </p:nvSpPr>
        <p:spPr>
          <a:xfrm>
            <a:off x="501125" y="1927075"/>
            <a:ext cx="7704000" cy="9912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0"/>
              </a:spcAft>
              <a:buNone/>
            </a:pPr>
            <a:r>
              <a:rPr lang="en" sz="3600"/>
              <a:t>THANK YOU </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96" name="Google Shape;296;p32"/>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4B4B4B"/>
              </a:buClr>
              <a:buSzPts val="1900"/>
              <a:buFont typeface="Arial"/>
              <a:buChar char="●"/>
            </a:pPr>
            <a:r>
              <a:rPr b="1" lang="en" sz="1900">
                <a:solidFill>
                  <a:srgbClr val="4B4B4B"/>
                </a:solidFill>
                <a:highlight>
                  <a:schemeClr val="lt1"/>
                </a:highlight>
              </a:rPr>
              <a:t>Data Explosion:</a:t>
            </a:r>
            <a:r>
              <a:rPr lang="en" sz="1900">
                <a:solidFill>
                  <a:srgbClr val="4B4B4B"/>
                </a:solidFill>
                <a:highlight>
                  <a:schemeClr val="lt1"/>
                </a:highlight>
              </a:rPr>
              <a:t> The massive amount of data generated daily by companies, social networks, and IoT devices. </a:t>
            </a:r>
            <a:endParaRPr sz="1900">
              <a:solidFill>
                <a:srgbClr val="4B4B4B"/>
              </a:solidFill>
              <a:highlight>
                <a:schemeClr val="lt1"/>
              </a:highlight>
            </a:endParaRPr>
          </a:p>
          <a:p>
            <a:pPr indent="-349250" lvl="0" marL="457200" rtl="0" algn="l">
              <a:spcBef>
                <a:spcPts val="0"/>
              </a:spcBef>
              <a:spcAft>
                <a:spcPts val="0"/>
              </a:spcAft>
              <a:buClr>
                <a:srgbClr val="4B4B4B"/>
              </a:buClr>
              <a:buSzPts val="1900"/>
              <a:buFont typeface="Arial"/>
              <a:buChar char="●"/>
            </a:pPr>
            <a:r>
              <a:rPr b="1" lang="en" sz="1900">
                <a:solidFill>
                  <a:srgbClr val="4B4B4B"/>
                </a:solidFill>
                <a:highlight>
                  <a:schemeClr val="lt1"/>
                </a:highlight>
              </a:rPr>
              <a:t>Challenges:</a:t>
            </a:r>
            <a:r>
              <a:rPr lang="en" sz="1900">
                <a:solidFill>
                  <a:srgbClr val="4B4B4B"/>
                </a:solidFill>
                <a:highlight>
                  <a:schemeClr val="lt1"/>
                </a:highlight>
              </a:rPr>
              <a:t> High computational cost and memory limitations in processing large datasets using traditional data mining techniques. </a:t>
            </a:r>
            <a:endParaRPr sz="1900">
              <a:solidFill>
                <a:srgbClr val="4B4B4B"/>
              </a:solidFill>
              <a:highlight>
                <a:schemeClr val="lt1"/>
              </a:highlight>
            </a:endParaRPr>
          </a:p>
          <a:p>
            <a:pPr indent="-349250" lvl="0" marL="457200" rtl="0" algn="l">
              <a:spcBef>
                <a:spcPts val="0"/>
              </a:spcBef>
              <a:spcAft>
                <a:spcPts val="0"/>
              </a:spcAft>
              <a:buClr>
                <a:srgbClr val="4B4B4B"/>
              </a:buClr>
              <a:buSzPts val="1900"/>
              <a:buFont typeface="Arial"/>
              <a:buChar char="●"/>
            </a:pPr>
            <a:r>
              <a:rPr b="1" lang="en" sz="1900">
                <a:solidFill>
                  <a:srgbClr val="4B4B4B"/>
                </a:solidFill>
                <a:highlight>
                  <a:schemeClr val="lt1"/>
                </a:highlight>
              </a:rPr>
              <a:t>Objective:</a:t>
            </a:r>
            <a:r>
              <a:rPr lang="en" sz="1900">
                <a:solidFill>
                  <a:srgbClr val="4B4B4B"/>
                </a:solidFill>
                <a:highlight>
                  <a:schemeClr val="lt1"/>
                </a:highlight>
              </a:rPr>
              <a:t> Efficiently extract frequent itemsets and association rules from large datasets using distributed computing. </a:t>
            </a:r>
            <a:endParaRPr sz="1900">
              <a:solidFill>
                <a:srgbClr val="4B4B4B"/>
              </a:solidFill>
              <a:highlight>
                <a:schemeClr val="lt1"/>
              </a:highlight>
            </a:endParaRPr>
          </a:p>
          <a:p>
            <a:pPr indent="457200" lvl="0" marL="0" rtl="0" algn="l">
              <a:spcBef>
                <a:spcPts val="0"/>
              </a:spcBef>
              <a:spcAft>
                <a:spcPts val="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302" name="Google Shape;302;p33"/>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46075" lvl="0" marL="457200" rtl="0" algn="l">
              <a:spcBef>
                <a:spcPts val="0"/>
              </a:spcBef>
              <a:spcAft>
                <a:spcPts val="0"/>
              </a:spcAft>
              <a:buClr>
                <a:srgbClr val="4B4B4B"/>
              </a:buClr>
              <a:buSzPts val="1850"/>
              <a:buFont typeface="Arial"/>
              <a:buChar char="●"/>
            </a:pPr>
            <a:r>
              <a:rPr b="1" lang="en" sz="1850">
                <a:solidFill>
                  <a:srgbClr val="4B4B4B"/>
                </a:solidFill>
                <a:highlight>
                  <a:schemeClr val="lt1"/>
                </a:highlight>
              </a:rPr>
              <a:t>Purpose:</a:t>
            </a:r>
            <a:r>
              <a:rPr lang="en" sz="1850">
                <a:solidFill>
                  <a:srgbClr val="4B4B4B"/>
                </a:solidFill>
                <a:highlight>
                  <a:schemeClr val="lt1"/>
                </a:highlight>
              </a:rPr>
              <a:t> To develop new efficient algorithms for frequent itemset mining and association rule mining using the Spark framework. </a:t>
            </a:r>
            <a:endParaRPr sz="1850">
              <a:solidFill>
                <a:srgbClr val="4B4B4B"/>
              </a:solidFill>
              <a:highlight>
                <a:schemeClr val="lt1"/>
              </a:highlight>
            </a:endParaRPr>
          </a:p>
          <a:p>
            <a:pPr indent="-346075" lvl="0" marL="457200" rtl="0" algn="l">
              <a:spcBef>
                <a:spcPts val="0"/>
              </a:spcBef>
              <a:spcAft>
                <a:spcPts val="0"/>
              </a:spcAft>
              <a:buClr>
                <a:srgbClr val="4B4B4B"/>
              </a:buClr>
              <a:buSzPts val="1850"/>
              <a:buFont typeface="Hanken Grotesk"/>
              <a:buChar char="●"/>
            </a:pPr>
            <a:r>
              <a:rPr b="1" lang="en" sz="1850">
                <a:solidFill>
                  <a:srgbClr val="4B4B4B"/>
                </a:solidFill>
                <a:highlight>
                  <a:schemeClr val="lt1"/>
                </a:highlight>
              </a:rPr>
              <a:t>Goals:</a:t>
            </a:r>
            <a:endParaRPr b="1" sz="1850">
              <a:solidFill>
                <a:srgbClr val="4B4B4B"/>
              </a:solidFill>
              <a:highlight>
                <a:schemeClr val="lt1"/>
              </a:highlight>
            </a:endParaRPr>
          </a:p>
          <a:p>
            <a:pPr indent="-346075" lvl="1" marL="914400" rtl="0" algn="l">
              <a:spcBef>
                <a:spcPts val="0"/>
              </a:spcBef>
              <a:spcAft>
                <a:spcPts val="0"/>
              </a:spcAft>
              <a:buClr>
                <a:srgbClr val="4B4B4B"/>
              </a:buClr>
              <a:buSzPts val="1850"/>
              <a:buFont typeface="Arial"/>
              <a:buAutoNum type="arabicPeriod"/>
            </a:pPr>
            <a:r>
              <a:rPr lang="en" sz="1850">
                <a:solidFill>
                  <a:srgbClr val="4B4B4B"/>
                </a:solidFill>
                <a:highlight>
                  <a:schemeClr val="lt1"/>
                </a:highlight>
              </a:rPr>
              <a:t>Review existing algorithms for frequent itemset and association rule mining.</a:t>
            </a:r>
            <a:endParaRPr sz="1850">
              <a:solidFill>
                <a:srgbClr val="4B4B4B"/>
              </a:solidFill>
              <a:highlight>
                <a:schemeClr val="lt1"/>
              </a:highlight>
            </a:endParaRPr>
          </a:p>
          <a:p>
            <a:pPr indent="-346075" lvl="1" marL="914400" rtl="0" algn="l">
              <a:spcBef>
                <a:spcPts val="0"/>
              </a:spcBef>
              <a:spcAft>
                <a:spcPts val="0"/>
              </a:spcAft>
              <a:buClr>
                <a:srgbClr val="4B4B4B"/>
              </a:buClr>
              <a:buSzPts val="1850"/>
              <a:buFont typeface="Arial"/>
              <a:buAutoNum type="arabicPeriod"/>
            </a:pPr>
            <a:r>
              <a:rPr lang="en" sz="1850">
                <a:solidFill>
                  <a:srgbClr val="4B4B4B"/>
                </a:solidFill>
                <a:highlight>
                  <a:schemeClr val="lt1"/>
                </a:highlight>
              </a:rPr>
              <a:t>Develop new Big Data algorithms for frequent itemset mining and a new association rule mining algorithm in Spark.</a:t>
            </a:r>
            <a:endParaRPr sz="1850">
              <a:solidFill>
                <a:srgbClr val="4B4B4B"/>
              </a:solidFill>
              <a:highlight>
                <a:schemeClr val="lt1"/>
              </a:highlight>
            </a:endParaRPr>
          </a:p>
          <a:p>
            <a:pPr indent="-346075" lvl="1" marL="914400" rtl="0" algn="l">
              <a:spcBef>
                <a:spcPts val="0"/>
              </a:spcBef>
              <a:spcAft>
                <a:spcPts val="0"/>
              </a:spcAft>
              <a:buClr>
                <a:srgbClr val="4B4B4B"/>
              </a:buClr>
              <a:buSzPts val="1850"/>
              <a:buFont typeface="Arial"/>
              <a:buAutoNum type="arabicPeriod"/>
            </a:pPr>
            <a:r>
              <a:rPr lang="en" sz="1850">
                <a:solidFill>
                  <a:srgbClr val="4B4B4B"/>
                </a:solidFill>
                <a:highlight>
                  <a:schemeClr val="lt1"/>
                </a:highlight>
              </a:rPr>
              <a:t>Compare the proposed algorithms with existing ones in terms of speed, efficiency, and memory consumption. </a:t>
            </a:r>
            <a:endParaRPr sz="1850">
              <a:solidFill>
                <a:srgbClr val="4B4B4B"/>
              </a:solidFill>
              <a:highlight>
                <a:schemeClr val="lt1"/>
              </a:highlight>
            </a:endParaRPr>
          </a:p>
          <a:p>
            <a:pPr indent="457200" lvl="0" marL="0" rtl="0" algn="l">
              <a:spcBef>
                <a:spcPts val="0"/>
              </a:spcBef>
              <a:spcAft>
                <a:spcPts val="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632450" y="313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308" name="Google Shape;308;p34"/>
          <p:cNvSpPr txBox="1"/>
          <p:nvPr>
            <p:ph idx="1" type="body"/>
          </p:nvPr>
        </p:nvSpPr>
        <p:spPr>
          <a:xfrm>
            <a:off x="720000" y="886400"/>
            <a:ext cx="77040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From https://archive.ics.uci. edu/ml/index.php and </a:t>
            </a:r>
            <a:r>
              <a:rPr lang="en" sz="1500" u="sng">
                <a:solidFill>
                  <a:schemeClr val="hlink"/>
                </a:solidFill>
                <a:hlinkClick r:id="rId3"/>
              </a:rPr>
              <a:t>https://www.kaggle.com</a:t>
            </a:r>
            <a:br>
              <a:rPr lang="en"/>
            </a:br>
            <a:r>
              <a:rPr lang="en" sz="1450">
                <a:solidFill>
                  <a:srgbClr val="000000"/>
                </a:solidFill>
                <a:highlight>
                  <a:schemeClr val="lt1"/>
                </a:highlight>
              </a:rPr>
              <a:t>1. Poker Dataset (</a:t>
            </a:r>
            <a:r>
              <a:rPr lang="en" sz="1450">
                <a:solidFill>
                  <a:srgbClr val="4B4B4B"/>
                </a:solidFill>
                <a:highlight>
                  <a:schemeClr val="lt1"/>
                </a:highlight>
              </a:rPr>
              <a:t>Source: UCI Machine Learning Repository )</a:t>
            </a:r>
            <a:endParaRPr sz="1450">
              <a:solidFill>
                <a:srgbClr val="000000"/>
              </a:solidFill>
              <a:highlight>
                <a:schemeClr val="lt1"/>
              </a:highlight>
            </a:endParaRPr>
          </a:p>
          <a:p>
            <a:pPr indent="0" lvl="0" marL="0" rtl="0" algn="l">
              <a:spcBef>
                <a:spcPts val="0"/>
              </a:spcBef>
              <a:spcAft>
                <a:spcPts val="0"/>
              </a:spcAft>
              <a:buNone/>
            </a:pPr>
            <a:r>
              <a:rPr lang="en" sz="1450">
                <a:solidFill>
                  <a:srgbClr val="4B4B4B"/>
                </a:solidFill>
                <a:highlight>
                  <a:schemeClr val="lt1"/>
                </a:highlight>
              </a:rPr>
              <a:t>Each transaction represents a poker hand, and the goal is to find frequent combinations of cards.</a:t>
            </a:r>
            <a:endParaRPr sz="1450">
              <a:solidFill>
                <a:srgbClr val="4B4B4B"/>
              </a:solidFill>
              <a:highlight>
                <a:schemeClr val="lt1"/>
              </a:highlight>
            </a:endParaRPr>
          </a:p>
          <a:p>
            <a:pPr indent="0" lvl="0" marL="0" rtl="0" algn="l">
              <a:spcBef>
                <a:spcPts val="1200"/>
              </a:spcBef>
              <a:spcAft>
                <a:spcPts val="0"/>
              </a:spcAft>
              <a:buNone/>
            </a:pPr>
            <a:r>
              <a:rPr lang="en" sz="1450">
                <a:solidFill>
                  <a:srgbClr val="000000"/>
                </a:solidFill>
                <a:highlight>
                  <a:schemeClr val="lt1"/>
                </a:highlight>
              </a:rPr>
              <a:t>2. Susy Dataset </a:t>
            </a:r>
            <a:r>
              <a:rPr lang="en" sz="1450">
                <a:solidFill>
                  <a:srgbClr val="000000"/>
                </a:solidFill>
                <a:highlight>
                  <a:schemeClr val="lt1"/>
                </a:highlight>
              </a:rPr>
              <a:t>(</a:t>
            </a:r>
            <a:r>
              <a:rPr lang="en" sz="1450">
                <a:solidFill>
                  <a:srgbClr val="4B4B4B"/>
                </a:solidFill>
                <a:highlight>
                  <a:schemeClr val="lt1"/>
                </a:highlight>
              </a:rPr>
              <a:t>Source: UCI Machine Learning Repository )</a:t>
            </a:r>
            <a:endParaRPr sz="1450">
              <a:solidFill>
                <a:srgbClr val="000000"/>
              </a:solidFill>
              <a:highlight>
                <a:schemeClr val="lt1"/>
              </a:highlight>
            </a:endParaRPr>
          </a:p>
          <a:p>
            <a:pPr indent="0" lvl="0" marL="0" rtl="0" algn="l">
              <a:spcBef>
                <a:spcPts val="1200"/>
              </a:spcBef>
              <a:spcAft>
                <a:spcPts val="0"/>
              </a:spcAft>
              <a:buNone/>
            </a:pPr>
            <a:r>
              <a:rPr lang="en" sz="1450">
                <a:solidFill>
                  <a:srgbClr val="000000"/>
                </a:solidFill>
                <a:highlight>
                  <a:schemeClr val="lt1"/>
                </a:highlight>
              </a:rPr>
              <a:t>3. Higgs Dataset (</a:t>
            </a:r>
            <a:r>
              <a:rPr lang="en" sz="1450">
                <a:solidFill>
                  <a:srgbClr val="4B4B4B"/>
                </a:solidFill>
                <a:highlight>
                  <a:schemeClr val="lt1"/>
                </a:highlight>
              </a:rPr>
              <a:t>Source: UCI Machine Learning Repository )</a:t>
            </a:r>
            <a:endParaRPr sz="1450">
              <a:solidFill>
                <a:srgbClr val="000000"/>
              </a:solidFill>
              <a:highlight>
                <a:schemeClr val="lt1"/>
              </a:highlight>
            </a:endParaRPr>
          </a:p>
          <a:p>
            <a:pPr indent="0" lvl="0" marL="0" rtl="0" algn="l">
              <a:spcBef>
                <a:spcPts val="1200"/>
              </a:spcBef>
              <a:spcAft>
                <a:spcPts val="0"/>
              </a:spcAft>
              <a:buNone/>
            </a:pPr>
            <a:r>
              <a:rPr lang="en" sz="1450">
                <a:solidFill>
                  <a:srgbClr val="4B4B4B"/>
                </a:solidFill>
                <a:highlight>
                  <a:schemeClr val="lt1"/>
                </a:highlight>
              </a:rPr>
              <a:t>Each transaction represents a collision event, and the goal is to find frequent patterns in the attributes of these events.</a:t>
            </a:r>
            <a:endParaRPr sz="1450">
              <a:solidFill>
                <a:srgbClr val="4B4B4B"/>
              </a:solidFill>
              <a:highlight>
                <a:schemeClr val="lt1"/>
              </a:highlight>
            </a:endParaRPr>
          </a:p>
          <a:p>
            <a:pPr indent="0" lvl="0" marL="0" rtl="0" algn="l">
              <a:spcBef>
                <a:spcPts val="1200"/>
              </a:spcBef>
              <a:spcAft>
                <a:spcPts val="0"/>
              </a:spcAft>
              <a:buNone/>
            </a:pPr>
            <a:r>
              <a:rPr lang="en" sz="1450">
                <a:solidFill>
                  <a:srgbClr val="000000"/>
                </a:solidFill>
                <a:highlight>
                  <a:schemeClr val="lt1"/>
                </a:highlight>
              </a:rPr>
              <a:t>4. Otto Dataset (</a:t>
            </a:r>
            <a:r>
              <a:rPr lang="en" sz="1450">
                <a:solidFill>
                  <a:srgbClr val="4B4B4B"/>
                </a:solidFill>
                <a:highlight>
                  <a:schemeClr val="lt1"/>
                </a:highlight>
              </a:rPr>
              <a:t>Source: Kaggle)</a:t>
            </a:r>
            <a:endParaRPr sz="1450">
              <a:solidFill>
                <a:srgbClr val="000000"/>
              </a:solidFill>
              <a:highlight>
                <a:schemeClr val="lt1"/>
              </a:highlight>
            </a:endParaRPr>
          </a:p>
          <a:p>
            <a:pPr indent="0" lvl="0" marL="0" rtl="0" algn="l">
              <a:spcBef>
                <a:spcPts val="1200"/>
              </a:spcBef>
              <a:spcAft>
                <a:spcPts val="200"/>
              </a:spcAft>
              <a:buNone/>
            </a:pPr>
            <a:r>
              <a:rPr lang="en" sz="1450">
                <a:solidFill>
                  <a:srgbClr val="4B4B4B"/>
                </a:solidFill>
                <a:highlight>
                  <a:schemeClr val="lt1"/>
                </a:highlight>
              </a:rPr>
              <a:t>Each transaction represents a product, and the goal is to find frequent combinations of product features. The datasets cover a range of applications from gaming (Poker) to scientific research (Susy and Higgs) and e-commerce (Otto).</a:t>
            </a:r>
            <a:endParaRPr sz="1800">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314" name="Google Shape;314;p35"/>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39725" lvl="0" marL="457200" rtl="0" algn="l">
              <a:spcBef>
                <a:spcPts val="0"/>
              </a:spcBef>
              <a:spcAft>
                <a:spcPts val="0"/>
              </a:spcAft>
              <a:buClr>
                <a:srgbClr val="4B4B4B"/>
              </a:buClr>
              <a:buSzPts val="1750"/>
              <a:buFont typeface="Arial"/>
              <a:buChar char="●"/>
            </a:pPr>
            <a:r>
              <a:rPr b="1" lang="en" sz="1750">
                <a:solidFill>
                  <a:srgbClr val="4B4B4B"/>
                </a:solidFill>
                <a:highlight>
                  <a:schemeClr val="lt1"/>
                </a:highlight>
              </a:rPr>
              <a:t>Framework:</a:t>
            </a:r>
            <a:r>
              <a:rPr lang="en" sz="1750">
                <a:solidFill>
                  <a:srgbClr val="4B4B4B"/>
                </a:solidFill>
                <a:highlight>
                  <a:schemeClr val="lt1"/>
                </a:highlight>
              </a:rPr>
              <a:t> Utilized the Spark platform for its in-memory processing capabilities, which significantly improve computing speed. </a:t>
            </a:r>
            <a:endParaRPr sz="1750">
              <a:solidFill>
                <a:srgbClr val="4B4B4B"/>
              </a:solidFill>
              <a:highlight>
                <a:schemeClr val="lt1"/>
              </a:highlight>
            </a:endParaRPr>
          </a:p>
          <a:p>
            <a:pPr indent="-339725" lvl="0" marL="457200" rtl="0" algn="l">
              <a:spcBef>
                <a:spcPts val="0"/>
              </a:spcBef>
              <a:spcAft>
                <a:spcPts val="0"/>
              </a:spcAft>
              <a:buClr>
                <a:srgbClr val="4B4B4B"/>
              </a:buClr>
              <a:buSzPts val="1750"/>
              <a:buFont typeface="Hanken Grotesk"/>
              <a:buChar char="●"/>
            </a:pPr>
            <a:r>
              <a:rPr b="1" lang="en" sz="1750">
                <a:solidFill>
                  <a:srgbClr val="4B4B4B"/>
                </a:solidFill>
                <a:highlight>
                  <a:schemeClr val="lt1"/>
                </a:highlight>
              </a:rPr>
              <a:t>Algorithms Developed:</a:t>
            </a:r>
            <a:endParaRPr b="1" sz="1750">
              <a:solidFill>
                <a:srgbClr val="4B4B4B"/>
              </a:solidFill>
              <a:highlight>
                <a:schemeClr val="lt1"/>
              </a:highlight>
            </a:endParaRPr>
          </a:p>
          <a:p>
            <a:pPr indent="-339725" lvl="1" marL="914400" rtl="0" algn="l">
              <a:spcBef>
                <a:spcPts val="0"/>
              </a:spcBef>
              <a:spcAft>
                <a:spcPts val="0"/>
              </a:spcAft>
              <a:buClr>
                <a:srgbClr val="4B4B4B"/>
              </a:buClr>
              <a:buSzPts val="1750"/>
              <a:buFont typeface="Hanken Grotesk"/>
              <a:buAutoNum type="arabicPeriod"/>
            </a:pPr>
            <a:r>
              <a:rPr b="1" lang="en" sz="1750">
                <a:solidFill>
                  <a:srgbClr val="4B4B4B"/>
                </a:solidFill>
                <a:highlight>
                  <a:schemeClr val="lt1"/>
                </a:highlight>
              </a:rPr>
              <a:t>DApriori:</a:t>
            </a:r>
            <a:r>
              <a:rPr lang="en" sz="1750">
                <a:solidFill>
                  <a:srgbClr val="4B4B4B"/>
                </a:solidFill>
                <a:highlight>
                  <a:schemeClr val="lt1"/>
                </a:highlight>
              </a:rPr>
              <a:t> A distributed version of the Apriori algorithm.</a:t>
            </a:r>
            <a:endParaRPr sz="1750">
              <a:solidFill>
                <a:srgbClr val="4B4B4B"/>
              </a:solidFill>
              <a:highlight>
                <a:schemeClr val="lt1"/>
              </a:highlight>
            </a:endParaRPr>
          </a:p>
          <a:p>
            <a:pPr indent="-339725" lvl="1" marL="914400" rtl="0" algn="l">
              <a:spcBef>
                <a:spcPts val="0"/>
              </a:spcBef>
              <a:spcAft>
                <a:spcPts val="0"/>
              </a:spcAft>
              <a:buClr>
                <a:srgbClr val="4B4B4B"/>
              </a:buClr>
              <a:buSzPts val="1750"/>
              <a:buFont typeface="Hanken Grotesk"/>
              <a:buAutoNum type="arabicPeriod"/>
            </a:pPr>
            <a:r>
              <a:rPr b="1" lang="en" sz="1750">
                <a:solidFill>
                  <a:srgbClr val="4B4B4B"/>
                </a:solidFill>
                <a:highlight>
                  <a:schemeClr val="lt1"/>
                </a:highlight>
              </a:rPr>
              <a:t>DATID:</a:t>
            </a:r>
            <a:r>
              <a:rPr lang="en" sz="1750">
                <a:solidFill>
                  <a:srgbClr val="4B4B4B"/>
                </a:solidFill>
                <a:highlight>
                  <a:schemeClr val="lt1"/>
                </a:highlight>
              </a:rPr>
              <a:t> A distributed version of the Apriori-TID algorithm.</a:t>
            </a:r>
            <a:endParaRPr sz="1750">
              <a:solidFill>
                <a:srgbClr val="4B4B4B"/>
              </a:solidFill>
              <a:highlight>
                <a:schemeClr val="lt1"/>
              </a:highlight>
            </a:endParaRPr>
          </a:p>
          <a:p>
            <a:pPr indent="-339725" lvl="1" marL="914400" rtl="0" algn="l">
              <a:spcBef>
                <a:spcPts val="0"/>
              </a:spcBef>
              <a:spcAft>
                <a:spcPts val="0"/>
              </a:spcAft>
              <a:buClr>
                <a:srgbClr val="4B4B4B"/>
              </a:buClr>
              <a:buSzPts val="1750"/>
              <a:buFont typeface="Arial"/>
              <a:buAutoNum type="arabicPeriod"/>
            </a:pPr>
            <a:r>
              <a:rPr b="1" lang="en" sz="1750">
                <a:solidFill>
                  <a:srgbClr val="4B4B4B"/>
                </a:solidFill>
                <a:highlight>
                  <a:schemeClr val="lt1"/>
                </a:highlight>
              </a:rPr>
              <a:t>DECLAT:</a:t>
            </a:r>
            <a:r>
              <a:rPr lang="en" sz="1750">
                <a:solidFill>
                  <a:srgbClr val="4B4B4B"/>
                </a:solidFill>
                <a:highlight>
                  <a:schemeClr val="lt1"/>
                </a:highlight>
              </a:rPr>
              <a:t> A distributed version of the ECLAT algorithm. </a:t>
            </a:r>
            <a:endParaRPr sz="1750">
              <a:solidFill>
                <a:srgbClr val="4B4B4B"/>
              </a:solidFill>
              <a:highlight>
                <a:schemeClr val="lt1"/>
              </a:highlight>
            </a:endParaRPr>
          </a:p>
          <a:p>
            <a:pPr indent="-339725" lvl="0" marL="457200" rtl="0" algn="l">
              <a:spcBef>
                <a:spcPts val="0"/>
              </a:spcBef>
              <a:spcAft>
                <a:spcPts val="0"/>
              </a:spcAft>
              <a:buClr>
                <a:srgbClr val="4B4B4B"/>
              </a:buClr>
              <a:buSzPts val="1750"/>
              <a:buFont typeface="Arial"/>
              <a:buChar char="●"/>
            </a:pPr>
            <a:r>
              <a:rPr b="1" lang="en" sz="1750">
                <a:solidFill>
                  <a:srgbClr val="4B4B4B"/>
                </a:solidFill>
                <a:highlight>
                  <a:schemeClr val="lt1"/>
                </a:highlight>
              </a:rPr>
              <a:t>Comparison:</a:t>
            </a:r>
            <a:r>
              <a:rPr lang="en" sz="1750">
                <a:solidFill>
                  <a:srgbClr val="4B4B4B"/>
                </a:solidFill>
                <a:highlight>
                  <a:schemeClr val="lt1"/>
                </a:highlight>
              </a:rPr>
              <a:t> Compared the new algorithms with YAFIM and PFP algorithms available in the Spark library. </a:t>
            </a:r>
            <a:endParaRPr sz="1750">
              <a:solidFill>
                <a:srgbClr val="4B4B4B"/>
              </a:solidFill>
              <a:highlight>
                <a:schemeClr val="lt1"/>
              </a:highlight>
            </a:endParaRPr>
          </a:p>
          <a:p>
            <a:pPr indent="-339725" lvl="0" marL="457200" rtl="0" algn="l">
              <a:spcBef>
                <a:spcPts val="0"/>
              </a:spcBef>
              <a:spcAft>
                <a:spcPts val="0"/>
              </a:spcAft>
              <a:buClr>
                <a:srgbClr val="4B4B4B"/>
              </a:buClr>
              <a:buSzPts val="1750"/>
              <a:buFont typeface="Arial"/>
              <a:buChar char="●"/>
            </a:pPr>
            <a:r>
              <a:rPr b="1" lang="en" sz="1750">
                <a:solidFill>
                  <a:srgbClr val="4B4B4B"/>
                </a:solidFill>
                <a:highlight>
                  <a:schemeClr val="lt1"/>
                </a:highlight>
              </a:rPr>
              <a:t>Evaluation Metrics: </a:t>
            </a:r>
            <a:r>
              <a:rPr lang="en" sz="1750">
                <a:solidFill>
                  <a:srgbClr val="4B4B4B"/>
                </a:solidFill>
                <a:highlight>
                  <a:schemeClr val="lt1"/>
                </a:highlight>
              </a:rPr>
              <a:t>Speed, efficiency, memory consumption, and the number of association rules generated. </a:t>
            </a:r>
            <a:endParaRPr sz="1750">
              <a:solidFill>
                <a:srgbClr val="4B4B4B"/>
              </a:solidFill>
              <a:highlight>
                <a:schemeClr val="lt1"/>
              </a:highlight>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Sequential and parallel approaches</a:t>
            </a:r>
            <a:endParaRPr/>
          </a:p>
          <a:p>
            <a:pPr indent="0" lvl="0" marL="0" rtl="0" algn="l">
              <a:spcBef>
                <a:spcPts val="0"/>
              </a:spcBef>
              <a:spcAft>
                <a:spcPts val="0"/>
              </a:spcAft>
              <a:buNone/>
            </a:pPr>
            <a:r>
              <a:rPr lang="en" sz="1100"/>
              <a:t>(review of </a:t>
            </a:r>
            <a:r>
              <a:rPr lang="en" sz="1100"/>
              <a:t>existing</a:t>
            </a:r>
            <a:r>
              <a:rPr lang="en" sz="1100"/>
              <a:t> algorithms)</a:t>
            </a:r>
            <a:endParaRPr sz="1100"/>
          </a:p>
        </p:txBody>
      </p:sp>
      <p:sp>
        <p:nvSpPr>
          <p:cNvPr id="320" name="Google Shape;320;p36"/>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Apriori-TID -&gt;</a:t>
            </a:r>
            <a:endParaRPr/>
          </a:p>
          <a:p>
            <a:pPr indent="-304800" lvl="1" marL="914400" rtl="0" algn="l">
              <a:spcBef>
                <a:spcPts val="0"/>
              </a:spcBef>
              <a:spcAft>
                <a:spcPts val="0"/>
              </a:spcAft>
              <a:buSzPts val="1200"/>
              <a:buChar char="○"/>
            </a:pPr>
            <a:r>
              <a:rPr lang="en"/>
              <a:t> to reduce itemset</a:t>
            </a:r>
            <a:r>
              <a:rPr b="1" lang="en"/>
              <a:t> </a:t>
            </a:r>
            <a:r>
              <a:rPr lang="en"/>
              <a:t>by sorting the transactions by item frequency,removing non-frequent ones in each step.</a:t>
            </a:r>
            <a:endParaRPr/>
          </a:p>
          <a:p>
            <a:pPr indent="-279400" lvl="0" marL="457200" rtl="0" algn="l">
              <a:spcBef>
                <a:spcPts val="0"/>
              </a:spcBef>
              <a:spcAft>
                <a:spcPts val="0"/>
              </a:spcAft>
              <a:buSzPts val="800"/>
              <a:buChar char="●"/>
            </a:pPr>
            <a:r>
              <a:rPr lang="en"/>
              <a:t>ECLAT-&gt;</a:t>
            </a:r>
            <a:endParaRPr/>
          </a:p>
          <a:p>
            <a:pPr indent="-304800" lvl="1" marL="914400" rtl="0" algn="l">
              <a:spcBef>
                <a:spcPts val="0"/>
              </a:spcBef>
              <a:spcAft>
                <a:spcPts val="0"/>
              </a:spcAft>
              <a:buSzPts val="1200"/>
              <a:buChar char="○"/>
            </a:pPr>
            <a:r>
              <a:rPr lang="en"/>
              <a:t> improve computations using Boolean operators.</a:t>
            </a:r>
            <a:endParaRPr/>
          </a:p>
          <a:p>
            <a:pPr indent="-279400" lvl="0" marL="457200" rtl="0" algn="l">
              <a:spcBef>
                <a:spcPts val="0"/>
              </a:spcBef>
              <a:spcAft>
                <a:spcPts val="0"/>
              </a:spcAft>
              <a:buSzPts val="800"/>
              <a:buChar char="●"/>
            </a:pPr>
            <a:r>
              <a:rPr lang="en"/>
              <a:t>FP-growth employs an FP-tree structure for using the divide-and-conquer technique and consulting the database of transactions only once. This results in a very fast algorithm.</a:t>
            </a:r>
            <a:endParaRPr/>
          </a:p>
          <a:p>
            <a:pPr indent="-279400" lvl="0" marL="457200" rtl="0" algn="l">
              <a:spcBef>
                <a:spcPts val="0"/>
              </a:spcBef>
              <a:spcAft>
                <a:spcPts val="0"/>
              </a:spcAft>
              <a:buSzPts val="800"/>
              <a:buChar char="●"/>
            </a:pPr>
            <a:r>
              <a:rPr lang="en"/>
              <a:t>FP-Growth outperforms the others with respect to time consumption, but, Apriori and Apriori-TID need less resources in terms of memory.</a:t>
            </a:r>
            <a:endParaRPr/>
          </a:p>
          <a:p>
            <a:pPr indent="-279400" lvl="0" marL="457200" rtl="0" algn="l">
              <a:spcBef>
                <a:spcPts val="0"/>
              </a:spcBef>
              <a:spcAft>
                <a:spcPts val="0"/>
              </a:spcAft>
              <a:buSzPts val="800"/>
              <a:buChar char="●"/>
            </a:pPr>
            <a:r>
              <a:rPr lang="en"/>
              <a:t>parallel versions of Apriori-&gt;ParEclat (Parallel Eclat) and parallel FP growth with sampling.</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Distributive approaches</a:t>
            </a:r>
            <a:endParaRPr/>
          </a:p>
        </p:txBody>
      </p:sp>
      <p:sp>
        <p:nvSpPr>
          <p:cNvPr id="326" name="Google Shape;326;p37"/>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Hadoop approaches</a:t>
            </a:r>
            <a:endParaRPr/>
          </a:p>
          <a:p>
            <a:pPr indent="-304800" lvl="1" marL="914400" rtl="0" algn="l">
              <a:spcBef>
                <a:spcPts val="0"/>
              </a:spcBef>
              <a:spcAft>
                <a:spcPts val="0"/>
              </a:spcAft>
              <a:buSzPts val="1200"/>
              <a:buChar char="○"/>
            </a:pPr>
            <a:r>
              <a:rPr lang="en"/>
              <a:t>Dist-Eclat and BigFIM algorithm -&gt; extraction of frequent itemsets.</a:t>
            </a:r>
            <a:endParaRPr/>
          </a:p>
          <a:p>
            <a:pPr indent="-304800" lvl="0" marL="457200" rtl="0" algn="l">
              <a:spcBef>
                <a:spcPts val="0"/>
              </a:spcBef>
              <a:spcAft>
                <a:spcPts val="0"/>
              </a:spcAft>
              <a:buSzPts val="1200"/>
              <a:buAutoNum type="arabicPeriod"/>
            </a:pPr>
            <a:r>
              <a:rPr lang="en"/>
              <a:t> Spark approaches ( Spark offers some advantages enabling faster memory operations than Hadoop since it allows in-memory computations)</a:t>
            </a:r>
            <a:endParaRPr/>
          </a:p>
          <a:p>
            <a:pPr indent="-304800" lvl="1" marL="914400" rtl="0" algn="l">
              <a:spcBef>
                <a:spcPts val="0"/>
              </a:spcBef>
              <a:spcAft>
                <a:spcPts val="0"/>
              </a:spcAft>
              <a:buSzPts val="1200"/>
              <a:buChar char="○"/>
            </a:pPr>
            <a:r>
              <a:rPr lang="en"/>
              <a:t>Exhaustive approaches:</a:t>
            </a:r>
            <a:endParaRPr/>
          </a:p>
          <a:p>
            <a:pPr indent="-304800" lvl="2" marL="1371600" rtl="0" algn="l">
              <a:spcBef>
                <a:spcPts val="0"/>
              </a:spcBef>
              <a:spcAft>
                <a:spcPts val="0"/>
              </a:spcAft>
              <a:buSzPts val="1200"/>
              <a:buChar char="■"/>
            </a:pPr>
            <a:r>
              <a:rPr lang="en"/>
              <a:t>YAFIM, R-Apriori -&gt; They make the loop to search </a:t>
            </a:r>
            <a:r>
              <a:rPr lang="en"/>
              <a:t>k itemsets</a:t>
            </a:r>
            <a:r>
              <a:rPr lang="en"/>
              <a:t> inside the distributed process using a hash tree, meanwhile we make the MapReduce for every k-itemset using a hash table.</a:t>
            </a:r>
            <a:endParaRPr/>
          </a:p>
          <a:p>
            <a:pPr indent="-304800" lvl="1" marL="914400" rtl="0" algn="l">
              <a:spcBef>
                <a:spcPts val="0"/>
              </a:spcBef>
              <a:spcAft>
                <a:spcPts val="0"/>
              </a:spcAft>
              <a:buSzPts val="1200"/>
              <a:buChar char="○"/>
            </a:pPr>
            <a:r>
              <a:rPr lang="en"/>
              <a:t>Non-exhaustive approaches:</a:t>
            </a:r>
            <a:endParaRPr/>
          </a:p>
          <a:p>
            <a:pPr indent="-304800" lvl="2" marL="1371600" rtl="0" algn="l">
              <a:spcBef>
                <a:spcPts val="0"/>
              </a:spcBef>
              <a:spcAft>
                <a:spcPts val="0"/>
              </a:spcAft>
              <a:buSzPts val="1200"/>
              <a:buChar char="■"/>
            </a:pPr>
            <a:r>
              <a:rPr lang="en"/>
              <a:t>PFP which is a distributed adaptation of FP-Growth algorithm for mining most frequent itemsets.</a:t>
            </a:r>
            <a:endParaRPr/>
          </a:p>
          <a:p>
            <a:pPr indent="0" lvl="0" marL="45720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595650" y="386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solutions</a:t>
            </a:r>
            <a:endParaRPr/>
          </a:p>
        </p:txBody>
      </p:sp>
      <p:sp>
        <p:nvSpPr>
          <p:cNvPr id="332" name="Google Shape;332;p38"/>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279400" lvl="0" marL="457200" rtl="0" algn="l">
              <a:spcBef>
                <a:spcPts val="0"/>
              </a:spcBef>
              <a:spcAft>
                <a:spcPts val="0"/>
              </a:spcAft>
              <a:buSzPts val="800"/>
              <a:buChar char="●"/>
            </a:pPr>
            <a:r>
              <a:rPr lang="en"/>
              <a:t>I</a:t>
            </a:r>
            <a:r>
              <a:rPr lang="en"/>
              <a:t>nspired on Apriori, Apriori-TID and ECLAT to discover frequent itemsets, and another new algorithm to extract association rules.</a:t>
            </a:r>
            <a:endParaRPr/>
          </a:p>
          <a:p>
            <a:pPr indent="-279400" lvl="0" marL="457200" rtl="0" algn="l">
              <a:spcBef>
                <a:spcPts val="0"/>
              </a:spcBef>
              <a:spcAft>
                <a:spcPts val="0"/>
              </a:spcAft>
              <a:buSzPts val="800"/>
              <a:buChar char="●"/>
            </a:pPr>
            <a:r>
              <a:rPr lang="en"/>
              <a:t>algorithms that are exhaustive with batch data processing, incorporating the PFP (Parallel FP-Growth) approach to compare with a non-exhaustive algorithm, and the YAFIM algorithm whose implementations in the Spark library.</a:t>
            </a:r>
            <a:endParaRPr/>
          </a:p>
          <a:p>
            <a:pPr indent="0" lvl="0" marL="457200" rtl="0" algn="l">
              <a:spcBef>
                <a:spcPts val="0"/>
              </a:spcBef>
              <a:spcAft>
                <a:spcPts val="0"/>
              </a:spcAft>
              <a:buNone/>
            </a:pPr>
            <a:r>
              <a:t/>
            </a:r>
            <a:endParaRPr/>
          </a:p>
          <a:p>
            <a:pPr indent="-279400" lvl="0" marL="457200" rtl="0" algn="l">
              <a:spcBef>
                <a:spcPts val="0"/>
              </a:spcBef>
              <a:spcAft>
                <a:spcPts val="0"/>
              </a:spcAft>
              <a:buSzPts val="800"/>
              <a:buChar char="●"/>
            </a:pPr>
            <a:r>
              <a:rPr b="1" lang="en"/>
              <a:t>Developed Algorithms: </a:t>
            </a:r>
            <a:r>
              <a:rPr lang="en"/>
              <a:t>DApriori, DATID and DECLAT (where the first ‘‘D’’ stands for distributive) for frequent itemset mining, and proposes a distributive algorithm for Association Rule Mining.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