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  <p:embeddedFont>
      <p:font typeface="Lexe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aTmKFqnnb9XELM6Og+UCS+3wd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>
              <a:alpha val="49803"/>
            </a:srgbClr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863029" y="482885"/>
            <a:ext cx="9061807" cy="30270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7200"/>
              <a:buFont typeface="Lexend"/>
              <a:buNone/>
            </a:pPr>
            <a:r>
              <a:rPr b="0" i="0" lang="en-US" sz="7200" u="none" strike="noStrike">
                <a:solidFill>
                  <a:srgbClr val="C00000"/>
                </a:solidFill>
                <a:latin typeface="Lexend"/>
                <a:ea typeface="Lexend"/>
                <a:cs typeface="Lexend"/>
                <a:sym typeface="Lexend"/>
              </a:rPr>
              <a:t>Employment Inequalities and Immigration Status</a:t>
            </a:r>
            <a:endParaRPr sz="37200">
              <a:solidFill>
                <a:srgbClr val="C00000"/>
              </a:solidFill>
            </a:endParaRPr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850340" y="3602432"/>
            <a:ext cx="6359704" cy="1432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b="0" i="0" lang="en-US" sz="3600" u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Influences of Race, Language Proficiency, Gender, and Education Level </a:t>
            </a:r>
            <a:endParaRPr b="0" sz="4000"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7420" y="3862013"/>
            <a:ext cx="43815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74752" y="5896503"/>
            <a:ext cx="42684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01549"/>
                </a:solidFill>
                <a:latin typeface="Lexend"/>
                <a:ea typeface="Lexend"/>
                <a:cs typeface="Lexend"/>
                <a:sym typeface="Lexend"/>
              </a:rPr>
              <a:t>Mahjoube AmaniChakani, Nkasiobi Nwobi, Maya Krishnan, Ogochukwu Onyeso</a:t>
            </a:r>
            <a:endParaRPr sz="1800">
              <a:solidFill>
                <a:srgbClr val="501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174704" y="5938475"/>
            <a:ext cx="252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501549"/>
                </a:solidFill>
                <a:latin typeface="Lexend"/>
                <a:ea typeface="Lexend"/>
                <a:cs typeface="Lexend"/>
                <a:sym typeface="Lexend"/>
              </a:rPr>
              <a:t>March 12, 2025</a:t>
            </a:r>
            <a:endParaRPr b="0" sz="1800">
              <a:solidFill>
                <a:srgbClr val="50154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501549"/>
                </a:solidFill>
                <a:latin typeface="Lexend"/>
                <a:ea typeface="Lexend"/>
                <a:cs typeface="Lexend"/>
                <a:sym typeface="Lexend"/>
              </a:rPr>
              <a:t>IDEA GROUP 3</a:t>
            </a:r>
            <a:endParaRPr b="0" sz="1800">
              <a:solidFill>
                <a:srgbClr val="50154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474752" y="5845993"/>
            <a:ext cx="6497916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8801" l="10943" r="21212" t="1198"/>
          <a:stretch/>
        </p:blipFill>
        <p:spPr>
          <a:xfrm flipH="1" rot="10800000">
            <a:off x="9431676" y="0"/>
            <a:ext cx="2760324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739739" y="365126"/>
            <a:ext cx="6236413" cy="621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Play"/>
              <a:buNone/>
            </a:pPr>
            <a:r>
              <a:rPr lang="en-US">
                <a:solidFill>
                  <a:srgbClr val="002060"/>
                </a:solidFill>
              </a:rPr>
              <a:t>Project overview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739739" y="1212351"/>
            <a:ext cx="6236413" cy="496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Background: Canadian immigrants admitted as skilled workers.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Problem: Despite Canada’s commitment to diversity and employment equity, employment inequity and financial insecurity persist.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Research question: How does immigration status contribute to employment inequality in Canada, and how do race, language proficiency, gender, and education level shape this relationship?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Data: 2021 Canadian Census Public Use Microdata (PUMF)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Analysis: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Heat maps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Logistics regression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963" y="346677"/>
            <a:ext cx="303847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8392" y="3504250"/>
            <a:ext cx="3743869" cy="2870946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590" y="5914137"/>
            <a:ext cx="1537223" cy="728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"/>
          <p:cNvCxnSpPr/>
          <p:nvPr/>
        </p:nvCxnSpPr>
        <p:spPr>
          <a:xfrm>
            <a:off x="1020722" y="1520455"/>
            <a:ext cx="1350335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1020722" y="2193851"/>
            <a:ext cx="101009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2"/>
          <p:cNvCxnSpPr/>
          <p:nvPr/>
        </p:nvCxnSpPr>
        <p:spPr>
          <a:xfrm>
            <a:off x="1065019" y="3143692"/>
            <a:ext cx="212474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"/>
          <p:cNvCxnSpPr/>
          <p:nvPr/>
        </p:nvCxnSpPr>
        <p:spPr>
          <a:xfrm>
            <a:off x="1065019" y="4355805"/>
            <a:ext cx="60429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"/>
          <p:cNvCxnSpPr/>
          <p:nvPr/>
        </p:nvCxnSpPr>
        <p:spPr>
          <a:xfrm>
            <a:off x="1020722" y="5046921"/>
            <a:ext cx="101009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638881" y="457200"/>
            <a:ext cx="10909640" cy="967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002060"/>
                </a:solidFill>
              </a:rPr>
              <a:t>Results and discussion 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450080" y="1850683"/>
            <a:ext cx="3291840" cy="18288"/>
          </a:xfrm>
          <a:custGeom>
            <a:rect b="b" l="l" r="r" t="t"/>
            <a:pathLst>
              <a:path extrusionOk="0" fill="none" h="18288" w="329184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29184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graph&#10;&#10;AI-generated content may be incorrect." id="113" name="Google Shape;11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286" y="2185411"/>
            <a:ext cx="5401923" cy="3605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graph&#10;&#10;AI-generated content may be incorrect."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589" y="2185411"/>
            <a:ext cx="5422229" cy="360578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9739423" y="4912243"/>
            <a:ext cx="2449529" cy="1945758"/>
          </a:xfrm>
          <a:prstGeom prst="triangle">
            <a:avLst>
              <a:gd fmla="val 100000" name="adj"/>
            </a:avLst>
          </a:prstGeom>
          <a:solidFill>
            <a:srgbClr val="D0D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89971" y="5960342"/>
            <a:ext cx="1537223" cy="72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0" y="0"/>
            <a:ext cx="1983504" cy="6858000"/>
          </a:xfrm>
          <a:custGeom>
            <a:rect b="b" l="l" r="r" t="t"/>
            <a:pathLst>
              <a:path extrusionOk="0" h="6858000" w="1983504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with different colored dots and lines&#10;&#10;AI-generated content may be incorrect." id="123" name="Google Shape;12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61" l="0" r="0" t="0"/>
          <a:stretch/>
        </p:blipFill>
        <p:spPr>
          <a:xfrm>
            <a:off x="2172689" y="1327818"/>
            <a:ext cx="9173823" cy="51593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>
            <p:ph type="title"/>
          </p:nvPr>
        </p:nvSpPr>
        <p:spPr>
          <a:xfrm>
            <a:off x="638881" y="287075"/>
            <a:ext cx="10909640" cy="967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002060"/>
                </a:solidFill>
              </a:rPr>
              <a:t>Results and discussion 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90" y="5914137"/>
            <a:ext cx="1537223" cy="72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761800" y="520995"/>
            <a:ext cx="5334197" cy="712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002060"/>
                </a:solidFill>
              </a:rPr>
              <a:t>Summary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761800" y="1514854"/>
            <a:ext cx="5334197" cy="4725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Employment alone does not capture economic insecurity- racialized immigrant workers experience low income, precarious work conditions, and wage gaps.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Non-immigrant racialized groups face substantially higher odds of lower incomes compared to non-visible minorities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Persistent race-influenced economic inequality even for the Canadian-born.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Racial penalties are higher for immigrants (double disadvantage as both immigrants and racialized).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Black immigrants are particularly at high risk.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For non-PR, results are more varied, but South Asian and Black individuals face higher odds of low income.</a:t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descr="Colorful carved figures of humans" id="133" name="Google Shape;133;p5"/>
          <p:cNvPicPr preferRelativeResize="0"/>
          <p:nvPr/>
        </p:nvPicPr>
        <p:blipFill rotWithShape="1">
          <a:blip r:embed="rId3">
            <a:alphaModFix/>
          </a:blip>
          <a:srcRect b="-1" l="22451" r="22217" t="0"/>
          <a:stretch/>
        </p:blipFill>
        <p:spPr>
          <a:xfrm>
            <a:off x="6857796" y="-10886"/>
            <a:ext cx="5334204" cy="6868886"/>
          </a:xfrm>
          <a:prstGeom prst="rect">
            <a:avLst/>
          </a:prstGeom>
          <a:noFill/>
          <a:ln>
            <a:noFill/>
          </a:ln>
          <a:effectLst>
            <a:outerShdw blurRad="127000" sx="99000" rotWithShape="0" algn="r" dir="10800000" dist="50800" sy="99000">
              <a:srgbClr val="000000">
                <a:alpha val="40000"/>
              </a:srgbClr>
            </a:outerShdw>
          </a:effectLst>
        </p:spPr>
      </p:pic>
      <p:sp>
        <p:nvSpPr>
          <p:cNvPr id="134" name="Google Shape;134;p5"/>
          <p:cNvSpPr txBox="1"/>
          <p:nvPr/>
        </p:nvSpPr>
        <p:spPr>
          <a:xfrm>
            <a:off x="7921456" y="1514854"/>
            <a:ext cx="35087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Thanks for your attention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7587526" y="5996150"/>
            <a:ext cx="429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2060"/>
                </a:solidFill>
                <a:latin typeface="Play"/>
                <a:ea typeface="Play"/>
                <a:cs typeface="Play"/>
                <a:sym typeface="Play"/>
              </a:rPr>
              <a:t>Recommendations!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590" y="5914137"/>
            <a:ext cx="1537223" cy="72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2025-03-12T13:12:25Z</dcterms:created>
  <dc:creator>Ogochukwu Onyeso</dc:creator>
</cp:coreProperties>
</file>