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y="5143500" cx="9144000"/>
  <p:notesSz cx="6858000" cy="9144000"/>
  <p:embeddedFontLst>
    <p:embeddedFont>
      <p:font typeface="Open Sans"/>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E55EF4-7F78-439B-A7DA-CE35300F280A}">
  <a:tblStyle styleId="{7AE55EF4-7F78-439B-A7DA-CE35300F280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OpenSans-regular.fntdata"/><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font" Target="fonts/OpenSans-italic.fntdata"/><Relationship Id="rId41" Type="http://schemas.openxmlformats.org/officeDocument/2006/relationships/slide" Target="slides/slide34.xml"/><Relationship Id="rId85" Type="http://schemas.openxmlformats.org/officeDocument/2006/relationships/font" Target="fonts/OpenSans-bold.fntdata"/><Relationship Id="rId44" Type="http://schemas.openxmlformats.org/officeDocument/2006/relationships/slide" Target="slides/slide37.xml"/><Relationship Id="rId43" Type="http://schemas.openxmlformats.org/officeDocument/2006/relationships/slide" Target="slides/slide36.xml"/><Relationship Id="rId87" Type="http://schemas.openxmlformats.org/officeDocument/2006/relationships/font" Target="fonts/OpenSans-boldItalic.fntdata"/><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50" name="Google Shape;2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89" name="Google Shape;2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43" name="Google Shape;3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87" name="Google Shape;38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64" name="Google Shape;1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467" name="Google Shape;46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522" name="Google Shape;52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551" name="Google Shape;55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87" name="Google Shape;1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8" name="Google Shape;928;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11" name="Google Shape;11;p2"/>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2" name="Google Shape;12;p2"/>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13" name="Google Shape;13;p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3" name="Google Shape;53;p11"/>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4" name="Google Shape;54;p11"/>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2"/>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8" name="Google Shape;58;p1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59" name="Shape 59"/>
        <p:cNvGrpSpPr/>
        <p:nvPr/>
      </p:nvGrpSpPr>
      <p:grpSpPr>
        <a:xfrm>
          <a:off x="0" y="0"/>
          <a:ext cx="0" cy="0"/>
          <a:chOff x="0" y="0"/>
          <a:chExt cx="0" cy="0"/>
        </a:xfrm>
      </p:grpSpPr>
      <p:sp>
        <p:nvSpPr>
          <p:cNvPr id="60" name="Google Shape;60;p1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1" name="Google Shape;61;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64" name="Google Shape;64;p1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66"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70" name="Google Shape;70;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7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75" name="Google Shape;75;p1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76"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80" name="Google Shape;80;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8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85" name="Google Shape;8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p:txBody>
      </p:sp>
      <p:sp>
        <p:nvSpPr>
          <p:cNvPr id="88" name="Google Shape;8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7" name="Google Shape;9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14" name="Shape 14"/>
        <p:cNvGrpSpPr/>
        <p:nvPr/>
      </p:nvGrpSpPr>
      <p:grpSpPr>
        <a:xfrm>
          <a:off x="0" y="0"/>
          <a:ext cx="0" cy="0"/>
          <a:chOff x="0" y="0"/>
          <a:chExt cx="0" cy="0"/>
        </a:xfrm>
      </p:grpSpPr>
      <p:sp>
        <p:nvSpPr>
          <p:cNvPr id="15" name="Google Shape;15;p3"/>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6" name="Google Shape;16;p3"/>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7" name="Google Shape;17;p3"/>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8" name="Google Shape;18;p3"/>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9" name="Google Shape;19;p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20" name="Google Shape;20;p3"/>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0" name="Google Shape;100;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1" name="Google Shape;10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8" name="Google Shape;108;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9" name="Google Shape;10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5" name="Google Shape;115;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6" name="Google Shape;1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9" name="Google Shape;1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3" name="Google Shape;123;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4" name="Google Shape;124;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5" name="Google Shape;1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8" name="Google Shape;1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2" name="Google Shape;1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21" name="Shape 21"/>
        <p:cNvGrpSpPr/>
        <p:nvPr/>
      </p:nvGrpSpPr>
      <p:grpSpPr>
        <a:xfrm>
          <a:off x="0" y="0"/>
          <a:ext cx="0" cy="0"/>
          <a:chOff x="0" y="0"/>
          <a:chExt cx="0" cy="0"/>
        </a:xfrm>
      </p:grpSpPr>
      <p:sp>
        <p:nvSpPr>
          <p:cNvPr id="22" name="Google Shape;22;p4"/>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3" name="Google Shape;23;p4"/>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4" name="Google Shape;24;p4"/>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5" name="Google Shape;25;p4"/>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6" name="Google Shape;26;p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9" name="Google Shape;29;p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30" name="Shape 30"/>
        <p:cNvGrpSpPr/>
        <p:nvPr/>
      </p:nvGrpSpPr>
      <p:grpSpPr>
        <a:xfrm>
          <a:off x="0" y="0"/>
          <a:ext cx="0" cy="0"/>
          <a:chOff x="0" y="0"/>
          <a:chExt cx="0" cy="0"/>
        </a:xfrm>
      </p:grpSpPr>
      <p:sp>
        <p:nvSpPr>
          <p:cNvPr id="31" name="Google Shape;31;p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2" name="Google Shape;32;p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3" name="Google Shape;33;p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34" name="Google Shape;34;p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35" name="Google Shape;35;p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6" name="Shape 36"/>
        <p:cNvGrpSpPr/>
        <p:nvPr/>
      </p:nvGrpSpPr>
      <p:grpSpPr>
        <a:xfrm>
          <a:off x="0" y="0"/>
          <a:ext cx="0" cy="0"/>
          <a:chOff x="0" y="0"/>
          <a:chExt cx="0" cy="0"/>
        </a:xfrm>
      </p:grpSpPr>
      <p:sp>
        <p:nvSpPr>
          <p:cNvPr id="37" name="Google Shape;37;p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20000"/>
              </a:lnSpc>
              <a:spcBef>
                <a:spcPts val="0"/>
              </a:spcBef>
              <a:spcAft>
                <a:spcPts val="0"/>
              </a:spcAft>
              <a:buSzPts val="4200"/>
              <a:buNone/>
              <a:defRPr sz="4200"/>
            </a:lvl1pPr>
            <a:lvl2pPr lvl="1" algn="ctr">
              <a:lnSpc>
                <a:spcPct val="120000"/>
              </a:lnSpc>
              <a:spcBef>
                <a:spcPts val="0"/>
              </a:spcBef>
              <a:spcAft>
                <a:spcPts val="0"/>
              </a:spcAft>
              <a:buSzPts val="4200"/>
              <a:buNone/>
              <a:defRPr sz="4200"/>
            </a:lvl2pPr>
            <a:lvl3pPr lvl="2" algn="ctr">
              <a:lnSpc>
                <a:spcPct val="120000"/>
              </a:lnSpc>
              <a:spcBef>
                <a:spcPts val="0"/>
              </a:spcBef>
              <a:spcAft>
                <a:spcPts val="0"/>
              </a:spcAft>
              <a:buSzPts val="4200"/>
              <a:buNone/>
              <a:defRPr sz="4200"/>
            </a:lvl3pPr>
            <a:lvl4pPr lvl="3" algn="ctr">
              <a:lnSpc>
                <a:spcPct val="120000"/>
              </a:lnSpc>
              <a:spcBef>
                <a:spcPts val="0"/>
              </a:spcBef>
              <a:spcAft>
                <a:spcPts val="0"/>
              </a:spcAft>
              <a:buSzPts val="4200"/>
              <a:buNone/>
              <a:defRPr sz="4200"/>
            </a:lvl4pPr>
            <a:lvl5pPr lvl="4" algn="ctr">
              <a:lnSpc>
                <a:spcPct val="120000"/>
              </a:lnSpc>
              <a:spcBef>
                <a:spcPts val="0"/>
              </a:spcBef>
              <a:spcAft>
                <a:spcPts val="0"/>
              </a:spcAft>
              <a:buSzPts val="4200"/>
              <a:buNone/>
              <a:defRPr sz="4200"/>
            </a:lvl5pPr>
            <a:lvl6pPr lvl="5" algn="ctr">
              <a:lnSpc>
                <a:spcPct val="120000"/>
              </a:lnSpc>
              <a:spcBef>
                <a:spcPts val="0"/>
              </a:spcBef>
              <a:spcAft>
                <a:spcPts val="0"/>
              </a:spcAft>
              <a:buSzPts val="4200"/>
              <a:buNone/>
              <a:defRPr sz="4200"/>
            </a:lvl6pPr>
            <a:lvl7pPr lvl="6" algn="ctr">
              <a:lnSpc>
                <a:spcPct val="120000"/>
              </a:lnSpc>
              <a:spcBef>
                <a:spcPts val="0"/>
              </a:spcBef>
              <a:spcAft>
                <a:spcPts val="0"/>
              </a:spcAft>
              <a:buSzPts val="4200"/>
              <a:buNone/>
              <a:defRPr sz="4200"/>
            </a:lvl7pPr>
            <a:lvl8pPr lvl="7" algn="ctr">
              <a:lnSpc>
                <a:spcPct val="120000"/>
              </a:lnSpc>
              <a:spcBef>
                <a:spcPts val="0"/>
              </a:spcBef>
              <a:spcAft>
                <a:spcPts val="0"/>
              </a:spcAft>
              <a:buSzPts val="4200"/>
              <a:buNone/>
              <a:defRPr sz="4200"/>
            </a:lvl8pPr>
            <a:lvl9pPr lvl="8" algn="ctr">
              <a:lnSpc>
                <a:spcPct val="120000"/>
              </a:lnSpc>
              <a:spcBef>
                <a:spcPts val="0"/>
              </a:spcBef>
              <a:spcAft>
                <a:spcPts val="0"/>
              </a:spcAft>
              <a:buSzPts val="4200"/>
              <a:buNone/>
              <a:defRPr sz="4200"/>
            </a:lvl9pPr>
          </a:lstStyle>
          <a:p/>
        </p:txBody>
      </p:sp>
      <p:sp>
        <p:nvSpPr>
          <p:cNvPr id="39" name="Google Shape;39;p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44" name="Shape 44"/>
        <p:cNvGrpSpPr/>
        <p:nvPr/>
      </p:nvGrpSpPr>
      <p:grpSpPr>
        <a:xfrm>
          <a:off x="0" y="0"/>
          <a:ext cx="0" cy="0"/>
          <a:chOff x="0" y="0"/>
          <a:chExt cx="0" cy="0"/>
        </a:xfrm>
      </p:grpSpPr>
      <p:sp>
        <p:nvSpPr>
          <p:cNvPr id="45" name="Google Shape;45;p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6" name="Google Shape;46;p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47" name="Shape 47"/>
        <p:cNvGrpSpPr/>
        <p:nvPr/>
      </p:nvGrpSpPr>
      <p:grpSpPr>
        <a:xfrm>
          <a:off x="0" y="0"/>
          <a:ext cx="0" cy="0"/>
          <a:chOff x="0" y="0"/>
          <a:chExt cx="0" cy="0"/>
        </a:xfrm>
      </p:grpSpPr>
      <p:sp>
        <p:nvSpPr>
          <p:cNvPr id="48" name="Google Shape;48;p10"/>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9" name="Google Shape;49;p10"/>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0" name="Google Shape;50;p1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1.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 name="Google Shape;7;p1"/>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8" name="Google Shape;8;p1"/>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theplot.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figma.com" TargetMode="External"/><Relationship Id="rId4" Type="http://schemas.openxmlformats.org/officeDocument/2006/relationships/hyperlink" Target="https://developer.apple.com/design/resources/" TargetMode="External"/><Relationship Id="rId5" Type="http://schemas.openxmlformats.org/officeDocument/2006/relationships/hyperlink" Target="https://material.io/resourc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[PROJECT NAME]</a:t>
            </a:r>
            <a:endParaRPr sz="500"/>
          </a:p>
        </p:txBody>
      </p:sp>
      <p:sp>
        <p:nvSpPr>
          <p:cNvPr id="140" name="Google Shape;140;p32"/>
          <p:cNvSpPr txBox="1"/>
          <p:nvPr>
            <p:ph idx="1" type="body"/>
          </p:nvPr>
        </p:nvSpPr>
        <p:spPr>
          <a:xfrm>
            <a:off x="457200" y="2195525"/>
            <a:ext cx="5900700" cy="1858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SzPts val="500"/>
              <a:buFont typeface="Open Sans"/>
              <a:buNone/>
            </a:pPr>
            <a:r>
              <a:rPr lang="en"/>
              <a:t>Design Sprint</a:t>
            </a:r>
            <a:endParaRPr b="1"/>
          </a:p>
          <a:p>
            <a:pPr indent="0" lvl="0" marL="0" marR="0" rtl="0" algn="l">
              <a:lnSpc>
                <a:spcPct val="131250"/>
              </a:lnSpc>
              <a:spcBef>
                <a:spcPts val="0"/>
              </a:spcBef>
              <a:spcAft>
                <a:spcPts val="0"/>
              </a:spcAft>
              <a:buClr>
                <a:srgbClr val="9CBDD8"/>
              </a:buClr>
              <a:buSzPts val="500"/>
              <a:buFont typeface="Open Sans"/>
              <a:buNone/>
            </a:pPr>
            <a:r>
              <a:t/>
            </a:r>
            <a:endParaRPr b="1"/>
          </a:p>
          <a:p>
            <a:pPr indent="0" lvl="0" marL="0" marR="0" rtl="0" algn="l">
              <a:lnSpc>
                <a:spcPct val="131250"/>
              </a:lnSpc>
              <a:spcBef>
                <a:spcPts val="0"/>
              </a:spcBef>
              <a:spcAft>
                <a:spcPts val="0"/>
              </a:spcAft>
              <a:buClr>
                <a:srgbClr val="9CBDD8"/>
              </a:buClr>
              <a:buSzPts val="500"/>
              <a:buFont typeface="Open Sans"/>
              <a:buNone/>
            </a:pPr>
            <a:r>
              <a:t/>
            </a:r>
            <a:endParaRPr b="1"/>
          </a:p>
          <a:p>
            <a:pPr indent="0" lvl="0" marL="0" marR="0" rtl="0" algn="l">
              <a:lnSpc>
                <a:spcPct val="131250"/>
              </a:lnSpc>
              <a:spcBef>
                <a:spcPts val="0"/>
              </a:spcBef>
              <a:spcAft>
                <a:spcPts val="0"/>
              </a:spcAft>
              <a:buClr>
                <a:srgbClr val="9CBDD8"/>
              </a:buClr>
              <a:buSzPts val="500"/>
              <a:buFont typeface="Open Sans"/>
              <a:buNone/>
            </a:pPr>
            <a:r>
              <a:rPr b="1" lang="en"/>
              <a:t>Product Manager: [YOUR NAME]</a:t>
            </a:r>
            <a:endParaRPr b="1"/>
          </a:p>
          <a:p>
            <a:pPr indent="0" lvl="0" marL="0" marR="0" rtl="0" algn="l">
              <a:lnSpc>
                <a:spcPct val="131250"/>
              </a:lnSpc>
              <a:spcBef>
                <a:spcPts val="0"/>
              </a:spcBef>
              <a:spcAft>
                <a:spcPts val="0"/>
              </a:spcAft>
              <a:buClr>
                <a:srgbClr val="9CBDD8"/>
              </a:buClr>
              <a:buSzPts val="500"/>
              <a:buFont typeface="Open Sans"/>
              <a:buNone/>
            </a:pPr>
            <a:r>
              <a:t/>
            </a:r>
            <a:endParaRPr sz="500"/>
          </a:p>
        </p:txBody>
      </p:sp>
      <p:sp>
        <p:nvSpPr>
          <p:cNvPr id="141" name="Google Shape;141;p3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Share your ideas</a:t>
            </a:r>
            <a:endParaRPr sz="3200"/>
          </a:p>
        </p:txBody>
      </p:sp>
      <p:sp>
        <p:nvSpPr>
          <p:cNvPr id="221" name="Google Shape;221;p41"/>
          <p:cNvSpPr txBox="1"/>
          <p:nvPr>
            <p:ph idx="1" type="body"/>
          </p:nvPr>
        </p:nvSpPr>
        <p:spPr>
          <a:xfrm>
            <a:off x="311700" y="1057500"/>
            <a:ext cx="8520600" cy="30573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AutoNum type="arabicPeriod"/>
            </a:pPr>
            <a:r>
              <a:rPr lang="en" sz="1200">
                <a:solidFill>
                  <a:srgbClr val="000000"/>
                </a:solidFill>
              </a:rPr>
              <a:t>Find the How Might We stickies that correspond with your project in the </a:t>
            </a:r>
            <a:r>
              <a:rPr lang="en" sz="1200" u="sng">
                <a:solidFill>
                  <a:srgbClr val="000000"/>
                </a:solidFill>
                <a:hlinkClick action="ppaction://hlinksldjump" r:id="rId3">
                  <a:extLst>
                    <a:ext uri="{A12FA001-AC4F-418D-AE19-62706E023703}">
                      <ahyp:hlinkClr val="tx"/>
                    </a:ext>
                  </a:extLst>
                </a:hlinkClick>
              </a:rPr>
              <a:t>Appendix</a:t>
            </a:r>
            <a:r>
              <a:rPr lang="en" sz="1200">
                <a:solidFill>
                  <a:srgbClr val="000000"/>
                </a:solidFill>
              </a:rPr>
              <a:t> at the end of this deck</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Paste all the slides back into this deck following this slide</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pSp>
        <p:nvGrpSpPr>
          <p:cNvPr id="222" name="Google Shape;222;p41"/>
          <p:cNvGrpSpPr/>
          <p:nvPr/>
        </p:nvGrpSpPr>
        <p:grpSpPr>
          <a:xfrm>
            <a:off x="7323300" y="-248417"/>
            <a:ext cx="2056142" cy="1872017"/>
            <a:chOff x="7323300" y="-248417"/>
            <a:chExt cx="2056142" cy="1872017"/>
          </a:xfrm>
        </p:grpSpPr>
        <p:sp>
          <p:nvSpPr>
            <p:cNvPr id="223" name="Google Shape;223;p4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225" name="Google Shape;225;p41"/>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Leverage the group by combining your ideas with others.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Sorted Stickies</a:t>
            </a:r>
            <a:endParaRPr sz="3200"/>
          </a:p>
        </p:txBody>
      </p:sp>
      <p:sp>
        <p:nvSpPr>
          <p:cNvPr id="231" name="Google Shape;231;p42"/>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Replace this slide with the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slides from the deck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Sort and Group</a:t>
            </a:r>
            <a:endParaRPr sz="3200"/>
          </a:p>
        </p:txBody>
      </p:sp>
      <p:sp>
        <p:nvSpPr>
          <p:cNvPr id="237" name="Google Shape;237;p43"/>
          <p:cNvSpPr txBox="1"/>
          <p:nvPr>
            <p:ph idx="1" type="body"/>
          </p:nvPr>
        </p:nvSpPr>
        <p:spPr>
          <a:xfrm>
            <a:off x="311700" y="1057500"/>
            <a:ext cx="8520600" cy="30573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00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50000"/>
              </a:lnSpc>
              <a:spcBef>
                <a:spcPts val="700"/>
              </a:spcBef>
              <a:spcAft>
                <a:spcPts val="0"/>
              </a:spcAft>
              <a:buClr>
                <a:srgbClr val="000000"/>
              </a:buClr>
              <a:buSzPts val="1200"/>
              <a:buChar char="●"/>
            </a:pPr>
            <a:r>
              <a:rPr lang="en" sz="1200">
                <a:solidFill>
                  <a:srgbClr val="000000"/>
                </a:solidFill>
              </a:rPr>
              <a:t>Make a copy and paste each of your 8 yellow stickies into the sorted stickies slides. </a:t>
            </a:r>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Organize your 8 stickies by grouping similar stickies together into clusters. </a:t>
            </a:r>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Make sure each cluster has a label. </a:t>
            </a:r>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You can reorganize or re-label existing stickies if needed.</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Pick one theme that you want to focus on to further develop solutions for in the next phase via sketching</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Explain your rationale for why you selected that theme</a:t>
            </a:r>
            <a:endParaRPr sz="1200">
              <a:solidFill>
                <a:srgbClr val="000000"/>
              </a:solidFill>
            </a:endParaRPr>
          </a:p>
          <a:p>
            <a:pPr indent="0" lvl="0" marL="0" rtl="0" algn="l">
              <a:lnSpc>
                <a:spcPct val="100000"/>
              </a:lnSpc>
              <a:spcBef>
                <a:spcPts val="700"/>
              </a:spcBef>
              <a:spcAft>
                <a:spcPts val="0"/>
              </a:spcAft>
              <a:buSzPts val="500"/>
              <a:buNone/>
            </a:pPr>
            <a:r>
              <a:t/>
            </a:r>
            <a:endParaRPr sz="1200">
              <a:solidFill>
                <a:srgbClr val="000000"/>
              </a:solidFill>
            </a:endParaRPr>
          </a:p>
          <a:p>
            <a:pPr indent="0" lvl="0" marL="0" rtl="0" algn="l">
              <a:lnSpc>
                <a:spcPct val="100000"/>
              </a:lnSpc>
              <a:spcBef>
                <a:spcPts val="700"/>
              </a:spcBef>
              <a:spcAft>
                <a:spcPts val="0"/>
              </a:spcAft>
              <a:buSzPts val="500"/>
              <a:buNone/>
            </a:pPr>
            <a:r>
              <a:rPr lang="en" sz="1200">
                <a:solidFill>
                  <a:srgbClr val="000000"/>
                </a:solidFill>
              </a:rPr>
              <a:t>Note: If there are stickies that don’t fit in with any clusters or themes, you can add them to the “Other” slide</a:t>
            </a:r>
            <a:endParaRPr sz="1200">
              <a:solidFill>
                <a:srgbClr val="000000"/>
              </a:solidFill>
            </a:endParaRPr>
          </a:p>
        </p:txBody>
      </p:sp>
      <p:grpSp>
        <p:nvGrpSpPr>
          <p:cNvPr id="238" name="Google Shape;238;p43"/>
          <p:cNvGrpSpPr/>
          <p:nvPr/>
        </p:nvGrpSpPr>
        <p:grpSpPr>
          <a:xfrm>
            <a:off x="7323300" y="-248417"/>
            <a:ext cx="2056142" cy="1872017"/>
            <a:chOff x="7323300" y="-248417"/>
            <a:chExt cx="2056142" cy="1872017"/>
          </a:xfrm>
        </p:grpSpPr>
        <p:sp>
          <p:nvSpPr>
            <p:cNvPr id="239" name="Google Shape;239;p4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241" name="Google Shape;241;p43"/>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Organize all the How Might We’s into clusters and themes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Sprint Focus</a:t>
            </a:r>
            <a:endParaRPr sz="3200"/>
          </a:p>
        </p:txBody>
      </p:sp>
      <p:graphicFrame>
        <p:nvGraphicFramePr>
          <p:cNvPr id="247" name="Google Shape;247;p44"/>
          <p:cNvGraphicFramePr/>
          <p:nvPr/>
        </p:nvGraphicFramePr>
        <p:xfrm>
          <a:off x="952500" y="1350688"/>
          <a:ext cx="3000000" cy="3000000"/>
        </p:xfrm>
        <a:graphic>
          <a:graphicData uri="http://schemas.openxmlformats.org/drawingml/2006/table">
            <a:tbl>
              <a:tblPr>
                <a:noFill/>
                <a:tableStyleId>{7AE55EF4-7F78-439B-A7DA-CE35300F280A}</a:tableStyleId>
              </a:tblPr>
              <a:tblGrid>
                <a:gridCol w="2171075"/>
                <a:gridCol w="50679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Focus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your chosen theme</a:t>
                      </a:r>
                      <a:r>
                        <a:rPr lang="en" sz="1200" u="none" cap="none" strike="noStrike">
                          <a:latin typeface="Open Sans"/>
                          <a:ea typeface="Open Sans"/>
                          <a:cs typeface="Open Sans"/>
                          <a:sym typeface="Open Sans"/>
                        </a:rPr>
                        <a:t>    </a:t>
                      </a:r>
                      <a:endParaRPr i="1"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Slide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slide #</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I selected this theme because</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Explain why you chose that theme</a:t>
                      </a:r>
                      <a:r>
                        <a:rPr lang="en" sz="1200" u="none" cap="none" strike="noStrike">
                          <a:latin typeface="Open Sans"/>
                          <a:ea typeface="Open Sans"/>
                          <a:cs typeface="Open Sans"/>
                          <a:sym typeface="Open Sans"/>
                        </a:rPr>
                        <a:t>   </a:t>
                      </a:r>
                      <a:br>
                        <a:rPr lang="en" sz="1200" u="none" cap="none" strike="noStrike">
                          <a:latin typeface="Open Sans"/>
                          <a:ea typeface="Open Sans"/>
                          <a:cs typeface="Open Sans"/>
                          <a:sym typeface="Open Sans"/>
                        </a:rPr>
                      </a:br>
                      <a:br>
                        <a:rPr lang="en" sz="1200" u="none" cap="none" strike="noStrike">
                          <a:latin typeface="Open Sans"/>
                          <a:ea typeface="Open Sans"/>
                          <a:cs typeface="Open Sans"/>
                          <a:sym typeface="Open Sans"/>
                        </a:rPr>
                      </a:br>
                      <a:br>
                        <a:rPr lang="en" sz="1200" u="none" cap="none" strike="noStrike">
                          <a:latin typeface="Open Sans"/>
                          <a:ea typeface="Open Sans"/>
                          <a:cs typeface="Open Sans"/>
                          <a:sym typeface="Open Sans"/>
                        </a:rPr>
                      </a:br>
                      <a:endParaRPr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Define</a:t>
            </a:r>
            <a:endParaRPr sz="500"/>
          </a:p>
        </p:txBody>
      </p:sp>
      <p:sp>
        <p:nvSpPr>
          <p:cNvPr id="253" name="Google Shape;253;p4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With an understanding of the problem space, create focus and align on specific outcomes for the Design Sprint </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Future Press Review</a:t>
            </a:r>
            <a:endParaRPr sz="3200"/>
          </a:p>
        </p:txBody>
      </p:sp>
      <p:sp>
        <p:nvSpPr>
          <p:cNvPr id="259" name="Google Shape;259;p46"/>
          <p:cNvSpPr txBox="1"/>
          <p:nvPr>
            <p:ph idx="1" type="body"/>
          </p:nvPr>
        </p:nvSpPr>
        <p:spPr>
          <a:xfrm>
            <a:off x="311700" y="1152475"/>
            <a:ext cx="8520600" cy="39909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How do you want your product to land? How do you want people to perceive it? And what do you want people to say about it? By focusing on how you want users to respond to your product and how it fits into their life, it creates clarity around what your product needs to do and  how to get there</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Think about how you want your product to land: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Who is it for?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does it solve? How does it change a customer’s life?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Why should customers love it?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Draft a review from the perspective of a 3rd party with those things in mind using the template below:</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Stay high level. Focus on what the product does for the user, not exactly how it works (You’ll map out the exact features and functionality later).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pSp>
        <p:nvGrpSpPr>
          <p:cNvPr id="260" name="Google Shape;260;p46"/>
          <p:cNvGrpSpPr/>
          <p:nvPr/>
        </p:nvGrpSpPr>
        <p:grpSpPr>
          <a:xfrm>
            <a:off x="7323300" y="-248417"/>
            <a:ext cx="2056142" cy="1872017"/>
            <a:chOff x="7323300" y="-248417"/>
            <a:chExt cx="2056142" cy="1872017"/>
          </a:xfrm>
        </p:grpSpPr>
        <p:sp>
          <p:nvSpPr>
            <p:cNvPr id="261" name="Google Shape;261;p4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263" name="Google Shape;263;p46"/>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Imagine you’re a reporter who is reviewing your product shortly after launch</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solidFill>
                  <a:srgbClr val="9E9E9E"/>
                </a:solidFill>
              </a:rPr>
              <a:t>[Remove help text] Title &amp; Publisher</a:t>
            </a:r>
            <a:endParaRPr sz="3200">
              <a:solidFill>
                <a:srgbClr val="9E9E9E"/>
              </a:solidFill>
            </a:endParaRPr>
          </a:p>
        </p:txBody>
      </p:sp>
      <p:sp>
        <p:nvSpPr>
          <p:cNvPr id="269" name="Google Shape;269;p47"/>
          <p:cNvSpPr txBox="1"/>
          <p:nvPr>
            <p:ph idx="1" type="body"/>
          </p:nvPr>
        </p:nvSpPr>
        <p:spPr>
          <a:xfrm>
            <a:off x="311700" y="1076275"/>
            <a:ext cx="8520600" cy="39990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SzPts val="500"/>
              <a:buNone/>
            </a:pPr>
            <a:r>
              <a:rPr b="1" lang="en" sz="1200">
                <a:solidFill>
                  <a:srgbClr val="9E9E9E"/>
                </a:solidFill>
              </a:rPr>
              <a:t>[Remove help text before you submit</a:t>
            </a:r>
            <a:r>
              <a:rPr lang="en" sz="1200">
                <a:solidFill>
                  <a:srgbClr val="9E9E9E"/>
                </a:solidFill>
              </a:rPr>
              <a:t>] </a:t>
            </a:r>
            <a:endParaRPr sz="1200">
              <a:solidFill>
                <a:srgbClr val="9E9E9E"/>
              </a:solidFill>
            </a:endParaRPr>
          </a:p>
          <a:p>
            <a:pPr indent="0" lvl="0" marL="0" rtl="0" algn="l">
              <a:lnSpc>
                <a:spcPct val="115000"/>
              </a:lnSpc>
              <a:spcBef>
                <a:spcPts val="700"/>
              </a:spcBef>
              <a:spcAft>
                <a:spcPts val="0"/>
              </a:spcAft>
              <a:buSzPts val="500"/>
              <a:buNone/>
            </a:pPr>
            <a:r>
              <a:rPr lang="en" sz="1200">
                <a:solidFill>
                  <a:srgbClr val="9E9E9E"/>
                </a:solidFill>
              </a:rPr>
              <a:t>Make sure to answer the following questions:</a:t>
            </a:r>
            <a:endParaRPr sz="1200">
              <a:solidFill>
                <a:srgbClr val="9E9E9E"/>
              </a:solidFill>
            </a:endParaRPr>
          </a:p>
          <a:p>
            <a:pPr indent="-304800" lvl="0" marL="457200" rtl="0" algn="l">
              <a:lnSpc>
                <a:spcPct val="115000"/>
              </a:lnSpc>
              <a:spcBef>
                <a:spcPts val="700"/>
              </a:spcBef>
              <a:spcAft>
                <a:spcPts val="0"/>
              </a:spcAft>
              <a:buClr>
                <a:srgbClr val="9E9E9E"/>
              </a:buClr>
              <a:buSzPts val="1200"/>
              <a:buChar char="●"/>
            </a:pPr>
            <a:r>
              <a:rPr lang="en" sz="1200">
                <a:solidFill>
                  <a:srgbClr val="9E9E9E"/>
                </a:solidFill>
              </a:rPr>
              <a:t>Who is it for? </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What does it solve? How does it change a customer’s life?</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Why should customers love it?</a:t>
            </a:r>
            <a:endParaRPr sz="1200">
              <a:solidFill>
                <a:srgbClr val="9E9E9E"/>
              </a:solidFill>
            </a:endParaRPr>
          </a:p>
          <a:p>
            <a:pPr indent="0" lvl="0" marL="0" rtl="0" algn="l">
              <a:lnSpc>
                <a:spcPct val="115000"/>
              </a:lnSpc>
              <a:spcBef>
                <a:spcPts val="700"/>
              </a:spcBef>
              <a:spcAft>
                <a:spcPts val="0"/>
              </a:spcAft>
              <a:buSzPts val="500"/>
              <a:buNone/>
            </a:pPr>
            <a:r>
              <a:t/>
            </a:r>
            <a:endParaRPr sz="1200">
              <a:solidFill>
                <a:srgbClr val="9E9E9E"/>
              </a:solidFill>
            </a:endParaRPr>
          </a:p>
          <a:p>
            <a:pPr indent="0" lvl="0" marL="0" rtl="0" algn="l">
              <a:lnSpc>
                <a:spcPct val="115000"/>
              </a:lnSpc>
              <a:spcBef>
                <a:spcPts val="700"/>
              </a:spcBef>
              <a:spcAft>
                <a:spcPts val="0"/>
              </a:spcAft>
              <a:buSzPts val="500"/>
              <a:buNone/>
            </a:pPr>
            <a:r>
              <a:t/>
            </a:r>
            <a:endParaRPr sz="1200">
              <a:solidFill>
                <a:srgbClr val="9E9E9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Define Success Metrics (OPTIONAL)</a:t>
            </a:r>
            <a:endParaRPr sz="3200"/>
          </a:p>
        </p:txBody>
      </p:sp>
      <p:sp>
        <p:nvSpPr>
          <p:cNvPr id="275" name="Google Shape;275;p48"/>
          <p:cNvSpPr txBox="1"/>
          <p:nvPr>
            <p:ph idx="1" type="body"/>
          </p:nvPr>
        </p:nvSpPr>
        <p:spPr>
          <a:xfrm>
            <a:off x="311700" y="11524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Map out how your product will need to move user centered metrics in order to be successful using the HEART framework, which is commonly used at Google to measure the quality of user experience</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Start by identifying at least two user centered </a:t>
            </a:r>
            <a:r>
              <a:rPr b="1" lang="en" sz="1200">
                <a:solidFill>
                  <a:srgbClr val="000000"/>
                </a:solidFill>
              </a:rPr>
              <a:t>goals</a:t>
            </a:r>
            <a:r>
              <a:rPr lang="en" sz="1200">
                <a:solidFill>
                  <a:srgbClr val="000000"/>
                </a:solidFill>
              </a:rPr>
              <a:t> that are specific to your focus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Then identify what </a:t>
            </a:r>
            <a:r>
              <a:rPr b="1" lang="en" sz="1200">
                <a:solidFill>
                  <a:srgbClr val="000000"/>
                </a:solidFill>
              </a:rPr>
              <a:t>signals</a:t>
            </a:r>
            <a:r>
              <a:rPr lang="en" sz="1200">
                <a:solidFill>
                  <a:srgbClr val="000000"/>
                </a:solidFill>
              </a:rPr>
              <a:t> from user behavior will affect reaching each specific goal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Finally create </a:t>
            </a:r>
            <a:r>
              <a:rPr b="1" lang="en" sz="1200">
                <a:solidFill>
                  <a:srgbClr val="000000"/>
                </a:solidFill>
              </a:rPr>
              <a:t>metrics</a:t>
            </a:r>
            <a:r>
              <a:rPr lang="en" sz="1200">
                <a:solidFill>
                  <a:srgbClr val="000000"/>
                </a:solidFill>
              </a:rPr>
              <a:t> derived from those signals can be measured</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Each goal can have more than one signal and/or metric</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Metrics should be defined in a way that they can be used in for experimentation later on (usually this means average X per user)</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pSp>
        <p:nvGrpSpPr>
          <p:cNvPr id="276" name="Google Shape;276;p48"/>
          <p:cNvGrpSpPr/>
          <p:nvPr/>
        </p:nvGrpSpPr>
        <p:grpSpPr>
          <a:xfrm>
            <a:off x="7323300" y="-248417"/>
            <a:ext cx="2056142" cy="1872017"/>
            <a:chOff x="7323300" y="-248417"/>
            <a:chExt cx="2056142" cy="1872017"/>
          </a:xfrm>
        </p:grpSpPr>
        <p:sp>
          <p:nvSpPr>
            <p:cNvPr id="277" name="Google Shape;277;p4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279" name="Google Shape;279;p48"/>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How will you know if your product is successful?</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216425"/>
            <a:ext cx="30612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Success Metrics</a:t>
            </a:r>
            <a:endParaRPr sz="3200"/>
          </a:p>
        </p:txBody>
      </p:sp>
      <p:graphicFrame>
        <p:nvGraphicFramePr>
          <p:cNvPr id="285" name="Google Shape;285;p49"/>
          <p:cNvGraphicFramePr/>
          <p:nvPr/>
        </p:nvGraphicFramePr>
        <p:xfrm>
          <a:off x="265176" y="689800"/>
          <a:ext cx="3000000" cy="3000000"/>
        </p:xfrm>
        <a:graphic>
          <a:graphicData uri="http://schemas.openxmlformats.org/drawingml/2006/table">
            <a:tbl>
              <a:tblPr>
                <a:noFill/>
                <a:tableStyleId>{7AE55EF4-7F78-439B-A7DA-CE35300F280A}</a:tableStyleId>
              </a:tblPr>
              <a:tblGrid>
                <a:gridCol w="1388000"/>
                <a:gridCol w="2536325"/>
                <a:gridCol w="2341800"/>
                <a:gridCol w="2420675"/>
              </a:tblGrid>
              <a:tr h="3676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Goals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Signals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Metrics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585050">
                <a:tc>
                  <a:txBody>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Happiness</a:t>
                      </a:r>
                      <a:endParaRPr/>
                    </a:p>
                    <a:p>
                      <a:pPr indent="0" lvl="0" marL="0" marR="0" rtl="0" algn="l">
                        <a:lnSpc>
                          <a:spcPct val="100000"/>
                        </a:lnSpc>
                        <a:spcBef>
                          <a:spcPts val="0"/>
                        </a:spcBef>
                        <a:spcAft>
                          <a:spcPts val="0"/>
                        </a:spcAft>
                        <a:buClr>
                          <a:srgbClr val="000000"/>
                        </a:buClr>
                        <a:buSzPts val="1400"/>
                        <a:buFont typeface="Arial"/>
                        <a:buNone/>
                      </a:pPr>
                      <a:br>
                        <a:rPr lang="en" sz="1400" u="none" cap="none" strike="noStrike">
                          <a:solidFill>
                            <a:srgbClr val="FFFFFF"/>
                          </a:solidFill>
                        </a:rPr>
                      </a:b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Engagement</a:t>
                      </a:r>
                      <a:endParaRPr b="0" i="0" sz="1400" u="none" cap="none" strike="noStrike">
                        <a:solidFill>
                          <a:srgbClr val="FFFFFF"/>
                        </a:solidFill>
                        <a:latin typeface="Arial"/>
                        <a:ea typeface="Arial"/>
                        <a:cs typeface="Arial"/>
                        <a:sym typeface="Aria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Adoption</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Retention</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Task Success</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
        <p:nvSpPr>
          <p:cNvPr id="286" name="Google Shape;286;p49"/>
          <p:cNvSpPr txBox="1"/>
          <p:nvPr/>
        </p:nvSpPr>
        <p:spPr>
          <a:xfrm>
            <a:off x="3465144" y="24725"/>
            <a:ext cx="5642681" cy="6651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Set at least two user-centered </a:t>
            </a:r>
            <a:r>
              <a:rPr b="0" i="1" lang="en" sz="1200" u="none" cap="none" strike="noStrike">
                <a:solidFill>
                  <a:srgbClr val="4F4F4F"/>
                </a:solidFill>
                <a:highlight>
                  <a:srgbClr val="FFFFFF"/>
                </a:highlight>
                <a:latin typeface="Open Sans"/>
                <a:ea typeface="Open Sans"/>
                <a:cs typeface="Open Sans"/>
                <a:sym typeface="Open Sans"/>
              </a:rPr>
              <a:t>goals</a:t>
            </a:r>
            <a:endParaRPr b="0" i="1" sz="1200" u="none" cap="none" strike="noStrike">
              <a:solidFill>
                <a:srgbClr val="4F4F4F"/>
              </a:solidFill>
              <a:highlight>
                <a:srgbClr val="FFFFFF"/>
              </a:highlight>
              <a:latin typeface="Open Sans"/>
              <a:ea typeface="Open Sans"/>
              <a:cs typeface="Open Sans"/>
              <a:sym typeface="Open Sans"/>
            </a:endParaRPr>
          </a:p>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Identify changes in user behavior will </a:t>
            </a:r>
            <a:r>
              <a:rPr b="0" i="1" lang="en" sz="1200" u="none" cap="none" strike="noStrike">
                <a:solidFill>
                  <a:srgbClr val="4F4F4F"/>
                </a:solidFill>
                <a:highlight>
                  <a:srgbClr val="FFFFFF"/>
                </a:highlight>
                <a:latin typeface="Open Sans"/>
                <a:ea typeface="Open Sans"/>
                <a:cs typeface="Open Sans"/>
                <a:sym typeface="Open Sans"/>
              </a:rPr>
              <a:t>signal</a:t>
            </a:r>
            <a:r>
              <a:rPr b="0" i="0" lang="en" sz="1200" u="none" cap="none" strike="noStrike">
                <a:solidFill>
                  <a:srgbClr val="4F4F4F"/>
                </a:solidFill>
                <a:highlight>
                  <a:srgbClr val="FFFFFF"/>
                </a:highlight>
                <a:latin typeface="Open Sans"/>
                <a:ea typeface="Open Sans"/>
                <a:cs typeface="Open Sans"/>
                <a:sym typeface="Open Sans"/>
              </a:rPr>
              <a:t> success in reaching the goal</a:t>
            </a:r>
            <a:endParaRPr b="0" i="0" sz="1200" u="none" cap="none" strike="noStrike">
              <a:solidFill>
                <a:srgbClr val="4F4F4F"/>
              </a:solidFill>
              <a:highlight>
                <a:srgbClr val="FFFFFF"/>
              </a:highlight>
              <a:latin typeface="Open Sans"/>
              <a:ea typeface="Open Sans"/>
              <a:cs typeface="Open Sans"/>
              <a:sym typeface="Open Sans"/>
            </a:endParaRPr>
          </a:p>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Create a </a:t>
            </a:r>
            <a:r>
              <a:rPr b="0" i="1" lang="en" sz="1200" u="none" cap="none" strike="noStrike">
                <a:solidFill>
                  <a:srgbClr val="4F4F4F"/>
                </a:solidFill>
                <a:highlight>
                  <a:srgbClr val="FFFFFF"/>
                </a:highlight>
                <a:latin typeface="Open Sans"/>
                <a:ea typeface="Open Sans"/>
                <a:cs typeface="Open Sans"/>
                <a:sym typeface="Open Sans"/>
              </a:rPr>
              <a:t>metric</a:t>
            </a:r>
            <a:r>
              <a:rPr b="0" i="0" lang="en" sz="1200" u="none" cap="none" strike="noStrike">
                <a:solidFill>
                  <a:srgbClr val="4F4F4F"/>
                </a:solidFill>
                <a:highlight>
                  <a:srgbClr val="FFFFFF"/>
                </a:highlight>
                <a:latin typeface="Open Sans"/>
                <a:ea typeface="Open Sans"/>
                <a:cs typeface="Open Sans"/>
                <a:sym typeface="Open Sans"/>
              </a:rPr>
              <a:t> to measure each signal</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Sketch</a:t>
            </a:r>
            <a:endParaRPr sz="500"/>
          </a:p>
        </p:txBody>
      </p:sp>
      <p:sp>
        <p:nvSpPr>
          <p:cNvPr id="292" name="Google Shape;292;p50"/>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Generate tons of ideas, then narrow them down to two in depth solution sketches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How to use this Template</a:t>
            </a:r>
            <a:endParaRPr sz="3200"/>
          </a:p>
        </p:txBody>
      </p:sp>
      <p:sp>
        <p:nvSpPr>
          <p:cNvPr id="147" name="Google Shape;147;p33"/>
          <p:cNvSpPr txBox="1"/>
          <p:nvPr>
            <p:ph idx="1" type="body"/>
          </p:nvPr>
        </p:nvSpPr>
        <p:spPr>
          <a:xfrm>
            <a:off x="311700" y="923875"/>
            <a:ext cx="8520600" cy="3190800"/>
          </a:xfrm>
          <a:prstGeom prst="rect">
            <a:avLst/>
          </a:prstGeom>
          <a:noFill/>
          <a:ln>
            <a:noFill/>
          </a:ln>
        </p:spPr>
        <p:txBody>
          <a:bodyPr anchorCtr="0" anchor="t" bIns="34275" lIns="34275" spcFirstLastPara="1" rIns="34275" wrap="square" tIns="34275">
            <a:noAutofit/>
          </a:bodyPr>
          <a:lstStyle/>
          <a:p>
            <a:pPr indent="0" lvl="0" marL="457200" rtl="0" algn="l">
              <a:lnSpc>
                <a:spcPct val="115000"/>
              </a:lnSpc>
              <a:spcBef>
                <a:spcPts val="0"/>
              </a:spcBef>
              <a:spcAft>
                <a:spcPts val="0"/>
              </a:spcAft>
              <a:buSzPts val="500"/>
              <a:buNone/>
            </a:pPr>
            <a:r>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and all of the other reference slides before you submit your project.</a:t>
            </a:r>
            <a:endParaRPr sz="1200">
              <a:solidFill>
                <a:srgbClr val="2D3D4A"/>
              </a:solidFill>
            </a:endParaRPr>
          </a:p>
          <a:p>
            <a:pPr indent="0" lvl="0" marL="114300" rtl="0" algn="l">
              <a:lnSpc>
                <a:spcPct val="115000"/>
              </a:lnSpc>
              <a:spcBef>
                <a:spcPts val="700"/>
              </a:spcBef>
              <a:spcAft>
                <a:spcPts val="0"/>
              </a:spcAft>
              <a:buSzPts val="500"/>
              <a:buNone/>
            </a:pPr>
            <a:r>
              <a:t/>
            </a:r>
            <a:endParaRPr sz="1200">
              <a:solidFill>
                <a:srgbClr val="000000"/>
              </a:solidFill>
            </a:endParaRPr>
          </a:p>
        </p:txBody>
      </p:sp>
      <p:grpSp>
        <p:nvGrpSpPr>
          <p:cNvPr id="148" name="Google Shape;148;p33"/>
          <p:cNvGrpSpPr/>
          <p:nvPr/>
        </p:nvGrpSpPr>
        <p:grpSpPr>
          <a:xfrm>
            <a:off x="7323300" y="-248417"/>
            <a:ext cx="2056142" cy="1872017"/>
            <a:chOff x="7323300" y="-248417"/>
            <a:chExt cx="2056142" cy="1872017"/>
          </a:xfrm>
        </p:grpSpPr>
        <p:sp>
          <p:nvSpPr>
            <p:cNvPr id="149" name="Google Shape;149;p3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8 Sketches</a:t>
            </a:r>
            <a:endParaRPr sz="3200"/>
          </a:p>
        </p:txBody>
      </p:sp>
      <p:sp>
        <p:nvSpPr>
          <p:cNvPr id="298" name="Google Shape;298;p51"/>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Photo of your 8 sketches here</a:t>
            </a:r>
            <a:endParaRPr sz="12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Create a Solution Sketch</a:t>
            </a:r>
            <a:endParaRPr sz="3200"/>
          </a:p>
        </p:txBody>
      </p:sp>
      <p:sp>
        <p:nvSpPr>
          <p:cNvPr id="304" name="Google Shape;304;p52"/>
          <p:cNvSpPr txBox="1"/>
          <p:nvPr>
            <p:ph idx="1" type="body"/>
          </p:nvPr>
        </p:nvSpPr>
        <p:spPr>
          <a:xfrm>
            <a:off x="311700" y="10762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Now we’re going to further develop two of your ideas into a fuller, more detailed Solution Sketch. Pick the two most compelling sketches and let’s get started!</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Spend about 30 minutes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Sketch your idea in more detail than the last exercise, with the goal of articulating how the user progresses through your solution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Create at least 3 frames that show how the user progresses through the flow</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Focus on one idea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Include a title for each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can include words and annotations to help convey the idea, if needed</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p:txBody>
      </p:sp>
      <p:grpSp>
        <p:nvGrpSpPr>
          <p:cNvPr id="305" name="Google Shape;305;p52"/>
          <p:cNvGrpSpPr/>
          <p:nvPr/>
        </p:nvGrpSpPr>
        <p:grpSpPr>
          <a:xfrm>
            <a:off x="7323300" y="-248417"/>
            <a:ext cx="2056142" cy="1872017"/>
            <a:chOff x="7323300" y="-248417"/>
            <a:chExt cx="2056142" cy="1872017"/>
          </a:xfrm>
        </p:grpSpPr>
        <p:sp>
          <p:nvSpPr>
            <p:cNvPr id="306" name="Google Shape;306;p5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Solution Sketch 1</a:t>
            </a:r>
            <a:endParaRPr sz="3200"/>
          </a:p>
        </p:txBody>
      </p:sp>
      <p:sp>
        <p:nvSpPr>
          <p:cNvPr id="313" name="Google Shape;313;p53"/>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Solution Sketch 2</a:t>
            </a:r>
            <a:endParaRPr sz="3200"/>
          </a:p>
        </p:txBody>
      </p:sp>
      <p:sp>
        <p:nvSpPr>
          <p:cNvPr id="319" name="Google Shape;319;p54"/>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Decide</a:t>
            </a:r>
            <a:endParaRPr sz="500"/>
          </a:p>
        </p:txBody>
      </p:sp>
      <p:sp>
        <p:nvSpPr>
          <p:cNvPr id="325" name="Google Shape;325;p5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Pick the final concept that you develop into a prototype</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Decide</a:t>
            </a:r>
            <a:endParaRPr sz="3200"/>
          </a:p>
        </p:txBody>
      </p:sp>
      <p:sp>
        <p:nvSpPr>
          <p:cNvPr id="331" name="Google Shape;331;p56"/>
          <p:cNvSpPr txBox="1"/>
          <p:nvPr>
            <p:ph idx="1" type="body"/>
          </p:nvPr>
        </p:nvSpPr>
        <p:spPr>
          <a:xfrm>
            <a:off x="311700" y="15334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Now that you’ve created two solution sketches, it’s time to pick one that you will further develop into an interactive prototype and run through user interviews.</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your most compelling solution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why it’s the most compelling</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link your rationale back to the problem in your PRD</a:t>
            </a:r>
            <a:endParaRPr sz="1200">
              <a:solidFill>
                <a:srgbClr val="000000"/>
              </a:solidFill>
            </a:endParaRPr>
          </a:p>
        </p:txBody>
      </p:sp>
      <p:grpSp>
        <p:nvGrpSpPr>
          <p:cNvPr id="332" name="Google Shape;332;p56"/>
          <p:cNvGrpSpPr/>
          <p:nvPr/>
        </p:nvGrpSpPr>
        <p:grpSpPr>
          <a:xfrm>
            <a:off x="7323300" y="-248417"/>
            <a:ext cx="2056142" cy="1872017"/>
            <a:chOff x="7323300" y="-248417"/>
            <a:chExt cx="2056142" cy="1872017"/>
          </a:xfrm>
        </p:grpSpPr>
        <p:sp>
          <p:nvSpPr>
            <p:cNvPr id="333" name="Google Shape;333;p5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Decision</a:t>
            </a:r>
            <a:endParaRPr sz="3200"/>
          </a:p>
        </p:txBody>
      </p:sp>
      <p:graphicFrame>
        <p:nvGraphicFramePr>
          <p:cNvPr id="340" name="Google Shape;340;p57"/>
          <p:cNvGraphicFramePr/>
          <p:nvPr/>
        </p:nvGraphicFramePr>
        <p:xfrm>
          <a:off x="952500" y="1350688"/>
          <a:ext cx="3000000" cy="3000000"/>
        </p:xfrm>
        <a:graphic>
          <a:graphicData uri="http://schemas.openxmlformats.org/drawingml/2006/table">
            <a:tbl>
              <a:tblPr>
                <a:noFill/>
                <a:tableStyleId>{7AE55EF4-7F78-439B-A7DA-CE35300F280A}</a:tableStyleId>
              </a:tblPr>
              <a:tblGrid>
                <a:gridCol w="2271925"/>
                <a:gridCol w="4967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Decision</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Enter the title of the chosen sketch</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sz="12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Rationale</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Explain why you chose that sketch</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sz="12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Prototype</a:t>
            </a:r>
            <a:endParaRPr sz="500"/>
          </a:p>
        </p:txBody>
      </p:sp>
      <p:sp>
        <p:nvSpPr>
          <p:cNvPr id="346" name="Google Shape;346;p58"/>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Turn your concept into a realistic, interactive prototype that you will use to validate your assumptions and ideas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Pick the best and create a storyboard</a:t>
            </a:r>
            <a:endParaRPr sz="3200"/>
          </a:p>
        </p:txBody>
      </p:sp>
      <p:sp>
        <p:nvSpPr>
          <p:cNvPr id="352" name="Google Shape;352;p59"/>
          <p:cNvSpPr txBox="1"/>
          <p:nvPr>
            <p:ph idx="1" type="body"/>
          </p:nvPr>
        </p:nvSpPr>
        <p:spPr>
          <a:xfrm>
            <a:off x="311700" y="9238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Turn your best solution sketch into a storyboard. We’ll then use the storyboard as the blueprint to create the prototype. </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The storyboard should:</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Be high fidelity enough to build a prototype with at least </a:t>
            </a:r>
            <a:r>
              <a:rPr b="1" lang="en" sz="1200">
                <a:solidFill>
                  <a:srgbClr val="000000"/>
                </a:solidFill>
              </a:rPr>
              <a:t>three</a:t>
            </a:r>
            <a:r>
              <a:rPr lang="en" sz="1200">
                <a:solidFill>
                  <a:srgbClr val="000000"/>
                </a:solidFill>
              </a:rPr>
              <a:t> screens: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steps a user goes through and how they progress from one step to the next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layout of the software experience (wireframe level detail)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Should cover the entire user journey (ie: things that can happen outside the software experience)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prompts the user to use this?</a:t>
            </a:r>
            <a:endParaRPr sz="1200">
              <a:solidFill>
                <a:srgbClr val="000000"/>
              </a:solidFill>
            </a:endParaRPr>
          </a:p>
          <a:p>
            <a:pPr indent="0" lvl="0" marL="45720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rPr lang="en" sz="1200">
                <a:solidFill>
                  <a:srgbClr val="000000"/>
                </a:solidFill>
              </a:rPr>
              <a:t>You can create a storyboard using </a:t>
            </a:r>
            <a:r>
              <a:rPr lang="en" sz="1200" u="sng">
                <a:solidFill>
                  <a:srgbClr val="000000"/>
                </a:solidFill>
                <a:hlinkClick r:id="rId3">
                  <a:extLst>
                    <a:ext uri="{A12FA001-AC4F-418D-AE19-62706E023703}">
                      <ahyp:hlinkClr val="tx"/>
                    </a:ext>
                  </a:extLst>
                </a:hlinkClick>
              </a:rPr>
              <a:t>ThePlot.io</a:t>
            </a:r>
            <a:r>
              <a:rPr lang="en" sz="1200">
                <a:solidFill>
                  <a:srgbClr val="000000"/>
                </a:solidFill>
              </a:rPr>
              <a:t> or use the template on the following pages</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p:txBody>
      </p:sp>
      <p:grpSp>
        <p:nvGrpSpPr>
          <p:cNvPr id="353" name="Google Shape;353;p59"/>
          <p:cNvGrpSpPr/>
          <p:nvPr/>
        </p:nvGrpSpPr>
        <p:grpSpPr>
          <a:xfrm>
            <a:off x="7323300" y="-248417"/>
            <a:ext cx="2056142" cy="1872017"/>
            <a:chOff x="7323300" y="-248417"/>
            <a:chExt cx="2056142" cy="1872017"/>
          </a:xfrm>
        </p:grpSpPr>
        <p:sp>
          <p:nvSpPr>
            <p:cNvPr id="354" name="Google Shape;354;p5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ph type="title"/>
          </p:nvPr>
        </p:nvSpPr>
        <p:spPr>
          <a:xfrm>
            <a:off x="365760" y="149352"/>
            <a:ext cx="4800600" cy="593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1" name="Google Shape;361;p60"/>
          <p:cNvGraphicFramePr/>
          <p:nvPr/>
        </p:nvGraphicFramePr>
        <p:xfrm>
          <a:off x="365760" y="886968"/>
          <a:ext cx="3000000" cy="3000000"/>
        </p:xfrm>
        <a:graphic>
          <a:graphicData uri="http://schemas.openxmlformats.org/drawingml/2006/table">
            <a:tbl>
              <a:tblPr bandRow="1" firstRow="1">
                <a:noFill/>
                <a:tableStyleId>{7AE55EF4-7F78-439B-A7DA-CE35300F280A}</a:tableStyleId>
              </a:tblPr>
              <a:tblGrid>
                <a:gridCol w="2834650"/>
                <a:gridCol w="2834650"/>
                <a:gridCol w="2834650"/>
              </a:tblGrid>
              <a:tr h="3154200">
                <a:tc>
                  <a:txBody>
                    <a:bodyPr/>
                    <a:lstStyle/>
                    <a:p>
                      <a:pPr indent="0" lvl="0" marL="0" marR="0" rtl="0" algn="l">
                        <a:lnSpc>
                          <a:spcPct val="100000"/>
                        </a:lnSpc>
                        <a:spcBef>
                          <a:spcPts val="0"/>
                        </a:spcBef>
                        <a:spcAft>
                          <a:spcPts val="0"/>
                        </a:spcAft>
                        <a:buNone/>
                      </a:pP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841725">
                <a:tc>
                  <a:txBody>
                    <a:bodyPr/>
                    <a:lstStyle/>
                    <a:p>
                      <a:pPr indent="0" lvl="0" marL="0" marR="0" rtl="0" algn="l">
                        <a:lnSpc>
                          <a:spcPct val="100000"/>
                        </a:lnSpc>
                        <a:spcBef>
                          <a:spcPts val="0"/>
                        </a:spcBef>
                        <a:spcAft>
                          <a:spcPts val="0"/>
                        </a:spcAft>
                        <a:buNone/>
                      </a:pPr>
                      <a:r>
                        <a:rPr b="0" i="0" lang="en" sz="1200" u="none" cap="none" strike="noStrike">
                          <a:solidFill>
                            <a:srgbClr val="9E9E9E"/>
                          </a:solidFill>
                          <a:latin typeface="Open Sans"/>
                          <a:ea typeface="Open Sans"/>
                          <a:cs typeface="Open Sans"/>
                          <a:sym typeface="Open Sans"/>
                        </a:rPr>
                        <a:t>Script</a:t>
                      </a:r>
                      <a:br>
                        <a:rPr lang="en" sz="1400" u="none" cap="none" strike="noStrike"/>
                      </a:br>
                      <a:br>
                        <a:rPr lang="e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 sz="1400" u="none" cap="none" strike="noStrike">
                          <a:solidFill>
                            <a:srgbClr val="9E9E9E"/>
                          </a:solidFill>
                          <a:latin typeface="Open Sans"/>
                          <a:ea typeface="Open Sans"/>
                          <a:cs typeface="Open Sans"/>
                          <a:sym typeface="Open Sans"/>
                        </a:rPr>
                        <a:t>Script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 sz="1400" u="none" cap="none" strike="noStrike">
                          <a:solidFill>
                            <a:srgbClr val="9E9E9E"/>
                          </a:solidFill>
                          <a:latin typeface="Open Sans"/>
                          <a:ea typeface="Open Sans"/>
                          <a:cs typeface="Open Sans"/>
                          <a:sym typeface="Open Sans"/>
                        </a:rPr>
                        <a:t>Script</a:t>
                      </a:r>
                      <a:endParaRPr sz="14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idx="1" type="body"/>
          </p:nvPr>
        </p:nvSpPr>
        <p:spPr>
          <a:xfrm>
            <a:off x="381000" y="457050"/>
            <a:ext cx="7575300" cy="4038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200">
                <a:solidFill>
                  <a:srgbClr val="02B3E4"/>
                </a:solidFill>
                <a:highlight>
                  <a:srgbClr val="FFFFFF"/>
                </a:highlight>
              </a:rPr>
              <a:t>Choose the project you want to work on</a:t>
            </a:r>
            <a:endParaRPr sz="1200">
              <a:solidFill>
                <a:srgbClr val="02B3E4"/>
              </a:solidFill>
            </a:endParaRPr>
          </a:p>
        </p:txBody>
      </p:sp>
      <p:sp>
        <p:nvSpPr>
          <p:cNvPr id="156" name="Google Shape;156;p34"/>
          <p:cNvSpPr txBox="1"/>
          <p:nvPr>
            <p:ph type="title"/>
          </p:nvPr>
        </p:nvSpPr>
        <p:spPr>
          <a:xfrm>
            <a:off x="381000" y="38900"/>
            <a:ext cx="8229600" cy="4038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Quick Review of Course 1 Projects</a:t>
            </a:r>
            <a:endParaRPr sz="2800"/>
          </a:p>
        </p:txBody>
      </p:sp>
      <p:graphicFrame>
        <p:nvGraphicFramePr>
          <p:cNvPr id="157" name="Google Shape;157;p34"/>
          <p:cNvGraphicFramePr/>
          <p:nvPr/>
        </p:nvGraphicFramePr>
        <p:xfrm>
          <a:off x="381000" y="881950"/>
          <a:ext cx="3000000" cy="3000000"/>
        </p:xfrm>
        <a:graphic>
          <a:graphicData uri="http://schemas.openxmlformats.org/drawingml/2006/table">
            <a:tbl>
              <a:tblPr>
                <a:noFill/>
                <a:tableStyleId>{7AE55EF4-7F78-439B-A7DA-CE35300F280A}</a:tableStyleId>
              </a:tblPr>
              <a:tblGrid>
                <a:gridCol w="1100250"/>
                <a:gridCol w="7129350"/>
              </a:tblGrid>
              <a:tr h="10839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Kaiser Permanente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sz="1100" u="none" cap="none" strike="noStrike">
                        <a:solidFill>
                          <a:srgbClr val="2D3D4A"/>
                        </a:solidFill>
                        <a:latin typeface="Open Sans"/>
                        <a:ea typeface="Open Sans"/>
                        <a:cs typeface="Open Sans"/>
                        <a:sym typeface="Open Sans"/>
                      </a:endParaRPr>
                    </a:p>
                  </a:txBody>
                  <a:tcPr marT="91425" marB="91425" marR="91425" marL="91425"/>
                </a:tc>
              </a:tr>
              <a:tr h="12052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DoorDash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(ie: rerouting) </a:t>
                      </a:r>
                      <a:endParaRPr sz="1100" u="none" cap="none" strike="noStrike">
                        <a:solidFill>
                          <a:srgbClr val="2D3D4A"/>
                        </a:solidFill>
                        <a:latin typeface="Open Sans"/>
                        <a:ea typeface="Open Sans"/>
                        <a:cs typeface="Open Sans"/>
                        <a:sym typeface="Open Sans"/>
                      </a:endParaRPr>
                    </a:p>
                  </a:txBody>
                  <a:tcPr marT="91425" marB="91425" marR="91425" marL="91425"/>
                </a:tc>
              </a:tr>
              <a:tr h="73747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Amazon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 Amazon is the world leader in self publishing for books.  They would now like to explore entering into another self publishing media vertical and are considering either self published videos or self published music. </a:t>
                      </a:r>
                      <a:endParaRPr sz="1100" u="none" cap="none" strike="noStrike">
                        <a:solidFill>
                          <a:srgbClr val="2D3D4A"/>
                        </a:solidFill>
                        <a:latin typeface="Open Sans"/>
                        <a:ea typeface="Open Sans"/>
                        <a:cs typeface="Open Sans"/>
                        <a:sym typeface="Open Sans"/>
                      </a:endParaRPr>
                    </a:p>
                  </a:txBody>
                  <a:tcPr marT="91425" marB="91425" marR="91425" marL="91425"/>
                </a:tc>
              </a:tr>
              <a:tr h="73227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LinkedIn</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 LinkedIn is trying to expand its job market offerings by creating an app that will recommend the best jobs to recent college graduates based on their skills and preferences</a:t>
                      </a:r>
                      <a:endParaRPr sz="11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
        <p:nvSpPr>
          <p:cNvPr id="158" name="Google Shape;158;p3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34"/>
          <p:cNvGrpSpPr/>
          <p:nvPr/>
        </p:nvGrpSpPr>
        <p:grpSpPr>
          <a:xfrm>
            <a:off x="7323300" y="-248417"/>
            <a:ext cx="2056142" cy="1872017"/>
            <a:chOff x="7323300" y="-248417"/>
            <a:chExt cx="2056142" cy="1872017"/>
          </a:xfrm>
        </p:grpSpPr>
        <p:sp>
          <p:nvSpPr>
            <p:cNvPr id="160" name="Google Shape;160;p3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65760" y="149352"/>
            <a:ext cx="4800600" cy="593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7" name="Google Shape;367;p61"/>
          <p:cNvGraphicFramePr/>
          <p:nvPr/>
        </p:nvGraphicFramePr>
        <p:xfrm>
          <a:off x="365760" y="886968"/>
          <a:ext cx="3000000" cy="3000000"/>
        </p:xfrm>
        <a:graphic>
          <a:graphicData uri="http://schemas.openxmlformats.org/drawingml/2006/table">
            <a:tbl>
              <a:tblPr bandRow="1" firstRow="1">
                <a:noFill/>
                <a:tableStyleId>{7AE55EF4-7F78-439B-A7DA-CE35300F280A}</a:tableStyleId>
              </a:tblPr>
              <a:tblGrid>
                <a:gridCol w="2834650"/>
                <a:gridCol w="2834650"/>
                <a:gridCol w="2834650"/>
              </a:tblGrid>
              <a:tr h="3154200">
                <a:tc>
                  <a:txBody>
                    <a:bodyPr/>
                    <a:lstStyle/>
                    <a:p>
                      <a:pPr indent="0" lvl="0" marL="0" marR="0" rtl="0" algn="l">
                        <a:lnSpc>
                          <a:spcPct val="100000"/>
                        </a:lnSpc>
                        <a:spcBef>
                          <a:spcPts val="0"/>
                        </a:spcBef>
                        <a:spcAft>
                          <a:spcPts val="0"/>
                        </a:spcAft>
                        <a:buNone/>
                      </a:pP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841725">
                <a:tc>
                  <a:txBody>
                    <a:bodyPr/>
                    <a:lstStyle/>
                    <a:p>
                      <a:pPr indent="0" lvl="0" marL="0" marR="0" rtl="0" algn="l">
                        <a:lnSpc>
                          <a:spcPct val="100000"/>
                        </a:lnSpc>
                        <a:spcBef>
                          <a:spcPts val="0"/>
                        </a:spcBef>
                        <a:spcAft>
                          <a:spcPts val="0"/>
                        </a:spcAft>
                        <a:buNone/>
                      </a:pPr>
                      <a:r>
                        <a:rPr b="0" i="0" lang="en" sz="1200" u="none" cap="none" strike="noStrike">
                          <a:solidFill>
                            <a:srgbClr val="9E9E9E"/>
                          </a:solidFill>
                          <a:latin typeface="Open Sans"/>
                          <a:ea typeface="Open Sans"/>
                          <a:cs typeface="Open Sans"/>
                          <a:sym typeface="Open Sans"/>
                        </a:rPr>
                        <a:t>Script</a:t>
                      </a:r>
                      <a:br>
                        <a:rPr lang="en" sz="1400" u="none" cap="none" strike="noStrike"/>
                      </a:br>
                      <a:br>
                        <a:rPr lang="e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 sz="1400" u="none" cap="none" strike="noStrike">
                          <a:solidFill>
                            <a:srgbClr val="9E9E9E"/>
                          </a:solidFill>
                          <a:latin typeface="Open Sans"/>
                          <a:ea typeface="Open Sans"/>
                          <a:cs typeface="Open Sans"/>
                          <a:sym typeface="Open Sans"/>
                        </a:rPr>
                        <a:t>Script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 sz="1400" u="none" cap="none" strike="noStrike">
                          <a:solidFill>
                            <a:srgbClr val="9E9E9E"/>
                          </a:solidFill>
                          <a:latin typeface="Open Sans"/>
                          <a:ea typeface="Open Sans"/>
                          <a:cs typeface="Open Sans"/>
                          <a:sym typeface="Open Sans"/>
                        </a:rPr>
                        <a:t>Script</a:t>
                      </a:r>
                      <a:endParaRPr sz="1400" u="none" cap="none" strike="noStrike"/>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Create an interactive prototype</a:t>
            </a:r>
            <a:endParaRPr sz="3200"/>
          </a:p>
        </p:txBody>
      </p:sp>
      <p:sp>
        <p:nvSpPr>
          <p:cNvPr id="373" name="Google Shape;373;p62"/>
          <p:cNvSpPr txBox="1"/>
          <p:nvPr>
            <p:ph idx="1" type="body"/>
          </p:nvPr>
        </p:nvSpPr>
        <p:spPr>
          <a:xfrm>
            <a:off x="311700" y="923875"/>
            <a:ext cx="8520600" cy="39609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mocks based on your storyboard using </a:t>
            </a:r>
            <a:r>
              <a:rPr lang="en" sz="1200" u="sng">
                <a:solidFill>
                  <a:schemeClr val="hlink"/>
                </a:solidFill>
                <a:hlinkClick r:id="rId3"/>
              </a:rPr>
              <a:t>Figma</a:t>
            </a:r>
            <a:r>
              <a:rPr lang="en" sz="1200">
                <a:solidFill>
                  <a:srgbClr val="000000"/>
                </a:solidFill>
              </a:rPr>
              <a:t>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Use the prototype tool to define the flows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concept that your prototype captures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flows/tasks a user can complete in your prototype</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Resources:</a:t>
            </a:r>
            <a:endParaRPr sz="1200">
              <a:solidFill>
                <a:srgbClr val="000000"/>
              </a:solidFill>
            </a:endParaRPr>
          </a:p>
          <a:p>
            <a:pPr indent="0" lvl="0" marL="114300" rtl="0" algn="l">
              <a:lnSpc>
                <a:spcPct val="115000"/>
              </a:lnSpc>
              <a:spcBef>
                <a:spcPts val="700"/>
              </a:spcBef>
              <a:spcAft>
                <a:spcPts val="0"/>
              </a:spcAft>
              <a:buSzPts val="500"/>
              <a:buNone/>
            </a:pPr>
            <a:r>
              <a:rPr lang="en" sz="1200" u="sng">
                <a:solidFill>
                  <a:schemeClr val="hlink"/>
                </a:solidFill>
                <a:hlinkClick r:id="rId4"/>
              </a:rPr>
              <a:t>Apple Design Resources</a:t>
            </a:r>
            <a:r>
              <a:rPr lang="en" sz="1200">
                <a:solidFill>
                  <a:srgbClr val="000000"/>
                </a:solidFill>
              </a:rPr>
              <a:t> (templates that can be imported in Figma)</a:t>
            </a:r>
            <a:endParaRPr sz="1200">
              <a:solidFill>
                <a:srgbClr val="000000"/>
              </a:solidFill>
            </a:endParaRPr>
          </a:p>
          <a:p>
            <a:pPr indent="0" lvl="0" marL="114300" rtl="0" algn="l">
              <a:lnSpc>
                <a:spcPct val="115000"/>
              </a:lnSpc>
              <a:spcBef>
                <a:spcPts val="700"/>
              </a:spcBef>
              <a:spcAft>
                <a:spcPts val="0"/>
              </a:spcAft>
              <a:buSzPts val="500"/>
              <a:buNone/>
            </a:pPr>
            <a:r>
              <a:rPr lang="en" sz="1200" u="sng">
                <a:solidFill>
                  <a:schemeClr val="hlink"/>
                </a:solidFill>
                <a:hlinkClick r:id="rId5"/>
              </a:rPr>
              <a:t>Google Material Design Resources</a:t>
            </a:r>
            <a:r>
              <a:rPr lang="en" sz="1200">
                <a:solidFill>
                  <a:srgbClr val="000000"/>
                </a:solidFill>
              </a:rPr>
              <a:t> ( templates that can be imported in Figma)</a:t>
            </a:r>
            <a:endParaRPr sz="1200">
              <a:solidFill>
                <a:srgbClr val="000000"/>
              </a:solidFill>
            </a:endParaRPr>
          </a:p>
        </p:txBody>
      </p:sp>
      <p:grpSp>
        <p:nvGrpSpPr>
          <p:cNvPr id="374" name="Google Shape;374;p62"/>
          <p:cNvGrpSpPr/>
          <p:nvPr/>
        </p:nvGrpSpPr>
        <p:grpSpPr>
          <a:xfrm>
            <a:off x="7323300" y="-248417"/>
            <a:ext cx="2056142" cy="1872017"/>
            <a:chOff x="7323300" y="-248417"/>
            <a:chExt cx="2056142" cy="1872017"/>
          </a:xfrm>
        </p:grpSpPr>
        <p:sp>
          <p:nvSpPr>
            <p:cNvPr id="375" name="Google Shape;375;p6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Prototype</a:t>
            </a:r>
            <a:endParaRPr sz="3200"/>
          </a:p>
        </p:txBody>
      </p:sp>
      <p:sp>
        <p:nvSpPr>
          <p:cNvPr id="382" name="Google Shape;382;p63"/>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prototype</a:t>
            </a:r>
            <a:endParaRPr b="0" i="0" sz="800" u="none" cap="none" strike="noStrike">
              <a:solidFill>
                <a:srgbClr val="000000"/>
              </a:solidFill>
              <a:latin typeface="Open Sans"/>
              <a:ea typeface="Open Sans"/>
              <a:cs typeface="Open Sans"/>
              <a:sym typeface="Open Sans"/>
            </a:endParaRPr>
          </a:p>
        </p:txBody>
      </p:sp>
      <p:pic>
        <p:nvPicPr>
          <p:cNvPr id="383" name="Google Shape;383;p63"/>
          <p:cNvPicPr preferRelativeResize="0"/>
          <p:nvPr/>
        </p:nvPicPr>
        <p:blipFill rotWithShape="1">
          <a:blip r:embed="rId3">
            <a:alphaModFix/>
          </a:blip>
          <a:srcRect b="0" l="0" r="0" t="0"/>
          <a:stretch/>
        </p:blipFill>
        <p:spPr>
          <a:xfrm>
            <a:off x="6679500" y="1629488"/>
            <a:ext cx="1884525" cy="1884525"/>
          </a:xfrm>
          <a:prstGeom prst="rect">
            <a:avLst/>
          </a:prstGeom>
          <a:noFill/>
          <a:ln>
            <a:noFill/>
          </a:ln>
        </p:spPr>
      </p:pic>
      <p:graphicFrame>
        <p:nvGraphicFramePr>
          <p:cNvPr id="384" name="Google Shape;384;p63"/>
          <p:cNvGraphicFramePr/>
          <p:nvPr/>
        </p:nvGraphicFramePr>
        <p:xfrm>
          <a:off x="311700" y="1077138"/>
          <a:ext cx="3000000" cy="3000000"/>
        </p:xfrm>
        <a:graphic>
          <a:graphicData uri="http://schemas.openxmlformats.org/drawingml/2006/table">
            <a:tbl>
              <a:tblPr>
                <a:noFill/>
                <a:tableStyleId>{7AE55EF4-7F78-439B-A7DA-CE35300F280A}</a:tableStyleId>
              </a:tblPr>
              <a:tblGrid>
                <a:gridCol w="1965300"/>
                <a:gridCol w="4511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Description</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High level overview of the prototype</a:t>
                      </a:r>
                      <a:endParaRPr sz="10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does it do?</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Describe your prototype</a:t>
                      </a:r>
                      <a:r>
                        <a:rPr lang="en" sz="1200" u="none" cap="none" strike="noStrike">
                          <a:latin typeface="Open Sans"/>
                          <a:ea typeface="Open Sans"/>
                          <a:cs typeface="Open Sans"/>
                          <a:sym typeface="Open Sans"/>
                        </a:rPr>
                        <a:t>   </a:t>
                      </a:r>
                      <a:endParaRPr sz="12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Assumptions</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Any assumptions within the prototype</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all assumptions you have made about the prototype</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i="1"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sz="10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Tasks</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are the tasks that a user can complete in the prototype?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Describe the flows/tasks that a user can complete in the prototype</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i="1"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Validate</a:t>
            </a:r>
            <a:endParaRPr sz="500"/>
          </a:p>
        </p:txBody>
      </p:sp>
      <p:sp>
        <p:nvSpPr>
          <p:cNvPr id="390" name="Google Shape;390;p64"/>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Create a Research Plan</a:t>
            </a:r>
            <a:endParaRPr sz="3200"/>
          </a:p>
        </p:txBody>
      </p:sp>
      <p:sp>
        <p:nvSpPr>
          <p:cNvPr id="396" name="Google Shape;396;p65"/>
          <p:cNvSpPr txBox="1"/>
          <p:nvPr>
            <p:ph idx="1" type="body"/>
          </p:nvPr>
        </p:nvSpPr>
        <p:spPr>
          <a:xfrm>
            <a:off x="311700" y="9238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We’re also going to get ready to talk to users about your prototype.</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a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your target user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Map out the flow of the interview </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Intro</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Background information</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Tasks</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Wrap Up</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rPr lang="en" sz="1200">
                <a:solidFill>
                  <a:srgbClr val="000000"/>
                </a:solidFill>
              </a:rPr>
              <a:t>You can use the Design Sprint Research Plan Template on the next two slides to help you get started. Add more slides as needed.</a:t>
            </a:r>
            <a:endParaRPr sz="1200">
              <a:solidFill>
                <a:srgbClr val="000000"/>
              </a:solidFill>
            </a:endParaRPr>
          </a:p>
        </p:txBody>
      </p:sp>
      <p:grpSp>
        <p:nvGrpSpPr>
          <p:cNvPr id="397" name="Google Shape;397;p65"/>
          <p:cNvGrpSpPr/>
          <p:nvPr/>
        </p:nvGrpSpPr>
        <p:grpSpPr>
          <a:xfrm>
            <a:off x="7323300" y="-248417"/>
            <a:ext cx="2056142" cy="1872017"/>
            <a:chOff x="7323300" y="-248417"/>
            <a:chExt cx="2056142" cy="1872017"/>
          </a:xfrm>
        </p:grpSpPr>
        <p:sp>
          <p:nvSpPr>
            <p:cNvPr id="398" name="Google Shape;398;p65"/>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5"/>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311700" y="445025"/>
            <a:ext cx="576252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NAME] Research Plan</a:t>
            </a:r>
            <a:endParaRPr/>
          </a:p>
        </p:txBody>
      </p:sp>
      <p:sp>
        <p:nvSpPr>
          <p:cNvPr id="405" name="Google Shape;405;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Objectives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[What are the key research questions you are trying to answer?]</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Methodology</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[How will the sessions be conducted?]</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Participants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[Who will be interviewed?]</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228600" lvl="0" marL="457200" rtl="0" algn="l">
              <a:lnSpc>
                <a:spcPct val="115000"/>
              </a:lnSpc>
              <a:spcBef>
                <a:spcPts val="0"/>
              </a:spcBef>
              <a:spcAft>
                <a:spcPts val="0"/>
              </a:spcAft>
              <a:buSzPts val="1800"/>
              <a:buNone/>
            </a:pPr>
            <a:r>
              <a:t/>
            </a:r>
            <a:endParaRPr/>
          </a:p>
        </p:txBody>
      </p:sp>
      <p:sp>
        <p:nvSpPr>
          <p:cNvPr id="406" name="Google Shape;406;p66"/>
          <p:cNvSpPr txBox="1"/>
          <p:nvPr/>
        </p:nvSpPr>
        <p:spPr>
          <a:xfrm>
            <a:off x="6161314" y="445025"/>
            <a:ext cx="267098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PM: [YOUR NAME]</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STATUS: DRAFT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NAME]: Interview Sessions</a:t>
            </a:r>
            <a:endParaRPr/>
          </a:p>
        </p:txBody>
      </p:sp>
      <p:sp>
        <p:nvSpPr>
          <p:cNvPr id="412" name="Google Shape;412;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Introduction</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[Overview of what a participant should expect from an interview, how the study will run, permission to record the session, any confidentiality disclaimers]</a:t>
            </a:r>
            <a:endParaRPr/>
          </a:p>
          <a:p>
            <a:pPr indent="0" lvl="0" marL="114300" rtl="0" algn="l">
              <a:lnSpc>
                <a:spcPct val="115000"/>
              </a:lnSpc>
              <a:spcBef>
                <a:spcPts val="0"/>
              </a:spcBef>
              <a:spcAft>
                <a:spcPts val="0"/>
              </a:spcAft>
              <a:buSzPts val="1800"/>
              <a:buNone/>
            </a:pPr>
            <a:r>
              <a:t/>
            </a:r>
            <a:endParaRPr b="1" sz="8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Background Questions</a:t>
            </a:r>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a:t>
            </a:r>
            <a:r>
              <a:rPr lang="en" sz="1200">
                <a:solidFill>
                  <a:srgbClr val="9E9E9E"/>
                </a:solidFill>
                <a:latin typeface="Open Sans"/>
                <a:ea typeface="Open Sans"/>
                <a:cs typeface="Open Sans"/>
                <a:sym typeface="Open Sans"/>
              </a:rPr>
              <a:t>Questions that we want to know about the user before we get started]</a:t>
            </a:r>
            <a:endParaRPr/>
          </a:p>
          <a:p>
            <a:pPr indent="0" lvl="0" marL="114300" rtl="0" algn="l">
              <a:lnSpc>
                <a:spcPct val="115000"/>
              </a:lnSpc>
              <a:spcBef>
                <a:spcPts val="0"/>
              </a:spcBef>
              <a:spcAft>
                <a:spcPts val="0"/>
              </a:spcAft>
              <a:buSzPts val="1800"/>
              <a:buNone/>
            </a:pPr>
            <a:r>
              <a:t/>
            </a:r>
            <a:endParaRPr b="1" sz="8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Tasks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[Disclaimers: Prototype-- not everything may work. You’re not being tested. Want your feedback on what we’ve built. Please think out loud]</a:t>
            </a:r>
            <a:endParaRPr/>
          </a:p>
          <a:p>
            <a:pPr indent="0" lvl="0" marL="114300" rtl="0" algn="l">
              <a:lnSpc>
                <a:spcPct val="115000"/>
              </a:lnSpc>
              <a:spcBef>
                <a:spcPts val="0"/>
              </a:spcBef>
              <a:spcAft>
                <a:spcPts val="0"/>
              </a:spcAft>
              <a:buSzPts val="1800"/>
              <a:buNone/>
            </a:pPr>
            <a:r>
              <a:rPr b="1" lang="en" sz="800">
                <a:solidFill>
                  <a:srgbClr val="9E9E9E"/>
                </a:solidFill>
                <a:latin typeface="Open Sans"/>
                <a:ea typeface="Open Sans"/>
                <a:cs typeface="Open Sans"/>
                <a:sym typeface="Open Sans"/>
              </a:rPr>
              <a:t> </a:t>
            </a:r>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Task 1</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[Scenario to give user. Follow up questions]</a:t>
            </a:r>
            <a:endParaRPr/>
          </a:p>
          <a:p>
            <a:pPr indent="0" lvl="0" marL="114300" rtl="0" algn="l">
              <a:lnSpc>
                <a:spcPct val="115000"/>
              </a:lnSpc>
              <a:spcBef>
                <a:spcPts val="0"/>
              </a:spcBef>
              <a:spcAft>
                <a:spcPts val="0"/>
              </a:spcAft>
              <a:buSzPts val="1800"/>
              <a:buNone/>
            </a:pPr>
            <a:r>
              <a:rPr lang="en" sz="800">
                <a:solidFill>
                  <a:srgbClr val="9E9E9E"/>
                </a:solidFill>
                <a:latin typeface="Open Sans"/>
                <a:ea typeface="Open Sans"/>
                <a:cs typeface="Open Sans"/>
                <a:sym typeface="Open Sans"/>
              </a:rPr>
              <a:t> </a:t>
            </a:r>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Task 2</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[Scenario to give user. Follow up questions]</a:t>
            </a:r>
            <a:endParaRPr/>
          </a:p>
          <a:p>
            <a:pPr indent="0" lvl="0" marL="114300" rtl="0" algn="l">
              <a:lnSpc>
                <a:spcPct val="115000"/>
              </a:lnSpc>
              <a:spcBef>
                <a:spcPts val="0"/>
              </a:spcBef>
              <a:spcAft>
                <a:spcPts val="0"/>
              </a:spcAft>
              <a:buSzPts val="1800"/>
              <a:buNone/>
            </a:pPr>
            <a:r>
              <a:rPr lang="en" sz="800">
                <a:solidFill>
                  <a:srgbClr val="9E9E9E"/>
                </a:solidFill>
                <a:latin typeface="Open Sans"/>
                <a:ea typeface="Open Sans"/>
                <a:cs typeface="Open Sans"/>
                <a:sym typeface="Open Sans"/>
              </a:rPr>
              <a:t> </a:t>
            </a:r>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Wrap Up</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[Overall feedback. Would you use it? How would you make it better?] [Thank you]</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Studies</a:t>
            </a:r>
            <a:endParaRPr sz="3200"/>
          </a:p>
        </p:txBody>
      </p:sp>
      <p:sp>
        <p:nvSpPr>
          <p:cNvPr id="418" name="Google Shape;418;p68"/>
          <p:cNvSpPr txBox="1"/>
          <p:nvPr>
            <p:ph idx="1" type="body"/>
          </p:nvPr>
        </p:nvSpPr>
        <p:spPr>
          <a:xfrm>
            <a:off x="311700" y="923875"/>
            <a:ext cx="8520600" cy="3952800"/>
          </a:xfrm>
          <a:prstGeom prst="rect">
            <a:avLst/>
          </a:prstGeom>
          <a:noFill/>
          <a:ln>
            <a:noFill/>
          </a:ln>
        </p:spPr>
        <p:txBody>
          <a:bodyPr anchorCtr="0" anchor="t" bIns="34275" lIns="34275" spcFirstLastPara="1" rIns="34275" wrap="square" tIns="34275">
            <a:normAutofit lnSpcReduction="10000"/>
          </a:bodyPr>
          <a:lstStyle/>
          <a:p>
            <a:pPr indent="0" lvl="0" marL="114300" rtl="0" algn="l">
              <a:lnSpc>
                <a:spcPct val="115000"/>
              </a:lnSpc>
              <a:spcBef>
                <a:spcPts val="700"/>
              </a:spcBef>
              <a:spcAft>
                <a:spcPts val="0"/>
              </a:spcAft>
              <a:buSzPts val="500"/>
              <a:buNone/>
            </a:pPr>
            <a:r>
              <a:rPr lang="en" sz="1200">
                <a:solidFill>
                  <a:srgbClr val="000000"/>
                </a:solidFill>
              </a:rPr>
              <a:t>Inviting users in to participate in studies is a great way to get feedback if you are on the right track. Additionally, it’s also easier to course correct at this point before any code has been written. We’re going to invite 2 users to try out the prototype that you built. You’ll use the research plan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two meetings with people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Take notes during the interview and include on the Notes page below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Record the audio of the interview and attach a link on the  Key Findings page below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per interview</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pSp>
        <p:nvGrpSpPr>
          <p:cNvPr id="419" name="Google Shape;419;p68"/>
          <p:cNvGrpSpPr/>
          <p:nvPr/>
        </p:nvGrpSpPr>
        <p:grpSpPr>
          <a:xfrm>
            <a:off x="7323300" y="-248417"/>
            <a:ext cx="2056142" cy="1872017"/>
            <a:chOff x="7323300" y="-248417"/>
            <a:chExt cx="2056142" cy="1872017"/>
          </a:xfrm>
        </p:grpSpPr>
        <p:sp>
          <p:nvSpPr>
            <p:cNvPr id="420" name="Google Shape;420;p6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Testing: Participant 1 Key Findings</a:t>
            </a:r>
            <a:endParaRPr sz="3200"/>
          </a:p>
        </p:txBody>
      </p:sp>
      <p:pic>
        <p:nvPicPr>
          <p:cNvPr id="427" name="Google Shape;427;p69"/>
          <p:cNvPicPr preferRelativeResize="0"/>
          <p:nvPr/>
        </p:nvPicPr>
        <p:blipFill rotWithShape="1">
          <a:blip r:embed="rId3">
            <a:alphaModFix/>
          </a:blip>
          <a:srcRect b="0" l="0" r="0" t="0"/>
          <a:stretch/>
        </p:blipFill>
        <p:spPr>
          <a:xfrm>
            <a:off x="8218850" y="151850"/>
            <a:ext cx="772025" cy="772025"/>
          </a:xfrm>
          <a:prstGeom prst="rect">
            <a:avLst/>
          </a:prstGeom>
          <a:noFill/>
          <a:ln>
            <a:noFill/>
          </a:ln>
        </p:spPr>
      </p:pic>
      <p:sp>
        <p:nvSpPr>
          <p:cNvPr id="428" name="Google Shape;428;p69"/>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audio recording</a:t>
            </a:r>
            <a:endParaRPr b="0" i="0" sz="800" u="none" cap="none" strike="noStrike">
              <a:solidFill>
                <a:srgbClr val="000000"/>
              </a:solidFill>
              <a:latin typeface="Open Sans"/>
              <a:ea typeface="Open Sans"/>
              <a:cs typeface="Open Sans"/>
              <a:sym typeface="Open Sans"/>
            </a:endParaRPr>
          </a:p>
        </p:txBody>
      </p:sp>
      <p:graphicFrame>
        <p:nvGraphicFramePr>
          <p:cNvPr id="429" name="Google Shape;429;p69"/>
          <p:cNvGraphicFramePr/>
          <p:nvPr/>
        </p:nvGraphicFramePr>
        <p:xfrm>
          <a:off x="311700" y="982425"/>
          <a:ext cx="3000000" cy="3000000"/>
        </p:xfrm>
        <a:graphic>
          <a:graphicData uri="http://schemas.openxmlformats.org/drawingml/2006/table">
            <a:tbl>
              <a:tblPr>
                <a:noFill/>
                <a:tableStyleId>{7AE55EF4-7F78-439B-A7DA-CE35300F280A}</a:tableStyleId>
              </a:tblPr>
              <a:tblGrid>
                <a:gridCol w="2400125"/>
                <a:gridCol w="6120475"/>
              </a:tblGrid>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What worked well</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Where participants got stuck</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6005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Other observations</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sz="3200"/>
              <a:t>Participant 1:  Interview Notes</a:t>
            </a:r>
            <a:endParaRPr/>
          </a:p>
        </p:txBody>
      </p:sp>
      <p:sp>
        <p:nvSpPr>
          <p:cNvPr id="435" name="Google Shape;435;p70"/>
          <p:cNvSpPr txBox="1"/>
          <p:nvPr>
            <p:ph idx="3" type="body"/>
          </p:nvPr>
        </p:nvSpPr>
        <p:spPr>
          <a:xfrm>
            <a:off x="457200" y="900000"/>
            <a:ext cx="8229600" cy="3673677"/>
          </a:xfrm>
          <a:prstGeom prst="rect">
            <a:avLst/>
          </a:prstGeom>
          <a:noFill/>
          <a:ln>
            <a:noFill/>
          </a:ln>
        </p:spPr>
        <p:txBody>
          <a:bodyPr anchorCtr="0" anchor="t" bIns="34275" lIns="34275" spcFirstLastPara="1" rIns="34275" wrap="square" tIns="34275">
            <a:noAutofit/>
          </a:bodyPr>
          <a:lstStyle/>
          <a:p>
            <a:pPr indent="-228600" lvl="0" marL="457200" marR="0" rtl="0" algn="l">
              <a:lnSpc>
                <a:spcPct val="100000"/>
              </a:lnSpc>
              <a:spcBef>
                <a:spcPts val="700"/>
              </a:spcBef>
              <a:spcAft>
                <a:spcPts val="0"/>
              </a:spcAft>
              <a:buClr>
                <a:srgbClr val="2D3D4A"/>
              </a:buClr>
              <a:buSzPts val="500"/>
              <a:buFont typeface="Open San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Set the stage</a:t>
            </a:r>
            <a:endParaRPr sz="500"/>
          </a:p>
        </p:txBody>
      </p:sp>
      <p:sp>
        <p:nvSpPr>
          <p:cNvPr id="167" name="Google Shape;167;p35"/>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68" name="Google Shape;168;p3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Set the stage for the Design Sprint by framing the problem</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Testing: Participant 2 Key Findings</a:t>
            </a:r>
            <a:endParaRPr sz="3200"/>
          </a:p>
        </p:txBody>
      </p:sp>
      <p:pic>
        <p:nvPicPr>
          <p:cNvPr id="441" name="Google Shape;441;p71"/>
          <p:cNvPicPr preferRelativeResize="0"/>
          <p:nvPr/>
        </p:nvPicPr>
        <p:blipFill rotWithShape="1">
          <a:blip r:embed="rId3">
            <a:alphaModFix/>
          </a:blip>
          <a:srcRect b="0" l="0" r="0" t="0"/>
          <a:stretch/>
        </p:blipFill>
        <p:spPr>
          <a:xfrm>
            <a:off x="8218850" y="151850"/>
            <a:ext cx="772025" cy="772025"/>
          </a:xfrm>
          <a:prstGeom prst="rect">
            <a:avLst/>
          </a:prstGeom>
          <a:noFill/>
          <a:ln>
            <a:noFill/>
          </a:ln>
        </p:spPr>
      </p:pic>
      <p:sp>
        <p:nvSpPr>
          <p:cNvPr id="442" name="Google Shape;442;p71"/>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audio recording</a:t>
            </a:r>
            <a:endParaRPr b="0" i="0" sz="800" u="none" cap="none" strike="noStrike">
              <a:solidFill>
                <a:srgbClr val="000000"/>
              </a:solidFill>
              <a:latin typeface="Open Sans"/>
              <a:ea typeface="Open Sans"/>
              <a:cs typeface="Open Sans"/>
              <a:sym typeface="Open Sans"/>
            </a:endParaRPr>
          </a:p>
        </p:txBody>
      </p:sp>
      <p:graphicFrame>
        <p:nvGraphicFramePr>
          <p:cNvPr id="443" name="Google Shape;443;p71"/>
          <p:cNvGraphicFramePr/>
          <p:nvPr/>
        </p:nvGraphicFramePr>
        <p:xfrm>
          <a:off x="311700" y="982425"/>
          <a:ext cx="3000000" cy="3000000"/>
        </p:xfrm>
        <a:graphic>
          <a:graphicData uri="http://schemas.openxmlformats.org/drawingml/2006/table">
            <a:tbl>
              <a:tblPr>
                <a:noFill/>
                <a:tableStyleId>{7AE55EF4-7F78-439B-A7DA-CE35300F280A}</a:tableStyleId>
              </a:tblPr>
              <a:tblGrid>
                <a:gridCol w="2400125"/>
                <a:gridCol w="6120475"/>
              </a:tblGrid>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What worked well</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Where participants got stuck</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6005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Other observations</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sz="3200"/>
              <a:t>Participant 2:  Interview Notes</a:t>
            </a:r>
            <a:endParaRPr/>
          </a:p>
        </p:txBody>
      </p:sp>
      <p:sp>
        <p:nvSpPr>
          <p:cNvPr id="449" name="Google Shape;449;p72"/>
          <p:cNvSpPr txBox="1"/>
          <p:nvPr>
            <p:ph idx="3" type="body"/>
          </p:nvPr>
        </p:nvSpPr>
        <p:spPr>
          <a:xfrm>
            <a:off x="457200" y="900000"/>
            <a:ext cx="8229600" cy="3673677"/>
          </a:xfrm>
          <a:prstGeom prst="rect">
            <a:avLst/>
          </a:prstGeom>
          <a:noFill/>
          <a:ln>
            <a:noFill/>
          </a:ln>
        </p:spPr>
        <p:txBody>
          <a:bodyPr anchorCtr="0" anchor="t" bIns="34275" lIns="34275" spcFirstLastPara="1" rIns="34275" wrap="square" tIns="34275">
            <a:noAutofit/>
          </a:bodyPr>
          <a:lstStyle/>
          <a:p>
            <a:pPr indent="-228600" lvl="0" marL="457200" marR="0" rtl="0" algn="l">
              <a:lnSpc>
                <a:spcPct val="100000"/>
              </a:lnSpc>
              <a:spcBef>
                <a:spcPts val="700"/>
              </a:spcBef>
              <a:spcAft>
                <a:spcPts val="0"/>
              </a:spcAft>
              <a:buClr>
                <a:srgbClr val="2D3D4A"/>
              </a:buClr>
              <a:buSzPts val="500"/>
              <a:buFont typeface="Open Sans"/>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Feasibility conversation (OPTIONAL)</a:t>
            </a:r>
            <a:endParaRPr sz="3200"/>
          </a:p>
        </p:txBody>
      </p:sp>
      <p:sp>
        <p:nvSpPr>
          <p:cNvPr id="455" name="Google Shape;455;p73"/>
          <p:cNvSpPr txBox="1"/>
          <p:nvPr>
            <p:ph idx="1" type="body"/>
          </p:nvPr>
        </p:nvSpPr>
        <p:spPr>
          <a:xfrm>
            <a:off x="311700" y="923875"/>
            <a:ext cx="8520600" cy="39327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SzPts val="500"/>
              <a:buNone/>
            </a:pPr>
            <a:r>
              <a:rPr lang="en" sz="1200">
                <a:solidFill>
                  <a:srgbClr val="000000"/>
                </a:solidFill>
              </a:rPr>
              <a:t>Now that you’ve created an interactive prototype of your concept, it’s important to make sure that it can actually be built. Engage with engineering early on, to make sure you understand the tradeoffs of how design decisions can impact timelines. Prepare to have a feasibility conversation with your engineering team or lead.</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Map out dynamic elements that are displayed in your UI</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assume the underlying data is coming from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what data you collect from your users (ie: text input field) and how it will be used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assume this data is being stored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your expectations around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things that you think might increase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If you don’t have any assumptions, that’s ok-- it’s really about asking the right questions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that engineering understands all your flows and expected behaviors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For this exercise it’s okay to focus on a single flow</a:t>
            </a:r>
            <a:endParaRPr sz="1200">
              <a:solidFill>
                <a:srgbClr val="000000"/>
              </a:solidFill>
            </a:endParaRPr>
          </a:p>
        </p:txBody>
      </p:sp>
      <p:grpSp>
        <p:nvGrpSpPr>
          <p:cNvPr id="456" name="Google Shape;456;p73"/>
          <p:cNvGrpSpPr/>
          <p:nvPr/>
        </p:nvGrpSpPr>
        <p:grpSpPr>
          <a:xfrm>
            <a:off x="7323300" y="-248417"/>
            <a:ext cx="2056142" cy="1872017"/>
            <a:chOff x="7323300" y="-248417"/>
            <a:chExt cx="2056142" cy="1872017"/>
          </a:xfrm>
        </p:grpSpPr>
        <p:sp>
          <p:nvSpPr>
            <p:cNvPr id="457" name="Google Shape;457;p7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4"/>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Feasibility</a:t>
            </a:r>
            <a:endParaRPr sz="3200"/>
          </a:p>
        </p:txBody>
      </p:sp>
      <p:graphicFrame>
        <p:nvGraphicFramePr>
          <p:cNvPr id="464" name="Google Shape;464;p74"/>
          <p:cNvGraphicFramePr/>
          <p:nvPr/>
        </p:nvGraphicFramePr>
        <p:xfrm>
          <a:off x="311700" y="1238638"/>
          <a:ext cx="3000000" cy="3000000"/>
        </p:xfrm>
        <a:graphic>
          <a:graphicData uri="http://schemas.openxmlformats.org/drawingml/2006/table">
            <a:tbl>
              <a:tblPr>
                <a:noFill/>
                <a:tableStyleId>{7AE55EF4-7F78-439B-A7DA-CE35300F280A}</a:tableStyleId>
              </a:tblPr>
              <a:tblGrid>
                <a:gridCol w="1970300"/>
                <a:gridCol w="2654400"/>
                <a:gridCol w="38959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Your Assumptions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Specific feasibility questions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Drawing the UI</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What data is needed to draw </a:t>
                      </a:r>
                      <a:r>
                        <a:rPr lang="en" sz="1000" u="none" cap="none" strike="noStrike">
                          <a:solidFill>
                            <a:srgbClr val="FFFFFF"/>
                          </a:solidFill>
                        </a:rPr>
                        <a:t>the UI on the screen?</a:t>
                      </a:r>
                      <a:endParaRPr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Where is the data coming from</a:t>
                      </a:r>
                      <a:endParaRPr i="1" sz="10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User generated data</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Is it stored?</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Where/how?</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How wll that data be used again?</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Latency</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How quickly should things load?</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Are there any operations that might slow down load time (ie: a call to another service)?</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Iterate (Optional)</a:t>
            </a:r>
            <a:endParaRPr sz="500"/>
          </a:p>
        </p:txBody>
      </p:sp>
      <p:sp>
        <p:nvSpPr>
          <p:cNvPr id="470" name="Google Shape;470;p7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b="0" i="0" sz="14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Completing this section is not required. However, it’s a good opportunity to validate that your improvements addressed the feedback you identified.</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6"/>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Improvements</a:t>
            </a:r>
            <a:endParaRPr sz="3200"/>
          </a:p>
        </p:txBody>
      </p:sp>
      <p:graphicFrame>
        <p:nvGraphicFramePr>
          <p:cNvPr id="476" name="Google Shape;476;p76"/>
          <p:cNvGraphicFramePr/>
          <p:nvPr/>
        </p:nvGraphicFramePr>
        <p:xfrm>
          <a:off x="311700" y="1086238"/>
          <a:ext cx="3000000" cy="3000000"/>
        </p:xfrm>
        <a:graphic>
          <a:graphicData uri="http://schemas.openxmlformats.org/drawingml/2006/table">
            <a:tbl>
              <a:tblPr>
                <a:noFill/>
                <a:tableStyleId>{7AE55EF4-7F78-439B-A7DA-CE35300F280A}</a:tableStyleId>
              </a:tblPr>
              <a:tblGrid>
                <a:gridCol w="2330275"/>
                <a:gridCol w="5942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Improvement #1</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i="1"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rPr>
                        <a:t>Rationale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Improvement #2</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i="1"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rPr>
                        <a:t>Rationale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p>
                      <a:pPr indent="0" lvl="0" marL="0" marR="0" rtl="0" algn="l">
                        <a:lnSpc>
                          <a:spcPct val="100000"/>
                        </a:lnSpc>
                        <a:spcBef>
                          <a:spcPts val="0"/>
                        </a:spcBef>
                        <a:spcAft>
                          <a:spcPts val="0"/>
                        </a:spcAft>
                        <a:buClr>
                          <a:srgbClr val="000000"/>
                        </a:buClr>
                        <a:buSzPts val="1400"/>
                        <a:buFont typeface="Arial"/>
                        <a:buNone/>
                      </a:pPr>
                      <a:r>
                        <a:t/>
                      </a:r>
                      <a:endParaRPr i="1" sz="14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7"/>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Course correct (OPTIONAL)</a:t>
            </a:r>
            <a:endParaRPr sz="3200"/>
          </a:p>
        </p:txBody>
      </p:sp>
      <p:sp>
        <p:nvSpPr>
          <p:cNvPr id="482" name="Google Shape;482;p77"/>
          <p:cNvSpPr txBox="1"/>
          <p:nvPr>
            <p:ph idx="1" type="body"/>
          </p:nvPr>
        </p:nvSpPr>
        <p:spPr>
          <a:xfrm>
            <a:off x="311700" y="923875"/>
            <a:ext cx="8520600" cy="39327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Now that we’ve gotten feedback about the prototype, you have a chance to update your prototype before one more round of user testing.</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You don’t need to address every issue that came up in user testing, but you should prioritize the 2 issues that you think will be the most impactful.</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the top two issues that you identified in the previous user interviews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your rationale for wanting to address those two issues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Update your Figma file to address those two issues</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create a copy of your Figma file (or use a separate page in your existing file), so that we can see the changes from v1 to v2</a:t>
            </a:r>
            <a:endParaRPr sz="1200">
              <a:solidFill>
                <a:srgbClr val="000000"/>
              </a:solidFill>
            </a:endParaRPr>
          </a:p>
        </p:txBody>
      </p:sp>
      <p:grpSp>
        <p:nvGrpSpPr>
          <p:cNvPr id="483" name="Google Shape;483;p77"/>
          <p:cNvGrpSpPr/>
          <p:nvPr/>
        </p:nvGrpSpPr>
        <p:grpSpPr>
          <a:xfrm>
            <a:off x="7323300" y="-248417"/>
            <a:ext cx="2056142" cy="1872017"/>
            <a:chOff x="7323300" y="-248417"/>
            <a:chExt cx="2056142" cy="1872017"/>
          </a:xfrm>
        </p:grpSpPr>
        <p:sp>
          <p:nvSpPr>
            <p:cNvPr id="484" name="Google Shape;484;p7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8"/>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Prototype v2</a:t>
            </a:r>
            <a:endParaRPr sz="3200"/>
          </a:p>
        </p:txBody>
      </p:sp>
      <p:sp>
        <p:nvSpPr>
          <p:cNvPr id="491" name="Google Shape;491;p78"/>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prototype v2</a:t>
            </a:r>
            <a:endParaRPr b="0" i="0" sz="800" u="none" cap="none" strike="noStrike">
              <a:solidFill>
                <a:srgbClr val="000000"/>
              </a:solidFill>
              <a:latin typeface="Open Sans"/>
              <a:ea typeface="Open Sans"/>
              <a:cs typeface="Open Sans"/>
              <a:sym typeface="Open Sans"/>
            </a:endParaRPr>
          </a:p>
        </p:txBody>
      </p:sp>
      <p:pic>
        <p:nvPicPr>
          <p:cNvPr id="492" name="Google Shape;492;p78"/>
          <p:cNvPicPr preferRelativeResize="0"/>
          <p:nvPr/>
        </p:nvPicPr>
        <p:blipFill rotWithShape="1">
          <a:blip r:embed="rId3">
            <a:alphaModFix/>
          </a:blip>
          <a:srcRect b="0" l="0" r="0" t="0"/>
          <a:stretch/>
        </p:blipFill>
        <p:spPr>
          <a:xfrm>
            <a:off x="6679500" y="1629488"/>
            <a:ext cx="1884525" cy="1884525"/>
          </a:xfrm>
          <a:prstGeom prst="rect">
            <a:avLst/>
          </a:prstGeom>
          <a:noFill/>
          <a:ln>
            <a:noFill/>
          </a:ln>
        </p:spPr>
      </p:pic>
      <p:graphicFrame>
        <p:nvGraphicFramePr>
          <p:cNvPr id="493" name="Google Shape;493;p78"/>
          <p:cNvGraphicFramePr/>
          <p:nvPr/>
        </p:nvGraphicFramePr>
        <p:xfrm>
          <a:off x="311700" y="1077138"/>
          <a:ext cx="3000000" cy="3000000"/>
        </p:xfrm>
        <a:graphic>
          <a:graphicData uri="http://schemas.openxmlformats.org/drawingml/2006/table">
            <a:tbl>
              <a:tblPr>
                <a:noFill/>
                <a:tableStyleId>{7AE55EF4-7F78-439B-A7DA-CE35300F280A}</a:tableStyleId>
              </a:tblPr>
              <a:tblGrid>
                <a:gridCol w="1965300"/>
                <a:gridCol w="4511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Description</a:t>
                      </a:r>
                      <a:endParaRPr b="1"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High level overview of the prototype</a:t>
                      </a:r>
                      <a:endParaRPr sz="10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does it do?</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Assumptions</a:t>
                      </a:r>
                      <a:endParaRPr b="1"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Any assumptions within the prototype</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Tasks</a:t>
                      </a:r>
                      <a:endParaRPr b="1"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are the tasks that a user can complete in the prototype?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Studies (OPTIONAL)</a:t>
            </a:r>
            <a:endParaRPr sz="3200"/>
          </a:p>
        </p:txBody>
      </p:sp>
      <p:sp>
        <p:nvSpPr>
          <p:cNvPr id="499" name="Google Shape;499;p79"/>
          <p:cNvSpPr txBox="1"/>
          <p:nvPr>
            <p:ph idx="1" type="body"/>
          </p:nvPr>
        </p:nvSpPr>
        <p:spPr>
          <a:xfrm>
            <a:off x="311700" y="923875"/>
            <a:ext cx="8520600" cy="3952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Now that you’ve updated your prototype to address the issues you’ve identified, we’re going to do one more round of user interviews. You’ll use the research plan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a meeting with one person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Please don’t interview someone who you previously interviewed in the prior round</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Take notes during the interview and include on the Notes page below</a:t>
            </a:r>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Record the audio of the interview and attach a link on the  Key Findings page below</a:t>
            </a:r>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per interview</a:t>
            </a:r>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pSp>
        <p:nvGrpSpPr>
          <p:cNvPr id="500" name="Google Shape;500;p79"/>
          <p:cNvGrpSpPr/>
          <p:nvPr/>
        </p:nvGrpSpPr>
        <p:grpSpPr>
          <a:xfrm>
            <a:off x="7323300" y="-248417"/>
            <a:ext cx="2056142" cy="1872017"/>
            <a:chOff x="7323300" y="-248417"/>
            <a:chExt cx="2056142" cy="1872017"/>
          </a:xfrm>
        </p:grpSpPr>
        <p:sp>
          <p:nvSpPr>
            <p:cNvPr id="501" name="Google Shape;501;p7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0"/>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Testing Round 2</a:t>
            </a:r>
            <a:endParaRPr sz="3200"/>
          </a:p>
        </p:txBody>
      </p:sp>
      <p:pic>
        <p:nvPicPr>
          <p:cNvPr id="508" name="Google Shape;508;p80"/>
          <p:cNvPicPr preferRelativeResize="0"/>
          <p:nvPr/>
        </p:nvPicPr>
        <p:blipFill rotWithShape="1">
          <a:blip r:embed="rId3">
            <a:alphaModFix/>
          </a:blip>
          <a:srcRect b="0" l="0" r="0" t="0"/>
          <a:stretch/>
        </p:blipFill>
        <p:spPr>
          <a:xfrm>
            <a:off x="8218850" y="151850"/>
            <a:ext cx="772025" cy="772025"/>
          </a:xfrm>
          <a:prstGeom prst="rect">
            <a:avLst/>
          </a:prstGeom>
          <a:noFill/>
          <a:ln>
            <a:noFill/>
          </a:ln>
        </p:spPr>
      </p:pic>
      <p:sp>
        <p:nvSpPr>
          <p:cNvPr id="509" name="Google Shape;509;p80"/>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audio recording</a:t>
            </a:r>
            <a:endParaRPr b="0" i="0" sz="800" u="none" cap="none" strike="noStrike">
              <a:solidFill>
                <a:srgbClr val="000000"/>
              </a:solidFill>
              <a:latin typeface="Open Sans"/>
              <a:ea typeface="Open Sans"/>
              <a:cs typeface="Open Sans"/>
              <a:sym typeface="Open Sans"/>
            </a:endParaRPr>
          </a:p>
        </p:txBody>
      </p:sp>
      <p:sp>
        <p:nvSpPr>
          <p:cNvPr id="510" name="Google Shape;510;p80"/>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t>
            </a:r>
            <a:endParaRPr b="0" i="0" sz="8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notes</a:t>
            </a:r>
            <a:endParaRPr b="0" i="0" sz="800" u="none" cap="none" strike="noStrike">
              <a:solidFill>
                <a:srgbClr val="000000"/>
              </a:solidFill>
              <a:latin typeface="Open Sans"/>
              <a:ea typeface="Open Sans"/>
              <a:cs typeface="Open Sans"/>
              <a:sym typeface="Open Sans"/>
            </a:endParaRPr>
          </a:p>
        </p:txBody>
      </p:sp>
      <p:pic>
        <p:nvPicPr>
          <p:cNvPr id="511" name="Google Shape;511;p80"/>
          <p:cNvPicPr preferRelativeResize="0"/>
          <p:nvPr/>
        </p:nvPicPr>
        <p:blipFill rotWithShape="1">
          <a:blip r:embed="rId4">
            <a:alphaModFix/>
          </a:blip>
          <a:srcRect b="0" l="0" r="0" t="0"/>
          <a:stretch/>
        </p:blipFill>
        <p:spPr>
          <a:xfrm>
            <a:off x="7194950" y="174150"/>
            <a:ext cx="772026" cy="772026"/>
          </a:xfrm>
          <a:prstGeom prst="rect">
            <a:avLst/>
          </a:prstGeom>
          <a:noFill/>
          <a:ln>
            <a:noFill/>
          </a:ln>
        </p:spPr>
      </p:pic>
      <p:sp>
        <p:nvSpPr>
          <p:cNvPr id="512" name="Google Shape;512;p80"/>
          <p:cNvSpPr txBox="1"/>
          <p:nvPr>
            <p:ph idx="1" type="body"/>
          </p:nvPr>
        </p:nvSpPr>
        <p:spPr>
          <a:xfrm>
            <a:off x="311700" y="923875"/>
            <a:ext cx="8520600" cy="3147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SzPts val="500"/>
              <a:buNone/>
            </a:pPr>
            <a:r>
              <a:rPr lang="en" sz="1200">
                <a:solidFill>
                  <a:srgbClr val="000000"/>
                </a:solidFill>
              </a:rPr>
              <a:t>Key Findings from Participant 3</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p:txBody>
      </p:sp>
      <p:graphicFrame>
        <p:nvGraphicFramePr>
          <p:cNvPr id="513" name="Google Shape;513;p80"/>
          <p:cNvGraphicFramePr/>
          <p:nvPr/>
        </p:nvGraphicFramePr>
        <p:xfrm>
          <a:off x="311700" y="1238638"/>
          <a:ext cx="3000000" cy="3000000"/>
        </p:xfrm>
        <a:graphic>
          <a:graphicData uri="http://schemas.openxmlformats.org/drawingml/2006/table">
            <a:tbl>
              <a:tblPr>
                <a:noFill/>
                <a:tableStyleId>{7AE55EF4-7F78-439B-A7DA-CE35300F280A}</a:tableStyleId>
              </a:tblPr>
              <a:tblGrid>
                <a:gridCol w="2169800"/>
                <a:gridCol w="55331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What worked well</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Where participants got stuck</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Other observations</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Frame the Problem</a:t>
            </a:r>
            <a:endParaRPr sz="3200"/>
          </a:p>
        </p:txBody>
      </p:sp>
      <p:sp>
        <p:nvSpPr>
          <p:cNvPr id="174" name="Google Shape;174;p36"/>
          <p:cNvSpPr txBox="1"/>
          <p:nvPr>
            <p:ph idx="1" type="body"/>
          </p:nvPr>
        </p:nvSpPr>
        <p:spPr>
          <a:xfrm>
            <a:off x="311700" y="11524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A PRD is a living document that will evolve throughout the development lifecycle. In this stage, an initial PRD doesn’t have to have all the answers-- but it can be a great tool to create a shared understanding of a problem/opportunity and get people excited about solving it.</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On the next slide, create an initial PRD with the following info: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Relevant background information about the industry or problem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the problem/opportunity and why it’s important to solve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Create high level goals around how the problem should be solved</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You will continue to evolve this PRD throughout the project</a:t>
            </a:r>
            <a:endParaRPr sz="1200">
              <a:solidFill>
                <a:srgbClr val="000000"/>
              </a:solidFill>
            </a:endParaRPr>
          </a:p>
        </p:txBody>
      </p:sp>
      <p:grpSp>
        <p:nvGrpSpPr>
          <p:cNvPr id="175" name="Google Shape;175;p36"/>
          <p:cNvGrpSpPr/>
          <p:nvPr/>
        </p:nvGrpSpPr>
        <p:grpSpPr>
          <a:xfrm>
            <a:off x="7323300" y="-248417"/>
            <a:ext cx="2056142" cy="1872017"/>
            <a:chOff x="7323300" y="-248417"/>
            <a:chExt cx="2056142" cy="1872017"/>
          </a:xfrm>
        </p:grpSpPr>
        <p:sp>
          <p:nvSpPr>
            <p:cNvPr id="176" name="Google Shape;176;p3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178" name="Google Shape;178;p36"/>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Starting a PRD is a great way capture background information and frame the problem</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sz="3200"/>
              <a:t>Participant 2:  Interview Notes</a:t>
            </a:r>
            <a:endParaRPr/>
          </a:p>
        </p:txBody>
      </p:sp>
      <p:sp>
        <p:nvSpPr>
          <p:cNvPr id="519" name="Google Shape;519;p81"/>
          <p:cNvSpPr txBox="1"/>
          <p:nvPr>
            <p:ph idx="3" type="body"/>
          </p:nvPr>
        </p:nvSpPr>
        <p:spPr>
          <a:xfrm>
            <a:off x="457200" y="900000"/>
            <a:ext cx="8229600" cy="3673677"/>
          </a:xfrm>
          <a:prstGeom prst="rect">
            <a:avLst/>
          </a:prstGeom>
          <a:noFill/>
          <a:ln>
            <a:noFill/>
          </a:ln>
        </p:spPr>
        <p:txBody>
          <a:bodyPr anchorCtr="0" anchor="t" bIns="34275" lIns="34275" spcFirstLastPara="1" rIns="34275" wrap="square" tIns="34275">
            <a:noAutofit/>
          </a:bodyPr>
          <a:lstStyle/>
          <a:p>
            <a:pPr indent="-228600" lvl="0" marL="457200" marR="0" rtl="0" algn="l">
              <a:lnSpc>
                <a:spcPct val="100000"/>
              </a:lnSpc>
              <a:spcBef>
                <a:spcPts val="700"/>
              </a:spcBef>
              <a:spcAft>
                <a:spcPts val="0"/>
              </a:spcAft>
              <a:buClr>
                <a:srgbClr val="2D3D4A"/>
              </a:buClr>
              <a:buSzPts val="500"/>
              <a:buFont typeface="Open Sans"/>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2"/>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Handoff</a:t>
            </a:r>
            <a:endParaRPr sz="500"/>
          </a:p>
        </p:txBody>
      </p:sp>
      <p:sp>
        <p:nvSpPr>
          <p:cNvPr id="525" name="Google Shape;525;p82"/>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rgbClr val="7D97AD"/>
              </a:solidFill>
            </a:endParaRPr>
          </a:p>
        </p:txBody>
      </p:sp>
      <p:sp>
        <p:nvSpPr>
          <p:cNvPr id="526" name="Google Shape;526;p82"/>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3"/>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Update your PRD</a:t>
            </a:r>
            <a:endParaRPr sz="3200"/>
          </a:p>
        </p:txBody>
      </p:sp>
      <p:sp>
        <p:nvSpPr>
          <p:cNvPr id="532" name="Google Shape;532;p83"/>
          <p:cNvSpPr txBox="1"/>
          <p:nvPr>
            <p:ph idx="1" type="body"/>
          </p:nvPr>
        </p:nvSpPr>
        <p:spPr>
          <a:xfrm>
            <a:off x="311700" y="1161619"/>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You’ve gotten to the end of the Design Sprint and have an interactive prototype of your concept. You’ve also completed several rounds of user interviews and have learned how your target user responds to your concept. Now it’s time to update your PRD so that the project can move into eng execution.</a:t>
            </a:r>
            <a:endParaRPr sz="1200">
              <a:solidFill>
                <a:srgbClr val="000000"/>
              </a:solidFill>
            </a:endParaRPr>
          </a:p>
          <a:p>
            <a:pPr indent="0" lvl="0" marL="114300" rtl="0" algn="l">
              <a:lnSpc>
                <a:spcPct val="115000"/>
              </a:lnSpc>
              <a:spcBef>
                <a:spcPts val="700"/>
              </a:spcBef>
              <a:spcAft>
                <a:spcPts val="0"/>
              </a:spcAft>
              <a:buSzPts val="500"/>
              <a:buNone/>
            </a:pPr>
            <a:r>
              <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914400" rtl="0" algn="l">
              <a:lnSpc>
                <a:spcPct val="115000"/>
              </a:lnSpc>
              <a:spcBef>
                <a:spcPts val="700"/>
              </a:spcBef>
              <a:spcAft>
                <a:spcPts val="0"/>
              </a:spcAft>
              <a:buClr>
                <a:srgbClr val="000000"/>
              </a:buClr>
              <a:buSzPts val="1200"/>
              <a:buChar char="●"/>
            </a:pPr>
            <a:r>
              <a:rPr lang="en" sz="1200">
                <a:solidFill>
                  <a:srgbClr val="000000"/>
                </a:solidFill>
              </a:rPr>
              <a:t>Refine the problem and goals section (if needed)</a:t>
            </a:r>
            <a:endParaRPr/>
          </a:p>
          <a:p>
            <a:pPr indent="-304800" lvl="0" marL="914400" rtl="0" algn="l">
              <a:lnSpc>
                <a:spcPct val="115000"/>
              </a:lnSpc>
              <a:spcBef>
                <a:spcPts val="700"/>
              </a:spcBef>
              <a:spcAft>
                <a:spcPts val="0"/>
              </a:spcAft>
              <a:buClr>
                <a:srgbClr val="000000"/>
              </a:buClr>
              <a:buSzPts val="1200"/>
              <a:buFont typeface="Open Sans"/>
              <a:buChar char="●"/>
            </a:pPr>
            <a:r>
              <a:rPr lang="en" sz="1200">
                <a:solidFill>
                  <a:srgbClr val="000000"/>
                </a:solidFill>
              </a:rPr>
              <a:t>(OPTIONAL) Add Success Metrics </a:t>
            </a:r>
            <a:endParaRPr sz="1200">
              <a:solidFill>
                <a:srgbClr val="000000"/>
              </a:solidFill>
            </a:endParaRPr>
          </a:p>
          <a:p>
            <a:pPr indent="-304800" lvl="0" marL="914400" rtl="0" algn="l">
              <a:lnSpc>
                <a:spcPct val="115000"/>
              </a:lnSpc>
              <a:spcBef>
                <a:spcPts val="700"/>
              </a:spcBef>
              <a:spcAft>
                <a:spcPts val="0"/>
              </a:spcAft>
              <a:buClr>
                <a:srgbClr val="000000"/>
              </a:buClr>
              <a:buSzPts val="1200"/>
              <a:buFont typeface="Open Sans"/>
              <a:buChar char="●"/>
            </a:pPr>
            <a:r>
              <a:rPr lang="en" sz="1200">
                <a:solidFill>
                  <a:srgbClr val="000000"/>
                </a:solidFill>
              </a:rPr>
              <a:t>Complete the Key Features and Scope section </a:t>
            </a:r>
            <a:r>
              <a:rPr b="1" lang="en" sz="1200">
                <a:solidFill>
                  <a:srgbClr val="000000"/>
                </a:solidFill>
              </a:rPr>
              <a:t>and</a:t>
            </a:r>
            <a:r>
              <a:rPr lang="en" sz="1200">
                <a:solidFill>
                  <a:srgbClr val="000000"/>
                </a:solidFill>
              </a:rPr>
              <a:t> the priority for each of the features</a:t>
            </a:r>
            <a:endParaRPr sz="1200">
              <a:solidFill>
                <a:srgbClr val="000000"/>
              </a:solidFill>
            </a:endParaRPr>
          </a:p>
          <a:p>
            <a:pPr indent="-304800" lvl="0" marL="914400" rtl="0" algn="l">
              <a:lnSpc>
                <a:spcPct val="115000"/>
              </a:lnSpc>
              <a:spcBef>
                <a:spcPts val="700"/>
              </a:spcBef>
              <a:spcAft>
                <a:spcPts val="0"/>
              </a:spcAft>
              <a:buClr>
                <a:srgbClr val="000000"/>
              </a:buClr>
              <a:buSzPts val="1200"/>
              <a:buFont typeface="Open Sans"/>
              <a:buChar char="●"/>
            </a:pPr>
            <a:r>
              <a:rPr lang="en" sz="1200">
                <a:solidFill>
                  <a:srgbClr val="000000"/>
                </a:solidFill>
              </a:rPr>
              <a:t>Link your mocks to the PRD</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rPr lang="en" sz="1200">
                <a:solidFill>
                  <a:srgbClr val="000000"/>
                </a:solidFill>
              </a:rPr>
              <a:t>Prepare for project submission:</a:t>
            </a:r>
            <a:endParaRPr/>
          </a:p>
          <a:p>
            <a:pPr indent="-304800" lvl="0" marL="914400" rtl="0" algn="l">
              <a:lnSpc>
                <a:spcPct val="115000"/>
              </a:lnSpc>
              <a:spcBef>
                <a:spcPts val="700"/>
              </a:spcBef>
              <a:spcAft>
                <a:spcPts val="0"/>
              </a:spcAft>
              <a:buClr>
                <a:srgbClr val="000000"/>
              </a:buClr>
              <a:buSzPts val="1200"/>
              <a:buFont typeface="Open Sans"/>
              <a:buChar char="●"/>
            </a:pPr>
            <a:r>
              <a:rPr lang="en" sz="1200">
                <a:solidFill>
                  <a:srgbClr val="000000"/>
                </a:solidFill>
              </a:rPr>
              <a:t>Remove all reference slides and appendix </a:t>
            </a:r>
            <a:endParaRPr/>
          </a:p>
          <a:p>
            <a:pPr indent="-304800" lvl="0" marL="914400" rtl="0" algn="l">
              <a:lnSpc>
                <a:spcPct val="115000"/>
              </a:lnSpc>
              <a:spcBef>
                <a:spcPts val="700"/>
              </a:spcBef>
              <a:spcAft>
                <a:spcPts val="0"/>
              </a:spcAft>
              <a:buClr>
                <a:srgbClr val="000000"/>
              </a:buClr>
              <a:buSzPts val="1200"/>
              <a:buFont typeface="Open Sans"/>
              <a:buChar char="●"/>
            </a:pPr>
            <a:r>
              <a:rPr lang="en" sz="1200">
                <a:solidFill>
                  <a:srgbClr val="000000"/>
                </a:solidFill>
              </a:rPr>
              <a:t>Save the project as a PDF</a:t>
            </a:r>
            <a:endParaRPr sz="1200">
              <a:solidFill>
                <a:srgbClr val="000000"/>
              </a:solidFill>
            </a:endParaRPr>
          </a:p>
        </p:txBody>
      </p:sp>
      <p:grpSp>
        <p:nvGrpSpPr>
          <p:cNvPr id="533" name="Google Shape;533;p83"/>
          <p:cNvGrpSpPr/>
          <p:nvPr/>
        </p:nvGrpSpPr>
        <p:grpSpPr>
          <a:xfrm>
            <a:off x="7323300" y="-262368"/>
            <a:ext cx="2056142" cy="1872017"/>
            <a:chOff x="7323300" y="-248417"/>
            <a:chExt cx="2056142" cy="1872017"/>
          </a:xfrm>
        </p:grpSpPr>
        <p:sp>
          <p:nvSpPr>
            <p:cNvPr id="534" name="Google Shape;534;p8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8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536" name="Google Shape;536;p83"/>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PRD is a living document that evolves during the product development lifecycle</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a:t>
            </a:r>
            <a:endParaRPr/>
          </a:p>
        </p:txBody>
      </p:sp>
      <p:sp>
        <p:nvSpPr>
          <p:cNvPr id="542" name="Google Shape;542;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solidFill>
                  <a:srgbClr val="9E9E9E"/>
                </a:solidFill>
                <a:latin typeface="Open Sans"/>
                <a:ea typeface="Open Sans"/>
                <a:cs typeface="Open Sans"/>
                <a:sym typeface="Open Sans"/>
              </a:rPr>
              <a:t>Background</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Provide any relevant background information about the industry or the problem]</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Problem</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Describe the opportunity. What are the benefits to the user? What are key insights? What does the competition do? Why does this matter?]</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Goals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What does success look like?]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 </a:t>
            </a:r>
            <a:r>
              <a:rPr lang="en" sz="1800"/>
              <a:t>(page 2)</a:t>
            </a:r>
            <a:endParaRPr/>
          </a:p>
        </p:txBody>
      </p:sp>
      <p:sp>
        <p:nvSpPr>
          <p:cNvPr id="548" name="Google Shape;548;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solidFill>
                  <a:srgbClr val="9E9E9E"/>
                </a:solidFill>
                <a:latin typeface="Open Sans"/>
                <a:ea typeface="Open Sans"/>
                <a:cs typeface="Open Sans"/>
                <a:sym typeface="Open Sans"/>
              </a:rPr>
              <a:t>(OPTIONAL) Success Metrics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[Define: How do you measure success?]</a:t>
            </a:r>
            <a:endParaRPr/>
          </a:p>
          <a:p>
            <a:pPr indent="0" lvl="0" marL="114300" rtl="0" algn="l">
              <a:lnSpc>
                <a:spcPct val="115000"/>
              </a:lnSpc>
              <a:spcBef>
                <a:spcPts val="0"/>
              </a:spcBef>
              <a:spcAft>
                <a:spcPts val="0"/>
              </a:spcAft>
              <a:buSzPts val="1800"/>
              <a:buNone/>
            </a:pPr>
            <a:r>
              <a:t/>
            </a:r>
            <a:endParaRPr b="1" sz="14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400">
                <a:solidFill>
                  <a:srgbClr val="9E9E9E"/>
                </a:solidFill>
                <a:latin typeface="Open Sans"/>
                <a:ea typeface="Open Sans"/>
                <a:cs typeface="Open Sans"/>
                <a:sym typeface="Open Sans"/>
              </a:rPr>
              <a:t>Key Features &amp; Scope</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[Handoff: What are you building? What are you explicitly not building?]</a:t>
            </a:r>
            <a:endParaRPr/>
          </a:p>
          <a:p>
            <a:pPr indent="0" lvl="0" marL="114300" rtl="0" algn="l">
              <a:lnSpc>
                <a:spcPct val="115000"/>
              </a:lnSpc>
              <a:spcBef>
                <a:spcPts val="0"/>
              </a:spcBef>
              <a:spcAft>
                <a:spcPts val="0"/>
              </a:spcAft>
              <a:buSzPts val="1800"/>
              <a:buNone/>
            </a:pPr>
            <a:r>
              <a:t/>
            </a:r>
            <a:endParaRPr b="1" sz="14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400">
                <a:solidFill>
                  <a:srgbClr val="9E9E9E"/>
                </a:solidFill>
                <a:latin typeface="Open Sans"/>
                <a:ea typeface="Open Sans"/>
                <a:cs typeface="Open Sans"/>
                <a:sym typeface="Open Sans"/>
              </a:rPr>
              <a:t>Core UX Flow</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[Handoff: Link to mocks]</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Appendix:</a:t>
            </a:r>
            <a:endParaRPr sz="500"/>
          </a:p>
        </p:txBody>
      </p:sp>
      <p:sp>
        <p:nvSpPr>
          <p:cNvPr id="554" name="Google Shape;554;p86"/>
          <p:cNvSpPr txBox="1"/>
          <p:nvPr/>
        </p:nvSpPr>
        <p:spPr>
          <a:xfrm>
            <a:off x="457200" y="222240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r>
              <a:rPr b="0" i="0" lang="en" sz="2800" u="none" cap="none" strike="noStrike">
                <a:solidFill>
                  <a:srgbClr val="FFFFFF"/>
                </a:solidFill>
                <a:latin typeface="Open Sans"/>
                <a:ea typeface="Open Sans"/>
                <a:cs typeface="Open Sans"/>
                <a:sym typeface="Open Sans"/>
              </a:rPr>
              <a:t>How Might We Stickies</a:t>
            </a:r>
            <a:endParaRPr b="0" i="0" sz="2800" u="none" cap="none" strike="noStrike">
              <a:solidFill>
                <a:srgbClr val="FFFFFF"/>
              </a:solidFill>
              <a:latin typeface="Open Sans"/>
              <a:ea typeface="Open Sans"/>
              <a:cs typeface="Open Sans"/>
              <a:sym typeface="Open Sans"/>
            </a:endParaRPr>
          </a:p>
        </p:txBody>
      </p:sp>
      <p:grpSp>
        <p:nvGrpSpPr>
          <p:cNvPr id="555" name="Google Shape;555;p86"/>
          <p:cNvGrpSpPr/>
          <p:nvPr/>
        </p:nvGrpSpPr>
        <p:grpSpPr>
          <a:xfrm>
            <a:off x="7323300" y="-262368"/>
            <a:ext cx="2056142" cy="1872017"/>
            <a:chOff x="7323300" y="-248417"/>
            <a:chExt cx="2056142" cy="1872017"/>
          </a:xfrm>
        </p:grpSpPr>
        <p:sp>
          <p:nvSpPr>
            <p:cNvPr id="556" name="Google Shape;556;p8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8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solidFill>
                  <a:srgbClr val="002060"/>
                </a:solidFill>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a:solidFill>
                <a:srgbClr val="002060"/>
              </a:solidFill>
            </a:endParaRPr>
          </a:p>
        </p:txBody>
      </p:sp>
      <p:sp>
        <p:nvSpPr>
          <p:cNvPr id="563" name="Google Shape;563;p8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4200"/>
              <a:buNone/>
            </a:pPr>
            <a:r>
              <a:rPr b="1" lang="en" sz="3200"/>
              <a:t>How Might We </a:t>
            </a:r>
            <a:r>
              <a:rPr lang="en" sz="3200"/>
              <a:t>Other Team Member Stickies</a:t>
            </a:r>
            <a:endParaRPr/>
          </a:p>
        </p:txBody>
      </p:sp>
      <p:sp>
        <p:nvSpPr>
          <p:cNvPr id="564" name="Google Shape;564;p8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1100"/>
              <a:buFont typeface="Arial"/>
              <a:buNone/>
            </a:pPr>
            <a:r>
              <a:rPr lang="en" sz="2400">
                <a:solidFill>
                  <a:srgbClr val="00B0F0"/>
                </a:solidFill>
              </a:rPr>
              <a:t>Kaiser Permanente</a:t>
            </a:r>
            <a:endParaRPr sz="2400">
              <a:solidFill>
                <a:srgbClr val="00B0F0"/>
              </a:solidFill>
            </a:endParaRPr>
          </a:p>
          <a:p>
            <a:pPr indent="0" lvl="0" marL="457200" rtl="0" algn="ctr">
              <a:lnSpc>
                <a:spcPct val="115000"/>
              </a:lnSpc>
              <a:spcBef>
                <a:spcPts val="0"/>
              </a:spcBef>
              <a:spcAft>
                <a:spcPts val="0"/>
              </a:spcAft>
              <a:buClr>
                <a:schemeClr val="dk1"/>
              </a:buClr>
              <a:buSzPts val="1100"/>
              <a:buFont typeface="Arial"/>
              <a:buNone/>
            </a:pPr>
            <a:r>
              <a:rPr lang="en" sz="2400">
                <a:solidFill>
                  <a:srgbClr val="00B0F0"/>
                </a:solidFill>
              </a:rPr>
              <a:t>project scenario</a:t>
            </a:r>
            <a:endParaRPr sz="2400">
              <a:solidFill>
                <a:srgbClr val="00B0F0"/>
              </a:solidFill>
            </a:endParaRPr>
          </a:p>
          <a:p>
            <a:pPr indent="0" lvl="0" marL="0" rtl="0" algn="ctr">
              <a:lnSpc>
                <a:spcPct val="100000"/>
              </a:lnSpc>
              <a:spcBef>
                <a:spcPts val="0"/>
              </a:spcBef>
              <a:spcAft>
                <a:spcPts val="0"/>
              </a:spcAft>
              <a:buSzPts val="2100"/>
              <a:buNone/>
            </a:pPr>
            <a:r>
              <a:t/>
            </a:r>
            <a:endParaRPr/>
          </a:p>
        </p:txBody>
      </p:sp>
      <p:grpSp>
        <p:nvGrpSpPr>
          <p:cNvPr id="565" name="Google Shape;565;p87"/>
          <p:cNvGrpSpPr/>
          <p:nvPr/>
        </p:nvGrpSpPr>
        <p:grpSpPr>
          <a:xfrm>
            <a:off x="7323300" y="-262368"/>
            <a:ext cx="2056142" cy="1872017"/>
            <a:chOff x="7323300" y="-248417"/>
            <a:chExt cx="2056142" cy="1872017"/>
          </a:xfrm>
        </p:grpSpPr>
        <p:sp>
          <p:nvSpPr>
            <p:cNvPr id="566" name="Google Shape;566;p8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8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
              <a:buNone/>
            </a:pPr>
            <a:r>
              <a:rPr lang="en" sz="3200"/>
              <a:t>Encourage good habits</a:t>
            </a:r>
            <a:endParaRPr sz="3200"/>
          </a:p>
        </p:txBody>
      </p:sp>
      <p:sp>
        <p:nvSpPr>
          <p:cNvPr id="573" name="Google Shape;573;p88"/>
          <p:cNvSpPr/>
          <p:nvPr/>
        </p:nvSpPr>
        <p:spPr>
          <a:xfrm>
            <a:off x="7736475" y="19417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people to build healthier habits?</a:t>
            </a:r>
            <a:endParaRPr b="0" i="0" sz="1000" u="none" cap="none" strike="noStrike">
              <a:solidFill>
                <a:srgbClr val="000000"/>
              </a:solidFill>
              <a:latin typeface="Arial"/>
              <a:ea typeface="Arial"/>
              <a:cs typeface="Arial"/>
              <a:sym typeface="Arial"/>
            </a:endParaRPr>
          </a:p>
        </p:txBody>
      </p:sp>
      <p:sp>
        <p:nvSpPr>
          <p:cNvPr id="574" name="Google Shape;574;p88"/>
          <p:cNvSpPr/>
          <p:nvPr/>
        </p:nvSpPr>
        <p:spPr>
          <a:xfrm>
            <a:off x="423471" y="124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gamify healthy habits?</a:t>
            </a:r>
            <a:endParaRPr b="0" i="0" sz="1000" u="none" cap="none" strike="noStrike">
              <a:solidFill>
                <a:srgbClr val="000000"/>
              </a:solidFill>
              <a:latin typeface="Arial"/>
              <a:ea typeface="Arial"/>
              <a:cs typeface="Arial"/>
              <a:sym typeface="Arial"/>
            </a:endParaRPr>
          </a:p>
        </p:txBody>
      </p:sp>
      <p:sp>
        <p:nvSpPr>
          <p:cNvPr id="575" name="Google Shape;575;p88"/>
          <p:cNvSpPr/>
          <p:nvPr/>
        </p:nvSpPr>
        <p:spPr>
          <a:xfrm>
            <a:off x="1625354" y="124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 rewards system?</a:t>
            </a:r>
            <a:endParaRPr b="0" i="0" sz="1000" u="none" cap="none" strike="noStrike">
              <a:solidFill>
                <a:srgbClr val="000000"/>
              </a:solidFill>
              <a:latin typeface="Arial"/>
              <a:ea typeface="Arial"/>
              <a:cs typeface="Arial"/>
              <a:sym typeface="Arial"/>
            </a:endParaRPr>
          </a:p>
        </p:txBody>
      </p:sp>
      <p:sp>
        <p:nvSpPr>
          <p:cNvPr id="576" name="Google Shape;576;p88"/>
          <p:cNvSpPr/>
          <p:nvPr/>
        </p:nvSpPr>
        <p:spPr>
          <a:xfrm>
            <a:off x="3532686" y="19418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patients feel accountable?</a:t>
            </a:r>
            <a:endParaRPr b="0" i="0" sz="1000" u="none" cap="none" strike="noStrike">
              <a:solidFill>
                <a:srgbClr val="000000"/>
              </a:solidFill>
              <a:latin typeface="Arial"/>
              <a:ea typeface="Arial"/>
              <a:cs typeface="Arial"/>
              <a:sym typeface="Arial"/>
            </a:endParaRPr>
          </a:p>
        </p:txBody>
      </p:sp>
      <p:sp>
        <p:nvSpPr>
          <p:cNvPr id="577" name="Google Shape;577;p88"/>
          <p:cNvSpPr/>
          <p:nvPr/>
        </p:nvSpPr>
        <p:spPr>
          <a:xfrm>
            <a:off x="4645864" y="19418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build a social support system?</a:t>
            </a:r>
            <a:endParaRPr b="0" i="0" sz="1000" u="none" cap="none" strike="noStrike">
              <a:solidFill>
                <a:srgbClr val="000000"/>
              </a:solidFill>
              <a:latin typeface="Arial"/>
              <a:ea typeface="Arial"/>
              <a:cs typeface="Arial"/>
              <a:sym typeface="Arial"/>
            </a:endParaRPr>
          </a:p>
        </p:txBody>
      </p:sp>
      <p:sp>
        <p:nvSpPr>
          <p:cNvPr id="578" name="Google Shape;578;p88"/>
          <p:cNvSpPr/>
          <p:nvPr/>
        </p:nvSpPr>
        <p:spPr>
          <a:xfrm>
            <a:off x="6553200" y="19417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promote health habits?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79" name="Google Shape;579;p88"/>
          <p:cNvSpPr/>
          <p:nvPr/>
        </p:nvSpPr>
        <p:spPr>
          <a:xfrm>
            <a:off x="423482" y="24054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reward people for good behaviors?</a:t>
            </a:r>
            <a:endParaRPr b="0" i="0" sz="1000" u="none" cap="none" strike="noStrike">
              <a:solidFill>
                <a:srgbClr val="000000"/>
              </a:solidFill>
              <a:latin typeface="Arial"/>
              <a:ea typeface="Arial"/>
              <a:cs typeface="Arial"/>
              <a:sym typeface="Arial"/>
            </a:endParaRPr>
          </a:p>
        </p:txBody>
      </p:sp>
      <p:sp>
        <p:nvSpPr>
          <p:cNvPr id="580" name="Google Shape;580;p88"/>
          <p:cNvSpPr/>
          <p:nvPr/>
        </p:nvSpPr>
        <p:spPr>
          <a:xfrm>
            <a:off x="1554193" y="24054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reduce healthcare costs for healthy patients?</a:t>
            </a:r>
            <a:endParaRPr b="0" i="0" sz="1000" u="none" cap="none" strike="noStrike">
              <a:solidFill>
                <a:srgbClr val="000000"/>
              </a:solidFill>
              <a:latin typeface="Arial"/>
              <a:ea typeface="Arial"/>
              <a:cs typeface="Arial"/>
              <a:sym typeface="Arial"/>
            </a:endParaRPr>
          </a:p>
        </p:txBody>
      </p:sp>
      <p:sp>
        <p:nvSpPr>
          <p:cNvPr id="581" name="Google Shape;581;p88"/>
          <p:cNvSpPr txBox="1"/>
          <p:nvPr/>
        </p:nvSpPr>
        <p:spPr>
          <a:xfrm>
            <a:off x="580575" y="3569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Incentives</a:t>
            </a:r>
            <a:endParaRPr b="0" i="0" sz="1400" u="none" cap="none" strike="noStrike">
              <a:solidFill>
                <a:srgbClr val="000000"/>
              </a:solidFill>
              <a:latin typeface="Open Sans"/>
              <a:ea typeface="Open Sans"/>
              <a:cs typeface="Open Sans"/>
              <a:sym typeface="Open Sans"/>
            </a:endParaRPr>
          </a:p>
        </p:txBody>
      </p:sp>
      <p:sp>
        <p:nvSpPr>
          <p:cNvPr id="582" name="Google Shape;582;p88"/>
          <p:cNvSpPr txBox="1"/>
          <p:nvPr/>
        </p:nvSpPr>
        <p:spPr>
          <a:xfrm>
            <a:off x="3735300" y="3569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Accountability</a:t>
            </a:r>
            <a:endParaRPr b="0" i="0" sz="1400" u="none" cap="none" strike="noStrike">
              <a:solidFill>
                <a:srgbClr val="000000"/>
              </a:solidFill>
              <a:latin typeface="Open Sans"/>
              <a:ea typeface="Open Sans"/>
              <a:cs typeface="Open Sans"/>
              <a:sym typeface="Open Sans"/>
            </a:endParaRPr>
          </a:p>
        </p:txBody>
      </p:sp>
      <p:sp>
        <p:nvSpPr>
          <p:cNvPr id="583" name="Google Shape;583;p88"/>
          <p:cNvSpPr txBox="1"/>
          <p:nvPr/>
        </p:nvSpPr>
        <p:spPr>
          <a:xfrm>
            <a:off x="6890025" y="3569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Routines</a:t>
            </a:r>
            <a:endParaRPr b="0" i="0" sz="1400" u="none" cap="none" strike="noStrike">
              <a:solidFill>
                <a:srgbClr val="000000"/>
              </a:solidFill>
              <a:latin typeface="Open Sans"/>
              <a:ea typeface="Open Sans"/>
              <a:cs typeface="Open Sans"/>
              <a:sym typeface="Open Sans"/>
            </a:endParaRPr>
          </a:p>
        </p:txBody>
      </p:sp>
      <p:grpSp>
        <p:nvGrpSpPr>
          <p:cNvPr id="584" name="Google Shape;584;p88"/>
          <p:cNvGrpSpPr/>
          <p:nvPr/>
        </p:nvGrpSpPr>
        <p:grpSpPr>
          <a:xfrm>
            <a:off x="7323300" y="-262368"/>
            <a:ext cx="2056142" cy="1872017"/>
            <a:chOff x="7323300" y="-248417"/>
            <a:chExt cx="2056142" cy="1872017"/>
          </a:xfrm>
        </p:grpSpPr>
        <p:sp>
          <p:nvSpPr>
            <p:cNvPr id="585" name="Google Shape;585;p8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8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9"/>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
              <a:buNone/>
            </a:pPr>
            <a:r>
              <a:rPr lang="en" sz="3200"/>
              <a:t>Change specific behaviors</a:t>
            </a:r>
            <a:endParaRPr sz="3200"/>
          </a:p>
        </p:txBody>
      </p:sp>
      <p:sp>
        <p:nvSpPr>
          <p:cNvPr id="592" name="Google Shape;592;p89"/>
          <p:cNvSpPr/>
          <p:nvPr/>
        </p:nvSpPr>
        <p:spPr>
          <a:xfrm>
            <a:off x="4524295" y="2943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encourage people to drink more water?</a:t>
            </a:r>
            <a:endParaRPr b="0" i="0" sz="1000" u="none" cap="none" strike="noStrike">
              <a:solidFill>
                <a:srgbClr val="000000"/>
              </a:solidFill>
              <a:latin typeface="Arial"/>
              <a:ea typeface="Arial"/>
              <a:cs typeface="Arial"/>
              <a:sym typeface="Arial"/>
            </a:endParaRPr>
          </a:p>
        </p:txBody>
      </p:sp>
      <p:sp>
        <p:nvSpPr>
          <p:cNvPr id="593" name="Google Shape;593;p89"/>
          <p:cNvSpPr/>
          <p:nvPr/>
        </p:nvSpPr>
        <p:spPr>
          <a:xfrm>
            <a:off x="1482736" y="234293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prevent patients from making unhealthy choices?</a:t>
            </a:r>
            <a:endParaRPr b="0" i="0" sz="1000" u="none" cap="none" strike="noStrike">
              <a:solidFill>
                <a:srgbClr val="000000"/>
              </a:solidFill>
              <a:latin typeface="Arial"/>
              <a:ea typeface="Arial"/>
              <a:cs typeface="Arial"/>
              <a:sym typeface="Arial"/>
            </a:endParaRPr>
          </a:p>
        </p:txBody>
      </p:sp>
      <p:sp>
        <p:nvSpPr>
          <p:cNvPr id="594" name="Google Shape;594;p89"/>
          <p:cNvSpPr/>
          <p:nvPr/>
        </p:nvSpPr>
        <p:spPr>
          <a:xfrm>
            <a:off x="3216163" y="1799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reduce high blood pressure?</a:t>
            </a:r>
            <a:endParaRPr b="0" i="0" sz="1000" u="none" cap="none" strike="noStrike">
              <a:solidFill>
                <a:srgbClr val="000000"/>
              </a:solidFill>
              <a:latin typeface="Arial"/>
              <a:ea typeface="Arial"/>
              <a:cs typeface="Arial"/>
              <a:sym typeface="Arial"/>
            </a:endParaRPr>
          </a:p>
        </p:txBody>
      </p:sp>
      <p:sp>
        <p:nvSpPr>
          <p:cNvPr id="595" name="Google Shape;595;p89"/>
          <p:cNvSpPr/>
          <p:nvPr/>
        </p:nvSpPr>
        <p:spPr>
          <a:xfrm>
            <a:off x="4439720" y="179923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do we reduce a patient’s alcohol intake?</a:t>
            </a:r>
            <a:endParaRPr b="0" i="0" sz="1000" u="none" cap="none" strike="noStrike">
              <a:solidFill>
                <a:srgbClr val="000000"/>
              </a:solidFill>
              <a:latin typeface="Arial"/>
              <a:ea typeface="Arial"/>
              <a:cs typeface="Arial"/>
              <a:sym typeface="Arial"/>
            </a:endParaRPr>
          </a:p>
        </p:txBody>
      </p:sp>
      <p:sp>
        <p:nvSpPr>
          <p:cNvPr id="596" name="Google Shape;596;p89"/>
          <p:cNvSpPr/>
          <p:nvPr/>
        </p:nvSpPr>
        <p:spPr>
          <a:xfrm>
            <a:off x="3153138" y="294321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patients stop smoking?</a:t>
            </a:r>
            <a:endParaRPr b="0" i="0" sz="1000" u="none" cap="none" strike="noStrike">
              <a:solidFill>
                <a:srgbClr val="000000"/>
              </a:solidFill>
              <a:latin typeface="Arial"/>
              <a:ea typeface="Arial"/>
              <a:cs typeface="Arial"/>
              <a:sym typeface="Arial"/>
            </a:endParaRPr>
          </a:p>
        </p:txBody>
      </p:sp>
      <p:sp>
        <p:nvSpPr>
          <p:cNvPr id="597" name="Google Shape;597;p89"/>
          <p:cNvSpPr/>
          <p:nvPr/>
        </p:nvSpPr>
        <p:spPr>
          <a:xfrm>
            <a:off x="259168" y="23429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warn users about unhealthy choices?</a:t>
            </a:r>
            <a:endParaRPr b="0" i="0" sz="1000" u="none" cap="none" strike="noStrike">
              <a:solidFill>
                <a:srgbClr val="000000"/>
              </a:solidFill>
              <a:latin typeface="Arial"/>
              <a:ea typeface="Arial"/>
              <a:cs typeface="Arial"/>
              <a:sym typeface="Arial"/>
            </a:endParaRPr>
          </a:p>
        </p:txBody>
      </p:sp>
      <p:sp>
        <p:nvSpPr>
          <p:cNvPr id="598" name="Google Shape;598;p89"/>
          <p:cNvSpPr/>
          <p:nvPr/>
        </p:nvSpPr>
        <p:spPr>
          <a:xfrm>
            <a:off x="7003384" y="7891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do we convince people to exercise regularly?</a:t>
            </a:r>
            <a:endParaRPr b="0" i="0" sz="1000" u="none" cap="none" strike="noStrike">
              <a:solidFill>
                <a:srgbClr val="000000"/>
              </a:solidFill>
              <a:latin typeface="Arial"/>
              <a:ea typeface="Arial"/>
              <a:cs typeface="Arial"/>
              <a:sym typeface="Arial"/>
            </a:endParaRPr>
          </a:p>
        </p:txBody>
      </p:sp>
      <p:sp>
        <p:nvSpPr>
          <p:cNvPr id="599" name="Google Shape;599;p89"/>
          <p:cNvSpPr/>
          <p:nvPr/>
        </p:nvSpPr>
        <p:spPr>
          <a:xfrm>
            <a:off x="7565863" y="1943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reduce sedentarism?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00" name="Google Shape;600;p89"/>
          <p:cNvSpPr/>
          <p:nvPr/>
        </p:nvSpPr>
        <p:spPr>
          <a:xfrm>
            <a:off x="6424998" y="19435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people to walk 30 minutes every day?</a:t>
            </a:r>
            <a:endParaRPr b="0" i="0" sz="1000" u="none" cap="none" strike="noStrike">
              <a:solidFill>
                <a:srgbClr val="000000"/>
              </a:solidFill>
              <a:latin typeface="Arial"/>
              <a:ea typeface="Arial"/>
              <a:cs typeface="Arial"/>
              <a:sym typeface="Arial"/>
            </a:endParaRPr>
          </a:p>
        </p:txBody>
      </p:sp>
      <p:sp>
        <p:nvSpPr>
          <p:cNvPr id="601" name="Google Shape;601;p89"/>
          <p:cNvSpPr txBox="1"/>
          <p:nvPr/>
        </p:nvSpPr>
        <p:spPr>
          <a:xfrm>
            <a:off x="536600" y="35632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Prevent bad choices</a:t>
            </a:r>
            <a:endParaRPr b="0" i="0" sz="1400" u="none" cap="none" strike="noStrike">
              <a:solidFill>
                <a:srgbClr val="000000"/>
              </a:solidFill>
              <a:latin typeface="Open Sans"/>
              <a:ea typeface="Open Sans"/>
              <a:cs typeface="Open Sans"/>
              <a:sym typeface="Open Sans"/>
            </a:endParaRPr>
          </a:p>
        </p:txBody>
      </p:sp>
      <p:sp>
        <p:nvSpPr>
          <p:cNvPr id="602" name="Google Shape;602;p89"/>
          <p:cNvSpPr txBox="1"/>
          <p:nvPr/>
        </p:nvSpPr>
        <p:spPr>
          <a:xfrm>
            <a:off x="6589900" y="31667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Be more active</a:t>
            </a:r>
            <a:endParaRPr b="0" i="0" sz="1400" u="none" cap="none" strike="noStrike">
              <a:solidFill>
                <a:srgbClr val="000000"/>
              </a:solidFill>
              <a:latin typeface="Open Sans"/>
              <a:ea typeface="Open Sans"/>
              <a:cs typeface="Open Sans"/>
              <a:sym typeface="Open Sans"/>
            </a:endParaRPr>
          </a:p>
        </p:txBody>
      </p:sp>
      <p:sp>
        <p:nvSpPr>
          <p:cNvPr id="603" name="Google Shape;603;p89"/>
          <p:cNvSpPr txBox="1"/>
          <p:nvPr/>
        </p:nvSpPr>
        <p:spPr>
          <a:xfrm>
            <a:off x="3460863" y="41768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Change other behavior</a:t>
            </a:r>
            <a:endParaRPr b="0" i="0" sz="1400" u="none" cap="none" strike="noStrike">
              <a:solidFill>
                <a:srgbClr val="000000"/>
              </a:solidFill>
              <a:latin typeface="Open Sans"/>
              <a:ea typeface="Open Sans"/>
              <a:cs typeface="Open Sans"/>
              <a:sym typeface="Open Sans"/>
            </a:endParaRPr>
          </a:p>
        </p:txBody>
      </p:sp>
      <p:sp>
        <p:nvSpPr>
          <p:cNvPr id="604" name="Google Shape;604;p89"/>
          <p:cNvSpPr/>
          <p:nvPr/>
        </p:nvSpPr>
        <p:spPr>
          <a:xfrm>
            <a:off x="3863914" y="6552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do we teach patients how to mediate?</a:t>
            </a:r>
            <a:endParaRPr b="0" i="0" sz="1000" u="none" cap="none" strike="noStrike">
              <a:solidFill>
                <a:srgbClr val="000000"/>
              </a:solidFill>
              <a:latin typeface="Arial"/>
              <a:ea typeface="Arial"/>
              <a:cs typeface="Arial"/>
              <a:sym typeface="Arial"/>
            </a:endParaRPr>
          </a:p>
        </p:txBody>
      </p:sp>
      <p:sp>
        <p:nvSpPr>
          <p:cNvPr id="605" name="Google Shape;605;p89"/>
          <p:cNvSpPr/>
          <p:nvPr/>
        </p:nvSpPr>
        <p:spPr>
          <a:xfrm>
            <a:off x="868261" y="120417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it easier to make healthy choices?</a:t>
            </a:r>
            <a:endParaRPr b="0" i="0" sz="1000" u="none" cap="none" strike="noStrike">
              <a:solidFill>
                <a:srgbClr val="000000"/>
              </a:solidFill>
              <a:latin typeface="Arial"/>
              <a:ea typeface="Arial"/>
              <a:cs typeface="Arial"/>
              <a:sym typeface="Arial"/>
            </a:endParaRPr>
          </a:p>
        </p:txBody>
      </p:sp>
      <p:grpSp>
        <p:nvGrpSpPr>
          <p:cNvPr id="606" name="Google Shape;606;p89"/>
          <p:cNvGrpSpPr/>
          <p:nvPr/>
        </p:nvGrpSpPr>
        <p:grpSpPr>
          <a:xfrm>
            <a:off x="7323300" y="-262368"/>
            <a:ext cx="2056142" cy="1872017"/>
            <a:chOff x="7323300" y="-248417"/>
            <a:chExt cx="2056142" cy="1872017"/>
          </a:xfrm>
        </p:grpSpPr>
        <p:sp>
          <p:nvSpPr>
            <p:cNvPr id="607" name="Google Shape;607;p8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0"/>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
              <a:buNone/>
            </a:pPr>
            <a:r>
              <a:rPr lang="en" sz="3200"/>
              <a:t>Planning &amp; Tracking</a:t>
            </a:r>
            <a:endParaRPr sz="3200"/>
          </a:p>
        </p:txBody>
      </p:sp>
      <p:sp>
        <p:nvSpPr>
          <p:cNvPr id="614" name="Google Shape;614;p90"/>
          <p:cNvSpPr/>
          <p:nvPr/>
        </p:nvSpPr>
        <p:spPr>
          <a:xfrm>
            <a:off x="5353511" y="278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patients monitor their goals?</a:t>
            </a:r>
            <a:endParaRPr b="0" i="0" sz="1000" u="none" cap="none" strike="noStrike">
              <a:solidFill>
                <a:srgbClr val="000000"/>
              </a:solidFill>
              <a:latin typeface="Arial"/>
              <a:ea typeface="Arial"/>
              <a:cs typeface="Arial"/>
              <a:sym typeface="Arial"/>
            </a:endParaRPr>
          </a:p>
        </p:txBody>
      </p:sp>
      <p:sp>
        <p:nvSpPr>
          <p:cNvPr id="615" name="Google Shape;615;p90"/>
          <p:cNvSpPr/>
          <p:nvPr/>
        </p:nvSpPr>
        <p:spPr>
          <a:xfrm>
            <a:off x="6434607" y="1556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provider diet tracking?</a:t>
            </a:r>
            <a:endParaRPr b="0" i="0" sz="1000" u="none" cap="none" strike="noStrike">
              <a:solidFill>
                <a:srgbClr val="000000"/>
              </a:solidFill>
              <a:latin typeface="Arial"/>
              <a:ea typeface="Arial"/>
              <a:cs typeface="Arial"/>
              <a:sym typeface="Arial"/>
            </a:endParaRPr>
          </a:p>
        </p:txBody>
      </p:sp>
      <p:sp>
        <p:nvSpPr>
          <p:cNvPr id="616" name="Google Shape;616;p90"/>
          <p:cNvSpPr/>
          <p:nvPr/>
        </p:nvSpPr>
        <p:spPr>
          <a:xfrm>
            <a:off x="5353489" y="15566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 activity tracking?</a:t>
            </a:r>
            <a:endParaRPr b="0" i="0" sz="1000" u="none" cap="none" strike="noStrike">
              <a:solidFill>
                <a:srgbClr val="000000"/>
              </a:solidFill>
              <a:latin typeface="Arial"/>
              <a:ea typeface="Arial"/>
              <a:cs typeface="Arial"/>
              <a:sym typeface="Arial"/>
            </a:endParaRPr>
          </a:p>
        </p:txBody>
      </p:sp>
      <p:sp>
        <p:nvSpPr>
          <p:cNvPr id="617" name="Google Shape;617;p90"/>
          <p:cNvSpPr/>
          <p:nvPr/>
        </p:nvSpPr>
        <p:spPr>
          <a:xfrm>
            <a:off x="6432221" y="2781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people manage their weight? </a:t>
            </a:r>
            <a:endParaRPr b="0" i="0" sz="1000" u="none" cap="none" strike="noStrike">
              <a:solidFill>
                <a:srgbClr val="000000"/>
              </a:solidFill>
              <a:latin typeface="Arial"/>
              <a:ea typeface="Arial"/>
              <a:cs typeface="Arial"/>
              <a:sym typeface="Arial"/>
            </a:endParaRPr>
          </a:p>
        </p:txBody>
      </p:sp>
      <p:sp>
        <p:nvSpPr>
          <p:cNvPr id="618" name="Google Shape;618;p90"/>
          <p:cNvSpPr txBox="1"/>
          <p:nvPr/>
        </p:nvSpPr>
        <p:spPr>
          <a:xfrm>
            <a:off x="5562400" y="39607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Personal tracking towards plan</a:t>
            </a:r>
            <a:endParaRPr b="0" i="0" sz="1400" u="none" cap="none" strike="noStrike">
              <a:solidFill>
                <a:srgbClr val="000000"/>
              </a:solidFill>
              <a:latin typeface="Open Sans"/>
              <a:ea typeface="Open Sans"/>
              <a:cs typeface="Open Sans"/>
              <a:sym typeface="Open Sans"/>
            </a:endParaRPr>
          </a:p>
        </p:txBody>
      </p:sp>
      <p:sp>
        <p:nvSpPr>
          <p:cNvPr id="619" name="Google Shape;619;p90"/>
          <p:cNvSpPr/>
          <p:nvPr/>
        </p:nvSpPr>
        <p:spPr>
          <a:xfrm>
            <a:off x="311700" y="17781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 personalized plan?</a:t>
            </a:r>
            <a:endParaRPr b="0" i="0" sz="1000" u="none" cap="none" strike="noStrike">
              <a:solidFill>
                <a:srgbClr val="000000"/>
              </a:solidFill>
              <a:latin typeface="Arial"/>
              <a:ea typeface="Arial"/>
              <a:cs typeface="Arial"/>
              <a:sym typeface="Arial"/>
            </a:endParaRPr>
          </a:p>
        </p:txBody>
      </p:sp>
      <p:sp>
        <p:nvSpPr>
          <p:cNvPr id="620" name="Google Shape;620;p90"/>
          <p:cNvSpPr/>
          <p:nvPr/>
        </p:nvSpPr>
        <p:spPr>
          <a:xfrm>
            <a:off x="1521227" y="177811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patients set health goals?</a:t>
            </a:r>
            <a:endParaRPr b="0" i="0" sz="1000" u="none" cap="none" strike="noStrike">
              <a:solidFill>
                <a:srgbClr val="000000"/>
              </a:solidFill>
              <a:latin typeface="Arial"/>
              <a:ea typeface="Arial"/>
              <a:cs typeface="Arial"/>
              <a:sym typeface="Arial"/>
            </a:endParaRPr>
          </a:p>
        </p:txBody>
      </p:sp>
      <p:sp>
        <p:nvSpPr>
          <p:cNvPr id="621" name="Google Shape;621;p90"/>
          <p:cNvSpPr txBox="1"/>
          <p:nvPr/>
        </p:nvSpPr>
        <p:spPr>
          <a:xfrm>
            <a:off x="584225" y="30405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Personalized planning</a:t>
            </a:r>
            <a:endParaRPr b="0" i="0" sz="1400" u="none" cap="none" strike="noStrike">
              <a:solidFill>
                <a:srgbClr val="000000"/>
              </a:solidFill>
              <a:latin typeface="Open Sans"/>
              <a:ea typeface="Open Sans"/>
              <a:cs typeface="Open Sans"/>
              <a:sym typeface="Open Sans"/>
            </a:endParaRPr>
          </a:p>
        </p:txBody>
      </p:sp>
      <p:grpSp>
        <p:nvGrpSpPr>
          <p:cNvPr id="622" name="Google Shape;622;p90"/>
          <p:cNvGrpSpPr/>
          <p:nvPr/>
        </p:nvGrpSpPr>
        <p:grpSpPr>
          <a:xfrm>
            <a:off x="7323300" y="-262368"/>
            <a:ext cx="2056142" cy="1872017"/>
            <a:chOff x="7323300" y="-248417"/>
            <a:chExt cx="2056142" cy="1872017"/>
          </a:xfrm>
        </p:grpSpPr>
        <p:sp>
          <p:nvSpPr>
            <p:cNvPr id="623" name="Google Shape;623;p90"/>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90"/>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Initial PRD</a:t>
            </a:r>
            <a:endParaRPr/>
          </a:p>
        </p:txBody>
      </p:sp>
      <p:sp>
        <p:nvSpPr>
          <p:cNvPr id="184" name="Google Shape;184;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solidFill>
                  <a:srgbClr val="9E9E9E"/>
                </a:solidFill>
                <a:latin typeface="Open Sans"/>
                <a:ea typeface="Open Sans"/>
                <a:cs typeface="Open Sans"/>
                <a:sym typeface="Open Sans"/>
              </a:rPr>
              <a:t>Background</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Provide any relevant background information about the industry or the problem]</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Problem</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Describe the opportunity. What are the benefits to the user? What are key insights? What does the competition do? Why does this matter?]</a:t>
            </a:r>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rgbClr val="9E9E9E"/>
                </a:solidFill>
                <a:latin typeface="Open Sans"/>
                <a:ea typeface="Open Sans"/>
                <a:cs typeface="Open Sans"/>
                <a:sym typeface="Open Sans"/>
              </a:rPr>
              <a:t>Goals</a:t>
            </a:r>
            <a:endParaRPr/>
          </a:p>
          <a:p>
            <a:pPr indent="0" lvl="0" marL="114300" rtl="0" algn="l">
              <a:lnSpc>
                <a:spcPct val="115000"/>
              </a:lnSpc>
              <a:spcBef>
                <a:spcPts val="0"/>
              </a:spcBef>
              <a:spcAft>
                <a:spcPts val="0"/>
              </a:spcAft>
              <a:buSzPts val="1800"/>
              <a:buNone/>
            </a:pPr>
            <a:r>
              <a:rPr lang="en" sz="1200">
                <a:solidFill>
                  <a:srgbClr val="9E9E9E"/>
                </a:solidFill>
                <a:latin typeface="Open Sans"/>
                <a:ea typeface="Open Sans"/>
                <a:cs typeface="Open Sans"/>
                <a:sym typeface="Open Sans"/>
              </a:rPr>
              <a:t>[Frame the problem: What does success look like?]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
              <a:buNone/>
            </a:pPr>
            <a:r>
              <a:rPr lang="en" sz="3200"/>
              <a:t>Education</a:t>
            </a:r>
            <a:endParaRPr sz="3200"/>
          </a:p>
        </p:txBody>
      </p:sp>
      <p:sp>
        <p:nvSpPr>
          <p:cNvPr id="630" name="Google Shape;630;p91"/>
          <p:cNvSpPr/>
          <p:nvPr/>
        </p:nvSpPr>
        <p:spPr>
          <a:xfrm>
            <a:off x="379325" y="26238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people aware of risk factors?</a:t>
            </a:r>
            <a:endParaRPr b="0" i="0" sz="1000" u="none" cap="none" strike="noStrike">
              <a:solidFill>
                <a:srgbClr val="000000"/>
              </a:solidFill>
              <a:latin typeface="Arial"/>
              <a:ea typeface="Arial"/>
              <a:cs typeface="Arial"/>
              <a:sym typeface="Arial"/>
            </a:endParaRPr>
          </a:p>
        </p:txBody>
      </p:sp>
      <p:sp>
        <p:nvSpPr>
          <p:cNvPr id="631" name="Google Shape;631;p91"/>
          <p:cNvSpPr/>
          <p:nvPr/>
        </p:nvSpPr>
        <p:spPr>
          <a:xfrm>
            <a:off x="1505304" y="2623825"/>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raise awareness across society?</a:t>
            </a:r>
            <a:endParaRPr b="0" i="0" sz="1000" u="none" cap="none" strike="noStrike">
              <a:solidFill>
                <a:srgbClr val="000000"/>
              </a:solidFill>
              <a:latin typeface="Arial"/>
              <a:ea typeface="Arial"/>
              <a:cs typeface="Arial"/>
              <a:sym typeface="Arial"/>
            </a:endParaRPr>
          </a:p>
        </p:txBody>
      </p:sp>
      <p:sp>
        <p:nvSpPr>
          <p:cNvPr id="632" name="Google Shape;632;p91"/>
          <p:cNvSpPr/>
          <p:nvPr/>
        </p:nvSpPr>
        <p:spPr>
          <a:xfrm>
            <a:off x="950954" y="1509563"/>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people better understand diabetes?</a:t>
            </a:r>
            <a:endParaRPr b="0" i="0" sz="1000" u="none" cap="none" strike="noStrike">
              <a:solidFill>
                <a:srgbClr val="000000"/>
              </a:solidFill>
              <a:latin typeface="Arial"/>
              <a:ea typeface="Arial"/>
              <a:cs typeface="Arial"/>
              <a:sym typeface="Arial"/>
            </a:endParaRPr>
          </a:p>
        </p:txBody>
      </p:sp>
      <p:sp>
        <p:nvSpPr>
          <p:cNvPr id="633" name="Google Shape;633;p91"/>
          <p:cNvSpPr/>
          <p:nvPr/>
        </p:nvSpPr>
        <p:spPr>
          <a:xfrm>
            <a:off x="4852114" y="2066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people aware of their current state of health?</a:t>
            </a:r>
            <a:endParaRPr b="0" i="0" sz="1000" u="none" cap="none" strike="noStrike">
              <a:solidFill>
                <a:srgbClr val="000000"/>
              </a:solidFill>
              <a:latin typeface="Arial"/>
              <a:ea typeface="Arial"/>
              <a:cs typeface="Arial"/>
              <a:sym typeface="Arial"/>
            </a:endParaRPr>
          </a:p>
        </p:txBody>
      </p:sp>
      <p:sp>
        <p:nvSpPr>
          <p:cNvPr id="634" name="Google Shape;634;p91"/>
          <p:cNvSpPr/>
          <p:nvPr/>
        </p:nvSpPr>
        <p:spPr>
          <a:xfrm>
            <a:off x="3770993" y="20667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identify and warn pre-diabetic patients</a:t>
            </a:r>
            <a:endParaRPr b="0" i="0" sz="1000" u="none" cap="none" strike="noStrike">
              <a:solidFill>
                <a:srgbClr val="000000"/>
              </a:solidFill>
              <a:latin typeface="Arial"/>
              <a:ea typeface="Arial"/>
              <a:cs typeface="Arial"/>
              <a:sym typeface="Arial"/>
            </a:endParaRPr>
          </a:p>
        </p:txBody>
      </p:sp>
      <p:sp>
        <p:nvSpPr>
          <p:cNvPr id="635" name="Google Shape;635;p91"/>
          <p:cNvSpPr/>
          <p:nvPr/>
        </p:nvSpPr>
        <p:spPr>
          <a:xfrm>
            <a:off x="7456154" y="2066700"/>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build good habits at a young age? </a:t>
            </a:r>
            <a:endParaRPr b="0" i="0" sz="1000" u="none" cap="none" strike="noStrike">
              <a:solidFill>
                <a:srgbClr val="000000"/>
              </a:solidFill>
              <a:latin typeface="Arial"/>
              <a:ea typeface="Arial"/>
              <a:cs typeface="Arial"/>
              <a:sym typeface="Arial"/>
            </a:endParaRPr>
          </a:p>
        </p:txBody>
      </p:sp>
      <p:sp>
        <p:nvSpPr>
          <p:cNvPr id="636" name="Google Shape;636;p91"/>
          <p:cNvSpPr txBox="1"/>
          <p:nvPr/>
        </p:nvSpPr>
        <p:spPr>
          <a:xfrm>
            <a:off x="619300" y="38241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General education</a:t>
            </a:r>
            <a:endParaRPr b="0" i="0" sz="1400" u="none" cap="none" strike="noStrike">
              <a:solidFill>
                <a:srgbClr val="000000"/>
              </a:solidFill>
              <a:latin typeface="Open Sans"/>
              <a:ea typeface="Open Sans"/>
              <a:cs typeface="Open Sans"/>
              <a:sym typeface="Open Sans"/>
            </a:endParaRPr>
          </a:p>
        </p:txBody>
      </p:sp>
      <p:sp>
        <p:nvSpPr>
          <p:cNvPr id="637" name="Google Shape;637;p91"/>
          <p:cNvSpPr txBox="1"/>
          <p:nvPr/>
        </p:nvSpPr>
        <p:spPr>
          <a:xfrm>
            <a:off x="3967525" y="33375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Personal assessment</a:t>
            </a:r>
            <a:endParaRPr b="0" i="0" sz="1400" u="none" cap="none" strike="noStrike">
              <a:solidFill>
                <a:srgbClr val="000000"/>
              </a:solidFill>
              <a:latin typeface="Open Sans"/>
              <a:ea typeface="Open Sans"/>
              <a:cs typeface="Open Sans"/>
              <a:sym typeface="Open Sans"/>
            </a:endParaRPr>
          </a:p>
        </p:txBody>
      </p:sp>
      <p:sp>
        <p:nvSpPr>
          <p:cNvPr id="638" name="Google Shape;638;p91"/>
          <p:cNvSpPr txBox="1"/>
          <p:nvPr/>
        </p:nvSpPr>
        <p:spPr>
          <a:xfrm>
            <a:off x="7124500" y="31983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Young age</a:t>
            </a:r>
            <a:endParaRPr b="0" i="0" sz="1400" u="none" cap="none" strike="noStrike">
              <a:solidFill>
                <a:srgbClr val="000000"/>
              </a:solidFill>
              <a:latin typeface="Open Sans"/>
              <a:ea typeface="Open Sans"/>
              <a:cs typeface="Open Sans"/>
              <a:sym typeface="Open Sans"/>
            </a:endParaRPr>
          </a:p>
        </p:txBody>
      </p:sp>
      <p:grpSp>
        <p:nvGrpSpPr>
          <p:cNvPr id="639" name="Google Shape;639;p91"/>
          <p:cNvGrpSpPr/>
          <p:nvPr/>
        </p:nvGrpSpPr>
        <p:grpSpPr>
          <a:xfrm>
            <a:off x="7323300" y="-262368"/>
            <a:ext cx="2056142" cy="1872017"/>
            <a:chOff x="7323300" y="-248417"/>
            <a:chExt cx="2056142" cy="1872017"/>
          </a:xfrm>
        </p:grpSpPr>
        <p:sp>
          <p:nvSpPr>
            <p:cNvPr id="640" name="Google Shape;640;p9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9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
              <a:buNone/>
            </a:pPr>
            <a:r>
              <a:rPr lang="en" sz="3200"/>
              <a:t>Other</a:t>
            </a:r>
            <a:endParaRPr sz="3200"/>
          </a:p>
        </p:txBody>
      </p:sp>
      <p:sp>
        <p:nvSpPr>
          <p:cNvPr id="647" name="Google Shape;647;p92"/>
          <p:cNvSpPr/>
          <p:nvPr/>
        </p:nvSpPr>
        <p:spPr>
          <a:xfrm>
            <a:off x="4066950" y="2066688"/>
            <a:ext cx="1010100" cy="1010100"/>
          </a:xfrm>
          <a:prstGeom prst="foldedCorner">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 better insights to doctors?</a:t>
            </a:r>
            <a:endParaRPr b="0" i="0" sz="1000" u="none" cap="none" strike="noStrike">
              <a:solidFill>
                <a:srgbClr val="000000"/>
              </a:solidFill>
              <a:latin typeface="Arial"/>
              <a:ea typeface="Arial"/>
              <a:cs typeface="Arial"/>
              <a:sym typeface="Arial"/>
            </a:endParaRPr>
          </a:p>
        </p:txBody>
      </p:sp>
      <p:grpSp>
        <p:nvGrpSpPr>
          <p:cNvPr id="648" name="Google Shape;648;p92"/>
          <p:cNvGrpSpPr/>
          <p:nvPr/>
        </p:nvGrpSpPr>
        <p:grpSpPr>
          <a:xfrm>
            <a:off x="7323300" y="-262368"/>
            <a:ext cx="2056142" cy="1872017"/>
            <a:chOff x="7323300" y="-248417"/>
            <a:chExt cx="2056142" cy="1872017"/>
          </a:xfrm>
        </p:grpSpPr>
        <p:sp>
          <p:nvSpPr>
            <p:cNvPr id="649" name="Google Shape;649;p9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9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rgbClr val="002060"/>
                </a:solidFill>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(ie: rerouting)</a:t>
            </a:r>
            <a:endParaRPr sz="1400">
              <a:solidFill>
                <a:srgbClr val="002060"/>
              </a:solidFill>
            </a:endParaRPr>
          </a:p>
        </p:txBody>
      </p:sp>
      <p:sp>
        <p:nvSpPr>
          <p:cNvPr id="656" name="Google Shape;656;p9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4200"/>
              <a:buNone/>
            </a:pPr>
            <a:r>
              <a:rPr b="1" lang="en" sz="3200"/>
              <a:t>How Might We </a:t>
            </a:r>
            <a:r>
              <a:rPr lang="en" sz="3200"/>
              <a:t>Other Team Member Stickies</a:t>
            </a:r>
            <a:endParaRPr/>
          </a:p>
        </p:txBody>
      </p:sp>
      <p:sp>
        <p:nvSpPr>
          <p:cNvPr id="657" name="Google Shape;657;p9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100"/>
              <a:buNone/>
            </a:pPr>
            <a:r>
              <a:rPr lang="en" sz="2400">
                <a:solidFill>
                  <a:srgbClr val="00B0F0"/>
                </a:solidFill>
              </a:rPr>
              <a:t>DoorDash</a:t>
            </a:r>
            <a:endParaRPr sz="2400">
              <a:solidFill>
                <a:srgbClr val="00B0F0"/>
              </a:solidFill>
            </a:endParaRPr>
          </a:p>
          <a:p>
            <a:pPr indent="0" lvl="0" marL="457200" rtl="0" algn="ctr">
              <a:lnSpc>
                <a:spcPct val="115000"/>
              </a:lnSpc>
              <a:spcBef>
                <a:spcPts val="0"/>
              </a:spcBef>
              <a:spcAft>
                <a:spcPts val="0"/>
              </a:spcAft>
              <a:buSzPts val="2100"/>
              <a:buNone/>
            </a:pPr>
            <a:r>
              <a:rPr lang="en" sz="2400">
                <a:solidFill>
                  <a:srgbClr val="00B0F0"/>
                </a:solidFill>
              </a:rPr>
              <a:t>project scenario</a:t>
            </a:r>
            <a:endParaRPr sz="2400">
              <a:solidFill>
                <a:srgbClr val="00B0F0"/>
              </a:solidFill>
            </a:endParaRPr>
          </a:p>
          <a:p>
            <a:pPr indent="0" lvl="0" marL="0" rtl="0" algn="ctr">
              <a:lnSpc>
                <a:spcPct val="100000"/>
              </a:lnSpc>
              <a:spcBef>
                <a:spcPts val="0"/>
              </a:spcBef>
              <a:spcAft>
                <a:spcPts val="0"/>
              </a:spcAft>
              <a:buSzPts val="2100"/>
              <a:buNone/>
            </a:pPr>
            <a:r>
              <a:t/>
            </a:r>
            <a:endParaRPr/>
          </a:p>
        </p:txBody>
      </p:sp>
      <p:grpSp>
        <p:nvGrpSpPr>
          <p:cNvPr id="658" name="Google Shape;658;p93"/>
          <p:cNvGrpSpPr/>
          <p:nvPr/>
        </p:nvGrpSpPr>
        <p:grpSpPr>
          <a:xfrm>
            <a:off x="7323300" y="-262368"/>
            <a:ext cx="2056142" cy="1872017"/>
            <a:chOff x="7323300" y="-248417"/>
            <a:chExt cx="2056142" cy="1872017"/>
          </a:xfrm>
        </p:grpSpPr>
        <p:sp>
          <p:nvSpPr>
            <p:cNvPr id="659" name="Google Shape;659;p9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9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4"/>
          <p:cNvSpPr/>
          <p:nvPr/>
        </p:nvSpPr>
        <p:spPr>
          <a:xfrm>
            <a:off x="2601500"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see real-time traffic on the route?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66" name="Google Shape;666;p94"/>
          <p:cNvSpPr/>
          <p:nvPr/>
        </p:nvSpPr>
        <p:spPr>
          <a:xfrm>
            <a:off x="1490325"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teach robots to avoid obstacles?</a:t>
            </a:r>
            <a:endParaRPr b="0" i="0" sz="1000" u="none" cap="none" strike="noStrike">
              <a:solidFill>
                <a:srgbClr val="000000"/>
              </a:solidFill>
              <a:latin typeface="Arial"/>
              <a:ea typeface="Arial"/>
              <a:cs typeface="Arial"/>
              <a:sym typeface="Arial"/>
            </a:endParaRPr>
          </a:p>
        </p:txBody>
      </p:sp>
      <p:sp>
        <p:nvSpPr>
          <p:cNvPr id="667" name="Google Shape;667;p94"/>
          <p:cNvSpPr/>
          <p:nvPr/>
        </p:nvSpPr>
        <p:spPr>
          <a:xfrm>
            <a:off x="1526125" y="8923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confirm that the robot is at the right address?</a:t>
            </a:r>
            <a:endParaRPr b="0" i="0" sz="1000" u="none" cap="none" strike="noStrike">
              <a:solidFill>
                <a:srgbClr val="000000"/>
              </a:solidFill>
              <a:latin typeface="Arial"/>
              <a:ea typeface="Arial"/>
              <a:cs typeface="Arial"/>
              <a:sym typeface="Arial"/>
            </a:endParaRPr>
          </a:p>
        </p:txBody>
      </p:sp>
      <p:sp>
        <p:nvSpPr>
          <p:cNvPr id="668" name="Google Shape;668;p94"/>
          <p:cNvSpPr/>
          <p:nvPr/>
        </p:nvSpPr>
        <p:spPr>
          <a:xfrm>
            <a:off x="2588750"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move robots to a safe place before stopping?</a:t>
            </a:r>
            <a:endParaRPr b="0" i="0" sz="1000" u="none" cap="none" strike="noStrike">
              <a:solidFill>
                <a:srgbClr val="000000"/>
              </a:solidFill>
              <a:latin typeface="Arial"/>
              <a:ea typeface="Arial"/>
              <a:cs typeface="Arial"/>
              <a:sym typeface="Arial"/>
            </a:endParaRPr>
          </a:p>
        </p:txBody>
      </p:sp>
      <p:sp>
        <p:nvSpPr>
          <p:cNvPr id="669" name="Google Shape;669;p94"/>
          <p:cNvSpPr/>
          <p:nvPr/>
        </p:nvSpPr>
        <p:spPr>
          <a:xfrm>
            <a:off x="391900" y="1935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routes more efficient?</a:t>
            </a:r>
            <a:endParaRPr b="0" i="0" sz="1000" u="none" cap="none" strike="noStrike">
              <a:solidFill>
                <a:srgbClr val="000000"/>
              </a:solidFill>
              <a:latin typeface="Arial"/>
              <a:ea typeface="Arial"/>
              <a:cs typeface="Arial"/>
              <a:sym typeface="Arial"/>
            </a:endParaRPr>
          </a:p>
        </p:txBody>
      </p:sp>
      <p:sp>
        <p:nvSpPr>
          <p:cNvPr id="670" name="Google Shape;670;p94"/>
          <p:cNvSpPr/>
          <p:nvPr/>
        </p:nvSpPr>
        <p:spPr>
          <a:xfrm>
            <a:off x="1490325"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establish preferred routes?</a:t>
            </a:r>
            <a:endParaRPr b="0" i="0" sz="1000" u="none" cap="none" strike="noStrike">
              <a:solidFill>
                <a:srgbClr val="000000"/>
              </a:solidFill>
              <a:latin typeface="Arial"/>
              <a:ea typeface="Arial"/>
              <a:cs typeface="Arial"/>
              <a:sym typeface="Arial"/>
            </a:endParaRPr>
          </a:p>
        </p:txBody>
      </p:sp>
      <p:sp>
        <p:nvSpPr>
          <p:cNvPr id="671" name="Google Shape;671;p94"/>
          <p:cNvSpPr/>
          <p:nvPr/>
        </p:nvSpPr>
        <p:spPr>
          <a:xfrm>
            <a:off x="379150" y="300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robots to detect real-time traffic patterns?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72" name="Google Shape;672;p94"/>
          <p:cNvSpPr/>
          <p:nvPr/>
        </p:nvSpPr>
        <p:spPr>
          <a:xfrm>
            <a:off x="5243325" y="1113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teach robots to avoid trouble?</a:t>
            </a:r>
            <a:endParaRPr b="0" i="0" sz="1000" u="none" cap="none" strike="noStrike">
              <a:solidFill>
                <a:srgbClr val="000000"/>
              </a:solidFill>
              <a:latin typeface="Arial"/>
              <a:ea typeface="Arial"/>
              <a:cs typeface="Arial"/>
              <a:sym typeface="Arial"/>
            </a:endParaRPr>
          </a:p>
        </p:txBody>
      </p:sp>
      <p:sp>
        <p:nvSpPr>
          <p:cNvPr id="673" name="Google Shape;673;p94"/>
          <p:cNvSpPr/>
          <p:nvPr/>
        </p:nvSpPr>
        <p:spPr>
          <a:xfrm>
            <a:off x="5243313" y="21726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have robots signal distress when something goes wrong?</a:t>
            </a:r>
            <a:endParaRPr b="0" i="0" sz="1000" u="none" cap="none" strike="noStrike">
              <a:solidFill>
                <a:srgbClr val="000000"/>
              </a:solidFill>
              <a:latin typeface="Arial"/>
              <a:ea typeface="Arial"/>
              <a:cs typeface="Arial"/>
              <a:sym typeface="Arial"/>
            </a:endParaRPr>
          </a:p>
        </p:txBody>
      </p:sp>
      <p:sp>
        <p:nvSpPr>
          <p:cNvPr id="674" name="Google Shape;674;p94"/>
          <p:cNvSpPr/>
          <p:nvPr/>
        </p:nvSpPr>
        <p:spPr>
          <a:xfrm>
            <a:off x="4212913" y="17075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program robots to address delays in deliveries?</a:t>
            </a:r>
            <a:endParaRPr b="0" i="0" sz="1000" u="none" cap="none" strike="noStrike">
              <a:solidFill>
                <a:srgbClr val="000000"/>
              </a:solidFill>
              <a:latin typeface="Arial"/>
              <a:ea typeface="Arial"/>
              <a:cs typeface="Arial"/>
              <a:sym typeface="Arial"/>
            </a:endParaRPr>
          </a:p>
        </p:txBody>
      </p:sp>
      <p:sp>
        <p:nvSpPr>
          <p:cNvPr id="675" name="Google Shape;675;p94"/>
          <p:cNvSpPr/>
          <p:nvPr/>
        </p:nvSpPr>
        <p:spPr>
          <a:xfrm>
            <a:off x="391900" y="869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How might we mitigate accidents between robots and pedestrians?</a:t>
            </a:r>
            <a:endParaRPr b="0" i="0" sz="1000" u="none" cap="none" strike="noStrike">
              <a:solidFill>
                <a:srgbClr val="000000"/>
              </a:solidFill>
              <a:latin typeface="Arial"/>
              <a:ea typeface="Arial"/>
              <a:cs typeface="Arial"/>
              <a:sym typeface="Arial"/>
            </a:endParaRPr>
          </a:p>
        </p:txBody>
      </p:sp>
      <p:sp>
        <p:nvSpPr>
          <p:cNvPr id="676" name="Google Shape;676;p94"/>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Routing and delivery</a:t>
            </a:r>
            <a:endParaRPr b="0" i="0" sz="3200" u="none" cap="none" strike="noStrike">
              <a:solidFill>
                <a:srgbClr val="2D3D4A"/>
              </a:solidFill>
              <a:latin typeface="Open Sans"/>
              <a:ea typeface="Open Sans"/>
              <a:cs typeface="Open Sans"/>
              <a:sym typeface="Open Sans"/>
            </a:endParaRPr>
          </a:p>
        </p:txBody>
      </p:sp>
      <p:sp>
        <p:nvSpPr>
          <p:cNvPr id="677" name="Google Shape;677;p94"/>
          <p:cNvSpPr/>
          <p:nvPr/>
        </p:nvSpPr>
        <p:spPr>
          <a:xfrm>
            <a:off x="7339700" y="21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our robots tamperproof?</a:t>
            </a:r>
            <a:endParaRPr b="0" i="0" sz="1000" u="none" cap="none" strike="noStrike">
              <a:solidFill>
                <a:srgbClr val="000000"/>
              </a:solidFill>
              <a:latin typeface="Arial"/>
              <a:ea typeface="Arial"/>
              <a:cs typeface="Arial"/>
              <a:sym typeface="Arial"/>
            </a:endParaRPr>
          </a:p>
        </p:txBody>
      </p:sp>
      <p:sp>
        <p:nvSpPr>
          <p:cNvPr id="678" name="Google Shape;678;p94"/>
          <p:cNvSpPr/>
          <p:nvPr/>
        </p:nvSpPr>
        <p:spPr>
          <a:xfrm>
            <a:off x="6805825" y="1162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robots not scary for dogs?</a:t>
            </a:r>
            <a:endParaRPr b="0" i="0" sz="1000" u="none" cap="none" strike="noStrike">
              <a:solidFill>
                <a:srgbClr val="000000"/>
              </a:solidFill>
              <a:latin typeface="Arial"/>
              <a:ea typeface="Arial"/>
              <a:cs typeface="Arial"/>
              <a:sym typeface="Arial"/>
            </a:endParaRPr>
          </a:p>
        </p:txBody>
      </p:sp>
      <p:sp>
        <p:nvSpPr>
          <p:cNvPr id="679" name="Google Shape;679;p94"/>
          <p:cNvSpPr/>
          <p:nvPr/>
        </p:nvSpPr>
        <p:spPr>
          <a:xfrm>
            <a:off x="7903288" y="1162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keep vermin away from the robots?</a:t>
            </a:r>
            <a:endParaRPr b="0" i="0" sz="1000" u="none" cap="none" strike="noStrike">
              <a:solidFill>
                <a:srgbClr val="000000"/>
              </a:solidFill>
              <a:latin typeface="Arial"/>
              <a:ea typeface="Arial"/>
              <a:cs typeface="Arial"/>
              <a:sym typeface="Arial"/>
            </a:endParaRPr>
          </a:p>
        </p:txBody>
      </p:sp>
      <p:sp>
        <p:nvSpPr>
          <p:cNvPr id="680" name="Google Shape;680;p94"/>
          <p:cNvSpPr txBox="1"/>
          <p:nvPr/>
        </p:nvSpPr>
        <p:spPr>
          <a:xfrm>
            <a:off x="990300" y="40682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Routing</a:t>
            </a:r>
            <a:endParaRPr b="0" i="0" sz="1400" u="none" cap="none" strike="noStrike">
              <a:solidFill>
                <a:srgbClr val="000000"/>
              </a:solidFill>
              <a:latin typeface="Open Sans"/>
              <a:ea typeface="Open Sans"/>
              <a:cs typeface="Open Sans"/>
              <a:sym typeface="Open Sans"/>
            </a:endParaRPr>
          </a:p>
        </p:txBody>
      </p:sp>
      <p:sp>
        <p:nvSpPr>
          <p:cNvPr id="681" name="Google Shape;681;p94"/>
          <p:cNvSpPr txBox="1"/>
          <p:nvPr/>
        </p:nvSpPr>
        <p:spPr>
          <a:xfrm>
            <a:off x="4466775" y="32645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Issues on route</a:t>
            </a:r>
            <a:endParaRPr b="0" i="0" sz="1400" u="none" cap="none" strike="noStrike">
              <a:solidFill>
                <a:srgbClr val="000000"/>
              </a:solidFill>
              <a:latin typeface="Open Sans"/>
              <a:ea typeface="Open Sans"/>
              <a:cs typeface="Open Sans"/>
              <a:sym typeface="Open Sans"/>
            </a:endParaRPr>
          </a:p>
        </p:txBody>
      </p:sp>
      <p:sp>
        <p:nvSpPr>
          <p:cNvPr id="682" name="Google Shape;682;p94"/>
          <p:cNvSpPr txBox="1"/>
          <p:nvPr/>
        </p:nvSpPr>
        <p:spPr>
          <a:xfrm>
            <a:off x="6958275" y="33767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Environmental Factors</a:t>
            </a:r>
            <a:endParaRPr b="0" i="0" sz="1400" u="none" cap="none" strike="noStrike">
              <a:solidFill>
                <a:srgbClr val="000000"/>
              </a:solidFill>
              <a:latin typeface="Open Sans"/>
              <a:ea typeface="Open Sans"/>
              <a:cs typeface="Open Sans"/>
              <a:sym typeface="Open Sans"/>
            </a:endParaRPr>
          </a:p>
        </p:txBody>
      </p:sp>
      <p:grpSp>
        <p:nvGrpSpPr>
          <p:cNvPr id="683" name="Google Shape;683;p94"/>
          <p:cNvGrpSpPr/>
          <p:nvPr/>
        </p:nvGrpSpPr>
        <p:grpSpPr>
          <a:xfrm>
            <a:off x="7323300" y="-262368"/>
            <a:ext cx="2056142" cy="1872017"/>
            <a:chOff x="7323300" y="-248417"/>
            <a:chExt cx="2056142" cy="1872017"/>
          </a:xfrm>
        </p:grpSpPr>
        <p:sp>
          <p:nvSpPr>
            <p:cNvPr id="684" name="Google Shape;684;p9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9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5"/>
          <p:cNvSpPr/>
          <p:nvPr/>
        </p:nvSpPr>
        <p:spPr>
          <a:xfrm>
            <a:off x="261025" y="3024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alert consumers if their delivery is delayed?</a:t>
            </a:r>
            <a:endParaRPr b="0" i="0" sz="1000" u="none" cap="none" strike="noStrike">
              <a:solidFill>
                <a:srgbClr val="000000"/>
              </a:solidFill>
              <a:latin typeface="Arial"/>
              <a:ea typeface="Arial"/>
              <a:cs typeface="Arial"/>
              <a:sym typeface="Arial"/>
            </a:endParaRPr>
          </a:p>
        </p:txBody>
      </p:sp>
      <p:sp>
        <p:nvSpPr>
          <p:cNvPr id="691" name="Google Shape;691;p95"/>
          <p:cNvSpPr/>
          <p:nvPr/>
        </p:nvSpPr>
        <p:spPr>
          <a:xfrm>
            <a:off x="6944575"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handle edge case issues that may arise?</a:t>
            </a:r>
            <a:endParaRPr b="0" i="0" sz="1000" u="none" cap="none" strike="noStrike">
              <a:solidFill>
                <a:srgbClr val="000000"/>
              </a:solidFill>
              <a:latin typeface="Arial"/>
              <a:ea typeface="Arial"/>
              <a:cs typeface="Arial"/>
              <a:sym typeface="Arial"/>
            </a:endParaRPr>
          </a:p>
        </p:txBody>
      </p:sp>
      <p:sp>
        <p:nvSpPr>
          <p:cNvPr id="692" name="Google Shape;692;p95"/>
          <p:cNvSpPr/>
          <p:nvPr/>
        </p:nvSpPr>
        <p:spPr>
          <a:xfrm>
            <a:off x="6944575" y="1193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ensure food gets delivered without incident?</a:t>
            </a:r>
            <a:endParaRPr b="0" i="0" sz="1000" u="none" cap="none" strike="noStrike">
              <a:solidFill>
                <a:srgbClr val="000000"/>
              </a:solidFill>
              <a:latin typeface="Arial"/>
              <a:ea typeface="Arial"/>
              <a:cs typeface="Arial"/>
              <a:sym typeface="Arial"/>
            </a:endParaRPr>
          </a:p>
        </p:txBody>
      </p:sp>
      <p:sp>
        <p:nvSpPr>
          <p:cNvPr id="693" name="Google Shape;693;p95"/>
          <p:cNvSpPr/>
          <p:nvPr/>
        </p:nvSpPr>
        <p:spPr>
          <a:xfrm>
            <a:off x="5753425"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control robots?</a:t>
            </a:r>
            <a:endParaRPr b="0" i="0" sz="1000" u="none" cap="none" strike="noStrike">
              <a:solidFill>
                <a:srgbClr val="000000"/>
              </a:solidFill>
              <a:latin typeface="Arial"/>
              <a:ea typeface="Arial"/>
              <a:cs typeface="Arial"/>
              <a:sym typeface="Arial"/>
            </a:endParaRPr>
          </a:p>
        </p:txBody>
      </p:sp>
      <p:sp>
        <p:nvSpPr>
          <p:cNvPr id="694" name="Google Shape;694;p95"/>
          <p:cNvSpPr/>
          <p:nvPr/>
        </p:nvSpPr>
        <p:spPr>
          <a:xfrm>
            <a:off x="6823650"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track each robot?</a:t>
            </a:r>
            <a:endParaRPr b="0" i="0" sz="1000" u="none" cap="none" strike="noStrike">
              <a:solidFill>
                <a:srgbClr val="000000"/>
              </a:solidFill>
              <a:latin typeface="Arial"/>
              <a:ea typeface="Arial"/>
              <a:cs typeface="Arial"/>
              <a:sym typeface="Arial"/>
            </a:endParaRPr>
          </a:p>
        </p:txBody>
      </p:sp>
      <p:sp>
        <p:nvSpPr>
          <p:cNvPr id="695" name="Google Shape;695;p95"/>
          <p:cNvSpPr/>
          <p:nvPr/>
        </p:nvSpPr>
        <p:spPr>
          <a:xfrm>
            <a:off x="8039200" y="2282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build redundancy into our system?</a:t>
            </a:r>
            <a:endParaRPr b="0" i="0" sz="1000" u="none" cap="none" strike="noStrike">
              <a:solidFill>
                <a:srgbClr val="000000"/>
              </a:solidFill>
              <a:latin typeface="Arial"/>
              <a:ea typeface="Arial"/>
              <a:cs typeface="Arial"/>
              <a:sym typeface="Arial"/>
            </a:endParaRPr>
          </a:p>
        </p:txBody>
      </p:sp>
      <p:sp>
        <p:nvSpPr>
          <p:cNvPr id="696" name="Google Shape;696;p95"/>
          <p:cNvSpPr/>
          <p:nvPr/>
        </p:nvSpPr>
        <p:spPr>
          <a:xfrm>
            <a:off x="261013" y="1966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users to help us with tracking and feedback?</a:t>
            </a:r>
            <a:endParaRPr b="0" i="0" sz="1000" u="none" cap="none" strike="noStrike">
              <a:solidFill>
                <a:srgbClr val="000000"/>
              </a:solidFill>
              <a:latin typeface="Arial"/>
              <a:ea typeface="Arial"/>
              <a:cs typeface="Arial"/>
              <a:sym typeface="Arial"/>
            </a:endParaRPr>
          </a:p>
        </p:txBody>
      </p:sp>
      <p:sp>
        <p:nvSpPr>
          <p:cNvPr id="697" name="Google Shape;697;p95"/>
          <p:cNvSpPr/>
          <p:nvPr/>
        </p:nvSpPr>
        <p:spPr>
          <a:xfrm>
            <a:off x="7992325"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deal with accidents that might occur?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98" name="Google Shape;698;p95"/>
          <p:cNvSpPr/>
          <p:nvPr/>
        </p:nvSpPr>
        <p:spPr>
          <a:xfrm>
            <a:off x="7992313" y="1193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food to people quickly when the robot fails?</a:t>
            </a:r>
            <a:endParaRPr b="0" i="0" sz="1000" u="none" cap="none" strike="noStrike">
              <a:solidFill>
                <a:srgbClr val="000000"/>
              </a:solidFill>
              <a:latin typeface="Arial"/>
              <a:ea typeface="Arial"/>
              <a:cs typeface="Arial"/>
              <a:sym typeface="Arial"/>
            </a:endParaRPr>
          </a:p>
        </p:txBody>
      </p:sp>
      <p:sp>
        <p:nvSpPr>
          <p:cNvPr id="699" name="Google Shape;699;p95"/>
          <p:cNvSpPr/>
          <p:nvPr/>
        </p:nvSpPr>
        <p:spPr>
          <a:xfrm>
            <a:off x="6944575" y="2282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detect when a robot needs help?</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0" name="Google Shape;700;p95"/>
          <p:cNvSpPr/>
          <p:nvPr/>
        </p:nvSpPr>
        <p:spPr>
          <a:xfrm>
            <a:off x="5854050" y="11939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overcome technical glitches during a delivery?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1" name="Google Shape;701;p95"/>
          <p:cNvSpPr/>
          <p:nvPr/>
        </p:nvSpPr>
        <p:spPr>
          <a:xfrm>
            <a:off x="1315150" y="8809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enable robots to detect missing items in the order during pickup?</a:t>
            </a:r>
            <a:endParaRPr b="0" i="0" sz="1000" u="none" cap="none" strike="noStrike">
              <a:solidFill>
                <a:srgbClr val="000000"/>
              </a:solidFill>
              <a:latin typeface="Arial"/>
              <a:ea typeface="Arial"/>
              <a:cs typeface="Arial"/>
              <a:sym typeface="Arial"/>
            </a:endParaRPr>
          </a:p>
        </p:txBody>
      </p:sp>
      <p:sp>
        <p:nvSpPr>
          <p:cNvPr id="702" name="Google Shape;702;p95"/>
          <p:cNvSpPr/>
          <p:nvPr/>
        </p:nvSpPr>
        <p:spPr>
          <a:xfrm>
            <a:off x="5854050" y="1384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alert operators of need for robot intervention conveniently?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3" name="Google Shape;703;p95"/>
          <p:cNvSpPr/>
          <p:nvPr/>
        </p:nvSpPr>
        <p:spPr>
          <a:xfrm>
            <a:off x="1346625" y="30248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program robots to address order cancellations?</a:t>
            </a:r>
            <a:endParaRPr b="0" i="0" sz="1000" u="none" cap="none" strike="noStrike">
              <a:solidFill>
                <a:srgbClr val="000000"/>
              </a:solidFill>
              <a:latin typeface="Arial"/>
              <a:ea typeface="Arial"/>
              <a:cs typeface="Arial"/>
              <a:sym typeface="Arial"/>
            </a:endParaRPr>
          </a:p>
        </p:txBody>
      </p:sp>
      <p:sp>
        <p:nvSpPr>
          <p:cNvPr id="704" name="Google Shape;704;p95"/>
          <p:cNvSpPr/>
          <p:nvPr/>
        </p:nvSpPr>
        <p:spPr>
          <a:xfrm>
            <a:off x="1346625" y="19664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program robots to address customer returns?</a:t>
            </a:r>
            <a:endParaRPr b="0" i="0" sz="1000" u="none" cap="none" strike="noStrike">
              <a:solidFill>
                <a:srgbClr val="000000"/>
              </a:solidFill>
              <a:latin typeface="Arial"/>
              <a:ea typeface="Arial"/>
              <a:cs typeface="Arial"/>
              <a:sym typeface="Arial"/>
            </a:endParaRPr>
          </a:p>
        </p:txBody>
      </p:sp>
      <p:sp>
        <p:nvSpPr>
          <p:cNvPr id="705" name="Google Shape;705;p95"/>
          <p:cNvSpPr/>
          <p:nvPr/>
        </p:nvSpPr>
        <p:spPr>
          <a:xfrm>
            <a:off x="7893875" y="3772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monitor robot progress?</a:t>
            </a:r>
            <a:endParaRPr b="0" i="0" sz="1000" u="none" cap="none" strike="noStrike">
              <a:solidFill>
                <a:srgbClr val="000000"/>
              </a:solidFill>
              <a:latin typeface="Arial"/>
              <a:ea typeface="Arial"/>
              <a:cs typeface="Arial"/>
              <a:sym typeface="Arial"/>
            </a:endParaRPr>
          </a:p>
        </p:txBody>
      </p:sp>
      <p:sp>
        <p:nvSpPr>
          <p:cNvPr id="706" name="Google Shape;706;p95"/>
          <p:cNvSpPr/>
          <p:nvPr/>
        </p:nvSpPr>
        <p:spPr>
          <a:xfrm>
            <a:off x="271275" y="908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share robot progress with consumers?</a:t>
            </a:r>
            <a:endParaRPr b="0" i="0" sz="1000" u="none" cap="none" strike="noStrike">
              <a:solidFill>
                <a:srgbClr val="000000"/>
              </a:solidFill>
              <a:latin typeface="Arial"/>
              <a:ea typeface="Arial"/>
              <a:cs typeface="Arial"/>
              <a:sym typeface="Arial"/>
            </a:endParaRPr>
          </a:p>
        </p:txBody>
      </p:sp>
      <p:sp>
        <p:nvSpPr>
          <p:cNvPr id="707" name="Google Shape;707;p95"/>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When things go wrong</a:t>
            </a:r>
            <a:endParaRPr b="0" i="0" sz="3200" u="none" cap="none" strike="noStrike">
              <a:solidFill>
                <a:srgbClr val="2D3D4A"/>
              </a:solidFill>
              <a:latin typeface="Open Sans"/>
              <a:ea typeface="Open Sans"/>
              <a:cs typeface="Open Sans"/>
              <a:sym typeface="Open Sans"/>
            </a:endParaRPr>
          </a:p>
        </p:txBody>
      </p:sp>
      <p:sp>
        <p:nvSpPr>
          <p:cNvPr id="708" name="Google Shape;708;p95"/>
          <p:cNvSpPr/>
          <p:nvPr/>
        </p:nvSpPr>
        <p:spPr>
          <a:xfrm>
            <a:off x="4017313" y="1797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keep robots odor free, even when carrying smelly food?</a:t>
            </a:r>
            <a:endParaRPr b="0" i="0" sz="1000" u="none" cap="none" strike="noStrike">
              <a:solidFill>
                <a:srgbClr val="000000"/>
              </a:solidFill>
              <a:latin typeface="Arial"/>
              <a:ea typeface="Arial"/>
              <a:cs typeface="Arial"/>
              <a:sym typeface="Arial"/>
            </a:endParaRPr>
          </a:p>
        </p:txBody>
      </p:sp>
      <p:sp>
        <p:nvSpPr>
          <p:cNvPr id="709" name="Google Shape;709;p95"/>
          <p:cNvSpPr/>
          <p:nvPr/>
        </p:nvSpPr>
        <p:spPr>
          <a:xfrm>
            <a:off x="4137375" y="28602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anticipate mechanical failures?</a:t>
            </a:r>
            <a:endParaRPr b="0" i="0" sz="1000" u="none" cap="none" strike="noStrike">
              <a:solidFill>
                <a:srgbClr val="000000"/>
              </a:solidFill>
              <a:latin typeface="Arial"/>
              <a:ea typeface="Arial"/>
              <a:cs typeface="Arial"/>
              <a:sym typeface="Arial"/>
            </a:endParaRPr>
          </a:p>
        </p:txBody>
      </p:sp>
      <p:sp>
        <p:nvSpPr>
          <p:cNvPr id="710" name="Google Shape;710;p95"/>
          <p:cNvSpPr/>
          <p:nvPr/>
        </p:nvSpPr>
        <p:spPr>
          <a:xfrm>
            <a:off x="3097675" y="2422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determine when to recharge robot batteries?</a:t>
            </a:r>
            <a:endParaRPr b="0" i="0" sz="1000" u="none" cap="none" strike="noStrike">
              <a:solidFill>
                <a:srgbClr val="000000"/>
              </a:solidFill>
              <a:latin typeface="Arial"/>
              <a:ea typeface="Arial"/>
              <a:cs typeface="Arial"/>
              <a:sym typeface="Arial"/>
            </a:endParaRPr>
          </a:p>
        </p:txBody>
      </p:sp>
      <p:sp>
        <p:nvSpPr>
          <p:cNvPr id="711" name="Google Shape;711;p95"/>
          <p:cNvSpPr/>
          <p:nvPr/>
        </p:nvSpPr>
        <p:spPr>
          <a:xfrm>
            <a:off x="3007213" y="14786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address a sudden power outage?</a:t>
            </a:r>
            <a:endParaRPr b="0" i="0" sz="1000" u="none" cap="none" strike="noStrike">
              <a:solidFill>
                <a:srgbClr val="000000"/>
              </a:solidFill>
              <a:latin typeface="Arial"/>
              <a:ea typeface="Arial"/>
              <a:cs typeface="Arial"/>
              <a:sym typeface="Arial"/>
            </a:endParaRPr>
          </a:p>
        </p:txBody>
      </p:sp>
      <p:sp>
        <p:nvSpPr>
          <p:cNvPr id="712" name="Google Shape;712;p95"/>
          <p:cNvSpPr txBox="1"/>
          <p:nvPr/>
        </p:nvSpPr>
        <p:spPr>
          <a:xfrm>
            <a:off x="504375" y="4178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Delays, Missing Items, and Cancellations</a:t>
            </a:r>
            <a:endParaRPr b="0" i="0" sz="1400" u="none" cap="none" strike="noStrike">
              <a:solidFill>
                <a:srgbClr val="000000"/>
              </a:solidFill>
              <a:latin typeface="Open Sans"/>
              <a:ea typeface="Open Sans"/>
              <a:cs typeface="Open Sans"/>
              <a:sym typeface="Open Sans"/>
            </a:endParaRPr>
          </a:p>
        </p:txBody>
      </p:sp>
      <p:sp>
        <p:nvSpPr>
          <p:cNvPr id="713" name="Google Shape;713;p95"/>
          <p:cNvSpPr txBox="1"/>
          <p:nvPr/>
        </p:nvSpPr>
        <p:spPr>
          <a:xfrm>
            <a:off x="3247575" y="3950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Maintenance and mechanical issues</a:t>
            </a:r>
            <a:endParaRPr b="0" i="0" sz="1400" u="none" cap="none" strike="noStrike">
              <a:solidFill>
                <a:srgbClr val="000000"/>
              </a:solidFill>
              <a:latin typeface="Open Sans"/>
              <a:ea typeface="Open Sans"/>
              <a:cs typeface="Open Sans"/>
              <a:sym typeface="Open Sans"/>
            </a:endParaRPr>
          </a:p>
        </p:txBody>
      </p:sp>
      <p:sp>
        <p:nvSpPr>
          <p:cNvPr id="714" name="Google Shape;714;p95"/>
          <p:cNvSpPr txBox="1"/>
          <p:nvPr/>
        </p:nvSpPr>
        <p:spPr>
          <a:xfrm>
            <a:off x="5753425" y="3264500"/>
            <a:ext cx="32490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Incident Prevention and Recovery</a:t>
            </a:r>
            <a:endParaRPr b="0" i="0" sz="1400" u="none" cap="none" strike="noStrike">
              <a:solidFill>
                <a:srgbClr val="000000"/>
              </a:solidFill>
              <a:latin typeface="Open Sans"/>
              <a:ea typeface="Open Sans"/>
              <a:cs typeface="Open Sans"/>
              <a:sym typeface="Open Sans"/>
            </a:endParaRPr>
          </a:p>
        </p:txBody>
      </p:sp>
      <p:sp>
        <p:nvSpPr>
          <p:cNvPr id="715" name="Google Shape;715;p95"/>
          <p:cNvSpPr txBox="1"/>
          <p:nvPr/>
        </p:nvSpPr>
        <p:spPr>
          <a:xfrm>
            <a:off x="5753425" y="4788500"/>
            <a:ext cx="31506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Tracking and Remote Control</a:t>
            </a:r>
            <a:endParaRPr b="0" i="0" sz="1400" u="none" cap="none" strike="noStrike">
              <a:solidFill>
                <a:srgbClr val="000000"/>
              </a:solidFill>
              <a:latin typeface="Open Sans"/>
              <a:ea typeface="Open Sans"/>
              <a:cs typeface="Open Sans"/>
              <a:sym typeface="Open Sans"/>
            </a:endParaRPr>
          </a:p>
        </p:txBody>
      </p:sp>
      <p:grpSp>
        <p:nvGrpSpPr>
          <p:cNvPr id="716" name="Google Shape;716;p95"/>
          <p:cNvGrpSpPr/>
          <p:nvPr/>
        </p:nvGrpSpPr>
        <p:grpSpPr>
          <a:xfrm>
            <a:off x="7323300" y="-262368"/>
            <a:ext cx="2056142" cy="1872017"/>
            <a:chOff x="7323300" y="-248417"/>
            <a:chExt cx="2056142" cy="1872017"/>
          </a:xfrm>
        </p:grpSpPr>
        <p:sp>
          <p:nvSpPr>
            <p:cNvPr id="717" name="Google Shape;717;p95"/>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95"/>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6"/>
          <p:cNvSpPr/>
          <p:nvPr/>
        </p:nvSpPr>
        <p:spPr>
          <a:xfrm>
            <a:off x="2986163" y="2875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teach users to interact with humans?</a:t>
            </a:r>
            <a:endParaRPr b="0" i="0" sz="1000" u="none" cap="none" strike="noStrike">
              <a:solidFill>
                <a:srgbClr val="000000"/>
              </a:solidFill>
              <a:latin typeface="Arial"/>
              <a:ea typeface="Arial"/>
              <a:cs typeface="Arial"/>
              <a:sym typeface="Arial"/>
            </a:endParaRPr>
          </a:p>
        </p:txBody>
      </p:sp>
      <p:sp>
        <p:nvSpPr>
          <p:cNvPr id="724" name="Google Shape;724;p96"/>
          <p:cNvSpPr/>
          <p:nvPr/>
        </p:nvSpPr>
        <p:spPr>
          <a:xfrm>
            <a:off x="163413" y="16389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have robots entertain customers at delivery?</a:t>
            </a:r>
            <a:endParaRPr b="0" i="0" sz="1000" u="none" cap="none" strike="noStrike">
              <a:solidFill>
                <a:srgbClr val="000000"/>
              </a:solidFill>
              <a:latin typeface="Arial"/>
              <a:ea typeface="Arial"/>
              <a:cs typeface="Arial"/>
              <a:sym typeface="Arial"/>
            </a:endParaRPr>
          </a:p>
        </p:txBody>
      </p:sp>
      <p:sp>
        <p:nvSpPr>
          <p:cNvPr id="725" name="Google Shape;725;p96"/>
          <p:cNvSpPr/>
          <p:nvPr/>
        </p:nvSpPr>
        <p:spPr>
          <a:xfrm>
            <a:off x="1145275" y="16846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give robots a personality?</a:t>
            </a:r>
            <a:endParaRPr b="0" i="0" sz="1000" u="none" cap="none" strike="noStrike">
              <a:solidFill>
                <a:srgbClr val="000000"/>
              </a:solidFill>
              <a:latin typeface="Arial"/>
              <a:ea typeface="Arial"/>
              <a:cs typeface="Arial"/>
              <a:sym typeface="Arial"/>
            </a:endParaRPr>
          </a:p>
        </p:txBody>
      </p:sp>
      <p:sp>
        <p:nvSpPr>
          <p:cNvPr id="726" name="Google Shape;726;p96"/>
          <p:cNvSpPr/>
          <p:nvPr/>
        </p:nvSpPr>
        <p:spPr>
          <a:xfrm>
            <a:off x="4067875" y="1806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communicate with humans around the robot?</a:t>
            </a:r>
            <a:endParaRPr b="0" i="0" sz="1000" u="none" cap="none" strike="noStrike">
              <a:solidFill>
                <a:srgbClr val="000000"/>
              </a:solidFill>
              <a:latin typeface="Arial"/>
              <a:ea typeface="Arial"/>
              <a:cs typeface="Arial"/>
              <a:sym typeface="Arial"/>
            </a:endParaRPr>
          </a:p>
        </p:txBody>
      </p:sp>
      <p:sp>
        <p:nvSpPr>
          <p:cNvPr id="727" name="Google Shape;727;p96"/>
          <p:cNvSpPr/>
          <p:nvPr/>
        </p:nvSpPr>
        <p:spPr>
          <a:xfrm>
            <a:off x="135163" y="26188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use robots to make people excited about our brand?</a:t>
            </a:r>
            <a:endParaRPr b="0" i="0" sz="1000" u="none" cap="none" strike="noStrike">
              <a:solidFill>
                <a:srgbClr val="000000"/>
              </a:solidFill>
              <a:latin typeface="Arial"/>
              <a:ea typeface="Arial"/>
              <a:cs typeface="Arial"/>
              <a:sym typeface="Arial"/>
            </a:endParaRPr>
          </a:p>
        </p:txBody>
      </p:sp>
      <p:sp>
        <p:nvSpPr>
          <p:cNvPr id="728" name="Google Shape;728;p96"/>
          <p:cNvSpPr/>
          <p:nvPr/>
        </p:nvSpPr>
        <p:spPr>
          <a:xfrm>
            <a:off x="4102088" y="2875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teach robots manners? </a:t>
            </a:r>
            <a:endParaRPr b="0" i="0" sz="1000" u="none" cap="none" strike="noStrike">
              <a:solidFill>
                <a:srgbClr val="000000"/>
              </a:solidFill>
              <a:latin typeface="Arial"/>
              <a:ea typeface="Arial"/>
              <a:cs typeface="Arial"/>
              <a:sym typeface="Arial"/>
            </a:endParaRPr>
          </a:p>
        </p:txBody>
      </p:sp>
      <p:sp>
        <p:nvSpPr>
          <p:cNvPr id="729" name="Google Shape;729;p96"/>
          <p:cNvSpPr/>
          <p:nvPr/>
        </p:nvSpPr>
        <p:spPr>
          <a:xfrm>
            <a:off x="8023875" y="34267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enable “emotion” modes in robots?</a:t>
            </a:r>
            <a:endParaRPr b="0" i="0" sz="1000" u="none" cap="none" strike="noStrike">
              <a:solidFill>
                <a:srgbClr val="000000"/>
              </a:solidFill>
              <a:latin typeface="Arial"/>
              <a:ea typeface="Arial"/>
              <a:cs typeface="Arial"/>
              <a:sym typeface="Arial"/>
            </a:endParaRPr>
          </a:p>
        </p:txBody>
      </p:sp>
      <p:sp>
        <p:nvSpPr>
          <p:cNvPr id="730" name="Google Shape;730;p96"/>
          <p:cNvSpPr/>
          <p:nvPr/>
        </p:nvSpPr>
        <p:spPr>
          <a:xfrm>
            <a:off x="1145263" y="2694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interacting with robots more fun?</a:t>
            </a:r>
            <a:endParaRPr b="0" i="0" sz="1000" u="none" cap="none" strike="noStrike">
              <a:solidFill>
                <a:srgbClr val="000000"/>
              </a:solidFill>
              <a:latin typeface="Arial"/>
              <a:ea typeface="Arial"/>
              <a:cs typeface="Arial"/>
              <a:sym typeface="Arial"/>
            </a:endParaRPr>
          </a:p>
        </p:txBody>
      </p:sp>
      <p:sp>
        <p:nvSpPr>
          <p:cNvPr id="731" name="Google Shape;731;p96"/>
          <p:cNvSpPr/>
          <p:nvPr/>
        </p:nvSpPr>
        <p:spPr>
          <a:xfrm>
            <a:off x="5882263" y="3410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our robots act like people?</a:t>
            </a:r>
            <a:endParaRPr b="0" i="0" sz="1000" u="none" cap="none" strike="noStrike">
              <a:solidFill>
                <a:srgbClr val="000000"/>
              </a:solidFill>
              <a:latin typeface="Arial"/>
              <a:ea typeface="Arial"/>
              <a:cs typeface="Arial"/>
              <a:sym typeface="Arial"/>
            </a:endParaRPr>
          </a:p>
        </p:txBody>
      </p:sp>
      <p:sp>
        <p:nvSpPr>
          <p:cNvPr id="732" name="Google Shape;732;p96"/>
          <p:cNvSpPr/>
          <p:nvPr/>
        </p:nvSpPr>
        <p:spPr>
          <a:xfrm>
            <a:off x="6953075" y="34100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teach empathy to robots?</a:t>
            </a:r>
            <a:endParaRPr b="0" i="0" sz="1000" u="none" cap="none" strike="noStrike">
              <a:solidFill>
                <a:srgbClr val="000000"/>
              </a:solidFill>
              <a:latin typeface="Arial"/>
              <a:ea typeface="Arial"/>
              <a:cs typeface="Arial"/>
              <a:sym typeface="Arial"/>
            </a:endParaRPr>
          </a:p>
        </p:txBody>
      </p:sp>
      <p:sp>
        <p:nvSpPr>
          <p:cNvPr id="733" name="Google Shape;733;p96"/>
          <p:cNvSpPr/>
          <p:nvPr/>
        </p:nvSpPr>
        <p:spPr>
          <a:xfrm>
            <a:off x="2986150" y="1806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robots talk to people?</a:t>
            </a:r>
            <a:endParaRPr b="0" i="0" sz="1000" u="none" cap="none" strike="noStrike">
              <a:solidFill>
                <a:srgbClr val="000000"/>
              </a:solidFill>
              <a:latin typeface="Arial"/>
              <a:ea typeface="Arial"/>
              <a:cs typeface="Arial"/>
              <a:sym typeface="Arial"/>
            </a:endParaRPr>
          </a:p>
        </p:txBody>
      </p:sp>
      <p:sp>
        <p:nvSpPr>
          <p:cNvPr id="734" name="Google Shape;734;p96"/>
          <p:cNvSpPr/>
          <p:nvPr/>
        </p:nvSpPr>
        <p:spPr>
          <a:xfrm>
            <a:off x="6309650" y="8486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prepare robot to handle deliveries to persons with disabilities?</a:t>
            </a:r>
            <a:endParaRPr b="0" i="0" sz="1000" u="none" cap="none" strike="noStrike">
              <a:solidFill>
                <a:srgbClr val="000000"/>
              </a:solidFill>
              <a:latin typeface="Arial"/>
              <a:ea typeface="Arial"/>
              <a:cs typeface="Arial"/>
              <a:sym typeface="Arial"/>
            </a:endParaRPr>
          </a:p>
        </p:txBody>
      </p:sp>
      <p:sp>
        <p:nvSpPr>
          <p:cNvPr id="735" name="Google Shape;735;p96"/>
          <p:cNvSpPr/>
          <p:nvPr/>
        </p:nvSpPr>
        <p:spPr>
          <a:xfrm>
            <a:off x="7357488" y="84863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enable robots to interpret and speak different languages?</a:t>
            </a:r>
            <a:endParaRPr b="0" i="0" sz="1000" u="none" cap="none" strike="noStrike">
              <a:solidFill>
                <a:srgbClr val="000000"/>
              </a:solidFill>
              <a:latin typeface="Arial"/>
              <a:ea typeface="Arial"/>
              <a:cs typeface="Arial"/>
              <a:sym typeface="Arial"/>
            </a:endParaRPr>
          </a:p>
        </p:txBody>
      </p:sp>
      <p:sp>
        <p:nvSpPr>
          <p:cNvPr id="736" name="Google Shape;736;p96"/>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Human/Robot Interaction</a:t>
            </a:r>
            <a:endParaRPr b="0" i="0" sz="3200" u="none" cap="none" strike="noStrike">
              <a:solidFill>
                <a:srgbClr val="2D3D4A"/>
              </a:solidFill>
              <a:latin typeface="Open Sans"/>
              <a:ea typeface="Open Sans"/>
              <a:cs typeface="Open Sans"/>
              <a:sym typeface="Open Sans"/>
            </a:endParaRPr>
          </a:p>
        </p:txBody>
      </p:sp>
      <p:sp>
        <p:nvSpPr>
          <p:cNvPr id="737" name="Google Shape;737;p96"/>
          <p:cNvSpPr txBox="1"/>
          <p:nvPr/>
        </p:nvSpPr>
        <p:spPr>
          <a:xfrm>
            <a:off x="351975" y="3950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Delight</a:t>
            </a:r>
            <a:endParaRPr b="0" i="0" sz="1400" u="none" cap="none" strike="noStrike">
              <a:solidFill>
                <a:srgbClr val="000000"/>
              </a:solidFill>
              <a:latin typeface="Open Sans"/>
              <a:ea typeface="Open Sans"/>
              <a:cs typeface="Open Sans"/>
              <a:sym typeface="Open Sans"/>
            </a:endParaRPr>
          </a:p>
        </p:txBody>
      </p:sp>
      <p:sp>
        <p:nvSpPr>
          <p:cNvPr id="738" name="Google Shape;738;p96"/>
          <p:cNvSpPr txBox="1"/>
          <p:nvPr/>
        </p:nvSpPr>
        <p:spPr>
          <a:xfrm>
            <a:off x="6511625" y="19362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Deliveries for everyone</a:t>
            </a:r>
            <a:endParaRPr b="0" i="0" sz="1400" u="none" cap="none" strike="noStrike">
              <a:solidFill>
                <a:srgbClr val="000000"/>
              </a:solidFill>
              <a:latin typeface="Open Sans"/>
              <a:ea typeface="Open Sans"/>
              <a:cs typeface="Open Sans"/>
              <a:sym typeface="Open Sans"/>
            </a:endParaRPr>
          </a:p>
        </p:txBody>
      </p:sp>
      <p:sp>
        <p:nvSpPr>
          <p:cNvPr id="739" name="Google Shape;739;p96"/>
          <p:cNvSpPr txBox="1"/>
          <p:nvPr/>
        </p:nvSpPr>
        <p:spPr>
          <a:xfrm>
            <a:off x="3095175" y="39503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Communication with people</a:t>
            </a:r>
            <a:endParaRPr b="0" i="0" sz="1400" u="none" cap="none" strike="noStrike">
              <a:solidFill>
                <a:srgbClr val="000000"/>
              </a:solidFill>
              <a:latin typeface="Open Sans"/>
              <a:ea typeface="Open Sans"/>
              <a:cs typeface="Open Sans"/>
              <a:sym typeface="Open Sans"/>
            </a:endParaRPr>
          </a:p>
        </p:txBody>
      </p:sp>
      <p:sp>
        <p:nvSpPr>
          <p:cNvPr id="740" name="Google Shape;740;p96"/>
          <p:cNvSpPr txBox="1"/>
          <p:nvPr/>
        </p:nvSpPr>
        <p:spPr>
          <a:xfrm>
            <a:off x="6600375" y="44837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Human-like</a:t>
            </a:r>
            <a:endParaRPr b="0" i="0" sz="1400" u="none" cap="none" strike="noStrike">
              <a:solidFill>
                <a:srgbClr val="000000"/>
              </a:solidFill>
              <a:latin typeface="Open Sans"/>
              <a:ea typeface="Open Sans"/>
              <a:cs typeface="Open Sans"/>
              <a:sym typeface="Open Sans"/>
            </a:endParaRPr>
          </a:p>
        </p:txBody>
      </p:sp>
      <p:grpSp>
        <p:nvGrpSpPr>
          <p:cNvPr id="741" name="Google Shape;741;p96"/>
          <p:cNvGrpSpPr/>
          <p:nvPr/>
        </p:nvGrpSpPr>
        <p:grpSpPr>
          <a:xfrm>
            <a:off x="7323300" y="-262368"/>
            <a:ext cx="2056142" cy="1872017"/>
            <a:chOff x="7323300" y="-248417"/>
            <a:chExt cx="2056142" cy="1872017"/>
          </a:xfrm>
        </p:grpSpPr>
        <p:sp>
          <p:nvSpPr>
            <p:cNvPr id="742" name="Google Shape;742;p9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9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7"/>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Other</a:t>
            </a:r>
            <a:endParaRPr b="0" i="0" sz="3200" u="none" cap="none" strike="noStrike">
              <a:solidFill>
                <a:srgbClr val="2D3D4A"/>
              </a:solidFill>
              <a:latin typeface="Open Sans"/>
              <a:ea typeface="Open Sans"/>
              <a:cs typeface="Open Sans"/>
              <a:sym typeface="Open Sans"/>
            </a:endParaRPr>
          </a:p>
        </p:txBody>
      </p:sp>
      <p:grpSp>
        <p:nvGrpSpPr>
          <p:cNvPr id="749" name="Google Shape;749;p97"/>
          <p:cNvGrpSpPr/>
          <p:nvPr/>
        </p:nvGrpSpPr>
        <p:grpSpPr>
          <a:xfrm>
            <a:off x="7323300" y="-262368"/>
            <a:ext cx="2056142" cy="1872017"/>
            <a:chOff x="7323300" y="-248417"/>
            <a:chExt cx="2056142" cy="1872017"/>
          </a:xfrm>
        </p:grpSpPr>
        <p:sp>
          <p:nvSpPr>
            <p:cNvPr id="750" name="Google Shape;750;p9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9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n" sz="1400">
                <a:solidFill>
                  <a:srgbClr val="002060"/>
                </a:solidFill>
              </a:rPr>
              <a:t>Amazon is the world leader in self publishing for books. They would now like to explore entering into another self publishing media vertical and are considering either self published videos or self published music.</a:t>
            </a:r>
            <a:endParaRPr sz="1400">
              <a:solidFill>
                <a:srgbClr val="002060"/>
              </a:solidFill>
            </a:endParaRPr>
          </a:p>
          <a:p>
            <a:pPr indent="0" lvl="0" marL="0" rtl="0" algn="l">
              <a:lnSpc>
                <a:spcPct val="100000"/>
              </a:lnSpc>
              <a:spcBef>
                <a:spcPts val="0"/>
              </a:spcBef>
              <a:spcAft>
                <a:spcPts val="1600"/>
              </a:spcAft>
              <a:buSzPts val="1800"/>
              <a:buNone/>
            </a:pPr>
            <a:r>
              <a:t/>
            </a:r>
            <a:endParaRPr sz="1400"/>
          </a:p>
        </p:txBody>
      </p:sp>
      <p:sp>
        <p:nvSpPr>
          <p:cNvPr id="757" name="Google Shape;757;p9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4200"/>
              <a:buNone/>
            </a:pPr>
            <a:r>
              <a:rPr b="1" lang="en" sz="3200"/>
              <a:t>How Might We </a:t>
            </a:r>
            <a:r>
              <a:rPr lang="en" sz="3200"/>
              <a:t>Other Team Member Stickies</a:t>
            </a:r>
            <a:endParaRPr/>
          </a:p>
        </p:txBody>
      </p:sp>
      <p:sp>
        <p:nvSpPr>
          <p:cNvPr id="758" name="Google Shape;758;p9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100"/>
              <a:buNone/>
            </a:pPr>
            <a:r>
              <a:rPr lang="en" sz="2400">
                <a:solidFill>
                  <a:srgbClr val="00B0F0"/>
                </a:solidFill>
              </a:rPr>
              <a:t>Amazon</a:t>
            </a:r>
            <a:endParaRPr sz="2400">
              <a:solidFill>
                <a:srgbClr val="00B0F0"/>
              </a:solidFill>
            </a:endParaRPr>
          </a:p>
          <a:p>
            <a:pPr indent="0" lvl="0" marL="457200" rtl="0" algn="ctr">
              <a:lnSpc>
                <a:spcPct val="115000"/>
              </a:lnSpc>
              <a:spcBef>
                <a:spcPts val="0"/>
              </a:spcBef>
              <a:spcAft>
                <a:spcPts val="0"/>
              </a:spcAft>
              <a:buSzPts val="2100"/>
              <a:buNone/>
            </a:pPr>
            <a:r>
              <a:rPr lang="en" sz="2400">
                <a:solidFill>
                  <a:srgbClr val="00B0F0"/>
                </a:solidFill>
              </a:rPr>
              <a:t>project scenario</a:t>
            </a:r>
            <a:endParaRPr sz="2400">
              <a:solidFill>
                <a:srgbClr val="00B0F0"/>
              </a:solidFill>
            </a:endParaRPr>
          </a:p>
          <a:p>
            <a:pPr indent="0" lvl="0" marL="0" rtl="0" algn="ctr">
              <a:lnSpc>
                <a:spcPct val="100000"/>
              </a:lnSpc>
              <a:spcBef>
                <a:spcPts val="0"/>
              </a:spcBef>
              <a:spcAft>
                <a:spcPts val="0"/>
              </a:spcAft>
              <a:buSzPts val="2100"/>
              <a:buNone/>
            </a:pPr>
            <a:r>
              <a:t/>
            </a:r>
            <a:endParaRPr/>
          </a:p>
        </p:txBody>
      </p:sp>
      <p:grpSp>
        <p:nvGrpSpPr>
          <p:cNvPr id="759" name="Google Shape;759;p98"/>
          <p:cNvGrpSpPr/>
          <p:nvPr/>
        </p:nvGrpSpPr>
        <p:grpSpPr>
          <a:xfrm>
            <a:off x="7323300" y="-262368"/>
            <a:ext cx="2056142" cy="1872017"/>
            <a:chOff x="7323300" y="-248417"/>
            <a:chExt cx="2056142" cy="1872017"/>
          </a:xfrm>
        </p:grpSpPr>
        <p:sp>
          <p:nvSpPr>
            <p:cNvPr id="760" name="Google Shape;760;p9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grpSp>
        <p:nvGrpSpPr>
          <p:cNvPr id="766" name="Google Shape;766;p99"/>
          <p:cNvGrpSpPr/>
          <p:nvPr/>
        </p:nvGrpSpPr>
        <p:grpSpPr>
          <a:xfrm>
            <a:off x="7323300" y="-262368"/>
            <a:ext cx="2056142" cy="1872017"/>
            <a:chOff x="7323300" y="-248417"/>
            <a:chExt cx="2056142" cy="1872017"/>
          </a:xfrm>
        </p:grpSpPr>
        <p:sp>
          <p:nvSpPr>
            <p:cNvPr id="767" name="Google Shape;767;p9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9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769" name="Google Shape;769;p99"/>
          <p:cNvSpPr/>
          <p:nvPr/>
        </p:nvSpPr>
        <p:spPr>
          <a:xfrm>
            <a:off x="3144763" y="1505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categorize videos by genre?</a:t>
            </a:r>
            <a:endParaRPr b="0" i="0" sz="1000" u="none" cap="none" strike="noStrike">
              <a:solidFill>
                <a:srgbClr val="000000"/>
              </a:solidFill>
              <a:latin typeface="Arial"/>
              <a:ea typeface="Arial"/>
              <a:cs typeface="Arial"/>
              <a:sym typeface="Arial"/>
            </a:endParaRPr>
          </a:p>
        </p:txBody>
      </p:sp>
      <p:sp>
        <p:nvSpPr>
          <p:cNvPr id="770" name="Google Shape;770;p99"/>
          <p:cNvSpPr/>
          <p:nvPr/>
        </p:nvSpPr>
        <p:spPr>
          <a:xfrm>
            <a:off x="1753925" y="2662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users step out of their comfort zone? </a:t>
            </a:r>
            <a:endParaRPr b="0" i="0" sz="1000" u="none" cap="none" strike="noStrike">
              <a:solidFill>
                <a:srgbClr val="000000"/>
              </a:solidFill>
              <a:latin typeface="Arial"/>
              <a:ea typeface="Arial"/>
              <a:cs typeface="Arial"/>
              <a:sym typeface="Arial"/>
            </a:endParaRPr>
          </a:p>
        </p:txBody>
      </p:sp>
      <p:sp>
        <p:nvSpPr>
          <p:cNvPr id="771" name="Google Shape;771;p99"/>
          <p:cNvSpPr/>
          <p:nvPr/>
        </p:nvSpPr>
        <p:spPr>
          <a:xfrm>
            <a:off x="395775" y="1505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people to watch/listen to content relevant to them?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72" name="Google Shape;772;p99"/>
          <p:cNvSpPr/>
          <p:nvPr/>
        </p:nvSpPr>
        <p:spPr>
          <a:xfrm>
            <a:off x="5640575" y="2227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share music that a user is likely to enjoy?</a:t>
            </a:r>
            <a:endParaRPr b="0" i="0" sz="1000" u="none" cap="none" strike="noStrike">
              <a:solidFill>
                <a:srgbClr val="000000"/>
              </a:solidFill>
              <a:latin typeface="Arial"/>
              <a:ea typeface="Arial"/>
              <a:cs typeface="Arial"/>
              <a:sym typeface="Arial"/>
            </a:endParaRPr>
          </a:p>
        </p:txBody>
      </p:sp>
      <p:sp>
        <p:nvSpPr>
          <p:cNvPr id="773" name="Google Shape;773;p99"/>
          <p:cNvSpPr/>
          <p:nvPr/>
        </p:nvSpPr>
        <p:spPr>
          <a:xfrm>
            <a:off x="1317425" y="1652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users to discover music they might like? </a:t>
            </a:r>
            <a:endParaRPr b="0" i="0" sz="1000" u="none" cap="none" strike="noStrike">
              <a:solidFill>
                <a:srgbClr val="000000"/>
              </a:solidFill>
              <a:latin typeface="Arial"/>
              <a:ea typeface="Arial"/>
              <a:cs typeface="Arial"/>
              <a:sym typeface="Arial"/>
            </a:endParaRPr>
          </a:p>
        </p:txBody>
      </p:sp>
      <p:sp>
        <p:nvSpPr>
          <p:cNvPr id="774" name="Google Shape;774;p99"/>
          <p:cNvSpPr/>
          <p:nvPr/>
        </p:nvSpPr>
        <p:spPr>
          <a:xfrm>
            <a:off x="743825" y="2431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 way of discovering these new products?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75" name="Google Shape;775;p99"/>
          <p:cNvSpPr/>
          <p:nvPr/>
        </p:nvSpPr>
        <p:spPr>
          <a:xfrm>
            <a:off x="7742125" y="3623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add parental ratings for content?</a:t>
            </a:r>
            <a:endParaRPr b="0" i="0" sz="1000" u="none" cap="none" strike="noStrike">
              <a:solidFill>
                <a:srgbClr val="000000"/>
              </a:solidFill>
              <a:latin typeface="Arial"/>
              <a:ea typeface="Arial"/>
              <a:cs typeface="Arial"/>
              <a:sym typeface="Arial"/>
            </a:endParaRPr>
          </a:p>
        </p:txBody>
      </p:sp>
      <p:sp>
        <p:nvSpPr>
          <p:cNvPr id="776" name="Google Shape;776;p99"/>
          <p:cNvSpPr/>
          <p:nvPr/>
        </p:nvSpPr>
        <p:spPr>
          <a:xfrm>
            <a:off x="7742125" y="2164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our content available to people with limited vision?</a:t>
            </a:r>
            <a:endParaRPr b="0" i="0" sz="1000" u="none" cap="none" strike="noStrike">
              <a:solidFill>
                <a:srgbClr val="000000"/>
              </a:solidFill>
              <a:latin typeface="Arial"/>
              <a:ea typeface="Arial"/>
              <a:cs typeface="Arial"/>
              <a:sym typeface="Arial"/>
            </a:endParaRPr>
          </a:p>
        </p:txBody>
      </p:sp>
      <p:sp>
        <p:nvSpPr>
          <p:cNvPr id="777" name="Google Shape;777;p99"/>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Best User Experience</a:t>
            </a:r>
            <a:endParaRPr b="0" i="0" sz="3200" u="none" cap="none" strike="noStrike">
              <a:solidFill>
                <a:srgbClr val="2D3D4A"/>
              </a:solidFill>
              <a:latin typeface="Open Sans"/>
              <a:ea typeface="Open Sans"/>
              <a:cs typeface="Open Sans"/>
              <a:sym typeface="Open Sans"/>
            </a:endParaRPr>
          </a:p>
        </p:txBody>
      </p:sp>
      <p:sp>
        <p:nvSpPr>
          <p:cNvPr id="778" name="Google Shape;778;p99"/>
          <p:cNvSpPr/>
          <p:nvPr/>
        </p:nvSpPr>
        <p:spPr>
          <a:xfrm>
            <a:off x="3653100" y="2160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categorize music into genres?</a:t>
            </a:r>
            <a:endParaRPr b="0" i="0" sz="1000" u="none" cap="none" strike="noStrike">
              <a:solidFill>
                <a:srgbClr val="000000"/>
              </a:solidFill>
              <a:latin typeface="Arial"/>
              <a:ea typeface="Arial"/>
              <a:cs typeface="Arial"/>
              <a:sym typeface="Arial"/>
            </a:endParaRPr>
          </a:p>
        </p:txBody>
      </p:sp>
      <p:sp>
        <p:nvSpPr>
          <p:cNvPr id="779" name="Google Shape;779;p99"/>
          <p:cNvSpPr txBox="1"/>
          <p:nvPr/>
        </p:nvSpPr>
        <p:spPr>
          <a:xfrm>
            <a:off x="580575" y="3797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Content Discovery</a:t>
            </a:r>
            <a:endParaRPr b="0" i="0" sz="1400" u="none" cap="none" strike="noStrike">
              <a:solidFill>
                <a:srgbClr val="000000"/>
              </a:solidFill>
              <a:latin typeface="Open Sans"/>
              <a:ea typeface="Open Sans"/>
              <a:cs typeface="Open Sans"/>
              <a:sym typeface="Open Sans"/>
            </a:endParaRPr>
          </a:p>
        </p:txBody>
      </p:sp>
      <p:sp>
        <p:nvSpPr>
          <p:cNvPr id="780" name="Google Shape;780;p99"/>
          <p:cNvSpPr txBox="1"/>
          <p:nvPr/>
        </p:nvSpPr>
        <p:spPr>
          <a:xfrm>
            <a:off x="3144775" y="32627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Content Browsing</a:t>
            </a:r>
            <a:endParaRPr b="0" i="0" sz="1400" u="none" cap="none" strike="noStrike">
              <a:solidFill>
                <a:srgbClr val="000000"/>
              </a:solidFill>
              <a:latin typeface="Open Sans"/>
              <a:ea typeface="Open Sans"/>
              <a:cs typeface="Open Sans"/>
              <a:sym typeface="Open Sans"/>
            </a:endParaRPr>
          </a:p>
        </p:txBody>
      </p:sp>
      <p:sp>
        <p:nvSpPr>
          <p:cNvPr id="781" name="Google Shape;781;p99"/>
          <p:cNvSpPr txBox="1"/>
          <p:nvPr/>
        </p:nvSpPr>
        <p:spPr>
          <a:xfrm>
            <a:off x="7410475" y="1279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Accessibility</a:t>
            </a:r>
            <a:endParaRPr b="0" i="0" sz="1400" u="none" cap="none" strike="noStrike">
              <a:solidFill>
                <a:srgbClr val="000000"/>
              </a:solidFill>
              <a:latin typeface="Open Sans"/>
              <a:ea typeface="Open Sans"/>
              <a:cs typeface="Open Sans"/>
              <a:sym typeface="Open Sans"/>
            </a:endParaRPr>
          </a:p>
        </p:txBody>
      </p:sp>
      <p:sp>
        <p:nvSpPr>
          <p:cNvPr id="782" name="Google Shape;782;p99"/>
          <p:cNvSpPr txBox="1"/>
          <p:nvPr/>
        </p:nvSpPr>
        <p:spPr>
          <a:xfrm>
            <a:off x="7410475" y="46333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Family</a:t>
            </a:r>
            <a:endParaRPr b="0" i="0" sz="1400" u="none" cap="none" strike="noStrike">
              <a:solidFill>
                <a:srgbClr val="000000"/>
              </a:solidFill>
              <a:latin typeface="Open Sans"/>
              <a:ea typeface="Open Sans"/>
              <a:cs typeface="Open Sans"/>
              <a:sym typeface="Open Sans"/>
            </a:endParaRPr>
          </a:p>
        </p:txBody>
      </p:sp>
      <p:sp>
        <p:nvSpPr>
          <p:cNvPr id="783" name="Google Shape;783;p99"/>
          <p:cNvSpPr txBox="1"/>
          <p:nvPr/>
        </p:nvSpPr>
        <p:spPr>
          <a:xfrm>
            <a:off x="5308925" y="3247438"/>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Social</a:t>
            </a:r>
            <a:endParaRPr b="0" i="0" sz="1400" u="none" cap="none" strike="noStrike">
              <a:solidFill>
                <a:srgbClr val="000000"/>
              </a:solidFill>
              <a:latin typeface="Open Sans"/>
              <a:ea typeface="Open Sans"/>
              <a:cs typeface="Open Sans"/>
              <a:sym typeface="Open Sans"/>
            </a:endParaRPr>
          </a:p>
        </p:txBody>
      </p:sp>
      <p:sp>
        <p:nvSpPr>
          <p:cNvPr id="784" name="Google Shape;784;p99"/>
          <p:cNvSpPr/>
          <p:nvPr/>
        </p:nvSpPr>
        <p:spPr>
          <a:xfrm>
            <a:off x="5694375" y="12265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facilitate easy social sharing?</a:t>
            </a:r>
            <a:endParaRPr b="0" i="0" sz="1000" u="none" cap="none" strike="noStrike">
              <a:solidFill>
                <a:srgbClr val="000000"/>
              </a:solidFill>
              <a:latin typeface="Arial"/>
              <a:ea typeface="Arial"/>
              <a:cs typeface="Arial"/>
              <a:sym typeface="Arial"/>
            </a:endParaRPr>
          </a:p>
        </p:txBody>
      </p:sp>
      <p:sp>
        <p:nvSpPr>
          <p:cNvPr id="785" name="Google Shape;785;p99"/>
          <p:cNvSpPr/>
          <p:nvPr/>
        </p:nvSpPr>
        <p:spPr>
          <a:xfrm>
            <a:off x="7804725" y="1936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content downloads easy and quick?</a:t>
            </a:r>
            <a:endParaRPr b="0" i="0" sz="1000" u="none" cap="none" strike="noStrike">
              <a:solidFill>
                <a:srgbClr val="000000"/>
              </a:solidFill>
              <a:latin typeface="Arial"/>
              <a:ea typeface="Arial"/>
              <a:cs typeface="Arial"/>
              <a:sym typeface="Arial"/>
            </a:endParaRPr>
          </a:p>
        </p:txBody>
      </p:sp>
      <p:sp>
        <p:nvSpPr>
          <p:cNvPr id="786" name="Google Shape;786;p99"/>
          <p:cNvSpPr txBox="1"/>
          <p:nvPr/>
        </p:nvSpPr>
        <p:spPr>
          <a:xfrm>
            <a:off x="7473075" y="31863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Simple and fast</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0"/>
          <p:cNvSpPr/>
          <p:nvPr/>
        </p:nvSpPr>
        <p:spPr>
          <a:xfrm>
            <a:off x="6607825" y="17231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 new experience for customers/creators</a:t>
            </a:r>
            <a:endParaRPr b="0" i="0" sz="1000" u="none" cap="none" strike="noStrike">
              <a:solidFill>
                <a:srgbClr val="000000"/>
              </a:solidFill>
              <a:latin typeface="Arial"/>
              <a:ea typeface="Arial"/>
              <a:cs typeface="Arial"/>
              <a:sym typeface="Arial"/>
            </a:endParaRPr>
          </a:p>
        </p:txBody>
      </p:sp>
      <p:sp>
        <p:nvSpPr>
          <p:cNvPr id="792" name="Google Shape;792;p100"/>
          <p:cNvSpPr/>
          <p:nvPr/>
        </p:nvSpPr>
        <p:spPr>
          <a:xfrm>
            <a:off x="7617925" y="17231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differentiate our distribution to competitors? </a:t>
            </a:r>
            <a:endParaRPr b="0" i="0" sz="1000" u="none" cap="none" strike="noStrike">
              <a:solidFill>
                <a:srgbClr val="000000"/>
              </a:solidFill>
              <a:latin typeface="Arial"/>
              <a:ea typeface="Arial"/>
              <a:cs typeface="Arial"/>
              <a:sym typeface="Arial"/>
            </a:endParaRPr>
          </a:p>
        </p:txBody>
      </p:sp>
      <p:sp>
        <p:nvSpPr>
          <p:cNvPr id="793" name="Google Shape;793;p100"/>
          <p:cNvSpPr/>
          <p:nvPr/>
        </p:nvSpPr>
        <p:spPr>
          <a:xfrm>
            <a:off x="4362750" y="11830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find fake ratings?</a:t>
            </a:r>
            <a:endParaRPr b="0" i="0" sz="1000" u="none" cap="none" strike="noStrike">
              <a:solidFill>
                <a:srgbClr val="000000"/>
              </a:solidFill>
              <a:latin typeface="Arial"/>
              <a:ea typeface="Arial"/>
              <a:cs typeface="Arial"/>
              <a:sym typeface="Arial"/>
            </a:endParaRPr>
          </a:p>
        </p:txBody>
      </p:sp>
      <p:sp>
        <p:nvSpPr>
          <p:cNvPr id="794" name="Google Shape;794;p100"/>
          <p:cNvSpPr/>
          <p:nvPr/>
        </p:nvSpPr>
        <p:spPr>
          <a:xfrm>
            <a:off x="3389250" y="14182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ensure that content is original?</a:t>
            </a:r>
            <a:endParaRPr b="0" i="0" sz="1000" u="none" cap="none" strike="noStrike">
              <a:solidFill>
                <a:srgbClr val="000000"/>
              </a:solidFill>
              <a:latin typeface="Arial"/>
              <a:ea typeface="Arial"/>
              <a:cs typeface="Arial"/>
              <a:sym typeface="Arial"/>
            </a:endParaRPr>
          </a:p>
        </p:txBody>
      </p:sp>
      <p:sp>
        <p:nvSpPr>
          <p:cNvPr id="795" name="Google Shape;795;p100"/>
          <p:cNvSpPr/>
          <p:nvPr/>
        </p:nvSpPr>
        <p:spPr>
          <a:xfrm>
            <a:off x="1321800" y="13235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users to rate music?</a:t>
            </a:r>
            <a:endParaRPr b="0" i="0" sz="1000" u="none" cap="none" strike="noStrike">
              <a:solidFill>
                <a:srgbClr val="000000"/>
              </a:solidFill>
              <a:latin typeface="Arial"/>
              <a:ea typeface="Arial"/>
              <a:cs typeface="Arial"/>
              <a:sym typeface="Arial"/>
            </a:endParaRPr>
          </a:p>
        </p:txBody>
      </p:sp>
      <p:sp>
        <p:nvSpPr>
          <p:cNvPr id="796" name="Google Shape;796;p100"/>
          <p:cNvSpPr/>
          <p:nvPr/>
        </p:nvSpPr>
        <p:spPr>
          <a:xfrm>
            <a:off x="311700" y="13235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Allow users to rate videos?</a:t>
            </a:r>
            <a:endParaRPr b="0" i="0" sz="1000" u="none" cap="none" strike="noStrike">
              <a:solidFill>
                <a:srgbClr val="000000"/>
              </a:solidFill>
              <a:latin typeface="Arial"/>
              <a:ea typeface="Arial"/>
              <a:cs typeface="Arial"/>
              <a:sym typeface="Arial"/>
            </a:endParaRPr>
          </a:p>
        </p:txBody>
      </p:sp>
      <p:sp>
        <p:nvSpPr>
          <p:cNvPr id="797" name="Google Shape;797;p100"/>
          <p:cNvSpPr/>
          <p:nvPr/>
        </p:nvSpPr>
        <p:spPr>
          <a:xfrm>
            <a:off x="311688" y="22943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assess content quality? </a:t>
            </a:r>
            <a:endParaRPr b="0" i="0" sz="1000" u="none" cap="none" strike="noStrike">
              <a:solidFill>
                <a:srgbClr val="000000"/>
              </a:solidFill>
              <a:latin typeface="Arial"/>
              <a:ea typeface="Arial"/>
              <a:cs typeface="Arial"/>
              <a:sym typeface="Arial"/>
            </a:endParaRPr>
          </a:p>
        </p:txBody>
      </p:sp>
      <p:sp>
        <p:nvSpPr>
          <p:cNvPr id="798" name="Google Shape;798;p100"/>
          <p:cNvSpPr/>
          <p:nvPr/>
        </p:nvSpPr>
        <p:spPr>
          <a:xfrm>
            <a:off x="3247125" y="22554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check for music copyright violations?</a:t>
            </a:r>
            <a:endParaRPr b="0" i="0" sz="1000" u="none" cap="none" strike="noStrike">
              <a:solidFill>
                <a:srgbClr val="000000"/>
              </a:solidFill>
              <a:latin typeface="Arial"/>
              <a:ea typeface="Arial"/>
              <a:cs typeface="Arial"/>
              <a:sym typeface="Arial"/>
            </a:endParaRPr>
          </a:p>
        </p:txBody>
      </p:sp>
      <p:sp>
        <p:nvSpPr>
          <p:cNvPr id="799" name="Google Shape;799;p100"/>
          <p:cNvSpPr/>
          <p:nvPr/>
        </p:nvSpPr>
        <p:spPr>
          <a:xfrm>
            <a:off x="4194200" y="20136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check for image copyright violations?</a:t>
            </a:r>
            <a:endParaRPr b="0" i="0" sz="1000" u="none" cap="none" strike="noStrike">
              <a:solidFill>
                <a:srgbClr val="000000"/>
              </a:solidFill>
              <a:latin typeface="Arial"/>
              <a:ea typeface="Arial"/>
              <a:cs typeface="Arial"/>
              <a:sym typeface="Arial"/>
            </a:endParaRPr>
          </a:p>
        </p:txBody>
      </p:sp>
      <p:sp>
        <p:nvSpPr>
          <p:cNvPr id="800" name="Google Shape;800;p100"/>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Build a Powerful Platform</a:t>
            </a:r>
            <a:endParaRPr b="0" i="0" sz="3200" u="none" cap="none" strike="noStrike">
              <a:solidFill>
                <a:srgbClr val="2D3D4A"/>
              </a:solidFill>
              <a:latin typeface="Open Sans"/>
              <a:ea typeface="Open Sans"/>
              <a:cs typeface="Open Sans"/>
              <a:sym typeface="Open Sans"/>
            </a:endParaRPr>
          </a:p>
        </p:txBody>
      </p:sp>
      <p:sp>
        <p:nvSpPr>
          <p:cNvPr id="801" name="Google Shape;801;p100"/>
          <p:cNvSpPr/>
          <p:nvPr/>
        </p:nvSpPr>
        <p:spPr>
          <a:xfrm>
            <a:off x="1321788" y="22943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ensure that users are not exposed to offensive material?</a:t>
            </a:r>
            <a:endParaRPr b="0" i="0" sz="1000" u="none" cap="none" strike="noStrike">
              <a:solidFill>
                <a:srgbClr val="000000"/>
              </a:solidFill>
              <a:latin typeface="Arial"/>
              <a:ea typeface="Arial"/>
              <a:cs typeface="Arial"/>
              <a:sym typeface="Arial"/>
            </a:endParaRPr>
          </a:p>
        </p:txBody>
      </p:sp>
      <p:sp>
        <p:nvSpPr>
          <p:cNvPr id="802" name="Google Shape;802;p100"/>
          <p:cNvSpPr/>
          <p:nvPr/>
        </p:nvSpPr>
        <p:spPr>
          <a:xfrm>
            <a:off x="4257225" y="28699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ensure that the content is original?</a:t>
            </a:r>
            <a:endParaRPr b="0" i="0" sz="1000" u="none" cap="none" strike="noStrike">
              <a:solidFill>
                <a:srgbClr val="000000"/>
              </a:solidFill>
              <a:latin typeface="Arial"/>
              <a:ea typeface="Arial"/>
              <a:cs typeface="Arial"/>
              <a:sym typeface="Arial"/>
            </a:endParaRPr>
          </a:p>
        </p:txBody>
      </p:sp>
      <p:sp>
        <p:nvSpPr>
          <p:cNvPr id="803" name="Google Shape;803;p100"/>
          <p:cNvSpPr txBox="1"/>
          <p:nvPr/>
        </p:nvSpPr>
        <p:spPr>
          <a:xfrm>
            <a:off x="6758725" y="2817863"/>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Differentiation</a:t>
            </a:r>
            <a:endParaRPr b="0" i="0" sz="1400" u="none" cap="none" strike="noStrike">
              <a:solidFill>
                <a:srgbClr val="000000"/>
              </a:solidFill>
              <a:latin typeface="Open Sans"/>
              <a:ea typeface="Open Sans"/>
              <a:cs typeface="Open Sans"/>
              <a:sym typeface="Open Sans"/>
            </a:endParaRPr>
          </a:p>
        </p:txBody>
      </p:sp>
      <p:sp>
        <p:nvSpPr>
          <p:cNvPr id="804" name="Google Shape;804;p100"/>
          <p:cNvSpPr txBox="1"/>
          <p:nvPr/>
        </p:nvSpPr>
        <p:spPr>
          <a:xfrm>
            <a:off x="3472400" y="3965738"/>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Prevent abuse</a:t>
            </a:r>
            <a:endParaRPr b="0" i="0" sz="1400" u="none" cap="none" strike="noStrike">
              <a:solidFill>
                <a:srgbClr val="000000"/>
              </a:solidFill>
              <a:latin typeface="Open Sans"/>
              <a:ea typeface="Open Sans"/>
              <a:cs typeface="Open Sans"/>
              <a:sym typeface="Open Sans"/>
            </a:endParaRPr>
          </a:p>
        </p:txBody>
      </p:sp>
      <p:sp>
        <p:nvSpPr>
          <p:cNvPr id="805" name="Google Shape;805;p100"/>
          <p:cNvSpPr txBox="1"/>
          <p:nvPr/>
        </p:nvSpPr>
        <p:spPr>
          <a:xfrm>
            <a:off x="506650" y="3393463"/>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High quality content</a:t>
            </a:r>
            <a:endParaRPr b="0" i="0" sz="1400" u="none" cap="none" strike="noStrike">
              <a:solidFill>
                <a:srgbClr val="000000"/>
              </a:solidFill>
              <a:latin typeface="Open Sans"/>
              <a:ea typeface="Open Sans"/>
              <a:cs typeface="Open Sans"/>
              <a:sym typeface="Open Sans"/>
            </a:endParaRPr>
          </a:p>
        </p:txBody>
      </p:sp>
      <p:grpSp>
        <p:nvGrpSpPr>
          <p:cNvPr id="806" name="Google Shape;806;p100"/>
          <p:cNvGrpSpPr/>
          <p:nvPr/>
        </p:nvGrpSpPr>
        <p:grpSpPr>
          <a:xfrm>
            <a:off x="7323300" y="-262368"/>
            <a:ext cx="2056142" cy="1872017"/>
            <a:chOff x="7323300" y="-248417"/>
            <a:chExt cx="2056142" cy="1872017"/>
          </a:xfrm>
        </p:grpSpPr>
        <p:sp>
          <p:nvSpPr>
            <p:cNvPr id="807" name="Google Shape;807;p100"/>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00"/>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Understand</a:t>
            </a:r>
            <a:endParaRPr sz="500"/>
          </a:p>
        </p:txBody>
      </p:sp>
      <p:sp>
        <p:nvSpPr>
          <p:cNvPr id="190" name="Google Shape;190;p38"/>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91" name="Google Shape;191;p38"/>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Create a shared understanding of the space, problem, and goals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1"/>
          <p:cNvSpPr/>
          <p:nvPr/>
        </p:nvSpPr>
        <p:spPr>
          <a:xfrm>
            <a:off x="2534425" y="3312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artists to collaboratively create content?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14" name="Google Shape;814;p101"/>
          <p:cNvSpPr/>
          <p:nvPr/>
        </p:nvSpPr>
        <p:spPr>
          <a:xfrm>
            <a:off x="6911500" y="3281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incentivize artists to share content on Amazon’s platform?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15" name="Google Shape;815;p101"/>
          <p:cNvSpPr/>
          <p:nvPr/>
        </p:nvSpPr>
        <p:spPr>
          <a:xfrm>
            <a:off x="7969625" y="6481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content uploads easy and quick?</a:t>
            </a:r>
            <a:endParaRPr b="0" i="0" sz="1000" u="none" cap="none" strike="noStrike">
              <a:solidFill>
                <a:srgbClr val="000000"/>
              </a:solidFill>
              <a:latin typeface="Arial"/>
              <a:ea typeface="Arial"/>
              <a:cs typeface="Arial"/>
              <a:sym typeface="Arial"/>
            </a:endParaRPr>
          </a:p>
        </p:txBody>
      </p:sp>
      <p:sp>
        <p:nvSpPr>
          <p:cNvPr id="816" name="Google Shape;816;p101"/>
          <p:cNvSpPr/>
          <p:nvPr/>
        </p:nvSpPr>
        <p:spPr>
          <a:xfrm>
            <a:off x="4080250" y="32359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share local concert information?</a:t>
            </a:r>
            <a:endParaRPr b="0" i="0" sz="1000" u="none" cap="none" strike="noStrike">
              <a:solidFill>
                <a:srgbClr val="000000"/>
              </a:solidFill>
              <a:latin typeface="Arial"/>
              <a:ea typeface="Arial"/>
              <a:cs typeface="Arial"/>
              <a:sym typeface="Arial"/>
            </a:endParaRPr>
          </a:p>
        </p:txBody>
      </p:sp>
      <p:sp>
        <p:nvSpPr>
          <p:cNvPr id="817" name="Google Shape;817;p101"/>
          <p:cNvSpPr/>
          <p:nvPr/>
        </p:nvSpPr>
        <p:spPr>
          <a:xfrm>
            <a:off x="4667300" y="36063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artist landing pages interesting? </a:t>
            </a:r>
            <a:endParaRPr b="0" i="0" sz="1000" u="none" cap="none" strike="noStrike">
              <a:solidFill>
                <a:srgbClr val="000000"/>
              </a:solidFill>
              <a:latin typeface="Arial"/>
              <a:ea typeface="Arial"/>
              <a:cs typeface="Arial"/>
              <a:sym typeface="Arial"/>
            </a:endParaRPr>
          </a:p>
        </p:txBody>
      </p:sp>
      <p:sp>
        <p:nvSpPr>
          <p:cNvPr id="818" name="Google Shape;818;p101"/>
          <p:cNvSpPr/>
          <p:nvPr/>
        </p:nvSpPr>
        <p:spPr>
          <a:xfrm>
            <a:off x="7051675" y="6481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it easy to upload music and videos?</a:t>
            </a:r>
            <a:endParaRPr b="0" i="0" sz="1000" u="none" cap="none" strike="noStrike">
              <a:solidFill>
                <a:srgbClr val="000000"/>
              </a:solidFill>
              <a:latin typeface="Arial"/>
              <a:ea typeface="Arial"/>
              <a:cs typeface="Arial"/>
              <a:sym typeface="Arial"/>
            </a:endParaRPr>
          </a:p>
        </p:txBody>
      </p:sp>
      <p:sp>
        <p:nvSpPr>
          <p:cNvPr id="819" name="Google Shape;819;p101"/>
          <p:cNvSpPr/>
          <p:nvPr/>
        </p:nvSpPr>
        <p:spPr>
          <a:xfrm>
            <a:off x="5012700" y="27042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users to promote their content on social media?</a:t>
            </a:r>
            <a:endParaRPr b="0" i="0" sz="1000" u="none" cap="none" strike="noStrike">
              <a:solidFill>
                <a:srgbClr val="000000"/>
              </a:solidFill>
              <a:latin typeface="Arial"/>
              <a:ea typeface="Arial"/>
              <a:cs typeface="Arial"/>
              <a:sym typeface="Arial"/>
            </a:endParaRPr>
          </a:p>
        </p:txBody>
      </p:sp>
      <p:sp>
        <p:nvSpPr>
          <p:cNvPr id="820" name="Google Shape;820;p101"/>
          <p:cNvSpPr/>
          <p:nvPr/>
        </p:nvSpPr>
        <p:spPr>
          <a:xfrm>
            <a:off x="3868475" y="1028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convert book authors to other media?</a:t>
            </a:r>
            <a:endParaRPr b="0" i="0" sz="1000" u="none" cap="none" strike="noStrike">
              <a:solidFill>
                <a:srgbClr val="000000"/>
              </a:solidFill>
              <a:latin typeface="Arial"/>
              <a:ea typeface="Arial"/>
              <a:cs typeface="Arial"/>
              <a:sym typeface="Arial"/>
            </a:endParaRPr>
          </a:p>
        </p:txBody>
      </p:sp>
      <p:sp>
        <p:nvSpPr>
          <p:cNvPr id="821" name="Google Shape;821;p101"/>
          <p:cNvSpPr/>
          <p:nvPr/>
        </p:nvSpPr>
        <p:spPr>
          <a:xfrm>
            <a:off x="2856475" y="1028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encourage creators to come to our platform?</a:t>
            </a:r>
            <a:endParaRPr b="0" i="0" sz="1000" u="none" cap="none" strike="noStrike">
              <a:solidFill>
                <a:srgbClr val="000000"/>
              </a:solidFill>
              <a:latin typeface="Arial"/>
              <a:ea typeface="Arial"/>
              <a:cs typeface="Arial"/>
              <a:sym typeface="Arial"/>
            </a:endParaRPr>
          </a:p>
        </p:txBody>
      </p:sp>
      <p:sp>
        <p:nvSpPr>
          <p:cNvPr id="822" name="Google Shape;822;p101"/>
          <p:cNvSpPr/>
          <p:nvPr/>
        </p:nvSpPr>
        <p:spPr>
          <a:xfrm>
            <a:off x="7883775" y="32812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reward publishers for better content?</a:t>
            </a:r>
            <a:endParaRPr b="0" i="0" sz="1000" u="none" cap="none" strike="noStrike">
              <a:solidFill>
                <a:srgbClr val="000000"/>
              </a:solidFill>
              <a:latin typeface="Arial"/>
              <a:ea typeface="Arial"/>
              <a:cs typeface="Arial"/>
              <a:sym typeface="Arial"/>
            </a:endParaRPr>
          </a:p>
        </p:txBody>
      </p:sp>
      <p:sp>
        <p:nvSpPr>
          <p:cNvPr id="823" name="Google Shape;823;p101"/>
          <p:cNvSpPr/>
          <p:nvPr/>
        </p:nvSpPr>
        <p:spPr>
          <a:xfrm>
            <a:off x="1103238" y="26371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 video editing tools?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4" name="Google Shape;824;p101"/>
          <p:cNvSpPr/>
          <p:nvPr/>
        </p:nvSpPr>
        <p:spPr>
          <a:xfrm>
            <a:off x="685275" y="17118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 music editing tools?</a:t>
            </a:r>
            <a:endParaRPr b="0" i="0" sz="1000" u="none" cap="none" strike="noStrike">
              <a:solidFill>
                <a:srgbClr val="000000"/>
              </a:solidFill>
              <a:latin typeface="Arial"/>
              <a:ea typeface="Arial"/>
              <a:cs typeface="Arial"/>
              <a:sym typeface="Arial"/>
            </a:endParaRPr>
          </a:p>
        </p:txBody>
      </p:sp>
      <p:sp>
        <p:nvSpPr>
          <p:cNvPr id="825" name="Google Shape;825;p101"/>
          <p:cNvSpPr/>
          <p:nvPr/>
        </p:nvSpPr>
        <p:spPr>
          <a:xfrm>
            <a:off x="56175" y="2619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make the music sound better?</a:t>
            </a:r>
            <a:endParaRPr b="0" i="0" sz="1000" u="none" cap="none" strike="noStrike">
              <a:solidFill>
                <a:srgbClr val="000000"/>
              </a:solidFill>
              <a:latin typeface="Arial"/>
              <a:ea typeface="Arial"/>
              <a:cs typeface="Arial"/>
              <a:sym typeface="Arial"/>
            </a:endParaRPr>
          </a:p>
        </p:txBody>
      </p:sp>
      <p:sp>
        <p:nvSpPr>
          <p:cNvPr id="826" name="Google Shape;826;p101"/>
          <p:cNvSpPr/>
          <p:nvPr/>
        </p:nvSpPr>
        <p:spPr>
          <a:xfrm>
            <a:off x="7490200" y="1490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users to create and upload their own videos online?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7" name="Google Shape;827;p101"/>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Empower Content Creators</a:t>
            </a:r>
            <a:endParaRPr b="0" i="0" sz="3200" u="none" cap="none" strike="noStrike">
              <a:solidFill>
                <a:srgbClr val="2D3D4A"/>
              </a:solidFill>
              <a:latin typeface="Open Sans"/>
              <a:ea typeface="Open Sans"/>
              <a:cs typeface="Open Sans"/>
              <a:sym typeface="Open Sans"/>
            </a:endParaRPr>
          </a:p>
        </p:txBody>
      </p:sp>
      <p:sp>
        <p:nvSpPr>
          <p:cNvPr id="828" name="Google Shape;828;p101"/>
          <p:cNvSpPr txBox="1"/>
          <p:nvPr/>
        </p:nvSpPr>
        <p:spPr>
          <a:xfrm>
            <a:off x="7086450" y="43222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Incentives</a:t>
            </a:r>
            <a:endParaRPr b="0" i="0" sz="1400" u="none" cap="none" strike="noStrike">
              <a:solidFill>
                <a:srgbClr val="000000"/>
              </a:solidFill>
              <a:latin typeface="Open Sans"/>
              <a:ea typeface="Open Sans"/>
              <a:cs typeface="Open Sans"/>
              <a:sym typeface="Open Sans"/>
            </a:endParaRPr>
          </a:p>
        </p:txBody>
      </p:sp>
      <p:sp>
        <p:nvSpPr>
          <p:cNvPr id="829" name="Google Shape;829;p101"/>
          <p:cNvSpPr txBox="1"/>
          <p:nvPr/>
        </p:nvSpPr>
        <p:spPr>
          <a:xfrm>
            <a:off x="172000" y="37263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Tools to produce high quality content</a:t>
            </a:r>
            <a:endParaRPr b="0" i="0" sz="1400" u="none" cap="none" strike="noStrike">
              <a:solidFill>
                <a:srgbClr val="000000"/>
              </a:solidFill>
              <a:latin typeface="Open Sans"/>
              <a:ea typeface="Open Sans"/>
              <a:cs typeface="Open Sans"/>
              <a:sym typeface="Open Sans"/>
            </a:endParaRPr>
          </a:p>
        </p:txBody>
      </p:sp>
      <p:sp>
        <p:nvSpPr>
          <p:cNvPr id="830" name="Google Shape;830;p101"/>
          <p:cNvSpPr txBox="1"/>
          <p:nvPr/>
        </p:nvSpPr>
        <p:spPr>
          <a:xfrm>
            <a:off x="2972925" y="20851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More Creators</a:t>
            </a:r>
            <a:endParaRPr b="0" i="0" sz="1400" u="none" cap="none" strike="noStrike">
              <a:solidFill>
                <a:srgbClr val="000000"/>
              </a:solidFill>
              <a:latin typeface="Open Sans"/>
              <a:ea typeface="Open Sans"/>
              <a:cs typeface="Open Sans"/>
              <a:sym typeface="Open Sans"/>
            </a:endParaRPr>
          </a:p>
        </p:txBody>
      </p:sp>
      <p:sp>
        <p:nvSpPr>
          <p:cNvPr id="831" name="Google Shape;831;p101"/>
          <p:cNvSpPr txBox="1"/>
          <p:nvPr/>
        </p:nvSpPr>
        <p:spPr>
          <a:xfrm>
            <a:off x="4046650" y="4656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Creator Engagement</a:t>
            </a:r>
            <a:endParaRPr b="0" i="0" sz="1400" u="none" cap="none" strike="noStrike">
              <a:solidFill>
                <a:srgbClr val="000000"/>
              </a:solidFill>
              <a:latin typeface="Open Sans"/>
              <a:ea typeface="Open Sans"/>
              <a:cs typeface="Open Sans"/>
              <a:sym typeface="Open Sans"/>
            </a:endParaRPr>
          </a:p>
        </p:txBody>
      </p:sp>
      <p:sp>
        <p:nvSpPr>
          <p:cNvPr id="832" name="Google Shape;832;p101"/>
          <p:cNvSpPr txBox="1"/>
          <p:nvPr/>
        </p:nvSpPr>
        <p:spPr>
          <a:xfrm>
            <a:off x="7158550" y="25002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Simple and fast</a:t>
            </a:r>
            <a:endParaRPr b="0" i="0" sz="1400" u="none" cap="none" strike="noStrike">
              <a:solidFill>
                <a:srgbClr val="000000"/>
              </a:solidFill>
              <a:latin typeface="Open Sans"/>
              <a:ea typeface="Open Sans"/>
              <a:cs typeface="Open Sans"/>
              <a:sym typeface="Open Sans"/>
            </a:endParaRPr>
          </a:p>
        </p:txBody>
      </p:sp>
      <p:sp>
        <p:nvSpPr>
          <p:cNvPr id="833" name="Google Shape;833;p101"/>
          <p:cNvSpPr txBox="1"/>
          <p:nvPr/>
        </p:nvSpPr>
        <p:spPr>
          <a:xfrm>
            <a:off x="2202775" y="43222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Collaboration</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02"/>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Other</a:t>
            </a:r>
            <a:endParaRPr b="0" i="0" sz="3200" u="none" cap="none" strike="noStrike">
              <a:solidFill>
                <a:srgbClr val="2D3D4A"/>
              </a:solidFill>
              <a:latin typeface="Open Sans"/>
              <a:ea typeface="Open Sans"/>
              <a:cs typeface="Open Sans"/>
              <a:sym typeface="Open Sans"/>
            </a:endParaRPr>
          </a:p>
        </p:txBody>
      </p:sp>
      <p:grpSp>
        <p:nvGrpSpPr>
          <p:cNvPr id="839" name="Google Shape;839;p102"/>
          <p:cNvGrpSpPr/>
          <p:nvPr/>
        </p:nvGrpSpPr>
        <p:grpSpPr>
          <a:xfrm>
            <a:off x="7323300" y="-262368"/>
            <a:ext cx="2056142" cy="1872017"/>
            <a:chOff x="7323300" y="-248417"/>
            <a:chExt cx="2056142" cy="1872017"/>
          </a:xfrm>
        </p:grpSpPr>
        <p:sp>
          <p:nvSpPr>
            <p:cNvPr id="840" name="Google Shape;840;p10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0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rgbClr val="002060"/>
                </a:solidFill>
              </a:rPr>
              <a:t>LinkedIn is trying to expand its job market offerings by creating an app that will recommend the best jobs to recent college graduates based on their skills and preferences</a:t>
            </a:r>
            <a:endParaRPr sz="1400">
              <a:solidFill>
                <a:srgbClr val="002060"/>
              </a:solidFill>
            </a:endParaRPr>
          </a:p>
          <a:p>
            <a:pPr indent="0" lvl="0" marL="114300" rtl="0" algn="l">
              <a:lnSpc>
                <a:spcPct val="115000"/>
              </a:lnSpc>
              <a:spcBef>
                <a:spcPts val="0"/>
              </a:spcBef>
              <a:spcAft>
                <a:spcPts val="0"/>
              </a:spcAft>
              <a:buSzPts val="1800"/>
              <a:buNone/>
            </a:pPr>
            <a:r>
              <a:t/>
            </a:r>
            <a:endParaRPr sz="1400"/>
          </a:p>
          <a:p>
            <a:pPr indent="0" lvl="0" marL="0" rtl="0" algn="l">
              <a:lnSpc>
                <a:spcPct val="100000"/>
              </a:lnSpc>
              <a:spcBef>
                <a:spcPts val="0"/>
              </a:spcBef>
              <a:spcAft>
                <a:spcPts val="1600"/>
              </a:spcAft>
              <a:buSzPts val="1800"/>
              <a:buNone/>
            </a:pPr>
            <a:r>
              <a:t/>
            </a:r>
            <a:endParaRPr sz="1400"/>
          </a:p>
        </p:txBody>
      </p:sp>
      <p:sp>
        <p:nvSpPr>
          <p:cNvPr id="847" name="Google Shape;847;p10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4200"/>
              <a:buNone/>
            </a:pPr>
            <a:r>
              <a:rPr b="1" lang="en" sz="3200"/>
              <a:t>How Might We </a:t>
            </a:r>
            <a:r>
              <a:rPr lang="en" sz="3200"/>
              <a:t>Other Team Member Stickies</a:t>
            </a:r>
            <a:endParaRPr/>
          </a:p>
        </p:txBody>
      </p:sp>
      <p:sp>
        <p:nvSpPr>
          <p:cNvPr id="848" name="Google Shape;848;p10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100"/>
              <a:buNone/>
            </a:pPr>
            <a:r>
              <a:rPr lang="en" sz="2400">
                <a:solidFill>
                  <a:srgbClr val="00B0F0"/>
                </a:solidFill>
              </a:rPr>
              <a:t>LinkedIn</a:t>
            </a:r>
            <a:endParaRPr sz="2400">
              <a:solidFill>
                <a:srgbClr val="00B0F0"/>
              </a:solidFill>
            </a:endParaRPr>
          </a:p>
          <a:p>
            <a:pPr indent="0" lvl="0" marL="457200" rtl="0" algn="ctr">
              <a:lnSpc>
                <a:spcPct val="115000"/>
              </a:lnSpc>
              <a:spcBef>
                <a:spcPts val="0"/>
              </a:spcBef>
              <a:spcAft>
                <a:spcPts val="0"/>
              </a:spcAft>
              <a:buSzPts val="2100"/>
              <a:buNone/>
            </a:pPr>
            <a:r>
              <a:rPr lang="en" sz="2400">
                <a:solidFill>
                  <a:srgbClr val="00B0F0"/>
                </a:solidFill>
              </a:rPr>
              <a:t>project scenario</a:t>
            </a:r>
            <a:endParaRPr sz="2400">
              <a:solidFill>
                <a:srgbClr val="00B0F0"/>
              </a:solidFill>
            </a:endParaRPr>
          </a:p>
          <a:p>
            <a:pPr indent="0" lvl="0" marL="0" rtl="0" algn="ctr">
              <a:lnSpc>
                <a:spcPct val="100000"/>
              </a:lnSpc>
              <a:spcBef>
                <a:spcPts val="0"/>
              </a:spcBef>
              <a:spcAft>
                <a:spcPts val="0"/>
              </a:spcAft>
              <a:buSzPts val="2100"/>
              <a:buNone/>
            </a:pPr>
            <a:r>
              <a:t/>
            </a:r>
            <a:endParaRPr/>
          </a:p>
        </p:txBody>
      </p:sp>
      <p:grpSp>
        <p:nvGrpSpPr>
          <p:cNvPr id="849" name="Google Shape;849;p103"/>
          <p:cNvGrpSpPr/>
          <p:nvPr/>
        </p:nvGrpSpPr>
        <p:grpSpPr>
          <a:xfrm>
            <a:off x="7323300" y="-262368"/>
            <a:ext cx="2056142" cy="1872017"/>
            <a:chOff x="7323300" y="-248417"/>
            <a:chExt cx="2056142" cy="1872017"/>
          </a:xfrm>
        </p:grpSpPr>
        <p:sp>
          <p:nvSpPr>
            <p:cNvPr id="850" name="Google Shape;850;p10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0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04"/>
          <p:cNvSpPr/>
          <p:nvPr/>
        </p:nvSpPr>
        <p:spPr>
          <a:xfrm>
            <a:off x="4078550" y="2448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assess geographic preferences?</a:t>
            </a:r>
            <a:endParaRPr b="0" i="0" sz="1000" u="none" cap="none" strike="noStrike">
              <a:solidFill>
                <a:srgbClr val="000000"/>
              </a:solidFill>
              <a:latin typeface="Arial"/>
              <a:ea typeface="Arial"/>
              <a:cs typeface="Arial"/>
              <a:sym typeface="Arial"/>
            </a:endParaRPr>
          </a:p>
        </p:txBody>
      </p:sp>
      <p:sp>
        <p:nvSpPr>
          <p:cNvPr id="857" name="Google Shape;857;p104"/>
          <p:cNvSpPr/>
          <p:nvPr/>
        </p:nvSpPr>
        <p:spPr>
          <a:xfrm>
            <a:off x="3001425" y="2448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college grads identify their preferences?</a:t>
            </a:r>
            <a:endParaRPr b="0" i="0" sz="1000" u="none" cap="none" strike="noStrike">
              <a:solidFill>
                <a:srgbClr val="000000"/>
              </a:solidFill>
              <a:latin typeface="Arial"/>
              <a:ea typeface="Arial"/>
              <a:cs typeface="Arial"/>
              <a:sym typeface="Arial"/>
            </a:endParaRPr>
          </a:p>
        </p:txBody>
      </p:sp>
      <p:sp>
        <p:nvSpPr>
          <p:cNvPr id="858" name="Google Shape;858;p104"/>
          <p:cNvSpPr/>
          <p:nvPr/>
        </p:nvSpPr>
        <p:spPr>
          <a:xfrm>
            <a:off x="4127563" y="3507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motivate students to apply to jobs  based on their interests?</a:t>
            </a:r>
            <a:endParaRPr b="0" i="0" sz="1000" u="none" cap="none" strike="noStrike">
              <a:solidFill>
                <a:srgbClr val="000000"/>
              </a:solidFill>
              <a:latin typeface="Arial"/>
              <a:ea typeface="Arial"/>
              <a:cs typeface="Arial"/>
              <a:sym typeface="Arial"/>
            </a:endParaRPr>
          </a:p>
        </p:txBody>
      </p:sp>
      <p:sp>
        <p:nvSpPr>
          <p:cNvPr id="859" name="Google Shape;859;p104"/>
          <p:cNvSpPr/>
          <p:nvPr/>
        </p:nvSpPr>
        <p:spPr>
          <a:xfrm>
            <a:off x="5096650" y="292666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college grads prioritize their interests?</a:t>
            </a:r>
            <a:endParaRPr b="0" i="0" sz="1000" u="none" cap="none" strike="noStrike">
              <a:solidFill>
                <a:srgbClr val="000000"/>
              </a:solidFill>
              <a:latin typeface="Arial"/>
              <a:ea typeface="Arial"/>
              <a:cs typeface="Arial"/>
              <a:sym typeface="Arial"/>
            </a:endParaRPr>
          </a:p>
        </p:txBody>
      </p:sp>
      <p:sp>
        <p:nvSpPr>
          <p:cNvPr id="860" name="Google Shape;860;p104"/>
          <p:cNvSpPr/>
          <p:nvPr/>
        </p:nvSpPr>
        <p:spPr>
          <a:xfrm>
            <a:off x="3036100" y="3507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assess a user's job preferences?</a:t>
            </a:r>
            <a:endParaRPr b="0" i="0" sz="1000" u="none" cap="none" strike="noStrike">
              <a:solidFill>
                <a:srgbClr val="000000"/>
              </a:solidFill>
              <a:latin typeface="Arial"/>
              <a:ea typeface="Arial"/>
              <a:cs typeface="Arial"/>
              <a:sym typeface="Arial"/>
            </a:endParaRPr>
          </a:p>
        </p:txBody>
      </p:sp>
      <p:sp>
        <p:nvSpPr>
          <p:cNvPr id="861" name="Google Shape;861;p104"/>
          <p:cNvSpPr/>
          <p:nvPr/>
        </p:nvSpPr>
        <p:spPr>
          <a:xfrm>
            <a:off x="7831575" y="34560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grads assess job fit?</a:t>
            </a:r>
            <a:endParaRPr b="0" i="0" sz="1000" u="none" cap="none" strike="noStrike">
              <a:solidFill>
                <a:srgbClr val="000000"/>
              </a:solidFill>
              <a:latin typeface="Arial"/>
              <a:ea typeface="Arial"/>
              <a:cs typeface="Arial"/>
              <a:sym typeface="Arial"/>
            </a:endParaRPr>
          </a:p>
        </p:txBody>
      </p:sp>
      <p:sp>
        <p:nvSpPr>
          <p:cNvPr id="862" name="Google Shape;862;p104"/>
          <p:cNvSpPr/>
          <p:nvPr/>
        </p:nvSpPr>
        <p:spPr>
          <a:xfrm>
            <a:off x="6821463" y="34778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colleges grads learn what jobs are really like?</a:t>
            </a:r>
            <a:endParaRPr b="0" i="0" sz="1000" u="none" cap="none" strike="noStrike">
              <a:solidFill>
                <a:srgbClr val="000000"/>
              </a:solidFill>
              <a:latin typeface="Arial"/>
              <a:ea typeface="Arial"/>
              <a:cs typeface="Arial"/>
              <a:sym typeface="Arial"/>
            </a:endParaRPr>
          </a:p>
        </p:txBody>
      </p:sp>
      <p:sp>
        <p:nvSpPr>
          <p:cNvPr id="863" name="Google Shape;863;p104"/>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Best Job Seeker Experience</a:t>
            </a:r>
            <a:endParaRPr b="0" i="0" sz="3200" u="none" cap="none" strike="noStrike">
              <a:solidFill>
                <a:srgbClr val="2D3D4A"/>
              </a:solidFill>
              <a:latin typeface="Open Sans"/>
              <a:ea typeface="Open Sans"/>
              <a:cs typeface="Open Sans"/>
              <a:sym typeface="Open Sans"/>
            </a:endParaRPr>
          </a:p>
        </p:txBody>
      </p:sp>
      <p:sp>
        <p:nvSpPr>
          <p:cNvPr id="864" name="Google Shape;864;p104"/>
          <p:cNvSpPr/>
          <p:nvPr/>
        </p:nvSpPr>
        <p:spPr>
          <a:xfrm>
            <a:off x="311700" y="14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users evaluate job vs grad school? </a:t>
            </a:r>
            <a:endParaRPr b="0" i="0" sz="1000" u="none" cap="none" strike="noStrike">
              <a:solidFill>
                <a:srgbClr val="000000"/>
              </a:solidFill>
              <a:latin typeface="Arial"/>
              <a:ea typeface="Arial"/>
              <a:cs typeface="Arial"/>
              <a:sym typeface="Arial"/>
            </a:endParaRPr>
          </a:p>
        </p:txBody>
      </p:sp>
      <p:sp>
        <p:nvSpPr>
          <p:cNvPr id="865" name="Google Shape;865;p104"/>
          <p:cNvSpPr/>
          <p:nvPr/>
        </p:nvSpPr>
        <p:spPr>
          <a:xfrm>
            <a:off x="1280338" y="241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find recent college grads?</a:t>
            </a:r>
            <a:endParaRPr b="0" i="0" sz="1000" u="none" cap="none" strike="noStrike">
              <a:solidFill>
                <a:srgbClr val="000000"/>
              </a:solidFill>
              <a:latin typeface="Arial"/>
              <a:ea typeface="Arial"/>
              <a:cs typeface="Arial"/>
              <a:sym typeface="Arial"/>
            </a:endParaRPr>
          </a:p>
        </p:txBody>
      </p:sp>
      <p:sp>
        <p:nvSpPr>
          <p:cNvPr id="866" name="Google Shape;866;p104"/>
          <p:cNvSpPr/>
          <p:nvPr/>
        </p:nvSpPr>
        <p:spPr>
          <a:xfrm>
            <a:off x="340900" y="241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college graduates to want to learn about jobs</a:t>
            </a:r>
            <a:endParaRPr b="0" i="0" sz="1000" u="none" cap="none" strike="noStrike">
              <a:solidFill>
                <a:srgbClr val="000000"/>
              </a:solidFill>
              <a:latin typeface="Arial"/>
              <a:ea typeface="Arial"/>
              <a:cs typeface="Arial"/>
              <a:sym typeface="Arial"/>
            </a:endParaRPr>
          </a:p>
        </p:txBody>
      </p:sp>
      <p:sp>
        <p:nvSpPr>
          <p:cNvPr id="867" name="Google Shape;867;p104"/>
          <p:cNvSpPr/>
          <p:nvPr/>
        </p:nvSpPr>
        <p:spPr>
          <a:xfrm>
            <a:off x="1379700" y="14727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figure out if a person is looking for a job?</a:t>
            </a:r>
            <a:endParaRPr b="0" i="0" sz="1000" u="none" cap="none" strike="noStrike">
              <a:solidFill>
                <a:srgbClr val="000000"/>
              </a:solidFill>
              <a:latin typeface="Arial"/>
              <a:ea typeface="Arial"/>
              <a:cs typeface="Arial"/>
              <a:sym typeface="Arial"/>
            </a:endParaRPr>
          </a:p>
        </p:txBody>
      </p:sp>
      <p:sp>
        <p:nvSpPr>
          <p:cNvPr id="868" name="Google Shape;868;p104"/>
          <p:cNvSpPr/>
          <p:nvPr/>
        </p:nvSpPr>
        <p:spPr>
          <a:xfrm>
            <a:off x="669150" y="32274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choose when is the right time to have students participate?</a:t>
            </a:r>
            <a:endParaRPr b="0" i="0" sz="1000" u="none" cap="none" strike="noStrike">
              <a:solidFill>
                <a:srgbClr val="000000"/>
              </a:solidFill>
              <a:latin typeface="Arial"/>
              <a:ea typeface="Arial"/>
              <a:cs typeface="Arial"/>
              <a:sym typeface="Arial"/>
            </a:endParaRPr>
          </a:p>
        </p:txBody>
      </p:sp>
      <p:sp>
        <p:nvSpPr>
          <p:cNvPr id="869" name="Google Shape;869;p104"/>
          <p:cNvSpPr txBox="1"/>
          <p:nvPr/>
        </p:nvSpPr>
        <p:spPr>
          <a:xfrm>
            <a:off x="504375" y="42551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Identify Job Seekers</a:t>
            </a:r>
            <a:endParaRPr b="0" i="0" sz="1400" u="none" cap="none" strike="noStrike">
              <a:solidFill>
                <a:srgbClr val="000000"/>
              </a:solidFill>
              <a:latin typeface="Open Sans"/>
              <a:ea typeface="Open Sans"/>
              <a:cs typeface="Open Sans"/>
              <a:sym typeface="Open Sans"/>
            </a:endParaRPr>
          </a:p>
        </p:txBody>
      </p:sp>
      <p:sp>
        <p:nvSpPr>
          <p:cNvPr id="870" name="Google Shape;870;p104"/>
          <p:cNvSpPr txBox="1"/>
          <p:nvPr/>
        </p:nvSpPr>
        <p:spPr>
          <a:xfrm>
            <a:off x="3036100" y="4559900"/>
            <a:ext cx="29772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Understand Interests &amp; Preferences</a:t>
            </a:r>
            <a:endParaRPr b="0" i="0" sz="1400" u="none" cap="none" strike="noStrike">
              <a:solidFill>
                <a:srgbClr val="000000"/>
              </a:solidFill>
              <a:latin typeface="Open Sans"/>
              <a:ea typeface="Open Sans"/>
              <a:cs typeface="Open Sans"/>
              <a:sym typeface="Open Sans"/>
            </a:endParaRPr>
          </a:p>
        </p:txBody>
      </p:sp>
      <p:sp>
        <p:nvSpPr>
          <p:cNvPr id="871" name="Google Shape;871;p104"/>
          <p:cNvSpPr txBox="1"/>
          <p:nvPr/>
        </p:nvSpPr>
        <p:spPr>
          <a:xfrm>
            <a:off x="7066500" y="45979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Job Insights</a:t>
            </a:r>
            <a:endParaRPr b="0" i="0" sz="1400" u="none" cap="none" strike="noStrike">
              <a:solidFill>
                <a:srgbClr val="000000"/>
              </a:solidFill>
              <a:latin typeface="Open Sans"/>
              <a:ea typeface="Open Sans"/>
              <a:cs typeface="Open Sans"/>
              <a:sym typeface="Open Sans"/>
            </a:endParaRPr>
          </a:p>
        </p:txBody>
      </p:sp>
      <p:sp>
        <p:nvSpPr>
          <p:cNvPr id="872" name="Google Shape;872;p104"/>
          <p:cNvSpPr/>
          <p:nvPr/>
        </p:nvSpPr>
        <p:spPr>
          <a:xfrm>
            <a:off x="6933525"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students become more aware of jobs available to them?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73" name="Google Shape;873;p104"/>
          <p:cNvSpPr/>
          <p:nvPr/>
        </p:nvSpPr>
        <p:spPr>
          <a:xfrm>
            <a:off x="5795188"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improve job recommendations to users?</a:t>
            </a:r>
            <a:endParaRPr b="0" i="0" sz="1000" u="none" cap="none" strike="noStrike">
              <a:solidFill>
                <a:srgbClr val="000000"/>
              </a:solidFill>
              <a:latin typeface="Arial"/>
              <a:ea typeface="Arial"/>
              <a:cs typeface="Arial"/>
              <a:sym typeface="Arial"/>
            </a:endParaRPr>
          </a:p>
        </p:txBody>
      </p:sp>
      <p:sp>
        <p:nvSpPr>
          <p:cNvPr id="874" name="Google Shape;874;p104"/>
          <p:cNvSpPr/>
          <p:nvPr/>
        </p:nvSpPr>
        <p:spPr>
          <a:xfrm>
            <a:off x="8071838" y="1584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students align their passions to available jobs?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75" name="Google Shape;875;p104"/>
          <p:cNvSpPr/>
          <p:nvPr/>
        </p:nvSpPr>
        <p:spPr>
          <a:xfrm>
            <a:off x="5795200" y="570350"/>
            <a:ext cx="1010100" cy="9534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How might we suggest Job events/conference/fairs based on candidate’s interest?</a:t>
            </a:r>
            <a:endParaRPr b="0" i="0" sz="900" u="none" cap="none" strike="noStrike">
              <a:solidFill>
                <a:srgbClr val="000000"/>
              </a:solidFill>
              <a:latin typeface="Arial"/>
              <a:ea typeface="Arial"/>
              <a:cs typeface="Arial"/>
              <a:sym typeface="Arial"/>
            </a:endParaRPr>
          </a:p>
        </p:txBody>
      </p:sp>
      <p:sp>
        <p:nvSpPr>
          <p:cNvPr id="876" name="Google Shape;876;p104"/>
          <p:cNvSpPr/>
          <p:nvPr/>
        </p:nvSpPr>
        <p:spPr>
          <a:xfrm>
            <a:off x="6933525" y="542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a:t>
            </a:r>
            <a:r>
              <a:rPr b="0" i="0" lang="en" sz="800" u="none" cap="none" strike="noStrike">
                <a:solidFill>
                  <a:srgbClr val="000000"/>
                </a:solidFill>
                <a:latin typeface="Arial"/>
                <a:ea typeface="Arial"/>
                <a:cs typeface="Arial"/>
                <a:sym typeface="Arial"/>
              </a:rPr>
              <a:t>ow might improve connection recommendations based on candidate’s interest?</a:t>
            </a:r>
            <a:endParaRPr b="0" i="0" sz="800" u="none" cap="none" strike="noStrike">
              <a:solidFill>
                <a:srgbClr val="000000"/>
              </a:solidFill>
              <a:latin typeface="Arial"/>
              <a:ea typeface="Arial"/>
              <a:cs typeface="Arial"/>
              <a:sym typeface="Arial"/>
            </a:endParaRPr>
          </a:p>
        </p:txBody>
      </p:sp>
      <p:grpSp>
        <p:nvGrpSpPr>
          <p:cNvPr id="877" name="Google Shape;877;p104"/>
          <p:cNvGrpSpPr/>
          <p:nvPr/>
        </p:nvGrpSpPr>
        <p:grpSpPr>
          <a:xfrm>
            <a:off x="7326513" y="-258643"/>
            <a:ext cx="2056142" cy="1872017"/>
            <a:chOff x="7323300" y="-248417"/>
            <a:chExt cx="2056142" cy="1872017"/>
          </a:xfrm>
        </p:grpSpPr>
        <p:sp>
          <p:nvSpPr>
            <p:cNvPr id="878" name="Google Shape;878;p10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0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880" name="Google Shape;880;p104"/>
          <p:cNvSpPr/>
          <p:nvPr/>
        </p:nvSpPr>
        <p:spPr>
          <a:xfrm>
            <a:off x="7995650" y="5619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allow students to discover their passions?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81" name="Google Shape;881;p104"/>
          <p:cNvSpPr txBox="1"/>
          <p:nvPr/>
        </p:nvSpPr>
        <p:spPr>
          <a:xfrm>
            <a:off x="6761700" y="25405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Discover new opportunities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5"/>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Great Employee/Employer Matching</a:t>
            </a:r>
            <a:endParaRPr b="0" i="0" sz="3200" u="none" cap="none" strike="noStrike">
              <a:solidFill>
                <a:srgbClr val="2D3D4A"/>
              </a:solidFill>
              <a:latin typeface="Open Sans"/>
              <a:ea typeface="Open Sans"/>
              <a:cs typeface="Open Sans"/>
              <a:sym typeface="Open Sans"/>
            </a:endParaRPr>
          </a:p>
        </p:txBody>
      </p:sp>
      <p:sp>
        <p:nvSpPr>
          <p:cNvPr id="887" name="Google Shape;887;p105"/>
          <p:cNvSpPr/>
          <p:nvPr/>
        </p:nvSpPr>
        <p:spPr>
          <a:xfrm>
            <a:off x="3200725" y="1220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accurate matches?</a:t>
            </a:r>
            <a:endParaRPr b="0" i="0" sz="1000" u="none" cap="none" strike="noStrike">
              <a:solidFill>
                <a:srgbClr val="000000"/>
              </a:solidFill>
              <a:latin typeface="Arial"/>
              <a:ea typeface="Arial"/>
              <a:cs typeface="Arial"/>
              <a:sym typeface="Arial"/>
            </a:endParaRPr>
          </a:p>
        </p:txBody>
      </p:sp>
      <p:sp>
        <p:nvSpPr>
          <p:cNvPr id="888" name="Google Shape;888;p105"/>
          <p:cNvSpPr/>
          <p:nvPr/>
        </p:nvSpPr>
        <p:spPr>
          <a:xfrm>
            <a:off x="4312525" y="1191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How might we create an accurate and reliable recommendation engine?</a:t>
            </a:r>
            <a:endParaRPr b="0" i="0" sz="1000" u="none" cap="none" strike="noStrike">
              <a:solidFill>
                <a:srgbClr val="000000"/>
              </a:solidFill>
              <a:latin typeface="Arial"/>
              <a:ea typeface="Arial"/>
              <a:cs typeface="Arial"/>
              <a:sym typeface="Arial"/>
            </a:endParaRPr>
          </a:p>
        </p:txBody>
      </p:sp>
      <p:sp>
        <p:nvSpPr>
          <p:cNvPr id="889" name="Google Shape;889;p105"/>
          <p:cNvSpPr/>
          <p:nvPr/>
        </p:nvSpPr>
        <p:spPr>
          <a:xfrm>
            <a:off x="3155888" y="3177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How might we create a model and account for bias in our model and job areas?</a:t>
            </a:r>
            <a:endParaRPr b="0" i="0" sz="1000" u="none" cap="none" strike="noStrike">
              <a:solidFill>
                <a:srgbClr val="000000"/>
              </a:solidFill>
              <a:latin typeface="Arial"/>
              <a:ea typeface="Arial"/>
              <a:cs typeface="Arial"/>
              <a:sym typeface="Arial"/>
            </a:endParaRPr>
          </a:p>
        </p:txBody>
      </p:sp>
      <p:sp>
        <p:nvSpPr>
          <p:cNvPr id="890" name="Google Shape;890;p105"/>
          <p:cNvSpPr/>
          <p:nvPr/>
        </p:nvSpPr>
        <p:spPr>
          <a:xfrm>
            <a:off x="1362125" y="1343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accurate and timely job market information?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91" name="Google Shape;891;p105"/>
          <p:cNvSpPr/>
          <p:nvPr/>
        </p:nvSpPr>
        <p:spPr>
          <a:xfrm>
            <a:off x="7469500" y="16577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facilitate communication between user and employers?</a:t>
            </a:r>
            <a:endParaRPr b="0" i="0" sz="1000" u="none" cap="none" strike="noStrike">
              <a:solidFill>
                <a:srgbClr val="000000"/>
              </a:solidFill>
              <a:latin typeface="Arial"/>
              <a:ea typeface="Arial"/>
              <a:cs typeface="Arial"/>
              <a:sym typeface="Arial"/>
            </a:endParaRPr>
          </a:p>
        </p:txBody>
      </p:sp>
      <p:sp>
        <p:nvSpPr>
          <p:cNvPr id="892" name="Google Shape;892;p105"/>
          <p:cNvSpPr/>
          <p:nvPr/>
        </p:nvSpPr>
        <p:spPr>
          <a:xfrm>
            <a:off x="6858550" y="36060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evaluate  user profile effectiveness?</a:t>
            </a:r>
            <a:endParaRPr b="0" i="0" sz="1000" u="none" cap="none" strike="noStrike">
              <a:solidFill>
                <a:srgbClr val="000000"/>
              </a:solidFill>
              <a:latin typeface="Arial"/>
              <a:ea typeface="Arial"/>
              <a:cs typeface="Arial"/>
              <a:sym typeface="Arial"/>
            </a:endParaRPr>
          </a:p>
        </p:txBody>
      </p:sp>
      <p:sp>
        <p:nvSpPr>
          <p:cNvPr id="893" name="Google Shape;893;p105"/>
          <p:cNvSpPr/>
          <p:nvPr/>
        </p:nvSpPr>
        <p:spPr>
          <a:xfrm>
            <a:off x="7939288" y="35835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improve user profile quality?</a:t>
            </a:r>
            <a:endParaRPr b="0" i="0" sz="1000" u="none" cap="none" strike="noStrike">
              <a:solidFill>
                <a:srgbClr val="000000"/>
              </a:solidFill>
              <a:latin typeface="Arial"/>
              <a:ea typeface="Arial"/>
              <a:cs typeface="Arial"/>
              <a:sym typeface="Arial"/>
            </a:endParaRPr>
          </a:p>
        </p:txBody>
      </p:sp>
      <p:sp>
        <p:nvSpPr>
          <p:cNvPr id="894" name="Google Shape;894;p105"/>
          <p:cNvSpPr/>
          <p:nvPr/>
        </p:nvSpPr>
        <p:spPr>
          <a:xfrm>
            <a:off x="5777788" y="3610647"/>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evaluate employer profile effectiveness? </a:t>
            </a:r>
            <a:endParaRPr b="0" i="0" sz="1000" u="none" cap="none" strike="noStrike">
              <a:solidFill>
                <a:srgbClr val="000000"/>
              </a:solidFill>
              <a:latin typeface="Arial"/>
              <a:ea typeface="Arial"/>
              <a:cs typeface="Arial"/>
              <a:sym typeface="Arial"/>
            </a:endParaRPr>
          </a:p>
        </p:txBody>
      </p:sp>
      <p:sp>
        <p:nvSpPr>
          <p:cNvPr id="895" name="Google Shape;895;p105"/>
          <p:cNvSpPr/>
          <p:nvPr/>
        </p:nvSpPr>
        <p:spPr>
          <a:xfrm>
            <a:off x="311688" y="13438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find job openings for college grads?</a:t>
            </a:r>
            <a:endParaRPr b="0" i="0" sz="1000" u="none" cap="none" strike="noStrike">
              <a:solidFill>
                <a:srgbClr val="000000"/>
              </a:solidFill>
              <a:latin typeface="Arial"/>
              <a:ea typeface="Arial"/>
              <a:cs typeface="Arial"/>
              <a:sym typeface="Arial"/>
            </a:endParaRPr>
          </a:p>
        </p:txBody>
      </p:sp>
      <p:sp>
        <p:nvSpPr>
          <p:cNvPr id="896" name="Google Shape;896;p105"/>
          <p:cNvSpPr/>
          <p:nvPr/>
        </p:nvSpPr>
        <p:spPr>
          <a:xfrm>
            <a:off x="879575" y="21676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request information from companies?</a:t>
            </a:r>
            <a:endParaRPr b="0" i="0" sz="1000" u="none" cap="none" strike="noStrike">
              <a:solidFill>
                <a:srgbClr val="000000"/>
              </a:solidFill>
              <a:latin typeface="Arial"/>
              <a:ea typeface="Arial"/>
              <a:cs typeface="Arial"/>
              <a:sym typeface="Arial"/>
            </a:endParaRPr>
          </a:p>
        </p:txBody>
      </p:sp>
      <p:sp>
        <p:nvSpPr>
          <p:cNvPr id="897" name="Google Shape;897;p105"/>
          <p:cNvSpPr/>
          <p:nvPr/>
        </p:nvSpPr>
        <p:spPr>
          <a:xfrm>
            <a:off x="5390850" y="11914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match skills with employer needs?</a:t>
            </a:r>
            <a:endParaRPr b="0" i="0" sz="1000" u="none" cap="none" strike="noStrike">
              <a:solidFill>
                <a:srgbClr val="000000"/>
              </a:solidFill>
              <a:latin typeface="Arial"/>
              <a:ea typeface="Arial"/>
              <a:cs typeface="Arial"/>
              <a:sym typeface="Arial"/>
            </a:endParaRPr>
          </a:p>
        </p:txBody>
      </p:sp>
      <p:sp>
        <p:nvSpPr>
          <p:cNvPr id="898" name="Google Shape;898;p105"/>
          <p:cNvSpPr txBox="1"/>
          <p:nvPr/>
        </p:nvSpPr>
        <p:spPr>
          <a:xfrm>
            <a:off x="469275" y="327832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Identify Open Roles</a:t>
            </a:r>
            <a:endParaRPr b="0" i="0" sz="1400" u="none" cap="none" strike="noStrike">
              <a:solidFill>
                <a:srgbClr val="000000"/>
              </a:solidFill>
              <a:latin typeface="Open Sans"/>
              <a:ea typeface="Open Sans"/>
              <a:cs typeface="Open Sans"/>
              <a:sym typeface="Open Sans"/>
            </a:endParaRPr>
          </a:p>
        </p:txBody>
      </p:sp>
      <p:sp>
        <p:nvSpPr>
          <p:cNvPr id="899" name="Google Shape;899;p105"/>
          <p:cNvSpPr txBox="1"/>
          <p:nvPr/>
        </p:nvSpPr>
        <p:spPr>
          <a:xfrm>
            <a:off x="4009575" y="2273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Matching</a:t>
            </a:r>
            <a:endParaRPr b="0" i="0" sz="1400" u="none" cap="none" strike="noStrike">
              <a:solidFill>
                <a:srgbClr val="000000"/>
              </a:solidFill>
              <a:latin typeface="Open Sans"/>
              <a:ea typeface="Open Sans"/>
              <a:cs typeface="Open Sans"/>
              <a:sym typeface="Open Sans"/>
            </a:endParaRPr>
          </a:p>
        </p:txBody>
      </p:sp>
      <p:sp>
        <p:nvSpPr>
          <p:cNvPr id="900" name="Google Shape;900;p105"/>
          <p:cNvSpPr txBox="1"/>
          <p:nvPr/>
        </p:nvSpPr>
        <p:spPr>
          <a:xfrm>
            <a:off x="6579100" y="46161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High Quality Profiles</a:t>
            </a:r>
            <a:endParaRPr b="0" i="0" sz="1400" u="none" cap="none" strike="noStrike">
              <a:solidFill>
                <a:srgbClr val="000000"/>
              </a:solidFill>
              <a:latin typeface="Open Sans"/>
              <a:ea typeface="Open Sans"/>
              <a:cs typeface="Open Sans"/>
              <a:sym typeface="Open Sans"/>
            </a:endParaRPr>
          </a:p>
        </p:txBody>
      </p:sp>
      <p:sp>
        <p:nvSpPr>
          <p:cNvPr id="901" name="Google Shape;901;p105"/>
          <p:cNvSpPr txBox="1"/>
          <p:nvPr/>
        </p:nvSpPr>
        <p:spPr>
          <a:xfrm>
            <a:off x="7137850" y="26911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Communication</a:t>
            </a:r>
            <a:endParaRPr b="0" i="0" sz="1400" u="none" cap="none" strike="noStrike">
              <a:solidFill>
                <a:srgbClr val="000000"/>
              </a:solidFill>
              <a:latin typeface="Open Sans"/>
              <a:ea typeface="Open Sans"/>
              <a:cs typeface="Open Sans"/>
              <a:sym typeface="Open Sans"/>
            </a:endParaRPr>
          </a:p>
        </p:txBody>
      </p:sp>
      <p:sp>
        <p:nvSpPr>
          <p:cNvPr id="902" name="Google Shape;902;p105"/>
          <p:cNvSpPr txBox="1"/>
          <p:nvPr/>
        </p:nvSpPr>
        <p:spPr>
          <a:xfrm>
            <a:off x="2824250" y="4187875"/>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Bias</a:t>
            </a:r>
            <a:endParaRPr b="0" i="0" sz="1400" u="none" cap="none" strike="noStrike">
              <a:solidFill>
                <a:srgbClr val="000000"/>
              </a:solidFill>
              <a:latin typeface="Open Sans"/>
              <a:ea typeface="Open Sans"/>
              <a:cs typeface="Open Sans"/>
              <a:sym typeface="Open Sans"/>
            </a:endParaRPr>
          </a:p>
        </p:txBody>
      </p:sp>
      <p:grpSp>
        <p:nvGrpSpPr>
          <p:cNvPr id="903" name="Google Shape;903;p105"/>
          <p:cNvGrpSpPr/>
          <p:nvPr/>
        </p:nvGrpSpPr>
        <p:grpSpPr>
          <a:xfrm>
            <a:off x="7323300" y="-262368"/>
            <a:ext cx="2056142" cy="1872017"/>
            <a:chOff x="7323300" y="-248417"/>
            <a:chExt cx="2056142" cy="1872017"/>
          </a:xfrm>
        </p:grpSpPr>
        <p:sp>
          <p:nvSpPr>
            <p:cNvPr id="904" name="Google Shape;904;p105"/>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5"/>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06"/>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Tools &amp; Services</a:t>
            </a:r>
            <a:endParaRPr b="0" i="0" sz="3200" u="none" cap="none" strike="noStrike">
              <a:solidFill>
                <a:srgbClr val="2D3D4A"/>
              </a:solidFill>
              <a:latin typeface="Open Sans"/>
              <a:ea typeface="Open Sans"/>
              <a:cs typeface="Open Sans"/>
              <a:sym typeface="Open Sans"/>
            </a:endParaRPr>
          </a:p>
        </p:txBody>
      </p:sp>
      <p:sp>
        <p:nvSpPr>
          <p:cNvPr id="911" name="Google Shape;911;p106"/>
          <p:cNvSpPr/>
          <p:nvPr/>
        </p:nvSpPr>
        <p:spPr>
          <a:xfrm>
            <a:off x="6943000" y="1196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How might we recommend professional certifications, courses, conferences to employees?</a:t>
            </a:r>
            <a:endParaRPr b="0" i="0" sz="800" u="none" cap="none" strike="noStrike">
              <a:solidFill>
                <a:srgbClr val="000000"/>
              </a:solidFill>
              <a:latin typeface="Arial"/>
              <a:ea typeface="Arial"/>
              <a:cs typeface="Arial"/>
              <a:sym typeface="Arial"/>
            </a:endParaRPr>
          </a:p>
        </p:txBody>
      </p:sp>
      <p:sp>
        <p:nvSpPr>
          <p:cNvPr id="912" name="Google Shape;912;p106"/>
          <p:cNvSpPr/>
          <p:nvPr/>
        </p:nvSpPr>
        <p:spPr>
          <a:xfrm>
            <a:off x="580250" y="16573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connect users with mentors?</a:t>
            </a:r>
            <a:endParaRPr b="0" i="0" sz="1000" u="none" cap="none" strike="noStrike">
              <a:solidFill>
                <a:srgbClr val="000000"/>
              </a:solidFill>
              <a:latin typeface="Arial"/>
              <a:ea typeface="Arial"/>
              <a:cs typeface="Arial"/>
              <a:sym typeface="Arial"/>
            </a:endParaRPr>
          </a:p>
        </p:txBody>
      </p:sp>
      <p:sp>
        <p:nvSpPr>
          <p:cNvPr id="913" name="Google Shape;913;p106"/>
          <p:cNvSpPr/>
          <p:nvPr/>
        </p:nvSpPr>
        <p:spPr>
          <a:xfrm>
            <a:off x="1484075" y="15379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connect users from the same schools?</a:t>
            </a:r>
            <a:endParaRPr b="0" i="0" sz="1000" u="none" cap="none" strike="noStrike">
              <a:solidFill>
                <a:srgbClr val="000000"/>
              </a:solidFill>
              <a:latin typeface="Arial"/>
              <a:ea typeface="Arial"/>
              <a:cs typeface="Arial"/>
              <a:sym typeface="Arial"/>
            </a:endParaRPr>
          </a:p>
        </p:txBody>
      </p:sp>
      <p:sp>
        <p:nvSpPr>
          <p:cNvPr id="914" name="Google Shape;914;p106"/>
          <p:cNvSpPr/>
          <p:nvPr/>
        </p:nvSpPr>
        <p:spPr>
          <a:xfrm>
            <a:off x="554750" y="24211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 supportive social network for job seekers?</a:t>
            </a:r>
            <a:endParaRPr b="0" i="0" sz="1000" u="none" cap="none" strike="noStrike">
              <a:solidFill>
                <a:srgbClr val="000000"/>
              </a:solidFill>
              <a:latin typeface="Arial"/>
              <a:ea typeface="Arial"/>
              <a:cs typeface="Arial"/>
              <a:sym typeface="Arial"/>
            </a:endParaRPr>
          </a:p>
        </p:txBody>
      </p:sp>
      <p:sp>
        <p:nvSpPr>
          <p:cNvPr id="915" name="Google Shape;915;p106"/>
          <p:cNvSpPr/>
          <p:nvPr/>
        </p:nvSpPr>
        <p:spPr>
          <a:xfrm>
            <a:off x="1564850" y="25480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build and improve professional mentorship community?</a:t>
            </a:r>
            <a:endParaRPr b="0" i="0" sz="1000" u="none" cap="none" strike="noStrike">
              <a:solidFill>
                <a:srgbClr val="000000"/>
              </a:solidFill>
              <a:latin typeface="Arial"/>
              <a:ea typeface="Arial"/>
              <a:cs typeface="Arial"/>
              <a:sym typeface="Arial"/>
            </a:endParaRPr>
          </a:p>
        </p:txBody>
      </p:sp>
      <p:sp>
        <p:nvSpPr>
          <p:cNvPr id="916" name="Google Shape;916;p106"/>
          <p:cNvSpPr/>
          <p:nvPr/>
        </p:nvSpPr>
        <p:spPr>
          <a:xfrm>
            <a:off x="3545625" y="2175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assess a user's job skills?</a:t>
            </a:r>
            <a:endParaRPr b="0" i="0" sz="1000" u="none" cap="none" strike="noStrike">
              <a:solidFill>
                <a:srgbClr val="000000"/>
              </a:solidFill>
              <a:latin typeface="Arial"/>
              <a:ea typeface="Arial"/>
              <a:cs typeface="Arial"/>
              <a:sym typeface="Arial"/>
            </a:endParaRPr>
          </a:p>
        </p:txBody>
      </p:sp>
      <p:sp>
        <p:nvSpPr>
          <p:cNvPr id="917" name="Google Shape;917;p106"/>
          <p:cNvSpPr/>
          <p:nvPr/>
        </p:nvSpPr>
        <p:spPr>
          <a:xfrm>
            <a:off x="4630175" y="21757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colleges grads calibrate their skills?</a:t>
            </a:r>
            <a:endParaRPr b="0" i="0" sz="1000" u="none" cap="none" strike="noStrike">
              <a:solidFill>
                <a:srgbClr val="000000"/>
              </a:solidFill>
              <a:latin typeface="Arial"/>
              <a:ea typeface="Arial"/>
              <a:cs typeface="Arial"/>
              <a:sym typeface="Arial"/>
            </a:endParaRPr>
          </a:p>
        </p:txBody>
      </p:sp>
      <p:sp>
        <p:nvSpPr>
          <p:cNvPr id="918" name="Google Shape;918;p106"/>
          <p:cNvSpPr/>
          <p:nvPr/>
        </p:nvSpPr>
        <p:spPr>
          <a:xfrm>
            <a:off x="6969763" y="31308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provide resume writing assistance?</a:t>
            </a:r>
            <a:endParaRPr b="0" i="0" sz="1000" u="none" cap="none" strike="noStrike">
              <a:solidFill>
                <a:srgbClr val="000000"/>
              </a:solidFill>
              <a:latin typeface="Arial"/>
              <a:ea typeface="Arial"/>
              <a:cs typeface="Arial"/>
              <a:sym typeface="Arial"/>
            </a:endParaRPr>
          </a:p>
        </p:txBody>
      </p:sp>
      <p:sp>
        <p:nvSpPr>
          <p:cNvPr id="919" name="Google Shape;919;p106"/>
          <p:cNvSpPr txBox="1"/>
          <p:nvPr/>
        </p:nvSpPr>
        <p:spPr>
          <a:xfrm>
            <a:off x="732975" y="37217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Community &amp; Mentorship</a:t>
            </a:r>
            <a:endParaRPr b="0" i="0" sz="1400" u="none" cap="none" strike="noStrike">
              <a:solidFill>
                <a:srgbClr val="000000"/>
              </a:solidFill>
              <a:latin typeface="Open Sans"/>
              <a:ea typeface="Open Sans"/>
              <a:cs typeface="Open Sans"/>
              <a:sym typeface="Open Sans"/>
            </a:endParaRPr>
          </a:p>
        </p:txBody>
      </p:sp>
      <p:sp>
        <p:nvSpPr>
          <p:cNvPr id="920" name="Google Shape;920;p106"/>
          <p:cNvSpPr txBox="1"/>
          <p:nvPr/>
        </p:nvSpPr>
        <p:spPr>
          <a:xfrm>
            <a:off x="3780975" y="3797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Skill Assessment</a:t>
            </a:r>
            <a:endParaRPr b="0" i="0" sz="1400" u="none" cap="none" strike="noStrike">
              <a:solidFill>
                <a:srgbClr val="000000"/>
              </a:solidFill>
              <a:latin typeface="Open Sans"/>
              <a:ea typeface="Open Sans"/>
              <a:cs typeface="Open Sans"/>
              <a:sym typeface="Open Sans"/>
            </a:endParaRPr>
          </a:p>
        </p:txBody>
      </p:sp>
      <p:sp>
        <p:nvSpPr>
          <p:cNvPr id="921" name="Google Shape;921;p106"/>
          <p:cNvSpPr txBox="1"/>
          <p:nvPr/>
        </p:nvSpPr>
        <p:spPr>
          <a:xfrm>
            <a:off x="6600375" y="42551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Resume Help</a:t>
            </a:r>
            <a:endParaRPr b="0" i="0" sz="1400" u="none" cap="none" strike="noStrike">
              <a:solidFill>
                <a:srgbClr val="000000"/>
              </a:solidFill>
              <a:latin typeface="Open Sans"/>
              <a:ea typeface="Open Sans"/>
              <a:cs typeface="Open Sans"/>
              <a:sym typeface="Open Sans"/>
            </a:endParaRPr>
          </a:p>
        </p:txBody>
      </p:sp>
      <p:sp>
        <p:nvSpPr>
          <p:cNvPr id="922" name="Google Shape;922;p106"/>
          <p:cNvSpPr txBox="1"/>
          <p:nvPr/>
        </p:nvSpPr>
        <p:spPr>
          <a:xfrm>
            <a:off x="6600375" y="227390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Ongoing Education</a:t>
            </a:r>
            <a:endParaRPr b="0" i="0" sz="1400" u="none" cap="none" strike="noStrike">
              <a:solidFill>
                <a:srgbClr val="000000"/>
              </a:solidFill>
              <a:latin typeface="Open Sans"/>
              <a:ea typeface="Open Sans"/>
              <a:cs typeface="Open Sans"/>
              <a:sym typeface="Open Sans"/>
            </a:endParaRPr>
          </a:p>
        </p:txBody>
      </p:sp>
      <p:grpSp>
        <p:nvGrpSpPr>
          <p:cNvPr id="923" name="Google Shape;923;p106"/>
          <p:cNvGrpSpPr/>
          <p:nvPr/>
        </p:nvGrpSpPr>
        <p:grpSpPr>
          <a:xfrm>
            <a:off x="7323300" y="-262368"/>
            <a:ext cx="2056142" cy="1872017"/>
            <a:chOff x="7323300" y="-248417"/>
            <a:chExt cx="2056142" cy="1872017"/>
          </a:xfrm>
        </p:grpSpPr>
        <p:sp>
          <p:nvSpPr>
            <p:cNvPr id="924" name="Google Shape;924;p10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07"/>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Other</a:t>
            </a:r>
            <a:endParaRPr b="0" i="0" sz="3200" u="none" cap="none" strike="noStrike">
              <a:solidFill>
                <a:srgbClr val="2D3D4A"/>
              </a:solidFill>
              <a:latin typeface="Open Sans"/>
              <a:ea typeface="Open Sans"/>
              <a:cs typeface="Open Sans"/>
              <a:sym typeface="Open Sans"/>
            </a:endParaRPr>
          </a:p>
        </p:txBody>
      </p:sp>
      <p:sp>
        <p:nvSpPr>
          <p:cNvPr id="931" name="Google Shape;931;p107"/>
          <p:cNvSpPr/>
          <p:nvPr/>
        </p:nvSpPr>
        <p:spPr>
          <a:xfrm>
            <a:off x="354377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partner with college career centers? </a:t>
            </a:r>
            <a:endParaRPr b="0" i="0" sz="1000" u="none" cap="none" strike="noStrike">
              <a:solidFill>
                <a:srgbClr val="000000"/>
              </a:solidFill>
              <a:latin typeface="Arial"/>
              <a:ea typeface="Arial"/>
              <a:cs typeface="Arial"/>
              <a:sym typeface="Arial"/>
            </a:endParaRPr>
          </a:p>
        </p:txBody>
      </p:sp>
      <p:sp>
        <p:nvSpPr>
          <p:cNvPr id="932" name="Google Shape;932;p107"/>
          <p:cNvSpPr/>
          <p:nvPr/>
        </p:nvSpPr>
        <p:spPr>
          <a:xfrm>
            <a:off x="459012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develop partnership with schools?</a:t>
            </a:r>
            <a:endParaRPr b="0" i="0" sz="1000" u="none" cap="none" strike="noStrike">
              <a:solidFill>
                <a:srgbClr val="000000"/>
              </a:solidFill>
              <a:latin typeface="Arial"/>
              <a:ea typeface="Arial"/>
              <a:cs typeface="Arial"/>
              <a:sym typeface="Arial"/>
            </a:endParaRPr>
          </a:p>
        </p:txBody>
      </p:sp>
      <p:sp>
        <p:nvSpPr>
          <p:cNvPr id="933" name="Google Shape;933;p107"/>
          <p:cNvSpPr/>
          <p:nvPr/>
        </p:nvSpPr>
        <p:spPr>
          <a:xfrm>
            <a:off x="7190950"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protect user information?</a:t>
            </a:r>
            <a:endParaRPr b="0" i="0" sz="1000" u="none" cap="none" strike="noStrike">
              <a:solidFill>
                <a:srgbClr val="000000"/>
              </a:solidFill>
              <a:latin typeface="Arial"/>
              <a:ea typeface="Arial"/>
              <a:cs typeface="Arial"/>
              <a:sym typeface="Arial"/>
            </a:endParaRPr>
          </a:p>
        </p:txBody>
      </p:sp>
      <p:sp>
        <p:nvSpPr>
          <p:cNvPr id="934" name="Google Shape;934;p107"/>
          <p:cNvSpPr/>
          <p:nvPr/>
        </p:nvSpPr>
        <p:spPr>
          <a:xfrm>
            <a:off x="1353088" y="15155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give incentives to get friends using the app? </a:t>
            </a:r>
            <a:endParaRPr b="0" i="0" sz="1000" u="none" cap="none" strike="noStrike">
              <a:solidFill>
                <a:srgbClr val="000000"/>
              </a:solidFill>
              <a:latin typeface="Arial"/>
              <a:ea typeface="Arial"/>
              <a:cs typeface="Arial"/>
              <a:sym typeface="Arial"/>
            </a:endParaRPr>
          </a:p>
        </p:txBody>
      </p:sp>
      <p:sp>
        <p:nvSpPr>
          <p:cNvPr id="935" name="Google Shape;935;p107"/>
          <p:cNvSpPr/>
          <p:nvPr/>
        </p:nvSpPr>
        <p:spPr>
          <a:xfrm>
            <a:off x="1353088" y="2558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incentivize students to use the new app?</a:t>
            </a:r>
            <a:endParaRPr b="0" i="0" sz="1000" u="none" cap="none" strike="noStrike">
              <a:solidFill>
                <a:srgbClr val="000000"/>
              </a:solidFill>
              <a:latin typeface="Arial"/>
              <a:ea typeface="Arial"/>
              <a:cs typeface="Arial"/>
              <a:sym typeface="Arial"/>
            </a:endParaRPr>
          </a:p>
        </p:txBody>
      </p:sp>
      <p:sp>
        <p:nvSpPr>
          <p:cNvPr id="936" name="Google Shape;936;p107"/>
          <p:cNvSpPr/>
          <p:nvPr/>
        </p:nvSpPr>
        <p:spPr>
          <a:xfrm>
            <a:off x="342988" y="20903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market our app to users?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nvGrpSpPr>
          <p:cNvPr id="937" name="Google Shape;937;p107"/>
          <p:cNvGrpSpPr/>
          <p:nvPr/>
        </p:nvGrpSpPr>
        <p:grpSpPr>
          <a:xfrm>
            <a:off x="7323300" y="-262368"/>
            <a:ext cx="2056142" cy="1872017"/>
            <a:chOff x="7323300" y="-248417"/>
            <a:chExt cx="2056142" cy="1872017"/>
          </a:xfrm>
        </p:grpSpPr>
        <p:sp>
          <p:nvSpPr>
            <p:cNvPr id="938" name="Google Shape;938;p10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0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How Might We...</a:t>
            </a:r>
            <a:endParaRPr sz="3200"/>
          </a:p>
        </p:txBody>
      </p:sp>
      <p:sp>
        <p:nvSpPr>
          <p:cNvPr id="197" name="Google Shape;197;p39"/>
          <p:cNvSpPr txBox="1"/>
          <p:nvPr>
            <p:ph idx="1" type="body"/>
          </p:nvPr>
        </p:nvSpPr>
        <p:spPr>
          <a:xfrm>
            <a:off x="311700" y="1076275"/>
            <a:ext cx="8520600" cy="3190800"/>
          </a:xfrm>
          <a:prstGeom prst="rect">
            <a:avLst/>
          </a:prstGeom>
          <a:noFill/>
          <a:ln>
            <a:noFill/>
          </a:ln>
        </p:spPr>
        <p:txBody>
          <a:bodyPr anchorCtr="0" anchor="t" bIns="34275" lIns="34275" spcFirstLastPara="1" rIns="34275" wrap="square" tIns="34275">
            <a:noAutofit/>
          </a:bodyPr>
          <a:lstStyle/>
          <a:p>
            <a:pPr indent="0" lvl="0" marL="114300" rtl="0" algn="l">
              <a:lnSpc>
                <a:spcPct val="115000"/>
              </a:lnSpc>
              <a:spcBef>
                <a:spcPts val="700"/>
              </a:spcBef>
              <a:spcAft>
                <a:spcPts val="0"/>
              </a:spcAft>
              <a:buSzPts val="500"/>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Given what we know about the problem,  spend some time thinking about the outcomes (which are different than solutions) that you want by going through a “How Might We” exercise?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create at least 8 stickies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This should take about 8 minutes</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Examples: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How Might We promote healthy habits?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users discover new content?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students find their first job?</a:t>
            </a:r>
            <a:endParaRPr sz="1200">
              <a:solidFill>
                <a:srgbClr val="000000"/>
              </a:solidFill>
            </a:endParaRPr>
          </a:p>
          <a:p>
            <a:pPr indent="0" lvl="0" marL="114300" rtl="0" algn="l">
              <a:lnSpc>
                <a:spcPct val="115000"/>
              </a:lnSpc>
              <a:spcBef>
                <a:spcPts val="700"/>
              </a:spcBef>
              <a:spcAft>
                <a:spcPts val="0"/>
              </a:spcAft>
              <a:buSzPts val="500"/>
              <a:buNone/>
            </a:pPr>
            <a:r>
              <a:rPr lang="en" sz="1200">
                <a:solidFill>
                  <a:srgbClr val="000000"/>
                </a:solidFill>
              </a:rPr>
              <a:t>Tips:</a:t>
            </a:r>
            <a:endParaRPr sz="1200">
              <a:solidFill>
                <a:srgbClr val="000000"/>
              </a:solidFill>
            </a:endParaRPr>
          </a:p>
          <a:p>
            <a:pPr indent="-304800" lvl="0" marL="457200" marR="0" rtl="0" algn="l">
              <a:lnSpc>
                <a:spcPct val="115000"/>
              </a:lnSpc>
              <a:spcBef>
                <a:spcPts val="700"/>
              </a:spcBef>
              <a:spcAft>
                <a:spcPts val="0"/>
              </a:spcAft>
              <a:buClr>
                <a:srgbClr val="000000"/>
              </a:buClr>
              <a:buSzPts val="1200"/>
              <a:buChar char="●"/>
            </a:pPr>
            <a:r>
              <a:rPr lang="en" sz="1200">
                <a:solidFill>
                  <a:srgbClr val="000000"/>
                </a:solidFill>
              </a:rPr>
              <a:t>In addition to the pre-existing stickies in the template, create at least 8 new stickies</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en" sz="1200">
                <a:solidFill>
                  <a:srgbClr val="000000"/>
                </a:solidFill>
              </a:rPr>
              <a:t>Opportunities. Not solutions.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Not too broad, and not too narrow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One idea per sticky note.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Quantity over quality (we’ll address quality later!)</a:t>
            </a:r>
            <a:endParaRPr sz="1200">
              <a:solidFill>
                <a:srgbClr val="000000"/>
              </a:solidFill>
            </a:endParaRPr>
          </a:p>
        </p:txBody>
      </p:sp>
      <p:grpSp>
        <p:nvGrpSpPr>
          <p:cNvPr id="198" name="Google Shape;198;p39"/>
          <p:cNvGrpSpPr/>
          <p:nvPr/>
        </p:nvGrpSpPr>
        <p:grpSpPr>
          <a:xfrm>
            <a:off x="7323300" y="-248417"/>
            <a:ext cx="2056142" cy="1872017"/>
            <a:chOff x="7323300" y="-248417"/>
            <a:chExt cx="2056142" cy="1872017"/>
          </a:xfrm>
        </p:grpSpPr>
        <p:sp>
          <p:nvSpPr>
            <p:cNvPr id="199" name="Google Shape;199;p3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F3F3F3"/>
                  </a:solidFill>
                  <a:latin typeface="Open Sans"/>
                  <a:ea typeface="Open Sans"/>
                  <a:cs typeface="Open Sans"/>
                  <a:sym typeface="Open Sans"/>
                </a:rPr>
                <a:t>REFERENCE</a:t>
              </a:r>
              <a:endParaRPr b="0" i="0" sz="2200" u="none" cap="none" strike="noStrike">
                <a:solidFill>
                  <a:srgbClr val="F3F3F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3F3F3"/>
                  </a:solidFill>
                  <a:latin typeface="Open Sans"/>
                  <a:ea typeface="Open Sans"/>
                  <a:cs typeface="Open Sans"/>
                  <a:sym typeface="Open Sans"/>
                </a:rPr>
                <a:t>REMOVE BEFORE SUBMITTING</a:t>
              </a:r>
              <a:endParaRPr b="1" i="0" sz="900" u="none" cap="none" strike="noStrike">
                <a:solidFill>
                  <a:srgbClr val="F3F3F3"/>
                </a:solidFill>
                <a:latin typeface="Open Sans"/>
                <a:ea typeface="Open Sans"/>
                <a:cs typeface="Open Sans"/>
                <a:sym typeface="Open Sans"/>
              </a:endParaRPr>
            </a:p>
          </p:txBody>
        </p:sp>
      </p:grpSp>
      <p:sp>
        <p:nvSpPr>
          <p:cNvPr id="201" name="Google Shape;201;p39"/>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Problems can usually be solved by multiple outcomes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How Might We</a:t>
            </a:r>
            <a:endParaRPr sz="3200"/>
          </a:p>
        </p:txBody>
      </p:sp>
      <p:sp>
        <p:nvSpPr>
          <p:cNvPr id="207" name="Google Shape;207;p40"/>
          <p:cNvSpPr/>
          <p:nvPr/>
        </p:nvSpPr>
        <p:spPr>
          <a:xfrm>
            <a:off x="225620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08" name="Google Shape;208;p40"/>
          <p:cNvSpPr/>
          <p:nvPr/>
        </p:nvSpPr>
        <p:spPr>
          <a:xfrm>
            <a:off x="344625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09" name="Google Shape;209;p40"/>
          <p:cNvSpPr/>
          <p:nvPr/>
        </p:nvSpPr>
        <p:spPr>
          <a:xfrm>
            <a:off x="4661975"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0" name="Google Shape;210;p40"/>
          <p:cNvSpPr/>
          <p:nvPr/>
        </p:nvSpPr>
        <p:spPr>
          <a:xfrm>
            <a:off x="587770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1" name="Google Shape;211;p40"/>
          <p:cNvSpPr/>
          <p:nvPr/>
        </p:nvSpPr>
        <p:spPr>
          <a:xfrm>
            <a:off x="2256200"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2" name="Google Shape;212;p40"/>
          <p:cNvSpPr/>
          <p:nvPr/>
        </p:nvSpPr>
        <p:spPr>
          <a:xfrm>
            <a:off x="3459088"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3" name="Google Shape;213;p40"/>
          <p:cNvSpPr/>
          <p:nvPr/>
        </p:nvSpPr>
        <p:spPr>
          <a:xfrm>
            <a:off x="4661975"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4" name="Google Shape;214;p40"/>
          <p:cNvSpPr/>
          <p:nvPr/>
        </p:nvSpPr>
        <p:spPr>
          <a:xfrm>
            <a:off x="5877700"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we….[YOUR IDEA]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5" name="Google Shape;215;p40"/>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Use these digital stickies to capture your ideas. Feel free to rearrange. Colorize. Etc</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