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slide" Target="slides/slide19.xml"/><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1bdf1f5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1bdf1f5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62a7771621_0_3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01" name="Google Shape;201;g62a7771621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61265ad5f5_0_9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61265ad5f5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62ab51fd84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62ab51fd8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62a7771621_0_5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5" name="Google Shape;225;g62a7771621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62a7771621_0_7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34" name="Google Shape;234;g62a7771621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62a7771621_0_7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0" name="Google Shape;240;g62a7771621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62a7771621_0_8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9" name="Google Shape;249;g62a7771621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62ab51fd84_0_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8" name="Google Shape;258;g62ab51fd84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62ab51fd84_0_1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7" name="Google Shape;267;g62ab51fd84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62a7771621_0_10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6" name="Google Shape;276;g62a7771621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7515110cb_1_4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57515110cb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7515110cb_1_20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g57515110cb_1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7515110cb_1_29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50" name="Google Shape;150;g57515110cb_1_2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2a7771621_0_3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6" name="Google Shape;156;g62a7771621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62a7771621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5" name="Google Shape;165;g62a777162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2a7771621_0_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4" name="Google Shape;174;g62a7771621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2a7771621_0_1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3" name="Google Shape;183;g62a7771621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2a7771621_0_4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2" name="Google Shape;192;g62a7771621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56" name="Google Shape;56;p14"/>
          <p:cNvSpPr txBox="1"/>
          <p:nvPr>
            <p:ph type="title"/>
          </p:nvPr>
        </p:nvSpPr>
        <p:spPr>
          <a:xfrm>
            <a:off x="457200" y="834727"/>
            <a:ext cx="8229600" cy="13893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7" name="Google Shape;57;p14"/>
          <p:cNvSpPr txBox="1"/>
          <p:nvPr>
            <p:ph idx="1" type="body"/>
          </p:nvPr>
        </p:nvSpPr>
        <p:spPr>
          <a:xfrm>
            <a:off x="457200" y="2195513"/>
            <a:ext cx="5038800" cy="1003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8" name="Google Shape;58;p1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1" name="Google Shape;61;p1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rgbClr val="FFFFFF"/>
        </a:solidFill>
      </p:bgPr>
    </p:bg>
    <p:spTree>
      <p:nvGrpSpPr>
        <p:cNvPr id="62" name="Shape 62"/>
        <p:cNvGrpSpPr/>
        <p:nvPr/>
      </p:nvGrpSpPr>
      <p:grpSpPr>
        <a:xfrm>
          <a:off x="0" y="0"/>
          <a:ext cx="0" cy="0"/>
          <a:chOff x="0" y="0"/>
          <a:chExt cx="0" cy="0"/>
        </a:xfrm>
      </p:grpSpPr>
      <p:sp>
        <p:nvSpPr>
          <p:cNvPr id="63" name="Google Shape;63;p16"/>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4" name="Google Shape;64;p16"/>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5" name="Google Shape;65;p16"/>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6" name="Google Shape;66;p1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p:nvPr>
            <p:ph idx="3" type="body"/>
          </p:nvPr>
        </p:nvSpPr>
        <p:spPr>
          <a:xfrm>
            <a:off x="457200" y="1715877"/>
            <a:ext cx="8229600" cy="28578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p:cSld name="Segue with Subtitle">
    <p:spTree>
      <p:nvGrpSpPr>
        <p:cNvPr id="68" name="Shape 68"/>
        <p:cNvGrpSpPr/>
        <p:nvPr/>
      </p:nvGrpSpPr>
      <p:grpSpPr>
        <a:xfrm>
          <a:off x="0" y="0"/>
          <a:ext cx="0" cy="0"/>
          <a:chOff x="0" y="0"/>
          <a:chExt cx="0" cy="0"/>
        </a:xfrm>
      </p:grpSpPr>
      <p:sp>
        <p:nvSpPr>
          <p:cNvPr id="69" name="Google Shape;69;p17"/>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0" name="Google Shape;70;p17"/>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1" name="Google Shape;71;p1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Light">
  <p:cSld name="Segue with Subtitle Light">
    <p:bg>
      <p:bgPr>
        <a:solidFill>
          <a:srgbClr val="02B3E4"/>
        </a:solidFill>
      </p:bgPr>
    </p:bg>
    <p:spTree>
      <p:nvGrpSpPr>
        <p:cNvPr id="72" name="Shape 72"/>
        <p:cNvGrpSpPr/>
        <p:nvPr/>
      </p:nvGrpSpPr>
      <p:grpSpPr>
        <a:xfrm>
          <a:off x="0" y="0"/>
          <a:ext cx="0" cy="0"/>
          <a:chOff x="0" y="0"/>
          <a:chExt cx="0" cy="0"/>
        </a:xfrm>
      </p:grpSpPr>
      <p:sp>
        <p:nvSpPr>
          <p:cNvPr id="73" name="Google Shape;73;p18"/>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4" name="Google Shape;74;p18"/>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5" name="Google Shape;75;p1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Light">
  <p:cSld name="Segue Light">
    <p:bg>
      <p:bgPr>
        <a:solidFill>
          <a:srgbClr val="02B3E4"/>
        </a:solidFill>
      </p:bgPr>
    </p:bg>
    <p:spTree>
      <p:nvGrpSpPr>
        <p:cNvPr id="76" name="Shape 76"/>
        <p:cNvGrpSpPr/>
        <p:nvPr/>
      </p:nvGrpSpPr>
      <p:grpSpPr>
        <a:xfrm>
          <a:off x="0" y="0"/>
          <a:ext cx="0" cy="0"/>
          <a:chOff x="0" y="0"/>
          <a:chExt cx="0" cy="0"/>
        </a:xfrm>
      </p:grpSpPr>
      <p:sp>
        <p:nvSpPr>
          <p:cNvPr id="77" name="Google Shape;77;p19"/>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8" name="Google Shape;78;p1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FFFFFF"/>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57200" y="667978"/>
            <a:ext cx="8229600" cy="2665800"/>
          </a:xfrm>
          <a:prstGeom prst="rect">
            <a:avLst/>
          </a:prstGeom>
          <a:noFill/>
          <a:ln>
            <a:noFill/>
          </a:ln>
        </p:spPr>
        <p:txBody>
          <a:bodyPr anchorCtr="0" anchor="b" bIns="34275" lIns="34275" spcFirstLastPara="1" rIns="34275" wrap="square" tIns="34275">
            <a:noAutofit/>
          </a:bodyPr>
          <a:lstStyle>
            <a:lvl1pPr indent="-152400" lvl="0" marL="152400" marR="0" rtl="0" algn="l">
              <a:lnSpc>
                <a:spcPct val="100000"/>
              </a:lnSpc>
              <a:spcBef>
                <a:spcPts val="0"/>
              </a:spcBef>
              <a:spcAft>
                <a:spcPts val="0"/>
              </a:spcAft>
              <a:buClr>
                <a:srgbClr val="2D3D4A"/>
              </a:buClr>
              <a:buSzPts val="500"/>
              <a:buFont typeface="Open Sans"/>
              <a:buNone/>
              <a:defRPr b="0" i="1"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1" name="Google Shape;81;p20"/>
          <p:cNvSpPr txBox="1"/>
          <p:nvPr>
            <p:ph idx="1" type="body"/>
          </p:nvPr>
        </p:nvSpPr>
        <p:spPr>
          <a:xfrm>
            <a:off x="609600" y="3419475"/>
            <a:ext cx="8077200" cy="744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2pPr>
            <a:lvl3pPr indent="-228600" lvl="2" marL="13716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3pPr>
            <a:lvl4pPr indent="-228600" lvl="3" marL="18288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4pPr>
            <a:lvl5pPr indent="-228600" lvl="4" marL="22860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2" name="Google Shape;82;p20"/>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p:cSld name="Title with Content">
    <p:bg>
      <p:bgPr>
        <a:solidFill>
          <a:srgbClr val="FFFFFF"/>
        </a:solidFill>
      </p:bgPr>
    </p:bg>
    <p:spTree>
      <p:nvGrpSpPr>
        <p:cNvPr id="83" name="Shape 83"/>
        <p:cNvGrpSpPr/>
        <p:nvPr/>
      </p:nvGrpSpPr>
      <p:grpSpPr>
        <a:xfrm>
          <a:off x="0" y="0"/>
          <a:ext cx="0" cy="0"/>
          <a:chOff x="0" y="0"/>
          <a:chExt cx="0" cy="0"/>
        </a:xfrm>
      </p:grpSpPr>
      <p:sp>
        <p:nvSpPr>
          <p:cNvPr id="84" name="Google Shape;84;p21"/>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5" name="Google Shape;85;p21"/>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6" name="Google Shape;86;p21"/>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7" name="Google Shape;87;p21"/>
          <p:cNvSpPr txBox="1"/>
          <p:nvPr>
            <p:ph idx="3" type="body"/>
          </p:nvPr>
        </p:nvSpPr>
        <p:spPr>
          <a:xfrm>
            <a:off x="457200" y="1714500"/>
            <a:ext cx="82296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Cabin"/>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8" name="Google Shape;88;p2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amp; Image">
  <p:cSld name="Title with Content &amp; Image">
    <p:bg>
      <p:bgPr>
        <a:solidFill>
          <a:srgbClr val="FFFFFF"/>
        </a:solidFill>
      </p:bgPr>
    </p:bg>
    <p:spTree>
      <p:nvGrpSpPr>
        <p:cNvPr id="89" name="Shape 89"/>
        <p:cNvGrpSpPr/>
        <p:nvPr/>
      </p:nvGrpSpPr>
      <p:grpSpPr>
        <a:xfrm>
          <a:off x="0" y="0"/>
          <a:ext cx="0" cy="0"/>
          <a:chOff x="0" y="0"/>
          <a:chExt cx="0" cy="0"/>
        </a:xfrm>
      </p:grpSpPr>
      <p:sp>
        <p:nvSpPr>
          <p:cNvPr id="90" name="Google Shape;90;p22"/>
          <p:cNvSpPr txBox="1"/>
          <p:nvPr>
            <p:ph idx="1" type="body"/>
          </p:nvPr>
        </p:nvSpPr>
        <p:spPr>
          <a:xfrm>
            <a:off x="457200" y="912875"/>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1" name="Google Shape;91;p22"/>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2" name="Google Shape;92;p22"/>
          <p:cNvSpPr txBox="1"/>
          <p:nvPr>
            <p:ph type="title"/>
          </p:nvPr>
        </p:nvSpPr>
        <p:spPr>
          <a:xfrm>
            <a:off x="457200" y="304800"/>
            <a:ext cx="8229600" cy="5937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93" name="Google Shape;93;p22"/>
          <p:cNvSpPr txBox="1"/>
          <p:nvPr>
            <p:ph idx="3" type="body"/>
          </p:nvPr>
        </p:nvSpPr>
        <p:spPr>
          <a:xfrm>
            <a:off x="457200" y="1714500"/>
            <a:ext cx="40251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Open Sans"/>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4" name="Google Shape;94;p2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p:nvPr>
            <p:ph idx="4" type="pic"/>
          </p:nvPr>
        </p:nvSpPr>
        <p:spPr>
          <a:xfrm>
            <a:off x="4662488" y="1714500"/>
            <a:ext cx="4024200" cy="2857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cSld name="Image">
    <p:bg>
      <p:bgPr>
        <a:solidFill>
          <a:srgbClr val="2D3D4A"/>
        </a:solidFill>
      </p:bgPr>
    </p:bg>
    <p:spTree>
      <p:nvGrpSpPr>
        <p:cNvPr id="96" name="Shape 96"/>
        <p:cNvGrpSpPr/>
        <p:nvPr/>
      </p:nvGrpSpPr>
      <p:grpSpPr>
        <a:xfrm>
          <a:off x="0" y="0"/>
          <a:ext cx="0" cy="0"/>
          <a:chOff x="0" y="0"/>
          <a:chExt cx="0" cy="0"/>
        </a:xfrm>
      </p:grpSpPr>
      <p:sp>
        <p:nvSpPr>
          <p:cNvPr id="97" name="Google Shape;97;p23"/>
          <p:cNvSpPr/>
          <p:nvPr>
            <p:ph idx="2" type="pic"/>
          </p:nvPr>
        </p:nvSpPr>
        <p:spPr>
          <a:xfrm>
            <a:off x="0" y="0"/>
            <a:ext cx="9144000" cy="5143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8" name="Google Shape;98;p2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p:cSld name="Demo">
    <p:spTree>
      <p:nvGrpSpPr>
        <p:cNvPr id="99"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101" name="Google Shape;101;p24"/>
          <p:cNvSpPr txBox="1"/>
          <p:nvPr>
            <p:ph idx="1" type="body"/>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02" name="Google Shape;102;p2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Dark">
  <p:cSld name="Logo A Dark">
    <p:spTree>
      <p:nvGrpSpPr>
        <p:cNvPr id="103"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07" name="Google Shape;107;p2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Light">
  <p:cSld name="Logo A Light">
    <p:bg>
      <p:bgPr>
        <a:solidFill>
          <a:srgbClr val="02B3E4"/>
        </a:solidFill>
      </p:bgPr>
    </p:bg>
    <p:spTree>
      <p:nvGrpSpPr>
        <p:cNvPr id="108"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12" name="Google Shape;112;p26"/>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Dark">
  <p:cSld name="Logo B Dark">
    <p:spTree>
      <p:nvGrpSpPr>
        <p:cNvPr id="113"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b="0" l="0" r="0" t="0"/>
          <a:stretch/>
        </p:blipFill>
        <p:spPr>
          <a:xfrm>
            <a:off x="2500679" y="2221260"/>
            <a:ext cx="4143300" cy="720000"/>
          </a:xfrm>
          <a:prstGeom prst="rect">
            <a:avLst/>
          </a:prstGeom>
          <a:noFill/>
          <a:ln>
            <a:noFill/>
          </a:ln>
        </p:spPr>
      </p:pic>
      <p:sp>
        <p:nvSpPr>
          <p:cNvPr id="117" name="Google Shape;117;p2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Light">
  <p:cSld name="Logo B Light">
    <p:bg>
      <p:bgPr>
        <a:solidFill>
          <a:srgbClr val="02B3E4"/>
        </a:solidFill>
      </p:bgPr>
    </p:bg>
    <p:spTree>
      <p:nvGrpSpPr>
        <p:cNvPr id="118"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b="0" l="0" r="0" t="0"/>
          <a:stretch/>
        </p:blipFill>
        <p:spPr>
          <a:xfrm>
            <a:off x="2500313" y="2221260"/>
            <a:ext cx="4143300" cy="720000"/>
          </a:xfrm>
          <a:prstGeom prst="rect">
            <a:avLst/>
          </a:prstGeom>
          <a:noFill/>
          <a:ln>
            <a:noFill/>
          </a:ln>
        </p:spPr>
      </p:pic>
      <p:sp>
        <p:nvSpPr>
          <p:cNvPr id="122" name="Google Shape;122;p2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FFFFFF"/>
        </a:solidFill>
      </p:bgPr>
    </p:bg>
    <p:spTree>
      <p:nvGrpSpPr>
        <p:cNvPr id="123" name="Shape 123"/>
        <p:cNvGrpSpPr/>
        <p:nvPr/>
      </p:nvGrpSpPr>
      <p:grpSpPr>
        <a:xfrm>
          <a:off x="0" y="0"/>
          <a:ext cx="0" cy="0"/>
          <a:chOff x="0" y="0"/>
          <a:chExt cx="0" cy="0"/>
        </a:xfrm>
      </p:grpSpPr>
      <p:sp>
        <p:nvSpPr>
          <p:cNvPr id="124" name="Google Shape;124;p2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3.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2" name="Google Shape;52;p13"/>
          <p:cNvSpPr txBox="1"/>
          <p:nvPr>
            <p:ph idx="1" type="body"/>
          </p:nvPr>
        </p:nvSpPr>
        <p:spPr>
          <a:xfrm>
            <a:off x="614363" y="2662238"/>
            <a:ext cx="79152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3" name="Google Shape;53;p1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hyperlink" Target="https://docs.google.com/document/d/1eCyr2eKYK7CyHtrJ6LvnIDVFubpo7SRewifzeZcbKtE/edit?usp=sharing"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How to use this Template</a:t>
            </a:r>
            <a:endParaRPr sz="3200"/>
          </a:p>
        </p:txBody>
      </p:sp>
      <p:sp>
        <p:nvSpPr>
          <p:cNvPr id="130" name="Google Shape;130;p30"/>
          <p:cNvSpPr txBox="1"/>
          <p:nvPr>
            <p:ph idx="1" type="body"/>
          </p:nvPr>
        </p:nvSpPr>
        <p:spPr>
          <a:xfrm>
            <a:off x="311700" y="923875"/>
            <a:ext cx="8520600" cy="3190800"/>
          </a:xfrm>
          <a:prstGeom prst="rect">
            <a:avLst/>
          </a:prstGeom>
        </p:spPr>
        <p:txBody>
          <a:bodyPr anchorCtr="0" anchor="t" bIns="34275" lIns="34275" spcFirstLastPara="1" rIns="34275" wrap="square" tIns="34275">
            <a:noAutofit/>
          </a:bodyPr>
          <a:lstStyle/>
          <a:p>
            <a:pPr indent="-304800" lvl="0" marL="457200" rtl="0" algn="l">
              <a:lnSpc>
                <a:spcPct val="115000"/>
              </a:lnSpc>
              <a:spcBef>
                <a:spcPts val="0"/>
              </a:spcBef>
              <a:spcAft>
                <a:spcPts val="0"/>
              </a:spcAft>
              <a:buClr>
                <a:srgbClr val="000000"/>
              </a:buClr>
              <a:buSzPts val="1200"/>
              <a:buChar char="●"/>
            </a:pPr>
            <a:r>
              <a:rPr lang="en" sz="1200">
                <a:solidFill>
                  <a:srgbClr val="2D3D4A"/>
                </a:solidFill>
              </a:rPr>
              <a:t>Make a copy of this Google Slide deck (</a:t>
            </a:r>
            <a:r>
              <a:rPr lang="en" sz="1200">
                <a:solidFill>
                  <a:srgbClr val="0097A7"/>
                </a:solidFill>
                <a:uFill>
                  <a:noFill/>
                </a:uFill>
                <a:hlinkClick r:id="rId3">
                  <a:extLst>
                    <a:ext uri="{A12FA001-AC4F-418D-AE19-62706E023703}">
                      <ahyp:hlinkClr val="tx"/>
                    </a:ext>
                  </a:extLst>
                </a:hlinkClick>
              </a:rPr>
              <a:t>Google Drive Directions</a:t>
            </a:r>
            <a:r>
              <a:rPr lang="en" sz="1200">
                <a:solidFill>
                  <a:srgbClr val="2D3D4A"/>
                </a:solidFill>
              </a:rPr>
              <a:t>).</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We have provided these slides as a guide to ensure that you submit all the required components to successfully complete your project.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When presenting your project, please only think of this as a guide. We encouraged you to use creative freedom when making changes as long as the required information is present.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Don’t forget to delete this before you submit your project.</a:t>
            </a:r>
            <a:endParaRPr sz="1200">
              <a:solidFill>
                <a:srgbClr val="2D3D4A"/>
              </a:solidFill>
            </a:endParaRPr>
          </a:p>
          <a:p>
            <a:pPr indent="0" lvl="0" marL="114300" rtl="0" algn="l">
              <a:lnSpc>
                <a:spcPct val="115000"/>
              </a:lnSpc>
              <a:spcBef>
                <a:spcPts val="700"/>
              </a:spcBef>
              <a:spcAft>
                <a:spcPts val="0"/>
              </a:spcAft>
              <a:buNone/>
            </a:pPr>
            <a:r>
              <a:t/>
            </a:r>
            <a:endParaRPr sz="1200">
              <a:solidFill>
                <a:srgbClr val="000000"/>
              </a:solidFill>
            </a:endParaRPr>
          </a:p>
        </p:txBody>
      </p:sp>
      <p:pic>
        <p:nvPicPr>
          <p:cNvPr id="131" name="Google Shape;131;p30"/>
          <p:cNvPicPr preferRelativeResize="0"/>
          <p:nvPr/>
        </p:nvPicPr>
        <p:blipFill rotWithShape="1">
          <a:blip r:embed="rId4">
            <a:alphaModFix/>
          </a:blip>
          <a:srcRect b="11824" l="18073" r="14486" t="20988"/>
          <a:stretch/>
        </p:blipFill>
        <p:spPr>
          <a:xfrm>
            <a:off x="2567191" y="3827950"/>
            <a:ext cx="3591690" cy="8945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FFFFFF"/>
              </a:buClr>
              <a:buFont typeface="Open Sans"/>
              <a:buNone/>
            </a:pPr>
            <a:r>
              <a:rPr lang="en"/>
              <a:t>Competitors</a:t>
            </a:r>
            <a:endParaRPr sz="500"/>
          </a:p>
        </p:txBody>
      </p:sp>
      <p:sp>
        <p:nvSpPr>
          <p:cNvPr id="204" name="Google Shape;204;p39"/>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0"/>
          <p:cNvSpPr txBox="1"/>
          <p:nvPr>
            <p:ph idx="1" type="body"/>
          </p:nvPr>
        </p:nvSpPr>
        <p:spPr>
          <a:xfrm>
            <a:off x="457200" y="912875"/>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E.G</a:t>
            </a:r>
            <a:r>
              <a:rPr lang="en"/>
              <a:t>. []</a:t>
            </a:r>
            <a:endParaRPr sz="500"/>
          </a:p>
        </p:txBody>
      </p:sp>
      <p:sp>
        <p:nvSpPr>
          <p:cNvPr id="210" name="Google Shape;210;p40"/>
          <p:cNvSpPr txBox="1"/>
          <p:nvPr>
            <p:ph type="title"/>
          </p:nvPr>
        </p:nvSpPr>
        <p:spPr>
          <a:xfrm>
            <a:off x="457200" y="304800"/>
            <a:ext cx="8229600" cy="59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[Competitor 1]</a:t>
            </a:r>
            <a:endParaRPr sz="500"/>
          </a:p>
        </p:txBody>
      </p:sp>
      <p:sp>
        <p:nvSpPr>
          <p:cNvPr id="211" name="Google Shape;211;p40"/>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12" name="Google Shape;212;p40"/>
          <p:cNvSpPr txBox="1"/>
          <p:nvPr>
            <p:ph idx="3" type="body"/>
          </p:nvPr>
        </p:nvSpPr>
        <p:spPr>
          <a:xfrm>
            <a:off x="204200" y="1376450"/>
            <a:ext cx="8482500" cy="2857500"/>
          </a:xfrm>
          <a:prstGeom prst="rect">
            <a:avLst/>
          </a:prstGeom>
          <a:noFill/>
          <a:ln>
            <a:noFill/>
          </a:ln>
        </p:spPr>
        <p:txBody>
          <a:bodyPr anchorCtr="0" anchor="ctr" bIns="0" lIns="0" spcFirstLastPara="1" rIns="0" wrap="square" tIns="0">
            <a:noAutofit/>
          </a:bodyPr>
          <a:lstStyle/>
          <a:p>
            <a:pPr indent="0" lvl="0" marL="0" rtl="0" algn="l">
              <a:spcBef>
                <a:spcPts val="700"/>
              </a:spcBef>
              <a:spcAft>
                <a:spcPts val="0"/>
              </a:spcAft>
              <a:buNone/>
            </a:pPr>
            <a:r>
              <a:t/>
            </a:r>
            <a:endParaRPr sz="500"/>
          </a:p>
          <a:p>
            <a:pPr indent="-114300" lvl="0" marL="114300" rtl="0" algn="l">
              <a:spcBef>
                <a:spcPts val="700"/>
              </a:spcBef>
              <a:spcAft>
                <a:spcPts val="0"/>
              </a:spcAft>
              <a:buSzPts val="1400"/>
              <a:buChar char="•"/>
            </a:pPr>
            <a:r>
              <a:rPr lang="en"/>
              <a:t>[What does this competitor do?  What features do they have?  Are they seeing good market penetration?  Any stats you can give on revenue?]</a:t>
            </a:r>
            <a:endParaRPr/>
          </a:p>
          <a:p>
            <a:pPr indent="-114300" lvl="0" marL="114300" rtl="0" algn="l">
              <a:spcBef>
                <a:spcPts val="700"/>
              </a:spcBef>
              <a:spcAft>
                <a:spcPts val="0"/>
              </a:spcAft>
              <a:buSzPts val="1400"/>
              <a:buChar char="•"/>
            </a:pPr>
            <a:r>
              <a:rPr lang="en"/>
              <a:t>[For the competitor give a brief overview of at least 4 features. Provide enough so that the audience can understand their offering.]</a:t>
            </a:r>
            <a:endParaRPr/>
          </a:p>
          <a:p>
            <a:pPr indent="-57150" lvl="0" marL="114300" marR="0" rtl="0" algn="l">
              <a:lnSpc>
                <a:spcPct val="100000"/>
              </a:lnSpc>
              <a:spcBef>
                <a:spcPts val="700"/>
              </a:spcBef>
              <a:spcAft>
                <a:spcPts val="0"/>
              </a:spcAft>
              <a:buClr>
                <a:srgbClr val="2D3D4A"/>
              </a:buClr>
              <a:buSzPts val="500"/>
              <a:buFont typeface="Open Sans"/>
              <a:buChar char="•"/>
            </a:pPr>
            <a:r>
              <a:t/>
            </a:r>
            <a:endParaRPr sz="500"/>
          </a:p>
        </p:txBody>
      </p:sp>
      <p:sp>
        <p:nvSpPr>
          <p:cNvPr id="213" name="Google Shape;213;p40"/>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1"/>
          <p:cNvSpPr txBox="1"/>
          <p:nvPr>
            <p:ph idx="1" type="body"/>
          </p:nvPr>
        </p:nvSpPr>
        <p:spPr>
          <a:xfrm>
            <a:off x="457200" y="912875"/>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E.G. []</a:t>
            </a:r>
            <a:endParaRPr sz="500"/>
          </a:p>
        </p:txBody>
      </p:sp>
      <p:sp>
        <p:nvSpPr>
          <p:cNvPr id="219" name="Google Shape;219;p41"/>
          <p:cNvSpPr txBox="1"/>
          <p:nvPr>
            <p:ph type="title"/>
          </p:nvPr>
        </p:nvSpPr>
        <p:spPr>
          <a:xfrm>
            <a:off x="457200" y="304800"/>
            <a:ext cx="8229600" cy="59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[Competitor 2] (Optional)</a:t>
            </a:r>
            <a:endParaRPr sz="500"/>
          </a:p>
        </p:txBody>
      </p:sp>
      <p:sp>
        <p:nvSpPr>
          <p:cNvPr id="220" name="Google Shape;220;p4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21" name="Google Shape;221;p41"/>
          <p:cNvSpPr txBox="1"/>
          <p:nvPr>
            <p:ph idx="3" type="body"/>
          </p:nvPr>
        </p:nvSpPr>
        <p:spPr>
          <a:xfrm>
            <a:off x="204200" y="1376450"/>
            <a:ext cx="8482500" cy="2857500"/>
          </a:xfrm>
          <a:prstGeom prst="rect">
            <a:avLst/>
          </a:prstGeom>
          <a:noFill/>
          <a:ln>
            <a:noFill/>
          </a:ln>
        </p:spPr>
        <p:txBody>
          <a:bodyPr anchorCtr="0" anchor="ctr" bIns="0" lIns="0" spcFirstLastPara="1" rIns="0" wrap="square" tIns="0">
            <a:noAutofit/>
          </a:bodyPr>
          <a:lstStyle/>
          <a:p>
            <a:pPr indent="0" lvl="0" marL="0" rtl="0" algn="l">
              <a:spcBef>
                <a:spcPts val="700"/>
              </a:spcBef>
              <a:spcAft>
                <a:spcPts val="0"/>
              </a:spcAft>
              <a:buNone/>
            </a:pPr>
            <a:r>
              <a:t/>
            </a:r>
            <a:endParaRPr sz="500"/>
          </a:p>
          <a:p>
            <a:pPr indent="-114300" lvl="0" marL="114300" rtl="0" algn="l">
              <a:spcBef>
                <a:spcPts val="700"/>
              </a:spcBef>
              <a:spcAft>
                <a:spcPts val="0"/>
              </a:spcAft>
              <a:buSzPts val="1400"/>
              <a:buChar char="•"/>
            </a:pPr>
            <a:r>
              <a:rPr lang="en"/>
              <a:t>[What does this competitor do?  What features do they have?  Are they seeing good market penetration?  Any stats you can give on revenue?]</a:t>
            </a:r>
            <a:endParaRPr/>
          </a:p>
          <a:p>
            <a:pPr indent="-114300" lvl="0" marL="114300" rtl="0" algn="l">
              <a:spcBef>
                <a:spcPts val="700"/>
              </a:spcBef>
              <a:spcAft>
                <a:spcPts val="0"/>
              </a:spcAft>
              <a:buSzPts val="1400"/>
              <a:buChar char="•"/>
            </a:pPr>
            <a:r>
              <a:rPr lang="en"/>
              <a:t>[For the competitor give a brief overview of at least 4 features. Provide enough so that the audience can understand their offering.]</a:t>
            </a:r>
            <a:endParaRPr/>
          </a:p>
          <a:p>
            <a:pPr indent="-57150" lvl="0" marL="114300" marR="0" rtl="0" algn="l">
              <a:lnSpc>
                <a:spcPct val="100000"/>
              </a:lnSpc>
              <a:spcBef>
                <a:spcPts val="700"/>
              </a:spcBef>
              <a:spcAft>
                <a:spcPts val="0"/>
              </a:spcAft>
              <a:buClr>
                <a:srgbClr val="2D3D4A"/>
              </a:buClr>
              <a:buSzPts val="500"/>
              <a:buFont typeface="Open Sans"/>
              <a:buChar char="•"/>
            </a:pPr>
            <a:r>
              <a:t/>
            </a:r>
            <a:endParaRPr sz="500"/>
          </a:p>
        </p:txBody>
      </p:sp>
      <p:sp>
        <p:nvSpPr>
          <p:cNvPr id="222" name="Google Shape;222;p41"/>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Why are we better?</a:t>
            </a:r>
            <a:endParaRPr sz="500"/>
          </a:p>
        </p:txBody>
      </p:sp>
      <p:sp>
        <p:nvSpPr>
          <p:cNvPr id="228" name="Google Shape;228;p42"/>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29" name="Google Shape;229;p42"/>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Our Advantages</a:t>
            </a:r>
            <a:endParaRPr sz="500"/>
          </a:p>
        </p:txBody>
      </p:sp>
      <p:sp>
        <p:nvSpPr>
          <p:cNvPr id="230" name="Google Shape;230;p42"/>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[Answer the question “why us?”  Why should buyers choose your product and not that of the competitors you just mentioned?  Ideally, the answer is not “we’re cheaper” since that’s a supply chain strategy and not a product one.  You need clear differentiators that are hard for the competition to match]</a:t>
            </a:r>
            <a:endParaRPr/>
          </a:p>
        </p:txBody>
      </p:sp>
      <p:sp>
        <p:nvSpPr>
          <p:cNvPr id="231" name="Google Shape;231;p4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FFFFFF"/>
              </a:buClr>
              <a:buFont typeface="Open Sans"/>
              <a:buNone/>
            </a:pPr>
            <a:r>
              <a:rPr lang="en"/>
              <a:t>Roadmap and Vision</a:t>
            </a:r>
            <a:endParaRPr sz="500"/>
          </a:p>
        </p:txBody>
      </p:sp>
      <p:sp>
        <p:nvSpPr>
          <p:cNvPr id="237" name="Google Shape;237;p43"/>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Where do we go from here?</a:t>
            </a:r>
            <a:endParaRPr sz="500"/>
          </a:p>
        </p:txBody>
      </p:sp>
      <p:sp>
        <p:nvSpPr>
          <p:cNvPr id="243" name="Google Shape;243;p44"/>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44" name="Google Shape;244;p44"/>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Roadmap Pillars</a:t>
            </a:r>
            <a:endParaRPr sz="500"/>
          </a:p>
        </p:txBody>
      </p:sp>
      <p:sp>
        <p:nvSpPr>
          <p:cNvPr id="245" name="Google Shape;245;p44"/>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[What is your vision?  What’s the big picture, bold statement of where you want this to go?]</a:t>
            </a:r>
            <a:endParaRPr/>
          </a:p>
          <a:p>
            <a:pPr indent="-114300" lvl="0" marL="114300" marR="0" rtl="0" algn="l">
              <a:lnSpc>
                <a:spcPct val="100000"/>
              </a:lnSpc>
              <a:spcBef>
                <a:spcPts val="700"/>
              </a:spcBef>
              <a:spcAft>
                <a:spcPts val="0"/>
              </a:spcAft>
              <a:buClr>
                <a:srgbClr val="2D3D4A"/>
              </a:buClr>
              <a:buSzPts val="1400"/>
              <a:buFont typeface="Cabin"/>
              <a:buChar char="•"/>
            </a:pPr>
            <a:r>
              <a:rPr lang="en"/>
              <a:t>[What are the two or three big themes that your roadmap will follow from here?  No more than 3 themes.  Anything else and your roadmap becomes diluted]</a:t>
            </a:r>
            <a:endParaRPr/>
          </a:p>
        </p:txBody>
      </p:sp>
      <p:sp>
        <p:nvSpPr>
          <p:cNvPr id="246" name="Google Shape;246;p44"/>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[Subtitle]</a:t>
            </a:r>
            <a:endParaRPr sz="500"/>
          </a:p>
        </p:txBody>
      </p:sp>
      <p:sp>
        <p:nvSpPr>
          <p:cNvPr id="252" name="Google Shape;252;p45"/>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53" name="Google Shape;253;p45"/>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[Theme 1]</a:t>
            </a:r>
            <a:endParaRPr sz="500"/>
          </a:p>
        </p:txBody>
      </p:sp>
      <p:sp>
        <p:nvSpPr>
          <p:cNvPr id="254" name="Google Shape;254;p45"/>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rtl="0" algn="l">
              <a:spcBef>
                <a:spcPts val="700"/>
              </a:spcBef>
              <a:spcAft>
                <a:spcPts val="0"/>
              </a:spcAft>
              <a:buClr>
                <a:srgbClr val="2D3D4A"/>
              </a:buClr>
              <a:buSzPts val="1400"/>
              <a:buFont typeface="Cabin"/>
              <a:buChar char="•"/>
            </a:pPr>
            <a:r>
              <a:rPr lang="en"/>
              <a:t>Provide two or three features that you want to develop for this theme along with a brief explanation on each.</a:t>
            </a:r>
            <a:endParaRPr/>
          </a:p>
          <a:p>
            <a:pPr indent="-114300" lvl="0" marL="114300" rtl="0" algn="l">
              <a:spcBef>
                <a:spcPts val="700"/>
              </a:spcBef>
              <a:spcAft>
                <a:spcPts val="0"/>
              </a:spcAft>
              <a:buClr>
                <a:srgbClr val="2D3D4A"/>
              </a:buClr>
              <a:buSzPts val="1400"/>
              <a:buFont typeface="Cabin"/>
              <a:buChar char="•"/>
            </a:pPr>
            <a:r>
              <a:rPr lang="en"/>
              <a:t>The features under the theme should be related.</a:t>
            </a:r>
            <a:endParaRPr/>
          </a:p>
        </p:txBody>
      </p:sp>
      <p:sp>
        <p:nvSpPr>
          <p:cNvPr id="255" name="Google Shape;255;p45"/>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[Subtitle]</a:t>
            </a:r>
            <a:endParaRPr sz="500"/>
          </a:p>
        </p:txBody>
      </p:sp>
      <p:sp>
        <p:nvSpPr>
          <p:cNvPr id="261" name="Google Shape;261;p46"/>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62" name="Google Shape;262;p46"/>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[Theme 2]</a:t>
            </a:r>
            <a:endParaRPr sz="500"/>
          </a:p>
        </p:txBody>
      </p:sp>
      <p:sp>
        <p:nvSpPr>
          <p:cNvPr id="263" name="Google Shape;263;p46"/>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rtl="0" algn="l">
              <a:spcBef>
                <a:spcPts val="700"/>
              </a:spcBef>
              <a:spcAft>
                <a:spcPts val="0"/>
              </a:spcAft>
              <a:buClr>
                <a:srgbClr val="2D3D4A"/>
              </a:buClr>
              <a:buSzPts val="1400"/>
              <a:buFont typeface="Cabin"/>
              <a:buChar char="•"/>
            </a:pPr>
            <a:r>
              <a:rPr lang="en"/>
              <a:t>Provide two or three features that you want to develop for this theme along with a brief explanation on each.</a:t>
            </a:r>
            <a:endParaRPr/>
          </a:p>
          <a:p>
            <a:pPr indent="-114300" lvl="0" marL="114300" rtl="0" algn="l">
              <a:spcBef>
                <a:spcPts val="700"/>
              </a:spcBef>
              <a:spcAft>
                <a:spcPts val="0"/>
              </a:spcAft>
              <a:buClr>
                <a:srgbClr val="2D3D4A"/>
              </a:buClr>
              <a:buSzPts val="1400"/>
              <a:buFont typeface="Cabin"/>
              <a:buChar char="•"/>
            </a:pPr>
            <a:r>
              <a:rPr lang="en"/>
              <a:t>The features under the theme should be related.</a:t>
            </a:r>
            <a:endParaRPr/>
          </a:p>
        </p:txBody>
      </p:sp>
      <p:sp>
        <p:nvSpPr>
          <p:cNvPr id="264" name="Google Shape;264;p4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[Subtitle]</a:t>
            </a:r>
            <a:endParaRPr sz="500"/>
          </a:p>
        </p:txBody>
      </p:sp>
      <p:sp>
        <p:nvSpPr>
          <p:cNvPr id="270" name="Google Shape;270;p47"/>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71" name="Google Shape;271;p47"/>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[Theme 3]</a:t>
            </a:r>
            <a:endParaRPr sz="500"/>
          </a:p>
        </p:txBody>
      </p:sp>
      <p:sp>
        <p:nvSpPr>
          <p:cNvPr id="272" name="Google Shape;272;p47"/>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rtl="0" algn="l">
              <a:spcBef>
                <a:spcPts val="700"/>
              </a:spcBef>
              <a:spcAft>
                <a:spcPts val="0"/>
              </a:spcAft>
              <a:buClr>
                <a:srgbClr val="2D3D4A"/>
              </a:buClr>
              <a:buSzPts val="1400"/>
              <a:buFont typeface="Cabin"/>
              <a:buChar char="•"/>
            </a:pPr>
            <a:r>
              <a:rPr lang="en"/>
              <a:t>Provide two or three features that you want to develop for this theme along with a brief explanation on each.</a:t>
            </a:r>
            <a:endParaRPr/>
          </a:p>
          <a:p>
            <a:pPr indent="-114300" lvl="0" marL="114300" rtl="0" algn="l">
              <a:spcBef>
                <a:spcPts val="700"/>
              </a:spcBef>
              <a:spcAft>
                <a:spcPts val="0"/>
              </a:spcAft>
              <a:buClr>
                <a:srgbClr val="2D3D4A"/>
              </a:buClr>
              <a:buSzPts val="1400"/>
              <a:buFont typeface="Cabin"/>
              <a:buChar char="•"/>
            </a:pPr>
            <a:r>
              <a:rPr lang="en"/>
              <a:t>The features under the theme should be related.</a:t>
            </a:r>
            <a:endParaRPr/>
          </a:p>
        </p:txBody>
      </p:sp>
      <p:sp>
        <p:nvSpPr>
          <p:cNvPr id="273" name="Google Shape;273;p47"/>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Widening the scope</a:t>
            </a:r>
            <a:endParaRPr sz="500"/>
          </a:p>
        </p:txBody>
      </p:sp>
      <p:sp>
        <p:nvSpPr>
          <p:cNvPr id="279" name="Google Shape;279;p48"/>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80" name="Google Shape;280;p48"/>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Where do we go from here?</a:t>
            </a:r>
            <a:endParaRPr sz="500"/>
          </a:p>
        </p:txBody>
      </p:sp>
      <p:sp>
        <p:nvSpPr>
          <p:cNvPr id="281" name="Google Shape;281;p48"/>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[Assuming you execute on your roadmap, what’s next for your product?  What are some ambitious goals you think this product can achieve?]</a:t>
            </a:r>
            <a:endParaRPr/>
          </a:p>
        </p:txBody>
      </p:sp>
      <p:sp>
        <p:nvSpPr>
          <p:cNvPr id="282" name="Google Shape;282;p48"/>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457200" y="834727"/>
            <a:ext cx="8229600" cy="13893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[Title]</a:t>
            </a:r>
            <a:endParaRPr sz="500"/>
          </a:p>
        </p:txBody>
      </p:sp>
      <p:sp>
        <p:nvSpPr>
          <p:cNvPr id="137" name="Google Shape;137;p31"/>
          <p:cNvSpPr txBox="1"/>
          <p:nvPr>
            <p:ph idx="1" type="body"/>
          </p:nvPr>
        </p:nvSpPr>
        <p:spPr>
          <a:xfrm>
            <a:off x="457200" y="2195525"/>
            <a:ext cx="5900700" cy="1003500"/>
          </a:xfrm>
          <a:prstGeom prst="rect">
            <a:avLst/>
          </a:prstGeom>
          <a:noFill/>
          <a:ln>
            <a:noFill/>
          </a:ln>
        </p:spPr>
        <p:txBody>
          <a:bodyPr anchorCtr="0" anchor="t" bIns="0" lIns="0" spcFirstLastPara="1" rIns="0" wrap="square" tIns="0">
            <a:noAutofit/>
          </a:bodyPr>
          <a:lstStyle/>
          <a:p>
            <a:pPr indent="0" lvl="0" marL="0" marR="0" rtl="0" algn="l">
              <a:lnSpc>
                <a:spcPct val="131250"/>
              </a:lnSpc>
              <a:spcBef>
                <a:spcPts val="0"/>
              </a:spcBef>
              <a:spcAft>
                <a:spcPts val="0"/>
              </a:spcAft>
              <a:buClr>
                <a:srgbClr val="9CBDD8"/>
              </a:buClr>
              <a:buFont typeface="Open Sans"/>
              <a:buNone/>
            </a:pPr>
            <a:r>
              <a:rPr lang="en"/>
              <a:t>[Subtitle]</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rPr b="1" lang="en"/>
              <a:t>Product Owner: [Your Name]</a:t>
            </a:r>
            <a:endParaRPr b="1"/>
          </a:p>
          <a:p>
            <a:pPr indent="0" lvl="0" marL="0" marR="0" rtl="0" algn="l">
              <a:lnSpc>
                <a:spcPct val="131250"/>
              </a:lnSpc>
              <a:spcBef>
                <a:spcPts val="0"/>
              </a:spcBef>
              <a:spcAft>
                <a:spcPts val="0"/>
              </a:spcAft>
              <a:buClr>
                <a:srgbClr val="9CBDD8"/>
              </a:buClr>
              <a:buFont typeface="Open Sans"/>
              <a:buNone/>
            </a:pPr>
            <a:r>
              <a:t/>
            </a:r>
            <a:endParaRPr sz="500"/>
          </a:p>
        </p:txBody>
      </p:sp>
      <p:sp>
        <p:nvSpPr>
          <p:cNvPr id="138" name="Google Shape;138;p31"/>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2"/>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Why Are We Here?</a:t>
            </a:r>
            <a:endParaRPr sz="500"/>
          </a:p>
        </p:txBody>
      </p:sp>
      <p:sp>
        <p:nvSpPr>
          <p:cNvPr id="144" name="Google Shape;144;p32"/>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45" name="Google Shape;145;p32"/>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Background</a:t>
            </a:r>
            <a:endParaRPr sz="500"/>
          </a:p>
        </p:txBody>
      </p:sp>
      <p:sp>
        <p:nvSpPr>
          <p:cNvPr id="146" name="Google Shape;146;p32"/>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[Use these bullet points to outline the basic idea.  No detail yet, those will come later.  This slide is just a tease of what’s to come]</a:t>
            </a:r>
            <a:endParaRPr/>
          </a:p>
          <a:p>
            <a:pPr indent="0" lvl="0" marL="0" marR="0" rtl="0" algn="l">
              <a:lnSpc>
                <a:spcPct val="100000"/>
              </a:lnSpc>
              <a:spcBef>
                <a:spcPts val="700"/>
              </a:spcBef>
              <a:spcAft>
                <a:spcPts val="0"/>
              </a:spcAft>
              <a:buNone/>
            </a:pPr>
            <a:r>
              <a:t/>
            </a:r>
            <a:endParaRPr/>
          </a:p>
          <a:p>
            <a:pPr indent="0" lvl="0" marL="0" marR="0" rtl="0" algn="ctr">
              <a:lnSpc>
                <a:spcPct val="100000"/>
              </a:lnSpc>
              <a:spcBef>
                <a:spcPts val="700"/>
              </a:spcBef>
              <a:spcAft>
                <a:spcPts val="0"/>
              </a:spcAft>
              <a:buNone/>
            </a:pPr>
            <a:r>
              <a:rPr b="1" lang="en"/>
              <a:t>[Tagline for your app or idea]</a:t>
            </a:r>
            <a:endParaRPr b="1"/>
          </a:p>
        </p:txBody>
      </p:sp>
      <p:sp>
        <p:nvSpPr>
          <p:cNvPr id="147" name="Google Shape;147;p3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3"/>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Business Case</a:t>
            </a:r>
            <a:endParaRPr sz="500"/>
          </a:p>
        </p:txBody>
      </p:sp>
      <p:sp>
        <p:nvSpPr>
          <p:cNvPr id="153" name="Google Shape;153;p33"/>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4"/>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Where are we starting?</a:t>
            </a:r>
            <a:endParaRPr sz="500"/>
          </a:p>
        </p:txBody>
      </p:sp>
      <p:sp>
        <p:nvSpPr>
          <p:cNvPr id="159" name="Google Shape;159;p34"/>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60" name="Google Shape;160;p34"/>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Initial Focus</a:t>
            </a:r>
            <a:endParaRPr sz="500"/>
          </a:p>
        </p:txBody>
      </p:sp>
      <p:sp>
        <p:nvSpPr>
          <p:cNvPr id="161" name="Google Shape;161;p34"/>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162" name="Google Shape;162;p34"/>
          <p:cNvSpPr txBox="1"/>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rtl="0" algn="l">
              <a:spcBef>
                <a:spcPts val="700"/>
              </a:spcBef>
              <a:spcAft>
                <a:spcPts val="0"/>
              </a:spcAft>
              <a:buClr>
                <a:srgbClr val="2D3D4A"/>
              </a:buClr>
              <a:buSzPts val="1400"/>
              <a:buFont typeface="Cabin"/>
              <a:buChar char="•"/>
            </a:pPr>
            <a:r>
              <a:rPr lang="en" sz="1800">
                <a:solidFill>
                  <a:srgbClr val="2D3D4A"/>
                </a:solidFill>
                <a:latin typeface="Open Sans"/>
                <a:ea typeface="Open Sans"/>
                <a:cs typeface="Open Sans"/>
                <a:sym typeface="Open Sans"/>
              </a:rPr>
              <a:t>[Use this area to highlight your focus.  Why did you choose this focus?  It can be as simple as “this was assigned to me by my boss” or “this matches the company goals.]</a:t>
            </a:r>
            <a:endParaRPr sz="1800">
              <a:solidFill>
                <a:srgbClr val="2D3D4A"/>
              </a:solidFill>
              <a:latin typeface="Open Sans"/>
              <a:ea typeface="Open Sans"/>
              <a:cs typeface="Open Sans"/>
              <a:sym typeface="Open Sans"/>
            </a:endParaRPr>
          </a:p>
          <a:p>
            <a:pPr indent="-114300" lvl="0" marL="114300" rtl="0" algn="l">
              <a:spcBef>
                <a:spcPts val="700"/>
              </a:spcBef>
              <a:spcAft>
                <a:spcPts val="0"/>
              </a:spcAft>
              <a:buClr>
                <a:srgbClr val="2D3D4A"/>
              </a:buClr>
              <a:buSzPts val="1400"/>
              <a:buFont typeface="Cabin"/>
              <a:buChar char="•"/>
            </a:pPr>
            <a:r>
              <a:rPr lang="en" sz="1800">
                <a:solidFill>
                  <a:srgbClr val="2D3D4A"/>
                </a:solidFill>
                <a:latin typeface="Open Sans"/>
                <a:ea typeface="Open Sans"/>
                <a:cs typeface="Open Sans"/>
                <a:sym typeface="Open Sans"/>
              </a:rPr>
              <a:t>[</a:t>
            </a:r>
            <a:r>
              <a:rPr lang="en" sz="1800">
                <a:solidFill>
                  <a:srgbClr val="2E3D49"/>
                </a:solidFill>
                <a:latin typeface="Open Sans"/>
                <a:ea typeface="Open Sans"/>
                <a:cs typeface="Open Sans"/>
                <a:sym typeface="Open Sans"/>
              </a:rPr>
              <a:t>Clearly articulate what the pain is,</a:t>
            </a:r>
            <a:endParaRPr sz="1800">
              <a:solidFill>
                <a:srgbClr val="2E3D49"/>
              </a:solidFill>
              <a:latin typeface="Open Sans"/>
              <a:ea typeface="Open Sans"/>
              <a:cs typeface="Open Sans"/>
              <a:sym typeface="Open Sans"/>
            </a:endParaRPr>
          </a:p>
          <a:p>
            <a:pPr indent="0" lvl="0" marL="114300" rtl="0" algn="l">
              <a:spcBef>
                <a:spcPts val="700"/>
              </a:spcBef>
              <a:spcAft>
                <a:spcPts val="0"/>
              </a:spcAft>
              <a:buNone/>
            </a:pPr>
            <a:r>
              <a:rPr lang="en" sz="1800">
                <a:solidFill>
                  <a:srgbClr val="2E3D49"/>
                </a:solidFill>
                <a:highlight>
                  <a:srgbClr val="FFFFFF"/>
                </a:highlight>
                <a:latin typeface="Open Sans"/>
                <a:ea typeface="Open Sans"/>
                <a:cs typeface="Open Sans"/>
                <a:sym typeface="Open Sans"/>
              </a:rPr>
              <a:t>Included specific metrics to back up your claim,</a:t>
            </a:r>
            <a:endParaRPr sz="1800">
              <a:solidFill>
                <a:srgbClr val="2E3D49"/>
              </a:solidFill>
              <a:highlight>
                <a:srgbClr val="FFFFFF"/>
              </a:highlight>
              <a:latin typeface="Open Sans"/>
              <a:ea typeface="Open Sans"/>
              <a:cs typeface="Open Sans"/>
              <a:sym typeface="Open Sans"/>
            </a:endParaRPr>
          </a:p>
          <a:p>
            <a:pPr indent="0" lvl="0" marL="114300" rtl="0" algn="l">
              <a:spcBef>
                <a:spcPts val="700"/>
              </a:spcBef>
              <a:spcAft>
                <a:spcPts val="0"/>
              </a:spcAft>
              <a:buNone/>
            </a:pPr>
            <a:r>
              <a:rPr lang="en" sz="1800">
                <a:solidFill>
                  <a:srgbClr val="2E3D49"/>
                </a:solidFill>
                <a:highlight>
                  <a:srgbClr val="FFFFFF"/>
                </a:highlight>
                <a:latin typeface="Open Sans"/>
                <a:ea typeface="Open Sans"/>
                <a:cs typeface="Open Sans"/>
                <a:sym typeface="Open Sans"/>
              </a:rPr>
              <a:t>Included potential cause(s),</a:t>
            </a:r>
            <a:endParaRPr sz="1800">
              <a:solidFill>
                <a:srgbClr val="2E3D49"/>
              </a:solidFill>
              <a:highlight>
                <a:srgbClr val="FFFFFF"/>
              </a:highlight>
              <a:latin typeface="Open Sans"/>
              <a:ea typeface="Open Sans"/>
              <a:cs typeface="Open Sans"/>
              <a:sym typeface="Open Sans"/>
            </a:endParaRPr>
          </a:p>
          <a:p>
            <a:pPr indent="0" lvl="0" marL="114300" rtl="0" algn="l">
              <a:spcBef>
                <a:spcPts val="700"/>
              </a:spcBef>
              <a:spcAft>
                <a:spcPts val="0"/>
              </a:spcAft>
              <a:buNone/>
            </a:pPr>
            <a:r>
              <a:rPr lang="en" sz="1800">
                <a:solidFill>
                  <a:srgbClr val="2E3D49"/>
                </a:solidFill>
                <a:highlight>
                  <a:srgbClr val="FFFFFF"/>
                </a:highlight>
                <a:latin typeface="Open Sans"/>
                <a:ea typeface="Open Sans"/>
                <a:cs typeface="Open Sans"/>
                <a:sym typeface="Open Sans"/>
              </a:rPr>
              <a:t>Included a call to action that would resonate with stakeholders.]</a:t>
            </a:r>
            <a:endParaRPr sz="1800">
              <a:solidFill>
                <a:srgbClr val="2E3D49"/>
              </a:solidFill>
              <a:latin typeface="Open Sans"/>
              <a:ea typeface="Open Sans"/>
              <a:cs typeface="Open Sans"/>
              <a:sym typeface="Open Sans"/>
            </a:endParaRPr>
          </a:p>
          <a:p>
            <a:pPr indent="0" lvl="0" marL="114300" rtl="0" algn="l">
              <a:spcBef>
                <a:spcPts val="700"/>
              </a:spcBef>
              <a:spcAft>
                <a:spcPts val="0"/>
              </a:spcAft>
              <a:buNone/>
            </a:pPr>
            <a:r>
              <a:t/>
            </a:r>
            <a:endParaRPr sz="1800">
              <a:solidFill>
                <a:srgbClr val="2E3D49"/>
              </a:solidFill>
              <a:latin typeface="Open Sans"/>
              <a:ea typeface="Open Sans"/>
              <a:cs typeface="Open Sans"/>
              <a:sym typeface="Open Sans"/>
            </a:endParaRPr>
          </a:p>
          <a:p>
            <a:pPr indent="0" lvl="0" marL="0" rtl="0" algn="l">
              <a:spcBef>
                <a:spcPts val="0"/>
              </a:spcBef>
              <a:spcAft>
                <a:spcPts val="0"/>
              </a:spcAft>
              <a:buNone/>
            </a:pPr>
            <a:r>
              <a:t/>
            </a:r>
            <a:endParaRPr b="1" sz="1800">
              <a:solidFill>
                <a:srgbClr val="2D3D4A"/>
              </a:solidFill>
              <a:latin typeface="Open Sans"/>
              <a:ea typeface="Open Sans"/>
              <a:cs typeface="Open Sans"/>
              <a:sym typeface="Open Sans"/>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What’s </a:t>
            </a:r>
            <a:r>
              <a:rPr lang="en"/>
              <a:t>the problem</a:t>
            </a:r>
            <a:r>
              <a:rPr lang="en"/>
              <a:t>?</a:t>
            </a:r>
            <a:endParaRPr sz="500"/>
          </a:p>
        </p:txBody>
      </p:sp>
      <p:sp>
        <p:nvSpPr>
          <p:cNvPr id="168" name="Google Shape;168;p35"/>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69" name="Google Shape;169;p35"/>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Opportunity</a:t>
            </a:r>
            <a:endParaRPr sz="500"/>
          </a:p>
        </p:txBody>
      </p:sp>
      <p:sp>
        <p:nvSpPr>
          <p:cNvPr id="170" name="Google Shape;170;p35"/>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rtl="0" algn="l">
              <a:spcBef>
                <a:spcPts val="700"/>
              </a:spcBef>
              <a:spcAft>
                <a:spcPts val="0"/>
              </a:spcAft>
              <a:buSzPts val="1400"/>
              <a:buChar char="•"/>
            </a:pPr>
            <a:r>
              <a:rPr lang="en"/>
              <a:t>[Tell me about the problem.  What’s the issue that causing you to look into a new product?  Is there a company goal?  Is there competitive pressure?  What’s the scope of the problem that you’re trying to solve?  Give some details as to how big or small this problem is from a market perspective]</a:t>
            </a:r>
            <a:endParaRPr/>
          </a:p>
          <a:p>
            <a:pPr indent="-114300" lvl="0" marL="114300" rtl="0" algn="l">
              <a:spcBef>
                <a:spcPts val="700"/>
              </a:spcBef>
              <a:spcAft>
                <a:spcPts val="0"/>
              </a:spcAft>
              <a:buSzPts val="1400"/>
              <a:buChar char="•"/>
            </a:pPr>
            <a:r>
              <a:rPr lang="en"/>
              <a:t>[Use links and sources where possible.  This doesn’t need to be comprehensively footnoted, but quotes and numbers are always more believable when the source is mentioned]</a:t>
            </a:r>
            <a:endParaRPr/>
          </a:p>
          <a:p>
            <a:pPr indent="-114300" lvl="0" marL="114300" rtl="0" algn="l">
              <a:spcBef>
                <a:spcPts val="700"/>
              </a:spcBef>
              <a:spcAft>
                <a:spcPts val="0"/>
              </a:spcAft>
              <a:buSzPts val="1400"/>
              <a:buChar char="•"/>
            </a:pPr>
            <a:r>
              <a:rPr lang="en"/>
              <a:t>Provide at least two stats from your research to support your claim.  </a:t>
            </a:r>
            <a:r>
              <a:rPr b="1" lang="en"/>
              <a:t>Total Addressable market</a:t>
            </a:r>
            <a:r>
              <a:rPr lang="en"/>
              <a:t> is one, others could be competitor revenue, market saturation, market population or others].</a:t>
            </a:r>
            <a:endParaRPr/>
          </a:p>
          <a:p>
            <a:pPr indent="0" lvl="0" marL="0" marR="0" rtl="0" algn="l">
              <a:lnSpc>
                <a:spcPct val="100000"/>
              </a:lnSpc>
              <a:spcBef>
                <a:spcPts val="700"/>
              </a:spcBef>
              <a:spcAft>
                <a:spcPts val="0"/>
              </a:spcAft>
              <a:buNone/>
            </a:pPr>
            <a:r>
              <a:t/>
            </a:r>
            <a:endParaRPr/>
          </a:p>
        </p:txBody>
      </p:sp>
      <p:sp>
        <p:nvSpPr>
          <p:cNvPr id="171" name="Google Shape;171;p35"/>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What’s Our Solution?</a:t>
            </a:r>
            <a:endParaRPr sz="500"/>
          </a:p>
        </p:txBody>
      </p:sp>
      <p:sp>
        <p:nvSpPr>
          <p:cNvPr id="177" name="Google Shape;177;p36"/>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78" name="Google Shape;178;p36"/>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Proposal</a:t>
            </a:r>
            <a:endParaRPr sz="500"/>
          </a:p>
        </p:txBody>
      </p:sp>
      <p:sp>
        <p:nvSpPr>
          <p:cNvPr id="179" name="Google Shape;179;p36"/>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[State what you want to built.  Give brief details at a high level on functionality, just enough for readers to understand the proposal]</a:t>
            </a:r>
            <a:endParaRPr/>
          </a:p>
          <a:p>
            <a:pPr indent="0" lvl="0" marL="0" marR="0" rtl="0" algn="ctr">
              <a:lnSpc>
                <a:spcPct val="100000"/>
              </a:lnSpc>
              <a:spcBef>
                <a:spcPts val="700"/>
              </a:spcBef>
              <a:spcAft>
                <a:spcPts val="0"/>
              </a:spcAft>
              <a:buNone/>
            </a:pPr>
            <a:r>
              <a:t/>
            </a:r>
            <a:endParaRPr b="1"/>
          </a:p>
        </p:txBody>
      </p:sp>
      <p:sp>
        <p:nvSpPr>
          <p:cNvPr id="180" name="Google Shape;180;p3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What can we do?</a:t>
            </a:r>
            <a:endParaRPr sz="500"/>
          </a:p>
        </p:txBody>
      </p:sp>
      <p:sp>
        <p:nvSpPr>
          <p:cNvPr id="186" name="Google Shape;186;p37"/>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87" name="Google Shape;187;p37"/>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Return On Investment</a:t>
            </a:r>
            <a:endParaRPr sz="500"/>
          </a:p>
        </p:txBody>
      </p:sp>
      <p:sp>
        <p:nvSpPr>
          <p:cNvPr id="188" name="Google Shape;188;p37"/>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[What do you think this will cost?  What do you think this will produce in terms of revenue or cost savings?  What is the return on investment?   You don’t need to provide an extremely detailed business case here, that’s usually provided as supporting material.  This slide should be just enough for readers to understand the ROI and where it’s coming from.]</a:t>
            </a:r>
            <a:endParaRPr/>
          </a:p>
          <a:p>
            <a:pPr indent="-114300" lvl="0" marL="114300" marR="0" rtl="0" algn="l">
              <a:lnSpc>
                <a:spcPct val="100000"/>
              </a:lnSpc>
              <a:spcBef>
                <a:spcPts val="700"/>
              </a:spcBef>
              <a:spcAft>
                <a:spcPts val="0"/>
              </a:spcAft>
              <a:buClr>
                <a:srgbClr val="2D3D4A"/>
              </a:buClr>
              <a:buSzPts val="1400"/>
              <a:buFont typeface="Cabin"/>
              <a:buChar char="•"/>
            </a:pPr>
            <a:r>
              <a:rPr lang="en"/>
              <a:t>[Note that the level of detail should be tailored to the audience.  Some folks will like a detailed business case, others will like high level notes.  In this example we’re using high level notes only but this may not always be the case]</a:t>
            </a:r>
            <a:endParaRPr/>
          </a:p>
          <a:p>
            <a:pPr indent="0" lvl="0" marL="0" marR="0" rtl="0" algn="ctr">
              <a:lnSpc>
                <a:spcPct val="100000"/>
              </a:lnSpc>
              <a:spcBef>
                <a:spcPts val="700"/>
              </a:spcBef>
              <a:spcAft>
                <a:spcPts val="0"/>
              </a:spcAft>
              <a:buNone/>
            </a:pPr>
            <a:r>
              <a:t/>
            </a:r>
            <a:endParaRPr b="1"/>
          </a:p>
        </p:txBody>
      </p:sp>
      <p:sp>
        <p:nvSpPr>
          <p:cNvPr id="189" name="Google Shape;189;p37"/>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How will we know if we’re successful?</a:t>
            </a:r>
            <a:endParaRPr sz="500"/>
          </a:p>
        </p:txBody>
      </p:sp>
      <p:sp>
        <p:nvSpPr>
          <p:cNvPr id="195" name="Google Shape;195;p38"/>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96" name="Google Shape;196;p38"/>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Measurement</a:t>
            </a:r>
            <a:endParaRPr sz="500"/>
          </a:p>
        </p:txBody>
      </p:sp>
      <p:sp>
        <p:nvSpPr>
          <p:cNvPr id="197" name="Google Shape;197;p38"/>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[How will you measure success of your idea?  What is the goal for the first year?]</a:t>
            </a:r>
            <a:endParaRPr b="1"/>
          </a:p>
        </p:txBody>
      </p:sp>
      <p:sp>
        <p:nvSpPr>
          <p:cNvPr id="198" name="Google Shape;198;p38"/>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