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C03-AC65-44BE-9378-B92BCFE6E46F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F9E8-11AC-455B-8ABC-89BDF4B76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C03-AC65-44BE-9378-B92BCFE6E46F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F9E8-11AC-455B-8ABC-89BDF4B76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2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C03-AC65-44BE-9378-B92BCFE6E46F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F9E8-11AC-455B-8ABC-89BDF4B76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9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C03-AC65-44BE-9378-B92BCFE6E46F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F9E8-11AC-455B-8ABC-89BDF4B76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7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C03-AC65-44BE-9378-B92BCFE6E46F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F9E8-11AC-455B-8ABC-89BDF4B76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4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C03-AC65-44BE-9378-B92BCFE6E46F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F9E8-11AC-455B-8ABC-89BDF4B76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4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C03-AC65-44BE-9378-B92BCFE6E46F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F9E8-11AC-455B-8ABC-89BDF4B76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9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C03-AC65-44BE-9378-B92BCFE6E46F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F9E8-11AC-455B-8ABC-89BDF4B76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3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C03-AC65-44BE-9378-B92BCFE6E46F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F9E8-11AC-455B-8ABC-89BDF4B76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4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C03-AC65-44BE-9378-B92BCFE6E46F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F9E8-11AC-455B-8ABC-89BDF4B76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1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C03-AC65-44BE-9378-B92BCFE6E46F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F9E8-11AC-455B-8ABC-89BDF4B76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2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64C03-AC65-44BE-9378-B92BCFE6E46F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FF9E8-11AC-455B-8ABC-89BDF4B76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7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gif"/><Relationship Id="rId5" Type="http://schemas.openxmlformats.org/officeDocument/2006/relationships/image" Target="../media/image4.png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2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MSE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81982" y="3059424"/>
                <a:ext cx="5590572" cy="3351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200" dirty="0" smtClean="0"/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sz="12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sz="1200" dirty="0" smtClean="0"/>
              </a:p>
              <a:p>
                <a:endParaRPr lang="en-US" sz="1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200" dirty="0" smtClean="0"/>
              </a:p>
              <a:p>
                <a:endParaRPr lang="en-US" sz="1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1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82" y="3059424"/>
                <a:ext cx="5590572" cy="3351559"/>
              </a:xfrm>
              <a:prstGeom prst="rect">
                <a:avLst/>
              </a:prstGeom>
              <a:blipFill rotWithShape="0">
                <a:blip r:embed="rId2"/>
                <a:stretch>
                  <a:fillRect t="-1709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498351" y="2599814"/>
                <a:ext cx="137345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351" y="2599814"/>
                <a:ext cx="1373453" cy="2769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www.mathwords.com/d/d_assets/d4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75" y="1180588"/>
            <a:ext cx="369570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43445" y="3415277"/>
                <a:ext cx="3017942" cy="809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Scalar multiple rule: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sz="1200" b="0" dirty="0" smtClean="0">
                  <a:ea typeface="Cambria Math" panose="02040503050406030204" pitchFamily="18" charset="0"/>
                </a:endParaRPr>
              </a:p>
              <a:p>
                <a:endParaRPr lang="en-US" sz="1200" dirty="0" smtClean="0"/>
              </a:p>
              <a:p>
                <a:r>
                  <a:rPr lang="en-US" sz="1200" dirty="0" smtClean="0"/>
                  <a:t>Sum rule: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nary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𝑑𝑢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</m:e>
                    </m:nary>
                  </m:oMath>
                </a14:m>
                <a:endParaRPr lang="en-US" sz="120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445" y="3415277"/>
                <a:ext cx="3017942" cy="809068"/>
              </a:xfrm>
              <a:prstGeom prst="rect">
                <a:avLst/>
              </a:prstGeom>
              <a:blipFill rotWithShape="0">
                <a:blip r:embed="rId5"/>
                <a:stretch>
                  <a:fillRect l="-202" r="-7273" b="-48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ttp://www.mathwords.com/d/d_assets/d42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37" y="1137609"/>
            <a:ext cx="36957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643445" y="4860624"/>
                <a:ext cx="3158813" cy="358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Power rule: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445" y="4860624"/>
                <a:ext cx="3158813" cy="358368"/>
              </a:xfrm>
              <a:prstGeom prst="rect">
                <a:avLst/>
              </a:prstGeom>
              <a:blipFill rotWithShape="0">
                <a:blip r:embed="rId7"/>
                <a:stretch>
                  <a:fillRect l="-193"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643445" y="5496903"/>
                <a:ext cx="3867597" cy="358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Chain rule: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12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445" y="5496903"/>
                <a:ext cx="3867597" cy="358368"/>
              </a:xfrm>
              <a:prstGeom prst="rect">
                <a:avLst/>
              </a:prstGeom>
              <a:blipFill rotWithShape="0">
                <a:blip r:embed="rId8"/>
                <a:stretch>
                  <a:fillRect l="-158"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37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MSE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349489" y="2567055"/>
            <a:ext cx="5020049" cy="3536224"/>
            <a:chOff x="1349489" y="2567055"/>
            <a:chExt cx="5020049" cy="35362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/>
                <p:cNvSpPr/>
                <p:nvPr/>
              </p:nvSpPr>
              <p:spPr>
                <a:xfrm>
                  <a:off x="1349489" y="2567055"/>
                  <a:ext cx="4402637" cy="353622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120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sz="1200" dirty="0" smtClean="0"/>
                </a:p>
                <a:p>
                  <a:endParaRPr lang="en-US" sz="1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sz="1200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sz="1200" dirty="0" smtClean="0"/>
                </a:p>
                <a:p>
                  <a:endParaRPr lang="en-US" sz="12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sz="1200" dirty="0" smtClean="0"/>
                </a:p>
                <a:p>
                  <a:endParaRPr lang="en-US" sz="12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f>
                              <m:f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1200" dirty="0" smtClean="0"/>
                </a:p>
                <a:p>
                  <a:endParaRPr lang="en-US" sz="12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1200" dirty="0"/>
                </a:p>
                <a:p>
                  <a:endParaRPr lang="en-US" sz="1200" dirty="0"/>
                </a:p>
              </p:txBody>
            </p:sp>
          </mc:Choice>
          <mc:Fallback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489" y="2567055"/>
                  <a:ext cx="4402637" cy="35362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6207" b="-189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5752126" y="2773924"/>
              <a:ext cx="617412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[1.0]</a:t>
              </a:r>
            </a:p>
            <a:p>
              <a:endParaRPr lang="en-US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endParaRPr lang="en-US" sz="1200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sz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[</a:t>
              </a:r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1.1</a:t>
              </a:r>
              <a:r>
                <a:rPr lang="en-US" sz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]</a:t>
              </a:r>
            </a:p>
            <a:p>
              <a:endParaRPr lang="en-US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endParaRPr lang="en-US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endParaRPr lang="en-US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[1.2]</a:t>
              </a:r>
            </a:p>
            <a:p>
              <a:endParaRPr lang="en-US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endParaRPr lang="en-US" sz="1200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endParaRPr lang="en-US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[1.3]</a:t>
              </a:r>
            </a:p>
            <a:p>
              <a:endParaRPr lang="en-US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endParaRPr lang="en-US" sz="1200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endParaRPr lang="en-US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[1.4]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6671053" y="4350260"/>
                <a:ext cx="3630801" cy="4865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053" y="4350260"/>
                <a:ext cx="3630801" cy="4865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6671053" y="5015570"/>
                <a:ext cx="3625095" cy="4853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053" y="5015570"/>
                <a:ext cx="3625095" cy="4853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71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48000" y="1990946"/>
                <a:ext cx="6557108" cy="1503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000" i="1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US" sz="1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	</a:t>
                </a:r>
                <a:r>
                  <a:rPr lang="en-US" sz="10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The </a:t>
                </a:r>
                <a:r>
                  <a:rPr lang="en-US" sz="1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number of training examples</a:t>
                </a:r>
              </a:p>
              <a:p>
                <a:pPr indent="45720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0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000" i="1" baseline="30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000" i="1" baseline="30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000" i="1" baseline="30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10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1000" i="1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1000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1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input vector for the </a:t>
                </a:r>
                <a:r>
                  <a:rPr lang="en-US" sz="1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000" baseline="30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1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training example</a:t>
                </a:r>
                <a:endPara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0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000" i="1" baseline="30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000" i="1" baseline="30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000" i="1" baseline="30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1000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1000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The </a:t>
                </a:r>
                <a:r>
                  <a:rPr lang="en-US" sz="1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class label for the </a:t>
                </a:r>
                <a:r>
                  <a:rPr lang="en-US" sz="1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000" baseline="30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1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training example</a:t>
                </a:r>
                <a:endPara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Ѳ	</a:t>
                </a:r>
                <a:r>
                  <a:rPr lang="en-US" sz="1000" dirty="0" smtClean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 </a:t>
                </a:r>
                <a:r>
                  <a:rPr lang="en-US" sz="1000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1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chosen parameter values or “weights”</a:t>
                </a:r>
                <a:r>
                  <a:rPr lang="en-US" sz="1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(Ѳ</a:t>
                </a:r>
                <a:r>
                  <a:rPr lang="en-US" sz="1000" baseline="-25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0</a:t>
                </a:r>
                <a:r>
                  <a:rPr lang="en-US" sz="1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, Ѳ</a:t>
                </a:r>
                <a:r>
                  <a:rPr lang="en-US" sz="1000" baseline="-25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1</a:t>
                </a:r>
                <a:r>
                  <a:rPr lang="en-US" sz="1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, Ѳ</a:t>
                </a:r>
                <a:r>
                  <a:rPr lang="en-US" sz="1000" baseline="-25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2</a:t>
                </a:r>
                <a:r>
                  <a:rPr lang="en-US" sz="1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)</a:t>
                </a:r>
                <a:endPara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1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000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The </a:t>
                </a:r>
                <a:r>
                  <a:rPr lang="en-US" sz="1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algorithm’s prediction for the </a:t>
                </a:r>
                <a:r>
                  <a:rPr lang="en-US" sz="1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000" baseline="30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1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training </a:t>
                </a:r>
                <a:r>
                  <a:rPr lang="en-US" sz="1000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</a:t>
                </a:r>
                <a:r>
                  <a:rPr lang="en-US" sz="1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using the parameters </a:t>
                </a:r>
                <a:r>
                  <a:rPr lang="en-US" sz="1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Ѳ.</a:t>
                </a:r>
                <a:endPara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990946"/>
                <a:ext cx="6557108" cy="1503873"/>
              </a:xfrm>
              <a:prstGeom prst="rect">
                <a:avLst/>
              </a:prstGeom>
              <a:blipFill rotWithShape="0">
                <a:blip r:embed="rId3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91" y="4576739"/>
            <a:ext cx="2765679" cy="54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7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MSE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979476" y="2135588"/>
                <a:ext cx="3561261" cy="34692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b="0" dirty="0" smtClean="0">
                    <a:ea typeface="Cambria Math" panose="02040503050406030204" pitchFamily="18" charset="0"/>
                  </a:rPr>
                  <a:t>Cost Function – “One Half Mean Squared Error”: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200" dirty="0" smtClean="0"/>
              </a:p>
              <a:p>
                <a:endParaRPr lang="en-US" sz="1200" dirty="0"/>
              </a:p>
              <a:p>
                <a:r>
                  <a:rPr lang="en-US" sz="1200" dirty="0" smtClean="0"/>
                  <a:t>Objective: 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200" dirty="0" smtClean="0"/>
              </a:p>
              <a:p>
                <a:endParaRPr lang="en-US" sz="1200" dirty="0"/>
              </a:p>
              <a:p>
                <a:r>
                  <a:rPr lang="en-US" sz="1200" dirty="0" smtClean="0"/>
                  <a:t>Update rules:	</a:t>
                </a:r>
                <a:endParaRPr lang="en-US" sz="12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 smtClean="0"/>
              </a:p>
              <a:p>
                <a:endParaRPr lang="en-US" sz="1200" dirty="0"/>
              </a:p>
              <a:p>
                <a:r>
                  <a:rPr lang="en-US" sz="1200" dirty="0" smtClean="0"/>
                  <a:t>Derivatives:</a:t>
                </a:r>
              </a:p>
              <a:p>
                <a:endParaRPr lang="en-US" sz="1200" dirty="0" smtClean="0"/>
              </a:p>
              <a:p>
                <a:endParaRPr lang="en-US" sz="12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76" y="2135588"/>
                <a:ext cx="3561261" cy="3469283"/>
              </a:xfrm>
              <a:prstGeom prst="rect">
                <a:avLst/>
              </a:prstGeom>
              <a:blipFill rotWithShape="0">
                <a:blip r:embed="rId2"/>
                <a:stretch>
                  <a:fillRect l="-171" t="-5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359877" y="5153148"/>
                <a:ext cx="3110523" cy="1285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1200" dirty="0" smtClean="0"/>
              </a:p>
              <a:p>
                <a:endParaRPr lang="en-US" sz="1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sz="1200" dirty="0" smtClean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877" y="5153148"/>
                <a:ext cx="3110523" cy="1285224"/>
              </a:xfrm>
              <a:prstGeom prst="rect">
                <a:avLst/>
              </a:prstGeom>
              <a:blipFill rotWithShape="0">
                <a:blip r:embed="rId3"/>
                <a:stretch>
                  <a:fillRect t="-44550" b="-68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75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1D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64708" y="2778369"/>
                <a:ext cx="1242327" cy="350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708" y="2778369"/>
                <a:ext cx="1242327" cy="350609"/>
              </a:xfrm>
              <a:prstGeom prst="rect">
                <a:avLst/>
              </a:prstGeom>
              <a:blipFill rotWithShape="0">
                <a:blip r:embed="rId2"/>
                <a:stretch>
                  <a:fillRect l="-2451" t="-3509" r="-3431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767943" y="3772435"/>
                <a:ext cx="1972912" cy="3583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sz="1200" dirty="0" smtClean="0"/>
                  <a:t>,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943" y="3772435"/>
                <a:ext cx="1972912" cy="358303"/>
              </a:xfrm>
              <a:prstGeom prst="rect">
                <a:avLst/>
              </a:prstGeom>
              <a:blipFill rotWithShape="0">
                <a:blip r:embed="rId3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5038048"/>
                  </p:ext>
                </p:extLst>
              </p:nvPr>
            </p:nvGraphicFramePr>
            <p:xfrm>
              <a:off x="7574911" y="3304347"/>
              <a:ext cx="1703489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6197"/>
                    <a:gridCol w="535305"/>
                    <a:gridCol w="661987"/>
                  </a:tblGrid>
                  <a:tr h="374487">
                    <a:tc>
                      <a:txBody>
                        <a:bodyPr/>
                        <a:lstStyle/>
                        <a:p>
                          <a:r>
                            <a:rPr lang="en-US" sz="1100" dirty="0" err="1" smtClean="0"/>
                            <a:t>Itera-tion</a:t>
                          </a:r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anchor="ctr"/>
                    </a:tc>
                  </a:tr>
                  <a:tr h="171502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0.6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162515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2.4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0.48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137896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1.92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0.384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128909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1.536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0.307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151182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1.229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0.246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39932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0.983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0.197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39932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0.786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0.157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39932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0.629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0.126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39932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0.503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0.101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39932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0.403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0.081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5038048"/>
                  </p:ext>
                </p:extLst>
              </p:nvPr>
            </p:nvGraphicFramePr>
            <p:xfrm>
              <a:off x="7574911" y="3304347"/>
              <a:ext cx="1703489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6197"/>
                    <a:gridCol w="535305"/>
                    <a:gridCol w="661987"/>
                  </a:tblGrid>
                  <a:tr h="426720">
                    <a:tc>
                      <a:txBody>
                        <a:bodyPr/>
                        <a:lstStyle/>
                        <a:p>
                          <a:r>
                            <a:rPr lang="en-US" sz="1100" dirty="0" err="1" smtClean="0"/>
                            <a:t>Itera-tion</a:t>
                          </a:r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96591" t="-1429" r="-128409" b="-6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58716" t="-1429" r="-3670" b="-617143"/>
                          </a:stretch>
                        </a:blipFill>
                      </a:tcPr>
                    </a:tc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0.6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2.4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0.48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1.92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0.384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1.536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0.307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1.229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0.246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0.983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0.197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0.786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0.157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0.629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0.126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0.503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0.101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0.403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0.081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484339" y="4435351"/>
                <a:ext cx="13875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339" y="4435351"/>
                <a:ext cx="138755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965" r="-35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76520" y="4592156"/>
                <a:ext cx="600614" cy="240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520" y="4592156"/>
                <a:ext cx="600614" cy="240387"/>
              </a:xfrm>
              <a:prstGeom prst="rect">
                <a:avLst/>
              </a:prstGeom>
              <a:blipFill rotWithShape="0">
                <a:blip r:embed="rId6"/>
                <a:stretch>
                  <a:fillRect l="-6122" r="-9184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0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2D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/>
            </p:nvGraphicFramePr>
            <p:xfrm>
              <a:off x="7574911" y="3304347"/>
              <a:ext cx="1703489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6197"/>
                    <a:gridCol w="535305"/>
                    <a:gridCol w="661987"/>
                  </a:tblGrid>
                  <a:tr h="374487">
                    <a:tc>
                      <a:txBody>
                        <a:bodyPr/>
                        <a:lstStyle/>
                        <a:p>
                          <a:r>
                            <a:rPr lang="en-US" sz="1100" dirty="0" err="1" smtClean="0"/>
                            <a:t>Itera-tion</a:t>
                          </a:r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anchor="ctr"/>
                    </a:tc>
                  </a:tr>
                  <a:tr h="171502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0.6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162515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2.4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0.48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137896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1.92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0.384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128909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1.536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0.307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151182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1.229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0.246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39932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0.983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0.197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39932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0.786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0.157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39932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0.629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0.126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39932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0.503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0.101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39932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0.403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0.081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/>
            </p:nvGraphicFramePr>
            <p:xfrm>
              <a:off x="7574911" y="3304347"/>
              <a:ext cx="1703489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6197"/>
                    <a:gridCol w="535305"/>
                    <a:gridCol w="661987"/>
                  </a:tblGrid>
                  <a:tr h="426720">
                    <a:tc>
                      <a:txBody>
                        <a:bodyPr/>
                        <a:lstStyle/>
                        <a:p>
                          <a:r>
                            <a:rPr lang="en-US" sz="1100" dirty="0" err="1" smtClean="0"/>
                            <a:t>Itera-tion</a:t>
                          </a:r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6591" t="-1429" r="-128409" b="-6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58716" t="-1429" r="-3670" b="-617143"/>
                          </a:stretch>
                        </a:blipFill>
                      </a:tcPr>
                    </a:tc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0.6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2.4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0.48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1.92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0.384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1.536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0.307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1.229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0.246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0.983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0.197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0.786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0.157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0.629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0.126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0.503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0.101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0.403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0.081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484339" y="4435351"/>
                <a:ext cx="13875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339" y="4435351"/>
                <a:ext cx="138755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965" r="-35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979476" y="2135588"/>
                <a:ext cx="3561261" cy="4107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b="0" dirty="0" smtClean="0">
                    <a:ea typeface="Cambria Math" panose="02040503050406030204" pitchFamily="18" charset="0"/>
                  </a:rPr>
                  <a:t>Function: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 smtClean="0"/>
              </a:p>
              <a:p>
                <a:endParaRPr lang="en-US" sz="1200" dirty="0"/>
              </a:p>
              <a:p>
                <a:r>
                  <a:rPr lang="en-US" sz="1200" dirty="0" smtClean="0"/>
                  <a:t>Objective: 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200" dirty="0" smtClean="0"/>
              </a:p>
              <a:p>
                <a:endParaRPr lang="en-US" sz="1200" dirty="0"/>
              </a:p>
              <a:p>
                <a:r>
                  <a:rPr lang="en-US" sz="1200" dirty="0" smtClean="0"/>
                  <a:t>Update rules:	</a:t>
                </a:r>
                <a:endParaRPr lang="en-US" sz="12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 smtClean="0"/>
              </a:p>
              <a:p>
                <a:endParaRPr lang="en-US" sz="1200" dirty="0"/>
              </a:p>
              <a:p>
                <a:r>
                  <a:rPr lang="en-US" sz="1200" dirty="0" smtClean="0"/>
                  <a:t>Derivatives:</a:t>
                </a:r>
              </a:p>
              <a:p>
                <a:endParaRPr lang="en-US" sz="1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 smtClean="0"/>
              </a:p>
              <a:p>
                <a:endParaRPr lang="en-US" sz="1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 smtClean="0"/>
              </a:p>
              <a:p>
                <a:endParaRPr lang="en-US" sz="1200" dirty="0" smtClean="0"/>
              </a:p>
              <a:p>
                <a:endParaRPr lang="en-US" sz="12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76" y="2135588"/>
                <a:ext cx="3561261" cy="4107791"/>
              </a:xfrm>
              <a:prstGeom prst="rect">
                <a:avLst/>
              </a:prstGeom>
              <a:blipFill rotWithShape="0">
                <a:blip r:embed="rId4"/>
                <a:stretch>
                  <a:fillRect l="-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26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7642"/>
            <a:ext cx="5454396" cy="211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677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imize}} \; J(\theta_0,\theta_1)&#10;$&#10;% \delta_i^{(l)} = \left(\sum_j W_{ji}^{(l)} \delta_j^{(l+1)}\right) f'(z_i^{(l)})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quad\theta_0 := \theta_0 - \alpha &#10; \frac{1}{m} \sum\limits^{m}_{i=1} \left( h_\theta(x^{(i)}) - y^{(i)} \right)&#10;$&#10;&#10;$&#10;\quad\theta_1 := \theta_1 - \alpha &#10; \frac{1}{m} \sum\limits^{m}_{i=1} \left( h_\theta(x^{(i)}) - y^{(i)} \right)\cdot x^{(i)}&#10;$&#10;&#10;\}&#10;% \delta_i^{(l)} = \left(\sum_j W_{ji}^{(l)} \delta_j^{(l+1)}\right) f'(z_i^{(l)})&#10;&#10;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8364</TotalTime>
  <Words>142</Words>
  <Application>Microsoft Office PowerPoint</Application>
  <PresentationFormat>Widescreen</PresentationFormat>
  <Paragraphs>151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Gradient Descent MSE</vt:lpstr>
      <vt:lpstr>Gradient Descent MSE</vt:lpstr>
      <vt:lpstr>PowerPoint Presentation</vt:lpstr>
      <vt:lpstr>Gradient Descent MSE</vt:lpstr>
      <vt:lpstr>Gradient Descent 1D</vt:lpstr>
      <vt:lpstr>Gradient Descent 2D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McCormick</dc:creator>
  <cp:lastModifiedBy>Chris McCormick</cp:lastModifiedBy>
  <cp:revision>21</cp:revision>
  <dcterms:created xsi:type="dcterms:W3CDTF">2014-02-26T23:18:17Z</dcterms:created>
  <dcterms:modified xsi:type="dcterms:W3CDTF">2019-03-30T02:54:16Z</dcterms:modified>
</cp:coreProperties>
</file>