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0" r:id="rId4"/>
    <p:sldId id="257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7B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7071-AAF4-41AB-B1FD-78D012C2F128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0FF5-776D-4D49-9783-EFD476DA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1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7071-AAF4-41AB-B1FD-78D012C2F128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0FF5-776D-4D49-9783-EFD476DA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59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7071-AAF4-41AB-B1FD-78D012C2F128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0FF5-776D-4D49-9783-EFD476DA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25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7071-AAF4-41AB-B1FD-78D012C2F128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0FF5-776D-4D49-9783-EFD476DA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26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7071-AAF4-41AB-B1FD-78D012C2F128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0FF5-776D-4D49-9783-EFD476DA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39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7071-AAF4-41AB-B1FD-78D012C2F128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0FF5-776D-4D49-9783-EFD476DA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69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7071-AAF4-41AB-B1FD-78D012C2F128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0FF5-776D-4D49-9783-EFD476DA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8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7071-AAF4-41AB-B1FD-78D012C2F128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0FF5-776D-4D49-9783-EFD476DA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5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7071-AAF4-41AB-B1FD-78D012C2F128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0FF5-776D-4D49-9783-EFD476DA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9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7071-AAF4-41AB-B1FD-78D012C2F128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0FF5-776D-4D49-9783-EFD476DA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01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7071-AAF4-41AB-B1FD-78D012C2F128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0FF5-776D-4D49-9783-EFD476DA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75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37071-AAF4-41AB-B1FD-78D012C2F128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40FF5-776D-4D49-9783-EFD476DA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7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26674" y="242471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26674" y="265331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26674" y="288191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26674" y="311051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26674" y="333911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26674" y="356771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26674" y="379631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26674" y="4024919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26674" y="425351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26674" y="448211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26674" y="509171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540973" y="4779104"/>
            <a:ext cx="1" cy="2667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93274" y="1902987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Vector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072049" y="5437550"/>
            <a:ext cx="9378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10,000</a:t>
            </a:r>
          </a:p>
          <a:p>
            <a:pPr algn="ctr"/>
            <a:r>
              <a:rPr lang="en-US" sz="1050" i="1" dirty="0" smtClean="0"/>
              <a:t>positions</a:t>
            </a:r>
            <a:endParaRPr lang="en-US" sz="1050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849922" y="3872882"/>
            <a:ext cx="13520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 ‘1’ in the position corresponding to the word “ants”</a:t>
            </a:r>
            <a:endParaRPr lang="en-US" sz="10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4588401" y="3176487"/>
            <a:ext cx="825572" cy="825572"/>
            <a:chOff x="4768149" y="3264877"/>
            <a:chExt cx="825572" cy="825572"/>
          </a:xfrm>
        </p:grpSpPr>
        <p:sp>
          <p:nvSpPr>
            <p:cNvPr id="29" name="Oval 28"/>
            <p:cNvSpPr/>
            <p:nvPr/>
          </p:nvSpPr>
          <p:spPr>
            <a:xfrm>
              <a:off x="4768149" y="3264877"/>
              <a:ext cx="825572" cy="82557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961965" y="3354498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3600" dirty="0" smtClean="0">
                  <a:latin typeface="Cambria Math" pitchFamily="18" charset="0"/>
                  <a:ea typeface="Cambria Math" pitchFamily="18" charset="0"/>
                </a:rPr>
                <a:t>Σ</a:t>
              </a:r>
              <a:endParaRPr lang="en-US" sz="1400" dirty="0"/>
            </a:p>
          </p:txBody>
        </p:sp>
      </p:grpSp>
      <p:cxnSp>
        <p:nvCxnSpPr>
          <p:cNvPr id="31" name="Straight Connector 30"/>
          <p:cNvCxnSpPr/>
          <p:nvPr/>
        </p:nvCxnSpPr>
        <p:spPr>
          <a:xfrm>
            <a:off x="5001187" y="4133317"/>
            <a:ext cx="0" cy="61647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128385" y="1478161"/>
            <a:ext cx="1739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Hidden Layer </a:t>
            </a:r>
            <a:r>
              <a:rPr lang="en-US" dirty="0" smtClean="0"/>
              <a:t>Linear Neurons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532264" y="5793569"/>
            <a:ext cx="9378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300 neurons</a:t>
            </a:r>
            <a:endParaRPr lang="en-US" sz="1050" i="1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798883" y="2607835"/>
            <a:ext cx="1663701" cy="954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798883" y="3789899"/>
            <a:ext cx="1663701" cy="110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798883" y="3665414"/>
            <a:ext cx="1663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6925129" y="1536588"/>
            <a:ext cx="825572" cy="825572"/>
            <a:chOff x="7104876" y="1583478"/>
            <a:chExt cx="825572" cy="825572"/>
          </a:xfrm>
        </p:grpSpPr>
        <p:sp>
          <p:nvSpPr>
            <p:cNvPr id="52" name="Oval 51"/>
            <p:cNvSpPr/>
            <p:nvPr/>
          </p:nvSpPr>
          <p:spPr>
            <a:xfrm>
              <a:off x="7104876" y="1583478"/>
              <a:ext cx="825572" cy="82557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298692" y="1673099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3600" dirty="0" smtClean="0">
                  <a:latin typeface="Cambria Math" pitchFamily="18" charset="0"/>
                  <a:ea typeface="Cambria Math" pitchFamily="18" charset="0"/>
                </a:rPr>
                <a:t>Σ</a:t>
              </a:r>
              <a:endParaRPr lang="en-US" sz="1400" dirty="0"/>
            </a:p>
          </p:txBody>
        </p:sp>
      </p:grpSp>
      <p:cxnSp>
        <p:nvCxnSpPr>
          <p:cNvPr id="55" name="Straight Arrow Connector 54"/>
          <p:cNvCxnSpPr>
            <a:stCxn id="120" idx="6"/>
            <a:endCxn id="52" idx="2"/>
          </p:cNvCxnSpPr>
          <p:nvPr/>
        </p:nvCxnSpPr>
        <p:spPr>
          <a:xfrm flipV="1">
            <a:off x="5413973" y="1949374"/>
            <a:ext cx="1511156" cy="694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20" idx="6"/>
          </p:cNvCxnSpPr>
          <p:nvPr/>
        </p:nvCxnSpPr>
        <p:spPr>
          <a:xfrm>
            <a:off x="5413973" y="2643973"/>
            <a:ext cx="1511156" cy="3069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9" idx="6"/>
            <a:endCxn id="52" idx="2"/>
          </p:cNvCxnSpPr>
          <p:nvPr/>
        </p:nvCxnSpPr>
        <p:spPr>
          <a:xfrm flipV="1">
            <a:off x="5413973" y="1949374"/>
            <a:ext cx="1511156" cy="16398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26" idx="6"/>
            <a:endCxn id="52" idx="2"/>
          </p:cNvCxnSpPr>
          <p:nvPr/>
        </p:nvCxnSpPr>
        <p:spPr>
          <a:xfrm flipV="1">
            <a:off x="5413973" y="1949374"/>
            <a:ext cx="1511156" cy="3366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26" idx="6"/>
          </p:cNvCxnSpPr>
          <p:nvPr/>
        </p:nvCxnSpPr>
        <p:spPr>
          <a:xfrm>
            <a:off x="5413973" y="5315758"/>
            <a:ext cx="1511156" cy="3981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9" idx="6"/>
          </p:cNvCxnSpPr>
          <p:nvPr/>
        </p:nvCxnSpPr>
        <p:spPr>
          <a:xfrm>
            <a:off x="5413973" y="3589273"/>
            <a:ext cx="1511156" cy="21792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403943" y="858306"/>
            <a:ext cx="1862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Output </a:t>
            </a:r>
            <a:r>
              <a:rPr lang="en-US" dirty="0" smtClean="0"/>
              <a:t>Layer </a:t>
            </a:r>
            <a:r>
              <a:rPr lang="en-US" dirty="0" err="1" smtClean="0"/>
              <a:t>Softmax</a:t>
            </a:r>
            <a:r>
              <a:rPr lang="en-US" dirty="0" smtClean="0"/>
              <a:t> Classifier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6868993" y="6351705"/>
            <a:ext cx="9378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10,000 </a:t>
            </a:r>
            <a:r>
              <a:rPr lang="en-US" sz="1050" i="1" dirty="0" smtClean="0"/>
              <a:t>neurons</a:t>
            </a:r>
            <a:endParaRPr lang="en-US" sz="1050" i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095505" y="4138543"/>
            <a:ext cx="2510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62596" y="118396"/>
            <a:ext cx="7354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Skip gram neural network </a:t>
            </a:r>
            <a:r>
              <a:rPr lang="en-US" sz="3600" dirty="0" smtClean="0"/>
              <a:t>architecture</a:t>
            </a:r>
            <a:endParaRPr lang="en-US" sz="3600" dirty="0">
              <a:solidFill>
                <a:srgbClr val="FF0000"/>
              </a:solidFill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7886579" y="1733931"/>
            <a:ext cx="2124940" cy="430887"/>
            <a:chOff x="8066326" y="1780821"/>
            <a:chExt cx="2124940" cy="430887"/>
          </a:xfrm>
        </p:grpSpPr>
        <p:cxnSp>
          <p:nvCxnSpPr>
            <p:cNvPr id="60" name="Straight Arrow Connector 59"/>
            <p:cNvCxnSpPr/>
            <p:nvPr/>
          </p:nvCxnSpPr>
          <p:spPr>
            <a:xfrm>
              <a:off x="8066326" y="199179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8420518" y="1780821"/>
              <a:ext cx="177074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Probability that the word “</a:t>
              </a:r>
              <a:r>
                <a:rPr lang="en-US" sz="1100" b="1" dirty="0" smtClean="0"/>
                <a:t>abandon</a:t>
              </a:r>
              <a:r>
                <a:rPr lang="en-US" sz="1100" dirty="0" smtClean="0"/>
                <a:t>” appears nearby</a:t>
              </a:r>
              <a:endParaRPr lang="en-US" sz="1100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6922435" y="2524129"/>
            <a:ext cx="825572" cy="825572"/>
            <a:chOff x="7104876" y="1583478"/>
            <a:chExt cx="825572" cy="825572"/>
          </a:xfrm>
        </p:grpSpPr>
        <p:sp>
          <p:nvSpPr>
            <p:cNvPr id="90" name="Oval 89"/>
            <p:cNvSpPr/>
            <p:nvPr/>
          </p:nvSpPr>
          <p:spPr>
            <a:xfrm>
              <a:off x="7104876" y="1583478"/>
              <a:ext cx="825572" cy="82557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298692" y="1673099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3600" dirty="0" smtClean="0">
                  <a:latin typeface="Cambria Math" pitchFamily="18" charset="0"/>
                  <a:ea typeface="Cambria Math" pitchFamily="18" charset="0"/>
                </a:rPr>
                <a:t>Σ</a:t>
              </a:r>
              <a:endParaRPr lang="en-US" sz="1400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6922435" y="3511670"/>
            <a:ext cx="825572" cy="825572"/>
            <a:chOff x="7104876" y="1583478"/>
            <a:chExt cx="825572" cy="825572"/>
          </a:xfrm>
        </p:grpSpPr>
        <p:sp>
          <p:nvSpPr>
            <p:cNvPr id="93" name="Oval 92"/>
            <p:cNvSpPr/>
            <p:nvPr/>
          </p:nvSpPr>
          <p:spPr>
            <a:xfrm>
              <a:off x="7104876" y="1583478"/>
              <a:ext cx="825572" cy="82557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298692" y="1673099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3600" dirty="0" smtClean="0">
                  <a:latin typeface="Cambria Math" pitchFamily="18" charset="0"/>
                  <a:ea typeface="Cambria Math" pitchFamily="18" charset="0"/>
                </a:rPr>
                <a:t>Σ</a:t>
              </a:r>
              <a:endParaRPr lang="en-US" sz="14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6914311" y="5486752"/>
            <a:ext cx="825572" cy="825572"/>
            <a:chOff x="7104876" y="1583478"/>
            <a:chExt cx="825572" cy="825572"/>
          </a:xfrm>
        </p:grpSpPr>
        <p:sp>
          <p:nvSpPr>
            <p:cNvPr id="116" name="Oval 115"/>
            <p:cNvSpPr/>
            <p:nvPr/>
          </p:nvSpPr>
          <p:spPr>
            <a:xfrm>
              <a:off x="7104876" y="1583478"/>
              <a:ext cx="825572" cy="82557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298692" y="1673099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3600" dirty="0" smtClean="0">
                  <a:latin typeface="Cambria Math" pitchFamily="18" charset="0"/>
                  <a:ea typeface="Cambria Math" pitchFamily="18" charset="0"/>
                </a:rPr>
                <a:t>Σ</a:t>
              </a:r>
              <a:endParaRPr lang="en-US" sz="1400" dirty="0"/>
            </a:p>
          </p:txBody>
        </p:sp>
      </p:grpSp>
      <p:cxnSp>
        <p:nvCxnSpPr>
          <p:cNvPr id="28" name="Straight Arrow Connector 27"/>
          <p:cNvCxnSpPr>
            <a:stCxn id="120" idx="6"/>
            <a:endCxn id="90" idx="2"/>
          </p:cNvCxnSpPr>
          <p:nvPr/>
        </p:nvCxnSpPr>
        <p:spPr>
          <a:xfrm>
            <a:off x="5413973" y="2643973"/>
            <a:ext cx="1508462" cy="292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0" idx="6"/>
            <a:endCxn id="93" idx="2"/>
          </p:cNvCxnSpPr>
          <p:nvPr/>
        </p:nvCxnSpPr>
        <p:spPr>
          <a:xfrm>
            <a:off x="5413973" y="2643973"/>
            <a:ext cx="1508462" cy="1280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20" idx="6"/>
          </p:cNvCxnSpPr>
          <p:nvPr/>
        </p:nvCxnSpPr>
        <p:spPr>
          <a:xfrm>
            <a:off x="5413973" y="2643973"/>
            <a:ext cx="1526786" cy="309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7322524" y="4482119"/>
            <a:ext cx="0" cy="8382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/>
          <p:cNvGrpSpPr/>
          <p:nvPr/>
        </p:nvGrpSpPr>
        <p:grpSpPr>
          <a:xfrm>
            <a:off x="4588401" y="2231187"/>
            <a:ext cx="825572" cy="825572"/>
            <a:chOff x="4768149" y="3264877"/>
            <a:chExt cx="825572" cy="825572"/>
          </a:xfrm>
        </p:grpSpPr>
        <p:sp>
          <p:nvSpPr>
            <p:cNvPr id="120" name="Oval 119"/>
            <p:cNvSpPr/>
            <p:nvPr/>
          </p:nvSpPr>
          <p:spPr>
            <a:xfrm>
              <a:off x="4768149" y="3264877"/>
              <a:ext cx="825572" cy="82557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961965" y="3354498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3600" dirty="0" smtClean="0">
                  <a:latin typeface="Cambria Math" pitchFamily="18" charset="0"/>
                  <a:ea typeface="Cambria Math" pitchFamily="18" charset="0"/>
                </a:rPr>
                <a:t>Σ</a:t>
              </a:r>
              <a:endParaRPr lang="en-US" sz="1400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4588401" y="4902972"/>
            <a:ext cx="825572" cy="825572"/>
            <a:chOff x="4768149" y="3264877"/>
            <a:chExt cx="825572" cy="825572"/>
          </a:xfrm>
        </p:grpSpPr>
        <p:sp>
          <p:nvSpPr>
            <p:cNvPr id="126" name="Oval 125"/>
            <p:cNvSpPr/>
            <p:nvPr/>
          </p:nvSpPr>
          <p:spPr>
            <a:xfrm>
              <a:off x="4768149" y="3264877"/>
              <a:ext cx="825572" cy="82557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4961965" y="3354498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3600" dirty="0" smtClean="0">
                  <a:latin typeface="Cambria Math" pitchFamily="18" charset="0"/>
                  <a:ea typeface="Cambria Math" pitchFamily="18" charset="0"/>
                </a:rPr>
                <a:t>Σ</a:t>
              </a:r>
              <a:endParaRPr lang="en-US" sz="1400" dirty="0"/>
            </a:p>
          </p:txBody>
        </p:sp>
      </p:grpSp>
      <p:cxnSp>
        <p:nvCxnSpPr>
          <p:cNvPr id="79" name="Straight Arrow Connector 78"/>
          <p:cNvCxnSpPr>
            <a:stCxn id="29" idx="6"/>
            <a:endCxn id="90" idx="2"/>
          </p:cNvCxnSpPr>
          <p:nvPr/>
        </p:nvCxnSpPr>
        <p:spPr>
          <a:xfrm flipV="1">
            <a:off x="5413973" y="2936915"/>
            <a:ext cx="1508462" cy="652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29" idx="6"/>
            <a:endCxn id="93" idx="2"/>
          </p:cNvCxnSpPr>
          <p:nvPr/>
        </p:nvCxnSpPr>
        <p:spPr>
          <a:xfrm>
            <a:off x="5413973" y="3589273"/>
            <a:ext cx="1508462" cy="335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6" idx="6"/>
            <a:endCxn id="90" idx="2"/>
          </p:cNvCxnSpPr>
          <p:nvPr/>
        </p:nvCxnSpPr>
        <p:spPr>
          <a:xfrm flipV="1">
            <a:off x="5413973" y="2936915"/>
            <a:ext cx="1508462" cy="2378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26" idx="6"/>
            <a:endCxn id="93" idx="2"/>
          </p:cNvCxnSpPr>
          <p:nvPr/>
        </p:nvCxnSpPr>
        <p:spPr>
          <a:xfrm flipV="1">
            <a:off x="5413973" y="3924456"/>
            <a:ext cx="1508462" cy="1391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Group 137"/>
          <p:cNvGrpSpPr/>
          <p:nvPr/>
        </p:nvGrpSpPr>
        <p:grpSpPr>
          <a:xfrm>
            <a:off x="7886579" y="2721471"/>
            <a:ext cx="2124940" cy="430887"/>
            <a:chOff x="8066326" y="1780821"/>
            <a:chExt cx="2124940" cy="430887"/>
          </a:xfrm>
        </p:grpSpPr>
        <p:cxnSp>
          <p:nvCxnSpPr>
            <p:cNvPr id="139" name="Straight Arrow Connector 138"/>
            <p:cNvCxnSpPr/>
            <p:nvPr/>
          </p:nvCxnSpPr>
          <p:spPr>
            <a:xfrm>
              <a:off x="8066326" y="199179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8420518" y="1780821"/>
              <a:ext cx="177074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Probability that the word “</a:t>
              </a:r>
              <a:r>
                <a:rPr lang="en-US" sz="1100" b="1" dirty="0" smtClean="0"/>
                <a:t>ability</a:t>
              </a:r>
              <a:r>
                <a:rPr lang="en-US" sz="1100" dirty="0" smtClean="0"/>
                <a:t>” appears nearby</a:t>
              </a:r>
              <a:endParaRPr lang="en-US" sz="1100" dirty="0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7886579" y="3695175"/>
            <a:ext cx="2124940" cy="430887"/>
            <a:chOff x="8066326" y="1780821"/>
            <a:chExt cx="2124940" cy="430887"/>
          </a:xfrm>
        </p:grpSpPr>
        <p:cxnSp>
          <p:nvCxnSpPr>
            <p:cNvPr id="142" name="Straight Arrow Connector 141"/>
            <p:cNvCxnSpPr/>
            <p:nvPr/>
          </p:nvCxnSpPr>
          <p:spPr>
            <a:xfrm>
              <a:off x="8066326" y="199179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/>
            <p:cNvSpPr txBox="1"/>
            <p:nvPr/>
          </p:nvSpPr>
          <p:spPr>
            <a:xfrm>
              <a:off x="8420518" y="1780821"/>
              <a:ext cx="177074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Probability that the word “</a:t>
              </a:r>
              <a:r>
                <a:rPr lang="en-US" sz="1100" b="1" dirty="0" smtClean="0"/>
                <a:t>able</a:t>
              </a:r>
              <a:r>
                <a:rPr lang="en-US" sz="1100" dirty="0" smtClean="0"/>
                <a:t>” appears nearby</a:t>
              </a:r>
              <a:endParaRPr lang="en-US" sz="1100" dirty="0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7886579" y="5705083"/>
            <a:ext cx="2124940" cy="430887"/>
            <a:chOff x="8066326" y="1780821"/>
            <a:chExt cx="2124940" cy="430887"/>
          </a:xfrm>
        </p:grpSpPr>
        <p:cxnSp>
          <p:nvCxnSpPr>
            <p:cNvPr id="145" name="Straight Arrow Connector 144"/>
            <p:cNvCxnSpPr/>
            <p:nvPr/>
          </p:nvCxnSpPr>
          <p:spPr>
            <a:xfrm>
              <a:off x="8066326" y="199179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8420518" y="1780821"/>
              <a:ext cx="177074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Probability that the word “</a:t>
              </a:r>
              <a:r>
                <a:rPr lang="en-US" sz="1100" b="1" dirty="0" smtClean="0"/>
                <a:t>zone</a:t>
              </a:r>
              <a:r>
                <a:rPr lang="en-US" sz="1100" dirty="0" smtClean="0"/>
                <a:t>” appears nearby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95139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06421" y="247160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06421" y="270020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06421" y="292880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06421" y="315740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6421" y="338600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06421" y="361460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06421" y="384320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06421" y="4071809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06421" y="430040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06421" y="452900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06421" y="513860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720720" y="4825994"/>
            <a:ext cx="1" cy="2667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73021" y="1949877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Vector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51796" y="5484440"/>
            <a:ext cx="9378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10,000</a:t>
            </a:r>
          </a:p>
          <a:p>
            <a:pPr algn="ctr"/>
            <a:r>
              <a:rPr lang="en-US" sz="1050" i="1" dirty="0" smtClean="0"/>
              <a:t>positions</a:t>
            </a:r>
            <a:endParaRPr lang="en-US" sz="1050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1029669" y="3919772"/>
            <a:ext cx="13520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 ‘1’ in the position corresponding to the word “ants”</a:t>
            </a:r>
            <a:endParaRPr lang="en-US" sz="1000" dirty="0"/>
          </a:p>
        </p:txBody>
      </p:sp>
      <p:sp>
        <p:nvSpPr>
          <p:cNvPr id="29" name="Oval 28"/>
          <p:cNvSpPr/>
          <p:nvPr/>
        </p:nvSpPr>
        <p:spPr>
          <a:xfrm>
            <a:off x="4768149" y="3270804"/>
            <a:ext cx="825572" cy="82557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961965" y="3348676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dirty="0" smtClean="0">
                <a:latin typeface="Cambria Math" pitchFamily="18" charset="0"/>
                <a:ea typeface="Cambria Math" pitchFamily="18" charset="0"/>
              </a:rPr>
              <a:t>Σ</a:t>
            </a:r>
            <a:endParaRPr lang="en-US" sz="14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5180935" y="4263076"/>
            <a:ext cx="0" cy="486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768149" y="4879093"/>
            <a:ext cx="825572" cy="82557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961965" y="4988345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dirty="0" smtClean="0">
                <a:latin typeface="Cambria Math" pitchFamily="18" charset="0"/>
                <a:ea typeface="Cambria Math" pitchFamily="18" charset="0"/>
              </a:rPr>
              <a:t>Σ</a:t>
            </a:r>
            <a:endParaRPr lang="en-US" sz="1400" dirty="0"/>
          </a:p>
        </p:txBody>
      </p:sp>
      <p:sp>
        <p:nvSpPr>
          <p:cNvPr id="34" name="Oval 33"/>
          <p:cNvSpPr/>
          <p:nvPr/>
        </p:nvSpPr>
        <p:spPr>
          <a:xfrm>
            <a:off x="4768149" y="2128782"/>
            <a:ext cx="825572" cy="82557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961965" y="2212581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dirty="0" smtClean="0">
                <a:latin typeface="Cambria Math" pitchFamily="18" charset="0"/>
                <a:ea typeface="Cambria Math" pitchFamily="18" charset="0"/>
              </a:rPr>
              <a:t>Σ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4334586" y="1357527"/>
            <a:ext cx="1692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Hidden Layer Linear Neurons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712011" y="5840459"/>
            <a:ext cx="9378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300 neurons</a:t>
            </a:r>
            <a:endParaRPr lang="en-US" sz="1050" i="1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978630" y="2654725"/>
            <a:ext cx="1663701" cy="954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978630" y="3836789"/>
            <a:ext cx="1663701" cy="110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978630" y="3712304"/>
            <a:ext cx="1663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348696" y="3270804"/>
            <a:ext cx="825572" cy="8255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7542512" y="3360530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dirty="0" smtClean="0">
                <a:latin typeface="Cambria Math" pitchFamily="18" charset="0"/>
                <a:ea typeface="Cambria Math" pitchFamily="18" charset="0"/>
              </a:rPr>
              <a:t>Σ</a:t>
            </a:r>
            <a:endParaRPr lang="en-US" sz="1400" dirty="0"/>
          </a:p>
        </p:txBody>
      </p:sp>
      <p:cxnSp>
        <p:nvCxnSpPr>
          <p:cNvPr id="55" name="Straight Arrow Connector 54"/>
          <p:cNvCxnSpPr>
            <a:stCxn id="34" idx="6"/>
            <a:endCxn id="52" idx="2"/>
          </p:cNvCxnSpPr>
          <p:nvPr/>
        </p:nvCxnSpPr>
        <p:spPr>
          <a:xfrm>
            <a:off x="5593721" y="2541568"/>
            <a:ext cx="1754975" cy="11420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9" idx="6"/>
            <a:endCxn id="52" idx="2"/>
          </p:cNvCxnSpPr>
          <p:nvPr/>
        </p:nvCxnSpPr>
        <p:spPr>
          <a:xfrm>
            <a:off x="5593721" y="3683590"/>
            <a:ext cx="17549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2" idx="6"/>
            <a:endCxn id="52" idx="2"/>
          </p:cNvCxnSpPr>
          <p:nvPr/>
        </p:nvCxnSpPr>
        <p:spPr>
          <a:xfrm flipV="1">
            <a:off x="5593721" y="3683590"/>
            <a:ext cx="1754975" cy="1608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8327784" y="3714998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132832" y="2291721"/>
            <a:ext cx="1257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Output </a:t>
            </a:r>
          </a:p>
          <a:p>
            <a:pPr algn="ctr"/>
            <a:r>
              <a:rPr lang="en-US" dirty="0" err="1" smtClean="0"/>
              <a:t>Softmax</a:t>
            </a:r>
            <a:r>
              <a:rPr lang="en-US" dirty="0" smtClean="0"/>
              <a:t> Neuron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9886936" y="3384581"/>
            <a:ext cx="1694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Probability, for each word in the vocabulary, of appearing near the input word.</a:t>
            </a:r>
            <a:endParaRPr lang="en-US" sz="1200" b="1" dirty="0"/>
          </a:p>
        </p:txBody>
      </p:sp>
      <p:sp>
        <p:nvSpPr>
          <p:cNvPr id="82" name="Rectangle 81"/>
          <p:cNvSpPr/>
          <p:nvPr/>
        </p:nvSpPr>
        <p:spPr>
          <a:xfrm>
            <a:off x="8963413" y="2954354"/>
            <a:ext cx="583222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0.0021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786100" y="4509457"/>
            <a:ext cx="9378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10,000</a:t>
            </a:r>
          </a:p>
          <a:p>
            <a:pPr algn="ctr"/>
            <a:r>
              <a:rPr lang="en-US" sz="1050" i="1" dirty="0" smtClean="0"/>
              <a:t>positions</a:t>
            </a:r>
            <a:endParaRPr lang="en-US" sz="1050" i="1" dirty="0"/>
          </a:p>
        </p:txBody>
      </p:sp>
      <p:sp>
        <p:nvSpPr>
          <p:cNvPr id="96" name="Rectangle 95"/>
          <p:cNvSpPr/>
          <p:nvPr/>
        </p:nvSpPr>
        <p:spPr>
          <a:xfrm>
            <a:off x="8963413" y="3180448"/>
            <a:ext cx="583222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0.0471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963413" y="3406542"/>
            <a:ext cx="583222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0.0063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8963413" y="3632635"/>
            <a:ext cx="583222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0.0005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8968155" y="4246674"/>
            <a:ext cx="583222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0.0316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>
            <a:off x="9257325" y="3921700"/>
            <a:ext cx="1" cy="2667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7292559" y="4175810"/>
            <a:ext cx="9378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/>
              <a:t>1</a:t>
            </a:r>
            <a:r>
              <a:rPr lang="en-US" sz="1050" i="1" dirty="0" smtClean="0"/>
              <a:t> neuron</a:t>
            </a:r>
            <a:endParaRPr lang="en-US" sz="1050" i="1" dirty="0"/>
          </a:p>
        </p:txBody>
      </p:sp>
      <p:sp>
        <p:nvSpPr>
          <p:cNvPr id="102" name="Right Brace 101"/>
          <p:cNvSpPr/>
          <p:nvPr/>
        </p:nvSpPr>
        <p:spPr>
          <a:xfrm>
            <a:off x="9657466" y="2933692"/>
            <a:ext cx="176875" cy="1548110"/>
          </a:xfrm>
          <a:prstGeom prst="rightBrace">
            <a:avLst>
              <a:gd name="adj1" fmla="val 4981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275252" y="4185433"/>
            <a:ext cx="2510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62596" y="118396"/>
            <a:ext cx="1350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Skip gram neural network </a:t>
            </a:r>
            <a:r>
              <a:rPr lang="en-US" sz="3600" dirty="0" smtClean="0"/>
              <a:t>architecture – </a:t>
            </a:r>
            <a:r>
              <a:rPr lang="en-US" sz="3600" dirty="0" smtClean="0">
                <a:solidFill>
                  <a:srgbClr val="FF0000"/>
                </a:solidFill>
              </a:rPr>
              <a:t>Single </a:t>
            </a:r>
            <a:r>
              <a:rPr lang="en-US" sz="3600" dirty="0" err="1" smtClean="0">
                <a:solidFill>
                  <a:srgbClr val="FF0000"/>
                </a:solidFill>
              </a:rPr>
              <a:t>Softmax</a:t>
            </a:r>
            <a:r>
              <a:rPr lang="en-US" sz="3600" dirty="0" smtClean="0">
                <a:solidFill>
                  <a:srgbClr val="FF0000"/>
                </a:solidFill>
              </a:rPr>
              <a:t> Representation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434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06421" y="247160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06421" y="270020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06421" y="292880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06421" y="315740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6421" y="338600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06421" y="361460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06421" y="384320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06421" y="4071809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06421" y="430040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06421" y="452900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06421" y="513860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720720" y="4825994"/>
            <a:ext cx="1" cy="2667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73021" y="1949877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Vector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51796" y="5484440"/>
            <a:ext cx="9378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10,000</a:t>
            </a:r>
          </a:p>
          <a:p>
            <a:pPr algn="ctr"/>
            <a:r>
              <a:rPr lang="en-US" sz="1050" i="1" dirty="0" smtClean="0"/>
              <a:t>positions</a:t>
            </a:r>
            <a:endParaRPr lang="en-US" sz="1050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1029669" y="3919772"/>
            <a:ext cx="13520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 ‘1’ in the position corresponding to the word “ants”</a:t>
            </a:r>
            <a:endParaRPr lang="en-US" sz="1000" dirty="0"/>
          </a:p>
        </p:txBody>
      </p:sp>
      <p:sp>
        <p:nvSpPr>
          <p:cNvPr id="29" name="Oval 28"/>
          <p:cNvSpPr/>
          <p:nvPr/>
        </p:nvSpPr>
        <p:spPr>
          <a:xfrm>
            <a:off x="4768149" y="3264877"/>
            <a:ext cx="825572" cy="82557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961965" y="3348676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dirty="0" smtClean="0">
                <a:latin typeface="Cambria Math" pitchFamily="18" charset="0"/>
                <a:ea typeface="Cambria Math" pitchFamily="18" charset="0"/>
              </a:rPr>
              <a:t>Σ</a:t>
            </a:r>
            <a:endParaRPr lang="en-US" sz="14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5180935" y="4263076"/>
            <a:ext cx="0" cy="486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768149" y="4879093"/>
            <a:ext cx="825572" cy="82557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961965" y="4988345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dirty="0" smtClean="0">
                <a:latin typeface="Cambria Math" pitchFamily="18" charset="0"/>
                <a:ea typeface="Cambria Math" pitchFamily="18" charset="0"/>
              </a:rPr>
              <a:t>Σ</a:t>
            </a:r>
            <a:endParaRPr lang="en-US" sz="1400" dirty="0"/>
          </a:p>
        </p:txBody>
      </p:sp>
      <p:sp>
        <p:nvSpPr>
          <p:cNvPr id="34" name="Oval 33"/>
          <p:cNvSpPr/>
          <p:nvPr/>
        </p:nvSpPr>
        <p:spPr>
          <a:xfrm>
            <a:off x="4768149" y="2128782"/>
            <a:ext cx="825572" cy="82557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961965" y="2212581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dirty="0" smtClean="0">
                <a:latin typeface="Cambria Math" pitchFamily="18" charset="0"/>
                <a:ea typeface="Cambria Math" pitchFamily="18" charset="0"/>
              </a:rPr>
              <a:t>Σ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4418935" y="1345483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Hidden Layer Neurons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712011" y="5840459"/>
            <a:ext cx="9378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300 neurons</a:t>
            </a:r>
            <a:endParaRPr lang="en-US" sz="1050" i="1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978630" y="2654725"/>
            <a:ext cx="1663701" cy="954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978630" y="3836789"/>
            <a:ext cx="1663701" cy="110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978630" y="3712304"/>
            <a:ext cx="1663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446074" y="2622277"/>
            <a:ext cx="825572" cy="8255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7639890" y="2706076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dirty="0" smtClean="0">
                <a:latin typeface="Cambria Math" pitchFamily="18" charset="0"/>
                <a:ea typeface="Cambria Math" pitchFamily="18" charset="0"/>
              </a:rPr>
              <a:t>Σ</a:t>
            </a:r>
            <a:endParaRPr lang="en-US" sz="1400" dirty="0"/>
          </a:p>
        </p:txBody>
      </p:sp>
      <p:cxnSp>
        <p:nvCxnSpPr>
          <p:cNvPr id="54" name="Straight Connector 53"/>
          <p:cNvCxnSpPr/>
          <p:nvPr/>
        </p:nvCxnSpPr>
        <p:spPr>
          <a:xfrm>
            <a:off x="7858860" y="3620476"/>
            <a:ext cx="0" cy="486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4" idx="6"/>
            <a:endCxn id="52" idx="2"/>
          </p:cNvCxnSpPr>
          <p:nvPr/>
        </p:nvCxnSpPr>
        <p:spPr>
          <a:xfrm>
            <a:off x="5593721" y="2541568"/>
            <a:ext cx="1852353" cy="493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4" idx="6"/>
            <a:endCxn id="62" idx="2"/>
          </p:cNvCxnSpPr>
          <p:nvPr/>
        </p:nvCxnSpPr>
        <p:spPr>
          <a:xfrm>
            <a:off x="5593721" y="2541568"/>
            <a:ext cx="1852353" cy="2107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9" idx="6"/>
            <a:endCxn id="52" idx="2"/>
          </p:cNvCxnSpPr>
          <p:nvPr/>
        </p:nvCxnSpPr>
        <p:spPr>
          <a:xfrm flipV="1">
            <a:off x="5593721" y="3035063"/>
            <a:ext cx="1852353" cy="64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2" idx="6"/>
            <a:endCxn id="52" idx="2"/>
          </p:cNvCxnSpPr>
          <p:nvPr/>
        </p:nvCxnSpPr>
        <p:spPr>
          <a:xfrm flipV="1">
            <a:off x="5593721" y="3035063"/>
            <a:ext cx="1852353" cy="2256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2" idx="6"/>
            <a:endCxn id="62" idx="2"/>
          </p:cNvCxnSpPr>
          <p:nvPr/>
        </p:nvCxnSpPr>
        <p:spPr>
          <a:xfrm flipV="1">
            <a:off x="5593721" y="4649279"/>
            <a:ext cx="1852353" cy="64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8395680" y="3035063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9" idx="6"/>
            <a:endCxn id="62" idx="2"/>
          </p:cNvCxnSpPr>
          <p:nvPr/>
        </p:nvCxnSpPr>
        <p:spPr>
          <a:xfrm>
            <a:off x="5593721" y="3677663"/>
            <a:ext cx="1852353" cy="9716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7446074" y="4236493"/>
            <a:ext cx="825572" cy="8255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230210" y="1879544"/>
            <a:ext cx="125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Output Neurons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639890" y="4330115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dirty="0" smtClean="0">
                <a:latin typeface="Cambria Math" pitchFamily="18" charset="0"/>
                <a:ea typeface="Cambria Math" pitchFamily="18" charset="0"/>
              </a:rPr>
              <a:t>Σ</a:t>
            </a:r>
            <a:endParaRPr 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9872567" y="2622535"/>
            <a:ext cx="1462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Word probabilities for position </a:t>
            </a:r>
            <a:r>
              <a:rPr lang="en-US" sz="1200" b="1" dirty="0" smtClean="0"/>
              <a:t>-2</a:t>
            </a:r>
            <a:endParaRPr lang="en-US" sz="1200" b="1" dirty="0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8411310" y="4649279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8925666" y="2116078"/>
            <a:ext cx="583222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0.0021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748353" y="3671181"/>
            <a:ext cx="9378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10,000</a:t>
            </a:r>
          </a:p>
          <a:p>
            <a:pPr algn="ctr"/>
            <a:r>
              <a:rPr lang="en-US" sz="1050" i="1" dirty="0" smtClean="0"/>
              <a:t>positions</a:t>
            </a:r>
            <a:endParaRPr lang="en-US" sz="1050" i="1" dirty="0"/>
          </a:p>
        </p:txBody>
      </p:sp>
      <p:sp>
        <p:nvSpPr>
          <p:cNvPr id="96" name="Rectangle 95"/>
          <p:cNvSpPr/>
          <p:nvPr/>
        </p:nvSpPr>
        <p:spPr>
          <a:xfrm>
            <a:off x="8925666" y="2342172"/>
            <a:ext cx="583222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0.0471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925666" y="2568266"/>
            <a:ext cx="583222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0.0063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8925666" y="2794359"/>
            <a:ext cx="583222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0.0005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8930408" y="3408398"/>
            <a:ext cx="583222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0.0316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>
            <a:off x="9219578" y="3083424"/>
            <a:ext cx="1" cy="2667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7389937" y="5216785"/>
            <a:ext cx="9378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/>
              <a:t>4</a:t>
            </a:r>
            <a:r>
              <a:rPr lang="en-US" sz="1050" i="1" dirty="0" smtClean="0"/>
              <a:t> neurons</a:t>
            </a:r>
            <a:endParaRPr lang="en-US" sz="1050" i="1" dirty="0"/>
          </a:p>
        </p:txBody>
      </p:sp>
      <p:sp>
        <p:nvSpPr>
          <p:cNvPr id="102" name="Right Brace 101"/>
          <p:cNvSpPr/>
          <p:nvPr/>
        </p:nvSpPr>
        <p:spPr>
          <a:xfrm>
            <a:off x="9619719" y="2095416"/>
            <a:ext cx="176875" cy="1548110"/>
          </a:xfrm>
          <a:prstGeom prst="rightBrace">
            <a:avLst>
              <a:gd name="adj1" fmla="val 4981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9888197" y="4879810"/>
            <a:ext cx="139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Word probabilities for position </a:t>
            </a:r>
            <a:r>
              <a:rPr lang="en-US" sz="1200" b="1" dirty="0" smtClean="0"/>
              <a:t>+2</a:t>
            </a:r>
            <a:endParaRPr lang="en-US" sz="1200" b="1" dirty="0"/>
          </a:p>
        </p:txBody>
      </p:sp>
      <p:sp>
        <p:nvSpPr>
          <p:cNvPr id="104" name="Rectangle 103"/>
          <p:cNvSpPr/>
          <p:nvPr/>
        </p:nvSpPr>
        <p:spPr>
          <a:xfrm>
            <a:off x="8941296" y="4373353"/>
            <a:ext cx="583222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0.0048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8763983" y="5928456"/>
            <a:ext cx="9378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10,000</a:t>
            </a:r>
          </a:p>
          <a:p>
            <a:pPr algn="ctr"/>
            <a:r>
              <a:rPr lang="en-US" sz="1050" i="1" dirty="0" smtClean="0"/>
              <a:t>positions</a:t>
            </a:r>
            <a:endParaRPr lang="en-US" sz="1050" i="1" dirty="0"/>
          </a:p>
        </p:txBody>
      </p:sp>
      <p:sp>
        <p:nvSpPr>
          <p:cNvPr id="106" name="Rectangle 105"/>
          <p:cNvSpPr/>
          <p:nvPr/>
        </p:nvSpPr>
        <p:spPr>
          <a:xfrm>
            <a:off x="8941296" y="4599447"/>
            <a:ext cx="583222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0.0139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941296" y="4825541"/>
            <a:ext cx="583222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0.0001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8941296" y="5051634"/>
            <a:ext cx="583222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0.0076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8946038" y="5665673"/>
            <a:ext cx="583222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0.0482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10" name="Straight Connector 109"/>
          <p:cNvCxnSpPr/>
          <p:nvPr/>
        </p:nvCxnSpPr>
        <p:spPr>
          <a:xfrm>
            <a:off x="9235208" y="5340699"/>
            <a:ext cx="1" cy="2667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ight Brace 110"/>
          <p:cNvSpPr/>
          <p:nvPr/>
        </p:nvSpPr>
        <p:spPr>
          <a:xfrm>
            <a:off x="9635349" y="4352691"/>
            <a:ext cx="176875" cy="1548110"/>
          </a:xfrm>
          <a:prstGeom prst="rightBrace">
            <a:avLst>
              <a:gd name="adj1" fmla="val 4981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275252" y="4185433"/>
            <a:ext cx="2510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62596" y="118396"/>
            <a:ext cx="11120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Skip gram neural network architecture – </a:t>
            </a:r>
            <a:r>
              <a:rPr lang="en-US" sz="3600" dirty="0" smtClean="0">
                <a:solidFill>
                  <a:srgbClr val="FF0000"/>
                </a:solidFill>
              </a:rPr>
              <a:t>OLD / INCORRECT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863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 rot="16200000">
            <a:off x="2065304" y="3776803"/>
            <a:ext cx="1139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10,000    words</a:t>
            </a:r>
            <a:endParaRPr lang="en-US" sz="12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2986802" y="2171914"/>
            <a:ext cx="1036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300   neurons</a:t>
            </a:r>
            <a:endParaRPr lang="en-US" sz="1200" i="1" dirty="0"/>
          </a:p>
        </p:txBody>
      </p:sp>
      <p:sp>
        <p:nvSpPr>
          <p:cNvPr id="17" name="Rectangle 16"/>
          <p:cNvSpPr/>
          <p:nvPr/>
        </p:nvSpPr>
        <p:spPr>
          <a:xfrm>
            <a:off x="5579305" y="242570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579305" y="253857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579305" y="265144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580770" y="276431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580770" y="287718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580770" y="299005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579302" y="310292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579302" y="321579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579302" y="332866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579302" y="344153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579302" y="355440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579302" y="366727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579302" y="378014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579302" y="389301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579302" y="400588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579302" y="411875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579302" y="423162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579302" y="434449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579302" y="445736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579302" y="457023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579302" y="468310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579302" y="479597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579302" y="490884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579302" y="502171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579302" y="513458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579302" y="524745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579302" y="5360322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767608" y="2425700"/>
            <a:ext cx="160210" cy="30479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892654" y="2425700"/>
            <a:ext cx="160210" cy="30479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017700" y="2425700"/>
            <a:ext cx="160210" cy="30479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142746" y="2425700"/>
            <a:ext cx="160210" cy="30479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267792" y="2425700"/>
            <a:ext cx="160210" cy="30479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392838" y="2425700"/>
            <a:ext cx="160210" cy="30479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517884" y="2425700"/>
            <a:ext cx="160210" cy="30479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642930" y="2425700"/>
            <a:ext cx="160210" cy="30479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767976" y="2425700"/>
            <a:ext cx="160210" cy="30479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893022" y="2425700"/>
            <a:ext cx="160210" cy="30479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018068" y="2425700"/>
            <a:ext cx="160210" cy="30479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143119" y="2425700"/>
            <a:ext cx="125041" cy="30479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 rot="16200000">
            <a:off x="4888290" y="3776803"/>
            <a:ext cx="1139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 smtClean="0"/>
              <a:t>10,000    words</a:t>
            </a:r>
            <a:endParaRPr lang="en-US" sz="1200" i="1" dirty="0"/>
          </a:p>
        </p:txBody>
      </p:sp>
      <p:sp>
        <p:nvSpPr>
          <p:cNvPr id="58" name="TextBox 57"/>
          <p:cNvSpPr txBox="1"/>
          <p:nvPr/>
        </p:nvSpPr>
        <p:spPr>
          <a:xfrm>
            <a:off x="5799709" y="2171914"/>
            <a:ext cx="1038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 smtClean="0"/>
              <a:t>300   features</a:t>
            </a:r>
            <a:endParaRPr lang="en-US" sz="1200" i="1" dirty="0"/>
          </a:p>
        </p:txBody>
      </p:sp>
      <p:sp>
        <p:nvSpPr>
          <p:cNvPr id="59" name="TextBox 58"/>
          <p:cNvSpPr txBox="1"/>
          <p:nvPr/>
        </p:nvSpPr>
        <p:spPr>
          <a:xfrm>
            <a:off x="2582177" y="1424331"/>
            <a:ext cx="1871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Hidden Layer</a:t>
            </a:r>
          </a:p>
          <a:p>
            <a:pPr algn="ctr"/>
            <a:r>
              <a:rPr lang="en-US" dirty="0" smtClean="0"/>
              <a:t>Weight Matrix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383086" y="1424331"/>
            <a:ext cx="1871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Word Vector</a:t>
            </a:r>
          </a:p>
          <a:p>
            <a:pPr algn="ctr"/>
            <a:r>
              <a:rPr lang="en-US" i="1" dirty="0" smtClean="0"/>
              <a:t>Lookup Table!</a:t>
            </a:r>
            <a:endParaRPr lang="en-US" i="1" dirty="0"/>
          </a:p>
        </p:txBody>
      </p:sp>
      <p:sp>
        <p:nvSpPr>
          <p:cNvPr id="61" name="Right Arrow 60"/>
          <p:cNvSpPr/>
          <p:nvPr/>
        </p:nvSpPr>
        <p:spPr>
          <a:xfrm>
            <a:off x="4666252" y="1651747"/>
            <a:ext cx="504172" cy="19149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231335" y="227849"/>
            <a:ext cx="7479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Interpretation of Hidden Layer Weights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79823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582804" y="2743200"/>
            <a:ext cx="843940" cy="173831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59869" y="2552577"/>
            <a:ext cx="157773" cy="195385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990725" y="2218758"/>
                <a:ext cx="3785652" cy="849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lang="en-US" sz="1200" dirty="0"/>
                            <m:t> 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 =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725" y="2218758"/>
                <a:ext cx="3785652" cy="84927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426720" y="289560"/>
            <a:ext cx="8277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Matrix Multiplication with a one-hot vector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44906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96528" y="2999644"/>
            <a:ext cx="1304925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9365" y="2675020"/>
            <a:ext cx="1619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Word vector for “ants”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229644" y="3206019"/>
            <a:ext cx="8386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300 features</a:t>
            </a:r>
            <a:endParaRPr lang="en-US" sz="1000" i="1" dirty="0"/>
          </a:p>
        </p:txBody>
      </p:sp>
      <p:sp>
        <p:nvSpPr>
          <p:cNvPr id="7" name="Rectangle 6"/>
          <p:cNvSpPr/>
          <p:nvPr/>
        </p:nvSpPr>
        <p:spPr>
          <a:xfrm rot="5400000">
            <a:off x="3875982" y="1663306"/>
            <a:ext cx="1304925" cy="28441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66060" y="2432907"/>
            <a:ext cx="152400" cy="1304926"/>
          </a:xfrm>
          <a:prstGeom prst="rect">
            <a:avLst/>
          </a:prstGeom>
          <a:solidFill>
            <a:srgbClr val="E17B7B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27357" y="1989995"/>
            <a:ext cx="2473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Output weights for “car”</a:t>
            </a:r>
            <a:endParaRPr lang="en-US" sz="12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432735" y="2222544"/>
            <a:ext cx="0" cy="165913"/>
          </a:xfrm>
          <a:prstGeom prst="straightConnector1">
            <a:avLst/>
          </a:prstGeom>
          <a:ln>
            <a:solidFill>
              <a:srgbClr val="E17B7B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083450" y="3737833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10,000 words</a:t>
            </a:r>
            <a:endParaRPr lang="en-US" sz="1000" i="1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2539597" y="2962259"/>
            <a:ext cx="8386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300 features</a:t>
            </a:r>
            <a:endParaRPr lang="en-US" sz="10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511705" y="2929020"/>
                <a:ext cx="2180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705" y="2929020"/>
                <a:ext cx="218008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9444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7557785" y="2936103"/>
            <a:ext cx="1154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 rot="5400000">
            <a:off x="9283471" y="1653598"/>
            <a:ext cx="153113" cy="28441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257394" y="2999107"/>
            <a:ext cx="146880" cy="153113"/>
          </a:xfrm>
          <a:prstGeom prst="rect">
            <a:avLst/>
          </a:prstGeom>
          <a:solidFill>
            <a:srgbClr val="E17B7B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8915033" y="3152220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10,000 words</a:t>
            </a:r>
            <a:endParaRPr lang="en-US" sz="1000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7854142" y="2330734"/>
            <a:ext cx="1618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Probability that “car” shows up nearby</a:t>
            </a:r>
            <a:endParaRPr lang="en-US" sz="12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8346074" y="2777650"/>
            <a:ext cx="0" cy="165913"/>
          </a:xfrm>
          <a:prstGeom prst="straightConnector1">
            <a:avLst/>
          </a:prstGeom>
          <a:ln>
            <a:solidFill>
              <a:srgbClr val="E17B7B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691715" y="2813519"/>
            <a:ext cx="1676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Weight Matrix for Output Neuron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6260" y="190500"/>
            <a:ext cx="628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Behavior of the output neuron</a:t>
            </a:r>
            <a:endParaRPr lang="en-US" sz="3600" dirty="0"/>
          </a:p>
        </p:txBody>
      </p:sp>
      <p:sp>
        <p:nvSpPr>
          <p:cNvPr id="31" name="Oval 30"/>
          <p:cNvSpPr/>
          <p:nvPr/>
        </p:nvSpPr>
        <p:spPr>
          <a:xfrm>
            <a:off x="6667339" y="2747097"/>
            <a:ext cx="703923" cy="703923"/>
          </a:xfrm>
          <a:prstGeom prst="ellipse">
            <a:avLst/>
          </a:prstGeom>
          <a:solidFill>
            <a:srgbClr val="E17B7B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2" name="TextBox 31"/>
          <p:cNvSpPr txBox="1"/>
          <p:nvPr/>
        </p:nvSpPr>
        <p:spPr>
          <a:xfrm>
            <a:off x="6706534" y="2955207"/>
            <a:ext cx="656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 smtClean="0">
                <a:solidFill>
                  <a:schemeClr val="bg1"/>
                </a:solidFill>
              </a:rPr>
              <a:t>softmax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6140299" y="3014682"/>
            <a:ext cx="367324" cy="16875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23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96528" y="2999644"/>
            <a:ext cx="1304925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9365" y="2675020"/>
            <a:ext cx="1619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Word vector for “ants”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229644" y="3206019"/>
            <a:ext cx="8386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300 features</a:t>
            </a:r>
            <a:endParaRPr lang="en-US" sz="1000" i="1" dirty="0"/>
          </a:p>
        </p:txBody>
      </p:sp>
      <p:sp>
        <p:nvSpPr>
          <p:cNvPr id="8" name="Rectangle 7"/>
          <p:cNvSpPr/>
          <p:nvPr/>
        </p:nvSpPr>
        <p:spPr>
          <a:xfrm>
            <a:off x="3241015" y="2432907"/>
            <a:ext cx="152400" cy="1304926"/>
          </a:xfrm>
          <a:prstGeom prst="rect">
            <a:avLst/>
          </a:prstGeom>
          <a:solidFill>
            <a:srgbClr val="E17B7B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02312" y="2044701"/>
            <a:ext cx="2473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Output weights for “car”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2696081" y="2951491"/>
            <a:ext cx="8386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300 features</a:t>
            </a:r>
            <a:endParaRPr lang="en-US" sz="10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511705" y="2929020"/>
                <a:ext cx="2180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705" y="2929020"/>
                <a:ext cx="218008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9444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535341" y="2929927"/>
            <a:ext cx="1154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78642" y="2860606"/>
            <a:ext cx="1618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Probability that “car” shows up </a:t>
            </a:r>
            <a:r>
              <a:rPr lang="en-US" sz="1200" dirty="0" smtClean="0"/>
              <a:t>near “ants”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56260" y="190500"/>
            <a:ext cx="628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Behavior of the output neuron</a:t>
            </a:r>
            <a:endParaRPr lang="en-US" sz="3600" dirty="0"/>
          </a:p>
        </p:txBody>
      </p:sp>
      <p:sp>
        <p:nvSpPr>
          <p:cNvPr id="33" name="Right Arrow 32"/>
          <p:cNvSpPr/>
          <p:nvPr/>
        </p:nvSpPr>
        <p:spPr>
          <a:xfrm>
            <a:off x="3831836" y="2983726"/>
            <a:ext cx="367324" cy="16875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4443377" y="2656747"/>
                <a:ext cx="827825" cy="82270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377" y="2656747"/>
                <a:ext cx="827825" cy="8227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4515206" y="2385440"/>
            <a:ext cx="684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softmax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63696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1559</TotalTime>
  <Words>347</Words>
  <Application>Microsoft Office PowerPoint</Application>
  <PresentationFormat>Widescreen</PresentationFormat>
  <Paragraphs>138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McCormick</dc:creator>
  <cp:lastModifiedBy>Chris McCormick</cp:lastModifiedBy>
  <cp:revision>23</cp:revision>
  <dcterms:created xsi:type="dcterms:W3CDTF">2016-04-21T20:46:45Z</dcterms:created>
  <dcterms:modified xsi:type="dcterms:W3CDTF">2016-04-23T00:25:00Z</dcterms:modified>
</cp:coreProperties>
</file>