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6"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5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982078-02B8-4BF7-91C9-BA4B3500FE9B}" type="datetimeFigureOut">
              <a:rPr lang="en-US" smtClean="0"/>
              <a:t>5/2/2016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52ED57-8C97-4B6F-8157-2B3AEEA7D5FD}" type="slidenum">
              <a:rPr lang="en-US" smtClean="0"/>
              <a:t>‹#›</a:t>
            </a:fld>
            <a:endParaRPr lang="en-US"/>
          </a:p>
        </p:txBody>
      </p:sp>
    </p:spTree>
    <p:extLst>
      <p:ext uri="{BB962C8B-B14F-4D97-AF65-F5344CB8AC3E}">
        <p14:creationId xmlns:p14="http://schemas.microsoft.com/office/powerpoint/2010/main" val="590627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 a sample clip aligns with the original song. All of the </a:t>
            </a:r>
            <a:r>
              <a:rPr lang="en-US" dirty="0" err="1" smtClean="0"/>
              <a:t>keypoints</a:t>
            </a:r>
            <a:r>
              <a:rPr lang="en-US" dirty="0" smtClean="0"/>
              <a:t> (A, B, C, D) are found in the original song, but they are at different offsets</a:t>
            </a:r>
            <a:r>
              <a:rPr lang="en-US" baseline="0" dirty="0" smtClean="0"/>
              <a:t> in the recorded clip versus the original song. So how do we align them? If you calculate the difference between the offset values, you’ll notice that the “diff” is the same for all of the matching </a:t>
            </a:r>
            <a:r>
              <a:rPr lang="en-US" baseline="0" dirty="0" err="1" smtClean="0"/>
              <a:t>keypoints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A52ED57-8C97-4B6F-8157-2B3AEEA7D5FD}" type="slidenum">
              <a:rPr lang="en-US" smtClean="0"/>
              <a:t>1</a:t>
            </a:fld>
            <a:endParaRPr lang="en-US"/>
          </a:p>
        </p:txBody>
      </p:sp>
    </p:spTree>
    <p:extLst>
      <p:ext uri="{BB962C8B-B14F-4D97-AF65-F5344CB8AC3E}">
        <p14:creationId xmlns:p14="http://schemas.microsoft.com/office/powerpoint/2010/main" val="4049350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add in a second song to the mix to see how this works in the presence</a:t>
            </a:r>
            <a:r>
              <a:rPr lang="en-US" baseline="0" dirty="0" smtClean="0"/>
              <a:t> of false positives. We are going to see some matching fingerprints, but the alignment is what will help us match to the correct song. </a:t>
            </a:r>
          </a:p>
          <a:p>
            <a:endParaRPr lang="en-US" baseline="0" dirty="0" smtClean="0"/>
          </a:p>
          <a:p>
            <a:r>
              <a:rPr lang="en-US" baseline="0" dirty="0" smtClean="0"/>
              <a:t>In this table, for each matching </a:t>
            </a:r>
            <a:r>
              <a:rPr lang="en-US" baseline="0" dirty="0" err="1" smtClean="0"/>
              <a:t>keypoint</a:t>
            </a:r>
            <a:r>
              <a:rPr lang="en-US" baseline="0" dirty="0" smtClean="0"/>
              <a:t>, we also specify the name of the song that it matched to. </a:t>
            </a:r>
          </a:p>
          <a:p>
            <a:endParaRPr lang="en-US" baseline="0" dirty="0" smtClean="0"/>
          </a:p>
          <a:p>
            <a:r>
              <a:rPr lang="en-US" baseline="0" dirty="0" smtClean="0"/>
              <a:t>In order to tell which of these songs is the correct match, we’re going to tally up the number of each (Song, Diff).</a:t>
            </a:r>
            <a:endParaRPr lang="en-US" dirty="0"/>
          </a:p>
        </p:txBody>
      </p:sp>
      <p:sp>
        <p:nvSpPr>
          <p:cNvPr id="4" name="Slide Number Placeholder 3"/>
          <p:cNvSpPr>
            <a:spLocks noGrp="1"/>
          </p:cNvSpPr>
          <p:nvPr>
            <p:ph type="sldNum" sz="quarter" idx="10"/>
          </p:nvPr>
        </p:nvSpPr>
        <p:spPr/>
        <p:txBody>
          <a:bodyPr/>
          <a:lstStyle/>
          <a:p>
            <a:fld id="{1A52ED57-8C97-4B6F-8157-2B3AEEA7D5FD}" type="slidenum">
              <a:rPr lang="en-US" smtClean="0"/>
              <a:t>2</a:t>
            </a:fld>
            <a:endParaRPr lang="en-US"/>
          </a:p>
        </p:txBody>
      </p:sp>
    </p:spTree>
    <p:extLst>
      <p:ext uri="{BB962C8B-B14F-4D97-AF65-F5344CB8AC3E}">
        <p14:creationId xmlns:p14="http://schemas.microsoft.com/office/powerpoint/2010/main" val="107813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matching fingerprint is really a vote.</a:t>
            </a:r>
            <a:r>
              <a:rPr lang="en-US" baseline="0" dirty="0" smtClean="0"/>
              <a:t> Each match votes for a particular </a:t>
            </a:r>
            <a:r>
              <a:rPr lang="en-US" dirty="0" smtClean="0"/>
              <a:t>(Diff, Song ID) pair. Whichever (Diff, Song ID)</a:t>
            </a:r>
            <a:r>
              <a:rPr lang="en-US" baseline="0" dirty="0" smtClean="0"/>
              <a:t> pair gets the most votes, wins! </a:t>
            </a:r>
            <a:r>
              <a:rPr lang="en-US" baseline="0" smtClean="0"/>
              <a:t>That simple.</a:t>
            </a:r>
            <a:endParaRPr lang="en-US" dirty="0"/>
          </a:p>
        </p:txBody>
      </p:sp>
      <p:sp>
        <p:nvSpPr>
          <p:cNvPr id="4" name="Slide Number Placeholder 3"/>
          <p:cNvSpPr>
            <a:spLocks noGrp="1"/>
          </p:cNvSpPr>
          <p:nvPr>
            <p:ph type="sldNum" sz="quarter" idx="10"/>
          </p:nvPr>
        </p:nvSpPr>
        <p:spPr/>
        <p:txBody>
          <a:bodyPr/>
          <a:lstStyle/>
          <a:p>
            <a:fld id="{1A52ED57-8C97-4B6F-8157-2B3AEEA7D5FD}" type="slidenum">
              <a:rPr lang="en-US" smtClean="0"/>
              <a:t>3</a:t>
            </a:fld>
            <a:endParaRPr lang="en-US"/>
          </a:p>
        </p:txBody>
      </p:sp>
    </p:spTree>
    <p:extLst>
      <p:ext uri="{BB962C8B-B14F-4D97-AF65-F5344CB8AC3E}">
        <p14:creationId xmlns:p14="http://schemas.microsoft.com/office/powerpoint/2010/main" val="2661344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593A16-61AE-4016-88E2-B180FD38762E}"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1183257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593A16-61AE-4016-88E2-B180FD38762E}"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97123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593A16-61AE-4016-88E2-B180FD38762E}"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141242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593A16-61AE-4016-88E2-B180FD38762E}"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22787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593A16-61AE-4016-88E2-B180FD38762E}" type="datetimeFigureOut">
              <a:rPr lang="en-US" smtClean="0"/>
              <a:t>5/2/2016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252597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593A16-61AE-4016-88E2-B180FD38762E}" type="datetimeFigureOut">
              <a:rPr lang="en-US" smtClean="0"/>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281164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593A16-61AE-4016-88E2-B180FD38762E}" type="datetimeFigureOut">
              <a:rPr lang="en-US" smtClean="0"/>
              <a:t>5/2/2016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117752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593A16-61AE-4016-88E2-B180FD38762E}" type="datetimeFigureOut">
              <a:rPr lang="en-US" smtClean="0"/>
              <a:t>5/2/2016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15716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93A16-61AE-4016-88E2-B180FD38762E}" type="datetimeFigureOut">
              <a:rPr lang="en-US" smtClean="0"/>
              <a:t>5/2/2016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47810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593A16-61AE-4016-88E2-B180FD38762E}" type="datetimeFigureOut">
              <a:rPr lang="en-US" smtClean="0"/>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188056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593A16-61AE-4016-88E2-B180FD38762E}" type="datetimeFigureOut">
              <a:rPr lang="en-US" smtClean="0"/>
              <a:t>5/2/2016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97528-232D-444C-A2EA-7DE83EBF030F}" type="slidenum">
              <a:rPr lang="en-US" smtClean="0"/>
              <a:t>‹#›</a:t>
            </a:fld>
            <a:endParaRPr lang="en-US"/>
          </a:p>
        </p:txBody>
      </p:sp>
    </p:spTree>
    <p:extLst>
      <p:ext uri="{BB962C8B-B14F-4D97-AF65-F5344CB8AC3E}">
        <p14:creationId xmlns:p14="http://schemas.microsoft.com/office/powerpoint/2010/main" val="275373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93A16-61AE-4016-88E2-B180FD38762E}" type="datetimeFigureOut">
              <a:rPr lang="en-US" smtClean="0"/>
              <a:t>5/2/2016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97528-232D-444C-A2EA-7DE83EBF030F}" type="slidenum">
              <a:rPr lang="en-US" smtClean="0"/>
              <a:t>‹#›</a:t>
            </a:fld>
            <a:endParaRPr lang="en-US"/>
          </a:p>
        </p:txBody>
      </p:sp>
    </p:spTree>
    <p:extLst>
      <p:ext uri="{BB962C8B-B14F-4D97-AF65-F5344CB8AC3E}">
        <p14:creationId xmlns:p14="http://schemas.microsoft.com/office/powerpoint/2010/main" val="3218393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33949" y="1177864"/>
            <a:ext cx="3667953" cy="1278501"/>
            <a:chOff x="3173756" y="-308033"/>
            <a:chExt cx="3667953" cy="1278501"/>
          </a:xfrm>
        </p:grpSpPr>
        <p:sp>
          <p:nvSpPr>
            <p:cNvPr id="3" name="Rectangle 2"/>
            <p:cNvSpPr/>
            <p:nvPr/>
          </p:nvSpPr>
          <p:spPr>
            <a:xfrm>
              <a:off x="3184109" y="240803"/>
              <a:ext cx="36576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184109" y="240803"/>
              <a:ext cx="29260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84109" y="240803"/>
              <a:ext cx="20116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184109" y="240803"/>
              <a:ext cx="164592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184109" y="240803"/>
              <a:ext cx="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74174" y="693469"/>
              <a:ext cx="340158" cy="276999"/>
            </a:xfrm>
            <a:prstGeom prst="rect">
              <a:avLst/>
            </a:prstGeom>
            <a:noFill/>
          </p:spPr>
          <p:txBody>
            <a:bodyPr wrap="none" rtlCol="0">
              <a:spAutoFit/>
            </a:bodyPr>
            <a:lstStyle/>
            <a:p>
              <a:pPr algn="ctr"/>
              <a:r>
                <a:rPr lang="en-US" sz="1200" dirty="0" smtClean="0"/>
                <a:t>+6</a:t>
              </a:r>
              <a:endParaRPr lang="en-US" sz="1200" dirty="0"/>
            </a:p>
          </p:txBody>
        </p:sp>
        <p:sp>
          <p:nvSpPr>
            <p:cNvPr id="9" name="TextBox 8"/>
            <p:cNvSpPr txBox="1"/>
            <p:nvPr/>
          </p:nvSpPr>
          <p:spPr>
            <a:xfrm>
              <a:off x="4652667" y="693469"/>
              <a:ext cx="340158" cy="276999"/>
            </a:xfrm>
            <a:prstGeom prst="rect">
              <a:avLst/>
            </a:prstGeom>
            <a:noFill/>
          </p:spPr>
          <p:txBody>
            <a:bodyPr wrap="none" rtlCol="0">
              <a:spAutoFit/>
            </a:bodyPr>
            <a:lstStyle/>
            <a:p>
              <a:pPr algn="ctr"/>
              <a:r>
                <a:rPr lang="en-US" sz="1200" dirty="0" smtClean="0"/>
                <a:t>+9</a:t>
              </a:r>
              <a:endParaRPr lang="en-US" sz="1200" dirty="0"/>
            </a:p>
          </p:txBody>
        </p:sp>
        <p:sp>
          <p:nvSpPr>
            <p:cNvPr id="10" name="TextBox 9"/>
            <p:cNvSpPr txBox="1"/>
            <p:nvPr/>
          </p:nvSpPr>
          <p:spPr>
            <a:xfrm>
              <a:off x="4976084" y="693469"/>
              <a:ext cx="418705" cy="276999"/>
            </a:xfrm>
            <a:prstGeom prst="rect">
              <a:avLst/>
            </a:prstGeom>
            <a:noFill/>
          </p:spPr>
          <p:txBody>
            <a:bodyPr wrap="none" rtlCol="0">
              <a:spAutoFit/>
            </a:bodyPr>
            <a:lstStyle/>
            <a:p>
              <a:pPr algn="ctr"/>
              <a:r>
                <a:rPr lang="en-US" sz="1200" dirty="0" smtClean="0"/>
                <a:t>+11</a:t>
              </a:r>
              <a:endParaRPr lang="en-US" sz="1200" dirty="0"/>
            </a:p>
          </p:txBody>
        </p:sp>
        <p:sp>
          <p:nvSpPr>
            <p:cNvPr id="11" name="TextBox 10"/>
            <p:cNvSpPr txBox="1"/>
            <p:nvPr/>
          </p:nvSpPr>
          <p:spPr>
            <a:xfrm>
              <a:off x="5900837" y="693469"/>
              <a:ext cx="418705" cy="276999"/>
            </a:xfrm>
            <a:prstGeom prst="rect">
              <a:avLst/>
            </a:prstGeom>
            <a:noFill/>
          </p:spPr>
          <p:txBody>
            <a:bodyPr wrap="none" rtlCol="0">
              <a:spAutoFit/>
            </a:bodyPr>
            <a:lstStyle/>
            <a:p>
              <a:pPr algn="ctr"/>
              <a:r>
                <a:rPr lang="en-US" sz="1200" dirty="0" smtClean="0"/>
                <a:t>+16</a:t>
              </a:r>
              <a:endParaRPr lang="en-US" sz="1200" dirty="0"/>
            </a:p>
          </p:txBody>
        </p:sp>
        <p:sp>
          <p:nvSpPr>
            <p:cNvPr id="12" name="Rectangle 11"/>
            <p:cNvSpPr/>
            <p:nvPr/>
          </p:nvSpPr>
          <p:spPr>
            <a:xfrm>
              <a:off x="3184109" y="240803"/>
              <a:ext cx="10972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84109" y="240803"/>
              <a:ext cx="3657600" cy="4572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149898" y="-4095"/>
              <a:ext cx="274434" cy="276999"/>
            </a:xfrm>
            <a:prstGeom prst="rect">
              <a:avLst/>
            </a:prstGeom>
            <a:noFill/>
          </p:spPr>
          <p:txBody>
            <a:bodyPr wrap="none" rtlCol="0">
              <a:spAutoFit/>
            </a:bodyPr>
            <a:lstStyle/>
            <a:p>
              <a:r>
                <a:rPr lang="en-US" sz="1200" dirty="0"/>
                <a:t>A</a:t>
              </a:r>
            </a:p>
          </p:txBody>
        </p:sp>
        <p:sp>
          <p:nvSpPr>
            <p:cNvPr id="15" name="TextBox 14"/>
            <p:cNvSpPr txBox="1"/>
            <p:nvPr/>
          </p:nvSpPr>
          <p:spPr>
            <a:xfrm>
              <a:off x="4693544" y="-4095"/>
              <a:ext cx="268022" cy="276999"/>
            </a:xfrm>
            <a:prstGeom prst="rect">
              <a:avLst/>
            </a:prstGeom>
            <a:noFill/>
          </p:spPr>
          <p:txBody>
            <a:bodyPr wrap="none" rtlCol="0">
              <a:spAutoFit/>
            </a:bodyPr>
            <a:lstStyle/>
            <a:p>
              <a:r>
                <a:rPr lang="en-US" sz="1200" dirty="0" smtClean="0"/>
                <a:t>B</a:t>
              </a:r>
              <a:endParaRPr lang="en-US" sz="1200" dirty="0"/>
            </a:p>
          </p:txBody>
        </p:sp>
        <p:sp>
          <p:nvSpPr>
            <p:cNvPr id="16" name="TextBox 15"/>
            <p:cNvSpPr txBox="1"/>
            <p:nvPr/>
          </p:nvSpPr>
          <p:spPr>
            <a:xfrm>
              <a:off x="5085363" y="-4095"/>
              <a:ext cx="266420" cy="276999"/>
            </a:xfrm>
            <a:prstGeom prst="rect">
              <a:avLst/>
            </a:prstGeom>
            <a:noFill/>
          </p:spPr>
          <p:txBody>
            <a:bodyPr wrap="none" rtlCol="0">
              <a:spAutoFit/>
            </a:bodyPr>
            <a:lstStyle/>
            <a:p>
              <a:r>
                <a:rPr lang="en-US" sz="1200" dirty="0" smtClean="0"/>
                <a:t>C</a:t>
              </a:r>
              <a:endParaRPr lang="en-US" sz="1200" dirty="0"/>
            </a:p>
          </p:txBody>
        </p:sp>
        <p:sp>
          <p:nvSpPr>
            <p:cNvPr id="17" name="TextBox 16"/>
            <p:cNvSpPr txBox="1"/>
            <p:nvPr/>
          </p:nvSpPr>
          <p:spPr>
            <a:xfrm>
              <a:off x="5978878" y="-4095"/>
              <a:ext cx="279244" cy="276999"/>
            </a:xfrm>
            <a:prstGeom prst="rect">
              <a:avLst/>
            </a:prstGeom>
            <a:noFill/>
          </p:spPr>
          <p:txBody>
            <a:bodyPr wrap="none" rtlCol="0">
              <a:spAutoFit/>
            </a:bodyPr>
            <a:lstStyle/>
            <a:p>
              <a:r>
                <a:rPr lang="en-US" sz="1200" dirty="0" smtClean="0"/>
                <a:t>D</a:t>
              </a:r>
              <a:endParaRPr lang="en-US" sz="1200" dirty="0"/>
            </a:p>
          </p:txBody>
        </p:sp>
        <p:sp>
          <p:nvSpPr>
            <p:cNvPr id="18" name="TextBox 17"/>
            <p:cNvSpPr txBox="1"/>
            <p:nvPr/>
          </p:nvSpPr>
          <p:spPr>
            <a:xfrm>
              <a:off x="3173756" y="-308033"/>
              <a:ext cx="2655544" cy="338554"/>
            </a:xfrm>
            <a:prstGeom prst="rect">
              <a:avLst/>
            </a:prstGeom>
            <a:noFill/>
          </p:spPr>
          <p:txBody>
            <a:bodyPr wrap="square" rtlCol="0">
              <a:spAutoFit/>
            </a:bodyPr>
            <a:lstStyle/>
            <a:p>
              <a:r>
                <a:rPr lang="en-US" sz="1600" dirty="0" smtClean="0"/>
                <a:t>Recorded clip</a:t>
              </a:r>
              <a:endParaRPr lang="en-US" sz="1600" dirty="0"/>
            </a:p>
          </p:txBody>
        </p:sp>
      </p:grpSp>
      <p:grpSp>
        <p:nvGrpSpPr>
          <p:cNvPr id="19" name="Group 18"/>
          <p:cNvGrpSpPr/>
          <p:nvPr/>
        </p:nvGrpSpPr>
        <p:grpSpPr>
          <a:xfrm>
            <a:off x="4633948" y="2674516"/>
            <a:ext cx="6963578" cy="1184215"/>
            <a:chOff x="4633948" y="2674516"/>
            <a:chExt cx="6963578" cy="1184215"/>
          </a:xfrm>
        </p:grpSpPr>
        <p:sp>
          <p:nvSpPr>
            <p:cNvPr id="20" name="Rectangle 19"/>
            <p:cNvSpPr/>
            <p:nvPr/>
          </p:nvSpPr>
          <p:spPr>
            <a:xfrm>
              <a:off x="4644302" y="3103618"/>
              <a:ext cx="5777256"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650764" y="3103618"/>
              <a:ext cx="42062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644302" y="3103618"/>
              <a:ext cx="23774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0428021" y="3099615"/>
              <a:ext cx="1100926" cy="457200"/>
            </a:xfrm>
            <a:prstGeom prst="rect">
              <a:avLst/>
            </a:prstGeom>
            <a:gradFill flip="none" rotWithShape="1">
              <a:gsLst>
                <a:gs pos="0">
                  <a:schemeClr val="bg1"/>
                </a:gs>
                <a:gs pos="100000">
                  <a:schemeClr val="accent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650764" y="3103618"/>
              <a:ext cx="32918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650765" y="3103618"/>
              <a:ext cx="29260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6812389" y="3572829"/>
              <a:ext cx="418705" cy="276999"/>
            </a:xfrm>
            <a:prstGeom prst="rect">
              <a:avLst/>
            </a:prstGeom>
            <a:noFill/>
          </p:spPr>
          <p:txBody>
            <a:bodyPr wrap="none" rtlCol="0">
              <a:spAutoFit/>
            </a:bodyPr>
            <a:lstStyle/>
            <a:p>
              <a:pPr algn="ctr"/>
              <a:r>
                <a:rPr lang="en-US" sz="1200" dirty="0" smtClean="0"/>
                <a:t>+13</a:t>
              </a:r>
              <a:endParaRPr lang="en-US" sz="1200" dirty="0"/>
            </a:p>
          </p:txBody>
        </p:sp>
        <p:sp>
          <p:nvSpPr>
            <p:cNvPr id="27" name="TextBox 26"/>
            <p:cNvSpPr txBox="1"/>
            <p:nvPr/>
          </p:nvSpPr>
          <p:spPr>
            <a:xfrm>
              <a:off x="7330040" y="3581732"/>
              <a:ext cx="418705" cy="276999"/>
            </a:xfrm>
            <a:prstGeom prst="rect">
              <a:avLst/>
            </a:prstGeom>
            <a:noFill/>
          </p:spPr>
          <p:txBody>
            <a:bodyPr wrap="none" rtlCol="0">
              <a:spAutoFit/>
            </a:bodyPr>
            <a:lstStyle/>
            <a:p>
              <a:pPr algn="ctr"/>
              <a:r>
                <a:rPr lang="en-US" sz="1200" dirty="0" smtClean="0"/>
                <a:t>+16</a:t>
              </a:r>
              <a:endParaRPr lang="en-US" sz="1200" dirty="0"/>
            </a:p>
          </p:txBody>
        </p:sp>
        <p:sp>
          <p:nvSpPr>
            <p:cNvPr id="28" name="TextBox 27"/>
            <p:cNvSpPr txBox="1"/>
            <p:nvPr/>
          </p:nvSpPr>
          <p:spPr>
            <a:xfrm>
              <a:off x="7702485" y="3581732"/>
              <a:ext cx="418705" cy="276999"/>
            </a:xfrm>
            <a:prstGeom prst="rect">
              <a:avLst/>
            </a:prstGeom>
            <a:noFill/>
          </p:spPr>
          <p:txBody>
            <a:bodyPr wrap="none" rtlCol="0">
              <a:spAutoFit/>
            </a:bodyPr>
            <a:lstStyle/>
            <a:p>
              <a:pPr algn="ctr"/>
              <a:r>
                <a:rPr lang="en-US" sz="1200" dirty="0" smtClean="0"/>
                <a:t>+18</a:t>
              </a:r>
              <a:endParaRPr lang="en-US" sz="1200" dirty="0"/>
            </a:p>
          </p:txBody>
        </p:sp>
        <p:sp>
          <p:nvSpPr>
            <p:cNvPr id="29" name="TextBox 28"/>
            <p:cNvSpPr txBox="1"/>
            <p:nvPr/>
          </p:nvSpPr>
          <p:spPr>
            <a:xfrm>
              <a:off x="8634866" y="3552281"/>
              <a:ext cx="418705" cy="276999"/>
            </a:xfrm>
            <a:prstGeom prst="rect">
              <a:avLst/>
            </a:prstGeom>
            <a:noFill/>
          </p:spPr>
          <p:txBody>
            <a:bodyPr wrap="none" rtlCol="0">
              <a:spAutoFit/>
            </a:bodyPr>
            <a:lstStyle/>
            <a:p>
              <a:pPr algn="ctr"/>
              <a:r>
                <a:rPr lang="en-US" sz="1200" dirty="0" smtClean="0"/>
                <a:t>+23</a:t>
              </a:r>
              <a:endParaRPr lang="en-US" sz="1200" dirty="0"/>
            </a:p>
          </p:txBody>
        </p:sp>
        <p:sp>
          <p:nvSpPr>
            <p:cNvPr id="30" name="Rectangle 29"/>
            <p:cNvSpPr/>
            <p:nvPr/>
          </p:nvSpPr>
          <p:spPr>
            <a:xfrm>
              <a:off x="4644302" y="3103618"/>
              <a:ext cx="5777256" cy="4572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899956" y="2870790"/>
              <a:ext cx="274434" cy="276999"/>
            </a:xfrm>
            <a:prstGeom prst="rect">
              <a:avLst/>
            </a:prstGeom>
            <a:noFill/>
          </p:spPr>
          <p:txBody>
            <a:bodyPr wrap="none" rtlCol="0">
              <a:spAutoFit/>
            </a:bodyPr>
            <a:lstStyle/>
            <a:p>
              <a:r>
                <a:rPr lang="en-US" sz="1200" dirty="0"/>
                <a:t>A</a:t>
              </a:r>
            </a:p>
          </p:txBody>
        </p:sp>
        <p:sp>
          <p:nvSpPr>
            <p:cNvPr id="32" name="TextBox 31"/>
            <p:cNvSpPr txBox="1"/>
            <p:nvPr/>
          </p:nvSpPr>
          <p:spPr>
            <a:xfrm>
              <a:off x="7425640" y="2862028"/>
              <a:ext cx="268022" cy="276999"/>
            </a:xfrm>
            <a:prstGeom prst="rect">
              <a:avLst/>
            </a:prstGeom>
            <a:noFill/>
          </p:spPr>
          <p:txBody>
            <a:bodyPr wrap="none" rtlCol="0">
              <a:spAutoFit/>
            </a:bodyPr>
            <a:lstStyle/>
            <a:p>
              <a:r>
                <a:rPr lang="en-US" sz="1200" dirty="0" smtClean="0"/>
                <a:t>B</a:t>
              </a:r>
              <a:endParaRPr lang="en-US" sz="1200" dirty="0"/>
            </a:p>
          </p:txBody>
        </p:sp>
        <p:sp>
          <p:nvSpPr>
            <p:cNvPr id="33" name="TextBox 32"/>
            <p:cNvSpPr txBox="1"/>
            <p:nvPr/>
          </p:nvSpPr>
          <p:spPr>
            <a:xfrm>
              <a:off x="7798409" y="2862028"/>
              <a:ext cx="266420" cy="276999"/>
            </a:xfrm>
            <a:prstGeom prst="rect">
              <a:avLst/>
            </a:prstGeom>
            <a:noFill/>
          </p:spPr>
          <p:txBody>
            <a:bodyPr wrap="none" rtlCol="0">
              <a:spAutoFit/>
            </a:bodyPr>
            <a:lstStyle/>
            <a:p>
              <a:r>
                <a:rPr lang="en-US" sz="1200" dirty="0" smtClean="0"/>
                <a:t>C</a:t>
              </a:r>
              <a:endParaRPr lang="en-US" sz="1200" dirty="0"/>
            </a:p>
          </p:txBody>
        </p:sp>
        <p:sp>
          <p:nvSpPr>
            <p:cNvPr id="34" name="TextBox 33"/>
            <p:cNvSpPr txBox="1"/>
            <p:nvPr/>
          </p:nvSpPr>
          <p:spPr>
            <a:xfrm>
              <a:off x="8712907" y="2854717"/>
              <a:ext cx="279244" cy="276999"/>
            </a:xfrm>
            <a:prstGeom prst="rect">
              <a:avLst/>
            </a:prstGeom>
            <a:noFill/>
          </p:spPr>
          <p:txBody>
            <a:bodyPr wrap="none" rtlCol="0">
              <a:spAutoFit/>
            </a:bodyPr>
            <a:lstStyle/>
            <a:p>
              <a:r>
                <a:rPr lang="en-US" sz="1200" dirty="0" smtClean="0"/>
                <a:t>D</a:t>
              </a:r>
              <a:endParaRPr lang="en-US" sz="1200" dirty="0"/>
            </a:p>
          </p:txBody>
        </p:sp>
        <p:sp>
          <p:nvSpPr>
            <p:cNvPr id="35" name="TextBox 34"/>
            <p:cNvSpPr txBox="1"/>
            <p:nvPr/>
          </p:nvSpPr>
          <p:spPr>
            <a:xfrm>
              <a:off x="4633948" y="2674516"/>
              <a:ext cx="2221033" cy="338554"/>
            </a:xfrm>
            <a:prstGeom prst="rect">
              <a:avLst/>
            </a:prstGeom>
            <a:noFill/>
          </p:spPr>
          <p:txBody>
            <a:bodyPr wrap="square" rtlCol="0">
              <a:spAutoFit/>
            </a:bodyPr>
            <a:lstStyle/>
            <a:p>
              <a:r>
                <a:rPr lang="en-US" sz="1600" dirty="0" smtClean="0"/>
                <a:t>Original Song  </a:t>
              </a:r>
              <a:r>
                <a:rPr lang="en-US" sz="1050" dirty="0" smtClean="0"/>
                <a:t>(correct match)</a:t>
              </a:r>
              <a:endParaRPr lang="en-US" sz="1600" dirty="0"/>
            </a:p>
          </p:txBody>
        </p:sp>
        <p:cxnSp>
          <p:nvCxnSpPr>
            <p:cNvPr id="36" name="Straight Connector 35"/>
            <p:cNvCxnSpPr/>
            <p:nvPr/>
          </p:nvCxnSpPr>
          <p:spPr>
            <a:xfrm>
              <a:off x="10500246" y="3101996"/>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507866" y="3559196"/>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421558" y="3112762"/>
              <a:ext cx="0" cy="43891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39" name="Table 38"/>
          <p:cNvGraphicFramePr>
            <a:graphicFrameLocks noGrp="1"/>
          </p:cNvGraphicFramePr>
          <p:nvPr>
            <p:extLst>
              <p:ext uri="{D42A27DB-BD31-4B8C-83A1-F6EECF244321}">
                <p14:modId xmlns:p14="http://schemas.microsoft.com/office/powerpoint/2010/main" val="2961758796"/>
              </p:ext>
            </p:extLst>
          </p:nvPr>
        </p:nvGraphicFramePr>
        <p:xfrm>
          <a:off x="370084" y="2034477"/>
          <a:ext cx="3438133" cy="1371600"/>
        </p:xfrm>
        <a:graphic>
          <a:graphicData uri="http://schemas.openxmlformats.org/drawingml/2006/table">
            <a:tbl>
              <a:tblPr firstRow="1" bandRow="1">
                <a:tableStyleId>{5C22544A-7EE6-4342-B048-85BDC9FD1C3A}</a:tableStyleId>
              </a:tblPr>
              <a:tblGrid>
                <a:gridCol w="1272622"/>
                <a:gridCol w="1272622"/>
                <a:gridCol w="892889"/>
              </a:tblGrid>
              <a:tr h="185420">
                <a:tc>
                  <a:txBody>
                    <a:bodyPr/>
                    <a:lstStyle/>
                    <a:p>
                      <a:pPr algn="ctr"/>
                      <a:r>
                        <a:rPr lang="en-US" sz="1200" dirty="0" smtClean="0"/>
                        <a:t>Sample Clip</a:t>
                      </a:r>
                      <a:endParaRPr lang="en-US" sz="1200" dirty="0"/>
                    </a:p>
                  </a:txBody>
                  <a:tcPr/>
                </a:tc>
                <a:tc>
                  <a:txBody>
                    <a:bodyPr/>
                    <a:lstStyle/>
                    <a:p>
                      <a:pPr algn="ctr"/>
                      <a:r>
                        <a:rPr lang="en-US" sz="1200" dirty="0" smtClean="0"/>
                        <a:t>Original</a:t>
                      </a:r>
                      <a:r>
                        <a:rPr lang="en-US" sz="1200" baseline="0" dirty="0" smtClean="0"/>
                        <a:t> </a:t>
                      </a:r>
                      <a:r>
                        <a:rPr lang="en-US" sz="1200" dirty="0" smtClean="0"/>
                        <a:t>Song</a:t>
                      </a:r>
                      <a:endParaRPr lang="en-US" sz="1200" dirty="0"/>
                    </a:p>
                  </a:txBody>
                  <a:tcPr/>
                </a:tc>
                <a:tc>
                  <a:txBody>
                    <a:bodyPr/>
                    <a:lstStyle/>
                    <a:p>
                      <a:pPr algn="ctr"/>
                      <a:r>
                        <a:rPr lang="en-US" sz="1200" dirty="0" smtClean="0"/>
                        <a:t>Offset Diff</a:t>
                      </a:r>
                      <a:endParaRPr lang="en-US" sz="1200" dirty="0"/>
                    </a:p>
                  </a:txBody>
                  <a:tcPr/>
                </a:tc>
              </a:tr>
              <a:tr h="185420">
                <a:tc>
                  <a:txBody>
                    <a:bodyPr/>
                    <a:lstStyle/>
                    <a:p>
                      <a:pPr algn="ctr"/>
                      <a:r>
                        <a:rPr lang="en-US" sz="1200" dirty="0" smtClean="0"/>
                        <a:t>(A, +6)</a:t>
                      </a:r>
                      <a:endParaRPr lang="en-US" sz="1200" dirty="0"/>
                    </a:p>
                  </a:txBody>
                  <a:tcPr/>
                </a:tc>
                <a:tc>
                  <a:txBody>
                    <a:bodyPr/>
                    <a:lstStyle/>
                    <a:p>
                      <a:pPr algn="ctr"/>
                      <a:r>
                        <a:rPr lang="en-US" sz="1200" dirty="0" smtClean="0"/>
                        <a:t>(A, </a:t>
                      </a:r>
                      <a:r>
                        <a:rPr lang="en-US" sz="1200" baseline="0" dirty="0" smtClean="0"/>
                        <a:t>+</a:t>
                      </a:r>
                      <a:r>
                        <a:rPr lang="en-US" sz="1200" baseline="0" dirty="0" smtClean="0"/>
                        <a:t>13)</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(B, +9)</a:t>
                      </a:r>
                      <a:endParaRPr lang="en-US" sz="1200" dirty="0"/>
                    </a:p>
                  </a:txBody>
                  <a:tcPr/>
                </a:tc>
                <a:tc>
                  <a:txBody>
                    <a:bodyPr/>
                    <a:lstStyle/>
                    <a:p>
                      <a:pPr algn="ctr"/>
                      <a:r>
                        <a:rPr lang="en-US" sz="1200" dirty="0" smtClean="0"/>
                        <a:t>(B</a:t>
                      </a:r>
                      <a:r>
                        <a:rPr lang="en-US" sz="1200" dirty="0" smtClean="0"/>
                        <a:t>, </a:t>
                      </a:r>
                      <a:r>
                        <a:rPr lang="en-US" sz="1200" dirty="0" smtClean="0"/>
                        <a:t>+16)</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(C, +11)</a:t>
                      </a:r>
                      <a:endParaRPr lang="en-US" sz="1200" dirty="0"/>
                    </a:p>
                  </a:txBody>
                  <a:tcPr/>
                </a:tc>
                <a:tc>
                  <a:txBody>
                    <a:bodyPr/>
                    <a:lstStyle/>
                    <a:p>
                      <a:pPr algn="ctr"/>
                      <a:r>
                        <a:rPr lang="en-US" sz="1200" dirty="0" smtClean="0"/>
                        <a:t>(C</a:t>
                      </a:r>
                      <a:r>
                        <a:rPr lang="en-US" sz="1200" dirty="0" smtClean="0"/>
                        <a:t>, </a:t>
                      </a:r>
                      <a:r>
                        <a:rPr lang="en-US" sz="1200" dirty="0" smtClean="0"/>
                        <a:t>+18)</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(D, +16)</a:t>
                      </a:r>
                      <a:endParaRPr lang="en-US" sz="1200" dirty="0"/>
                    </a:p>
                  </a:txBody>
                  <a:tcPr/>
                </a:tc>
                <a:tc>
                  <a:txBody>
                    <a:bodyPr/>
                    <a:lstStyle/>
                    <a:p>
                      <a:pPr algn="ctr"/>
                      <a:r>
                        <a:rPr lang="en-US" sz="1200" dirty="0" smtClean="0"/>
                        <a:t>(D</a:t>
                      </a:r>
                      <a:r>
                        <a:rPr lang="en-US" sz="1200" dirty="0" smtClean="0"/>
                        <a:t>, </a:t>
                      </a:r>
                      <a:r>
                        <a:rPr lang="en-US" sz="1200" dirty="0" smtClean="0"/>
                        <a:t>+23)</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bl>
          </a:graphicData>
        </a:graphic>
      </p:graphicFrame>
      <p:sp>
        <p:nvSpPr>
          <p:cNvPr id="40" name="TextBox 39"/>
          <p:cNvSpPr txBox="1"/>
          <p:nvPr/>
        </p:nvSpPr>
        <p:spPr>
          <a:xfrm>
            <a:off x="226261" y="1726700"/>
            <a:ext cx="3725779" cy="307777"/>
          </a:xfrm>
          <a:prstGeom prst="rect">
            <a:avLst/>
          </a:prstGeom>
          <a:noFill/>
        </p:spPr>
        <p:txBody>
          <a:bodyPr wrap="square" rtlCol="0">
            <a:spAutoFit/>
          </a:bodyPr>
          <a:lstStyle/>
          <a:p>
            <a:pPr algn="ctr"/>
            <a:r>
              <a:rPr lang="en-US" sz="1400" dirty="0" smtClean="0"/>
              <a:t>Matching Keypoints</a:t>
            </a:r>
            <a:endParaRPr lang="en-US" sz="1400" dirty="0"/>
          </a:p>
        </p:txBody>
      </p:sp>
    </p:spTree>
    <p:extLst>
      <p:ext uri="{BB962C8B-B14F-4D97-AF65-F5344CB8AC3E}">
        <p14:creationId xmlns:p14="http://schemas.microsoft.com/office/powerpoint/2010/main" val="343311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4633949" y="1177864"/>
            <a:ext cx="3667953" cy="1278501"/>
            <a:chOff x="3173756" y="-308033"/>
            <a:chExt cx="3667953" cy="1278501"/>
          </a:xfrm>
        </p:grpSpPr>
        <p:sp>
          <p:nvSpPr>
            <p:cNvPr id="6" name="Rectangle 5"/>
            <p:cNvSpPr/>
            <p:nvPr/>
          </p:nvSpPr>
          <p:spPr>
            <a:xfrm>
              <a:off x="3184109" y="240803"/>
              <a:ext cx="3657600"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184109" y="240803"/>
              <a:ext cx="29260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84109" y="240803"/>
              <a:ext cx="20116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184109" y="240803"/>
              <a:ext cx="164592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184109" y="240803"/>
              <a:ext cx="0" cy="4572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074174" y="693469"/>
              <a:ext cx="340158" cy="276999"/>
            </a:xfrm>
            <a:prstGeom prst="rect">
              <a:avLst/>
            </a:prstGeom>
            <a:noFill/>
          </p:spPr>
          <p:txBody>
            <a:bodyPr wrap="none" rtlCol="0">
              <a:spAutoFit/>
            </a:bodyPr>
            <a:lstStyle/>
            <a:p>
              <a:pPr algn="ctr"/>
              <a:r>
                <a:rPr lang="en-US" sz="1200" dirty="0" smtClean="0"/>
                <a:t>+6</a:t>
              </a:r>
              <a:endParaRPr lang="en-US" sz="1200" dirty="0"/>
            </a:p>
          </p:txBody>
        </p:sp>
        <p:sp>
          <p:nvSpPr>
            <p:cNvPr id="8" name="TextBox 7"/>
            <p:cNvSpPr txBox="1"/>
            <p:nvPr/>
          </p:nvSpPr>
          <p:spPr>
            <a:xfrm>
              <a:off x="4652667" y="693469"/>
              <a:ext cx="340158" cy="276999"/>
            </a:xfrm>
            <a:prstGeom prst="rect">
              <a:avLst/>
            </a:prstGeom>
            <a:noFill/>
          </p:spPr>
          <p:txBody>
            <a:bodyPr wrap="none" rtlCol="0">
              <a:spAutoFit/>
            </a:bodyPr>
            <a:lstStyle/>
            <a:p>
              <a:pPr algn="ctr"/>
              <a:r>
                <a:rPr lang="en-US" sz="1200" dirty="0" smtClean="0"/>
                <a:t>+9</a:t>
              </a:r>
              <a:endParaRPr lang="en-US" sz="1200" dirty="0"/>
            </a:p>
          </p:txBody>
        </p:sp>
        <p:sp>
          <p:nvSpPr>
            <p:cNvPr id="9" name="TextBox 8"/>
            <p:cNvSpPr txBox="1"/>
            <p:nvPr/>
          </p:nvSpPr>
          <p:spPr>
            <a:xfrm>
              <a:off x="4976084" y="693469"/>
              <a:ext cx="418705" cy="276999"/>
            </a:xfrm>
            <a:prstGeom prst="rect">
              <a:avLst/>
            </a:prstGeom>
            <a:noFill/>
          </p:spPr>
          <p:txBody>
            <a:bodyPr wrap="none" rtlCol="0">
              <a:spAutoFit/>
            </a:bodyPr>
            <a:lstStyle/>
            <a:p>
              <a:pPr algn="ctr"/>
              <a:r>
                <a:rPr lang="en-US" sz="1200" dirty="0" smtClean="0"/>
                <a:t>+11</a:t>
              </a:r>
              <a:endParaRPr lang="en-US" sz="1200" dirty="0"/>
            </a:p>
          </p:txBody>
        </p:sp>
        <p:sp>
          <p:nvSpPr>
            <p:cNvPr id="10" name="TextBox 9"/>
            <p:cNvSpPr txBox="1"/>
            <p:nvPr/>
          </p:nvSpPr>
          <p:spPr>
            <a:xfrm>
              <a:off x="5900837" y="693469"/>
              <a:ext cx="418705" cy="276999"/>
            </a:xfrm>
            <a:prstGeom prst="rect">
              <a:avLst/>
            </a:prstGeom>
            <a:noFill/>
          </p:spPr>
          <p:txBody>
            <a:bodyPr wrap="none" rtlCol="0">
              <a:spAutoFit/>
            </a:bodyPr>
            <a:lstStyle/>
            <a:p>
              <a:pPr algn="ctr"/>
              <a:r>
                <a:rPr lang="en-US" sz="1200" dirty="0" smtClean="0"/>
                <a:t>+16</a:t>
              </a:r>
              <a:endParaRPr lang="en-US" sz="1200" dirty="0"/>
            </a:p>
          </p:txBody>
        </p:sp>
        <p:sp>
          <p:nvSpPr>
            <p:cNvPr id="11" name="Rectangle 10"/>
            <p:cNvSpPr/>
            <p:nvPr/>
          </p:nvSpPr>
          <p:spPr>
            <a:xfrm>
              <a:off x="3184109" y="240803"/>
              <a:ext cx="10972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184109" y="240803"/>
              <a:ext cx="3657600" cy="4572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49898" y="-4095"/>
              <a:ext cx="274434" cy="276999"/>
            </a:xfrm>
            <a:prstGeom prst="rect">
              <a:avLst/>
            </a:prstGeom>
            <a:noFill/>
          </p:spPr>
          <p:txBody>
            <a:bodyPr wrap="none" rtlCol="0">
              <a:spAutoFit/>
            </a:bodyPr>
            <a:lstStyle/>
            <a:p>
              <a:r>
                <a:rPr lang="en-US" sz="1200" dirty="0"/>
                <a:t>A</a:t>
              </a:r>
            </a:p>
          </p:txBody>
        </p:sp>
        <p:sp>
          <p:nvSpPr>
            <p:cNvPr id="14" name="TextBox 13"/>
            <p:cNvSpPr txBox="1"/>
            <p:nvPr/>
          </p:nvSpPr>
          <p:spPr>
            <a:xfrm>
              <a:off x="4693544" y="-4095"/>
              <a:ext cx="268022" cy="276999"/>
            </a:xfrm>
            <a:prstGeom prst="rect">
              <a:avLst/>
            </a:prstGeom>
            <a:noFill/>
          </p:spPr>
          <p:txBody>
            <a:bodyPr wrap="none" rtlCol="0">
              <a:spAutoFit/>
            </a:bodyPr>
            <a:lstStyle/>
            <a:p>
              <a:r>
                <a:rPr lang="en-US" sz="1200" dirty="0" smtClean="0"/>
                <a:t>B</a:t>
              </a:r>
              <a:endParaRPr lang="en-US" sz="1200" dirty="0"/>
            </a:p>
          </p:txBody>
        </p:sp>
        <p:sp>
          <p:nvSpPr>
            <p:cNvPr id="15" name="TextBox 14"/>
            <p:cNvSpPr txBox="1"/>
            <p:nvPr/>
          </p:nvSpPr>
          <p:spPr>
            <a:xfrm>
              <a:off x="5085363" y="-4095"/>
              <a:ext cx="266420" cy="276999"/>
            </a:xfrm>
            <a:prstGeom prst="rect">
              <a:avLst/>
            </a:prstGeom>
            <a:noFill/>
          </p:spPr>
          <p:txBody>
            <a:bodyPr wrap="none" rtlCol="0">
              <a:spAutoFit/>
            </a:bodyPr>
            <a:lstStyle/>
            <a:p>
              <a:r>
                <a:rPr lang="en-US" sz="1200" dirty="0" smtClean="0"/>
                <a:t>C</a:t>
              </a:r>
              <a:endParaRPr lang="en-US" sz="1200" dirty="0"/>
            </a:p>
          </p:txBody>
        </p:sp>
        <p:sp>
          <p:nvSpPr>
            <p:cNvPr id="16" name="TextBox 15"/>
            <p:cNvSpPr txBox="1"/>
            <p:nvPr/>
          </p:nvSpPr>
          <p:spPr>
            <a:xfrm>
              <a:off x="5978878" y="-4095"/>
              <a:ext cx="279244" cy="276999"/>
            </a:xfrm>
            <a:prstGeom prst="rect">
              <a:avLst/>
            </a:prstGeom>
            <a:noFill/>
          </p:spPr>
          <p:txBody>
            <a:bodyPr wrap="none" rtlCol="0">
              <a:spAutoFit/>
            </a:bodyPr>
            <a:lstStyle/>
            <a:p>
              <a:r>
                <a:rPr lang="en-US" sz="1200" dirty="0" smtClean="0"/>
                <a:t>D</a:t>
              </a:r>
              <a:endParaRPr lang="en-US" sz="1200" dirty="0"/>
            </a:p>
          </p:txBody>
        </p:sp>
        <p:sp>
          <p:nvSpPr>
            <p:cNvPr id="34" name="TextBox 33"/>
            <p:cNvSpPr txBox="1"/>
            <p:nvPr/>
          </p:nvSpPr>
          <p:spPr>
            <a:xfrm>
              <a:off x="3173756" y="-308033"/>
              <a:ext cx="2655544" cy="338554"/>
            </a:xfrm>
            <a:prstGeom prst="rect">
              <a:avLst/>
            </a:prstGeom>
            <a:noFill/>
          </p:spPr>
          <p:txBody>
            <a:bodyPr wrap="square" rtlCol="0">
              <a:spAutoFit/>
            </a:bodyPr>
            <a:lstStyle/>
            <a:p>
              <a:r>
                <a:rPr lang="en-US" sz="1600" dirty="0" smtClean="0"/>
                <a:t>Recorded clip</a:t>
              </a:r>
              <a:endParaRPr lang="en-US" sz="1600" dirty="0"/>
            </a:p>
          </p:txBody>
        </p:sp>
      </p:grpSp>
      <p:grpSp>
        <p:nvGrpSpPr>
          <p:cNvPr id="65" name="Group 64"/>
          <p:cNvGrpSpPr/>
          <p:nvPr/>
        </p:nvGrpSpPr>
        <p:grpSpPr>
          <a:xfrm>
            <a:off x="4633949" y="2674516"/>
            <a:ext cx="6963577" cy="1184215"/>
            <a:chOff x="4633949" y="2674516"/>
            <a:chExt cx="6963577" cy="1184215"/>
          </a:xfrm>
        </p:grpSpPr>
        <p:sp>
          <p:nvSpPr>
            <p:cNvPr id="17" name="Rectangle 16"/>
            <p:cNvSpPr/>
            <p:nvPr/>
          </p:nvSpPr>
          <p:spPr>
            <a:xfrm>
              <a:off x="4644302" y="3103618"/>
              <a:ext cx="5777256"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4650764" y="3103618"/>
              <a:ext cx="42062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644302" y="3103618"/>
              <a:ext cx="23774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428021" y="3099615"/>
              <a:ext cx="1100926" cy="457200"/>
            </a:xfrm>
            <a:prstGeom prst="rect">
              <a:avLst/>
            </a:prstGeom>
            <a:gradFill flip="none" rotWithShape="1">
              <a:gsLst>
                <a:gs pos="0">
                  <a:schemeClr val="bg1"/>
                </a:gs>
                <a:gs pos="100000">
                  <a:schemeClr val="accent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650764" y="3103618"/>
              <a:ext cx="32918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650765" y="3103618"/>
              <a:ext cx="29260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812389" y="3572829"/>
              <a:ext cx="418705" cy="276999"/>
            </a:xfrm>
            <a:prstGeom prst="rect">
              <a:avLst/>
            </a:prstGeom>
            <a:noFill/>
          </p:spPr>
          <p:txBody>
            <a:bodyPr wrap="none" rtlCol="0">
              <a:spAutoFit/>
            </a:bodyPr>
            <a:lstStyle/>
            <a:p>
              <a:pPr algn="ctr"/>
              <a:r>
                <a:rPr lang="en-US" sz="1200" dirty="0" smtClean="0"/>
                <a:t>+13</a:t>
              </a:r>
              <a:endParaRPr lang="en-US" sz="1200" dirty="0"/>
            </a:p>
          </p:txBody>
        </p:sp>
        <p:sp>
          <p:nvSpPr>
            <p:cNvPr id="23" name="TextBox 22"/>
            <p:cNvSpPr txBox="1"/>
            <p:nvPr/>
          </p:nvSpPr>
          <p:spPr>
            <a:xfrm>
              <a:off x="7330040" y="3581732"/>
              <a:ext cx="418705" cy="276999"/>
            </a:xfrm>
            <a:prstGeom prst="rect">
              <a:avLst/>
            </a:prstGeom>
            <a:noFill/>
          </p:spPr>
          <p:txBody>
            <a:bodyPr wrap="none" rtlCol="0">
              <a:spAutoFit/>
            </a:bodyPr>
            <a:lstStyle/>
            <a:p>
              <a:pPr algn="ctr"/>
              <a:r>
                <a:rPr lang="en-US" sz="1200" dirty="0" smtClean="0"/>
                <a:t>+16</a:t>
              </a:r>
              <a:endParaRPr lang="en-US" sz="1200" dirty="0"/>
            </a:p>
          </p:txBody>
        </p:sp>
        <p:sp>
          <p:nvSpPr>
            <p:cNvPr id="24" name="TextBox 23"/>
            <p:cNvSpPr txBox="1"/>
            <p:nvPr/>
          </p:nvSpPr>
          <p:spPr>
            <a:xfrm>
              <a:off x="7702485" y="3581732"/>
              <a:ext cx="418705" cy="276999"/>
            </a:xfrm>
            <a:prstGeom prst="rect">
              <a:avLst/>
            </a:prstGeom>
            <a:noFill/>
          </p:spPr>
          <p:txBody>
            <a:bodyPr wrap="none" rtlCol="0">
              <a:spAutoFit/>
            </a:bodyPr>
            <a:lstStyle/>
            <a:p>
              <a:pPr algn="ctr"/>
              <a:r>
                <a:rPr lang="en-US" sz="1200" dirty="0" smtClean="0"/>
                <a:t>+18</a:t>
              </a:r>
              <a:endParaRPr lang="en-US" sz="1200" dirty="0"/>
            </a:p>
          </p:txBody>
        </p:sp>
        <p:sp>
          <p:nvSpPr>
            <p:cNvPr id="25" name="TextBox 24"/>
            <p:cNvSpPr txBox="1"/>
            <p:nvPr/>
          </p:nvSpPr>
          <p:spPr>
            <a:xfrm>
              <a:off x="8634866" y="3552281"/>
              <a:ext cx="418705" cy="276999"/>
            </a:xfrm>
            <a:prstGeom prst="rect">
              <a:avLst/>
            </a:prstGeom>
            <a:noFill/>
          </p:spPr>
          <p:txBody>
            <a:bodyPr wrap="none" rtlCol="0">
              <a:spAutoFit/>
            </a:bodyPr>
            <a:lstStyle/>
            <a:p>
              <a:pPr algn="ctr"/>
              <a:r>
                <a:rPr lang="en-US" sz="1200" dirty="0" smtClean="0"/>
                <a:t>+23</a:t>
              </a:r>
              <a:endParaRPr lang="en-US" sz="1200" dirty="0"/>
            </a:p>
          </p:txBody>
        </p:sp>
        <p:sp>
          <p:nvSpPr>
            <p:cNvPr id="27" name="Rectangle 26"/>
            <p:cNvSpPr/>
            <p:nvPr/>
          </p:nvSpPr>
          <p:spPr>
            <a:xfrm>
              <a:off x="4644302" y="3103618"/>
              <a:ext cx="5777256" cy="4572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899956" y="2870790"/>
              <a:ext cx="274434" cy="276999"/>
            </a:xfrm>
            <a:prstGeom prst="rect">
              <a:avLst/>
            </a:prstGeom>
            <a:noFill/>
          </p:spPr>
          <p:txBody>
            <a:bodyPr wrap="none" rtlCol="0">
              <a:spAutoFit/>
            </a:bodyPr>
            <a:lstStyle/>
            <a:p>
              <a:r>
                <a:rPr lang="en-US" sz="1200" dirty="0"/>
                <a:t>A</a:t>
              </a:r>
            </a:p>
          </p:txBody>
        </p:sp>
        <p:sp>
          <p:nvSpPr>
            <p:cNvPr id="29" name="TextBox 28"/>
            <p:cNvSpPr txBox="1"/>
            <p:nvPr/>
          </p:nvSpPr>
          <p:spPr>
            <a:xfrm>
              <a:off x="7425640" y="2862028"/>
              <a:ext cx="268022" cy="276999"/>
            </a:xfrm>
            <a:prstGeom prst="rect">
              <a:avLst/>
            </a:prstGeom>
            <a:noFill/>
          </p:spPr>
          <p:txBody>
            <a:bodyPr wrap="none" rtlCol="0">
              <a:spAutoFit/>
            </a:bodyPr>
            <a:lstStyle/>
            <a:p>
              <a:r>
                <a:rPr lang="en-US" sz="1200" dirty="0" smtClean="0"/>
                <a:t>B</a:t>
              </a:r>
              <a:endParaRPr lang="en-US" sz="1200" dirty="0"/>
            </a:p>
          </p:txBody>
        </p:sp>
        <p:sp>
          <p:nvSpPr>
            <p:cNvPr id="30" name="TextBox 29"/>
            <p:cNvSpPr txBox="1"/>
            <p:nvPr/>
          </p:nvSpPr>
          <p:spPr>
            <a:xfrm>
              <a:off x="7798409" y="2862028"/>
              <a:ext cx="266420" cy="276999"/>
            </a:xfrm>
            <a:prstGeom prst="rect">
              <a:avLst/>
            </a:prstGeom>
            <a:noFill/>
          </p:spPr>
          <p:txBody>
            <a:bodyPr wrap="none" rtlCol="0">
              <a:spAutoFit/>
            </a:bodyPr>
            <a:lstStyle/>
            <a:p>
              <a:r>
                <a:rPr lang="en-US" sz="1200" dirty="0" smtClean="0"/>
                <a:t>C</a:t>
              </a:r>
              <a:endParaRPr lang="en-US" sz="1200" dirty="0"/>
            </a:p>
          </p:txBody>
        </p:sp>
        <p:sp>
          <p:nvSpPr>
            <p:cNvPr id="31" name="TextBox 30"/>
            <p:cNvSpPr txBox="1"/>
            <p:nvPr/>
          </p:nvSpPr>
          <p:spPr>
            <a:xfrm>
              <a:off x="8712907" y="2854717"/>
              <a:ext cx="279244" cy="276999"/>
            </a:xfrm>
            <a:prstGeom prst="rect">
              <a:avLst/>
            </a:prstGeom>
            <a:noFill/>
          </p:spPr>
          <p:txBody>
            <a:bodyPr wrap="none" rtlCol="0">
              <a:spAutoFit/>
            </a:bodyPr>
            <a:lstStyle/>
            <a:p>
              <a:r>
                <a:rPr lang="en-US" sz="1200" dirty="0" smtClean="0"/>
                <a:t>D</a:t>
              </a:r>
              <a:endParaRPr lang="en-US" sz="1200" dirty="0"/>
            </a:p>
          </p:txBody>
        </p:sp>
        <p:sp>
          <p:nvSpPr>
            <p:cNvPr id="33" name="TextBox 32"/>
            <p:cNvSpPr txBox="1"/>
            <p:nvPr/>
          </p:nvSpPr>
          <p:spPr>
            <a:xfrm>
              <a:off x="4633949" y="2674516"/>
              <a:ext cx="2011680" cy="338554"/>
            </a:xfrm>
            <a:prstGeom prst="rect">
              <a:avLst/>
            </a:prstGeom>
            <a:noFill/>
          </p:spPr>
          <p:txBody>
            <a:bodyPr wrap="square" rtlCol="0">
              <a:spAutoFit/>
            </a:bodyPr>
            <a:lstStyle/>
            <a:p>
              <a:r>
                <a:rPr lang="en-US" sz="1600" dirty="0" smtClean="0"/>
                <a:t>Song 1  </a:t>
              </a:r>
              <a:r>
                <a:rPr lang="en-US" sz="1050" dirty="0" smtClean="0"/>
                <a:t>(correct match)</a:t>
              </a:r>
              <a:endParaRPr lang="en-US" sz="1600" dirty="0"/>
            </a:p>
          </p:txBody>
        </p:sp>
        <p:cxnSp>
          <p:nvCxnSpPr>
            <p:cNvPr id="37" name="Straight Connector 36"/>
            <p:cNvCxnSpPr/>
            <p:nvPr/>
          </p:nvCxnSpPr>
          <p:spPr>
            <a:xfrm>
              <a:off x="10500246" y="3101996"/>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507866" y="3559196"/>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421558" y="3112762"/>
              <a:ext cx="0" cy="43891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43" name="Table 42"/>
          <p:cNvGraphicFramePr>
            <a:graphicFrameLocks noGrp="1"/>
          </p:cNvGraphicFramePr>
          <p:nvPr>
            <p:extLst>
              <p:ext uri="{D42A27DB-BD31-4B8C-83A1-F6EECF244321}">
                <p14:modId xmlns:p14="http://schemas.microsoft.com/office/powerpoint/2010/main" val="1134602021"/>
              </p:ext>
            </p:extLst>
          </p:nvPr>
        </p:nvGraphicFramePr>
        <p:xfrm>
          <a:off x="360459" y="2610253"/>
          <a:ext cx="3438133" cy="1920240"/>
        </p:xfrm>
        <a:graphic>
          <a:graphicData uri="http://schemas.openxmlformats.org/drawingml/2006/table">
            <a:tbl>
              <a:tblPr firstRow="1" bandRow="1">
                <a:tableStyleId>{5C22544A-7EE6-4342-B048-85BDC9FD1C3A}</a:tableStyleId>
              </a:tblPr>
              <a:tblGrid>
                <a:gridCol w="1272622"/>
                <a:gridCol w="1272622"/>
                <a:gridCol w="892889"/>
              </a:tblGrid>
              <a:tr h="185420">
                <a:tc>
                  <a:txBody>
                    <a:bodyPr/>
                    <a:lstStyle/>
                    <a:p>
                      <a:pPr algn="ctr"/>
                      <a:r>
                        <a:rPr lang="en-US" sz="1200" dirty="0" smtClean="0"/>
                        <a:t>Sample Clip</a:t>
                      </a:r>
                      <a:endParaRPr lang="en-US" sz="1200" dirty="0"/>
                    </a:p>
                  </a:txBody>
                  <a:tcPr/>
                </a:tc>
                <a:tc>
                  <a:txBody>
                    <a:bodyPr/>
                    <a:lstStyle/>
                    <a:p>
                      <a:pPr algn="ctr"/>
                      <a:r>
                        <a:rPr lang="en-US" sz="1200" dirty="0" smtClean="0"/>
                        <a:t>Song</a:t>
                      </a:r>
                      <a:endParaRPr lang="en-US" sz="1200" dirty="0"/>
                    </a:p>
                  </a:txBody>
                  <a:tcPr/>
                </a:tc>
                <a:tc>
                  <a:txBody>
                    <a:bodyPr/>
                    <a:lstStyle/>
                    <a:p>
                      <a:pPr algn="ctr"/>
                      <a:r>
                        <a:rPr lang="en-US" sz="1200" dirty="0" smtClean="0"/>
                        <a:t>Offset Diff</a:t>
                      </a:r>
                      <a:endParaRPr lang="en-US" sz="1200" dirty="0"/>
                    </a:p>
                  </a:txBody>
                  <a:tcPr/>
                </a:tc>
              </a:tr>
              <a:tr h="185420">
                <a:tc>
                  <a:txBody>
                    <a:bodyPr/>
                    <a:lstStyle/>
                    <a:p>
                      <a:pPr algn="ctr"/>
                      <a:r>
                        <a:rPr lang="en-US" sz="1200" dirty="0" smtClean="0"/>
                        <a:t>(A, +6)</a:t>
                      </a:r>
                      <a:endParaRPr lang="en-US" sz="1200" dirty="0"/>
                    </a:p>
                  </a:txBody>
                  <a:tcPr/>
                </a:tc>
                <a:tc>
                  <a:txBody>
                    <a:bodyPr/>
                    <a:lstStyle/>
                    <a:p>
                      <a:pPr algn="ctr"/>
                      <a:r>
                        <a:rPr lang="en-US" sz="1200" dirty="0" smtClean="0"/>
                        <a:t>(A, Song 1,</a:t>
                      </a:r>
                      <a:r>
                        <a:rPr lang="en-US" sz="1200" baseline="0" dirty="0" smtClean="0"/>
                        <a:t> </a:t>
                      </a:r>
                      <a:r>
                        <a:rPr lang="en-US" sz="1200" baseline="0" dirty="0" smtClean="0"/>
                        <a:t>+13)</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(A, +6)</a:t>
                      </a:r>
                      <a:endParaRPr lang="en-US" sz="1200" dirty="0"/>
                    </a:p>
                  </a:txBody>
                  <a:tcPr/>
                </a:tc>
                <a:tc>
                  <a:txBody>
                    <a:bodyPr/>
                    <a:lstStyle/>
                    <a:p>
                      <a:pPr algn="ctr"/>
                      <a:r>
                        <a:rPr lang="en-US" sz="1200" dirty="0" smtClean="0"/>
                        <a:t>(A, Song 2, +17)</a:t>
                      </a:r>
                      <a:endParaRPr lang="en-US" sz="1200" dirty="0"/>
                    </a:p>
                  </a:txBody>
                  <a:tcPr/>
                </a:tc>
                <a:tc>
                  <a:txBody>
                    <a:bodyPr/>
                    <a:lstStyle/>
                    <a:p>
                      <a:pPr algn="ctr"/>
                      <a:r>
                        <a:rPr lang="en-US" sz="1200" b="0" dirty="0" smtClean="0">
                          <a:solidFill>
                            <a:schemeClr val="tx1"/>
                          </a:solidFill>
                        </a:rPr>
                        <a:t>+11</a:t>
                      </a:r>
                      <a:endParaRPr lang="en-US" sz="1200" b="0" dirty="0">
                        <a:solidFill>
                          <a:schemeClr val="tx1"/>
                        </a:solidFill>
                      </a:endParaRPr>
                    </a:p>
                  </a:txBody>
                  <a:tcPr/>
                </a:tc>
              </a:tr>
              <a:tr h="185420">
                <a:tc>
                  <a:txBody>
                    <a:bodyPr/>
                    <a:lstStyle/>
                    <a:p>
                      <a:pPr algn="ctr"/>
                      <a:r>
                        <a:rPr lang="en-US" sz="1200" dirty="0" smtClean="0"/>
                        <a:t>(B, +9)</a:t>
                      </a:r>
                      <a:endParaRPr lang="en-US" sz="1200" dirty="0"/>
                    </a:p>
                  </a:txBody>
                  <a:tcPr/>
                </a:tc>
                <a:tc>
                  <a:txBody>
                    <a:bodyPr/>
                    <a:lstStyle/>
                    <a:p>
                      <a:pPr algn="ctr"/>
                      <a:r>
                        <a:rPr lang="en-US" sz="1200" dirty="0" smtClean="0"/>
                        <a:t>(B</a:t>
                      </a:r>
                      <a:r>
                        <a:rPr lang="en-US" sz="1200" dirty="0" smtClean="0"/>
                        <a:t>, Song 1, </a:t>
                      </a:r>
                      <a:r>
                        <a:rPr lang="en-US" sz="1200" dirty="0" smtClean="0"/>
                        <a:t>+16)</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(C, +11)</a:t>
                      </a:r>
                      <a:endParaRPr lang="en-US" sz="1200" dirty="0"/>
                    </a:p>
                  </a:txBody>
                  <a:tcPr/>
                </a:tc>
                <a:tc>
                  <a:txBody>
                    <a:bodyPr/>
                    <a:lstStyle/>
                    <a:p>
                      <a:pPr algn="ctr"/>
                      <a:r>
                        <a:rPr lang="en-US" sz="1200" dirty="0" smtClean="0"/>
                        <a:t>(C, Song 2, +8)</a:t>
                      </a:r>
                      <a:endParaRPr lang="en-US" sz="1200" dirty="0"/>
                    </a:p>
                  </a:txBody>
                  <a:tcPr/>
                </a:tc>
                <a:tc>
                  <a:txBody>
                    <a:bodyPr/>
                    <a:lstStyle/>
                    <a:p>
                      <a:pPr algn="ctr"/>
                      <a:r>
                        <a:rPr lang="en-US" sz="1200" b="0" dirty="0" smtClean="0">
                          <a:solidFill>
                            <a:schemeClr val="tx1"/>
                          </a:solidFill>
                        </a:rPr>
                        <a:t>-3</a:t>
                      </a:r>
                      <a:endParaRPr lang="en-US" sz="1200" b="0" dirty="0">
                        <a:solidFill>
                          <a:schemeClr val="tx1"/>
                        </a:solidFill>
                      </a:endParaRPr>
                    </a:p>
                  </a:txBody>
                  <a:tcPr/>
                </a:tc>
              </a:tr>
              <a:tr h="185420">
                <a:tc>
                  <a:txBody>
                    <a:bodyPr/>
                    <a:lstStyle/>
                    <a:p>
                      <a:pPr algn="ctr"/>
                      <a:r>
                        <a:rPr lang="en-US" sz="1200" dirty="0" smtClean="0"/>
                        <a:t>(C, +11)</a:t>
                      </a:r>
                      <a:endParaRPr lang="en-US" sz="1200" dirty="0"/>
                    </a:p>
                  </a:txBody>
                  <a:tcPr/>
                </a:tc>
                <a:tc>
                  <a:txBody>
                    <a:bodyPr/>
                    <a:lstStyle/>
                    <a:p>
                      <a:pPr algn="ctr"/>
                      <a:r>
                        <a:rPr lang="en-US" sz="1200" dirty="0" smtClean="0"/>
                        <a:t>(C</a:t>
                      </a:r>
                      <a:r>
                        <a:rPr lang="en-US" sz="1200" dirty="0" smtClean="0"/>
                        <a:t>,</a:t>
                      </a:r>
                      <a:r>
                        <a:rPr lang="en-US" sz="1200" baseline="0" dirty="0" smtClean="0"/>
                        <a:t> Song 1,</a:t>
                      </a:r>
                      <a:r>
                        <a:rPr lang="en-US" sz="1200" dirty="0" smtClean="0"/>
                        <a:t> </a:t>
                      </a:r>
                      <a:r>
                        <a:rPr lang="en-US" sz="1200" dirty="0" smtClean="0"/>
                        <a:t>+18)</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r h="185420">
                <a:tc>
                  <a:txBody>
                    <a:bodyPr/>
                    <a:lstStyle/>
                    <a:p>
                      <a:pPr algn="ctr"/>
                      <a:r>
                        <a:rPr lang="en-US" sz="1200" dirty="0" smtClean="0"/>
                        <a:t>(D, +16)</a:t>
                      </a:r>
                      <a:endParaRPr lang="en-US" sz="1200" dirty="0"/>
                    </a:p>
                  </a:txBody>
                  <a:tcPr/>
                </a:tc>
                <a:tc>
                  <a:txBody>
                    <a:bodyPr/>
                    <a:lstStyle/>
                    <a:p>
                      <a:pPr algn="ctr"/>
                      <a:r>
                        <a:rPr lang="en-US" sz="1200" dirty="0" smtClean="0"/>
                        <a:t>(D</a:t>
                      </a:r>
                      <a:r>
                        <a:rPr lang="en-US" sz="1200" dirty="0" smtClean="0"/>
                        <a:t>, Song 1, </a:t>
                      </a:r>
                      <a:r>
                        <a:rPr lang="en-US" sz="1200" dirty="0" smtClean="0"/>
                        <a:t>+23)</a:t>
                      </a:r>
                      <a:endParaRPr lang="en-US" sz="1200" dirty="0"/>
                    </a:p>
                  </a:txBody>
                  <a:tcPr/>
                </a:tc>
                <a:tc>
                  <a:txBody>
                    <a:bodyPr/>
                    <a:lstStyle/>
                    <a:p>
                      <a:pPr algn="ctr"/>
                      <a:r>
                        <a:rPr lang="en-US" sz="1200" b="1" dirty="0" smtClean="0">
                          <a:solidFill>
                            <a:schemeClr val="accent6">
                              <a:lumMod val="75000"/>
                            </a:schemeClr>
                          </a:solidFill>
                        </a:rPr>
                        <a:t>+7</a:t>
                      </a:r>
                      <a:endParaRPr lang="en-US" sz="1200" b="1" dirty="0">
                        <a:solidFill>
                          <a:schemeClr val="accent6">
                            <a:lumMod val="75000"/>
                          </a:schemeClr>
                        </a:solidFill>
                      </a:endParaRPr>
                    </a:p>
                  </a:txBody>
                  <a:tcPr/>
                </a:tc>
              </a:tr>
            </a:tbl>
          </a:graphicData>
        </a:graphic>
      </p:graphicFrame>
      <p:sp>
        <p:nvSpPr>
          <p:cNvPr id="44" name="TextBox 43"/>
          <p:cNvSpPr txBox="1"/>
          <p:nvPr/>
        </p:nvSpPr>
        <p:spPr>
          <a:xfrm>
            <a:off x="216636" y="2302476"/>
            <a:ext cx="3725779" cy="307777"/>
          </a:xfrm>
          <a:prstGeom prst="rect">
            <a:avLst/>
          </a:prstGeom>
          <a:noFill/>
        </p:spPr>
        <p:txBody>
          <a:bodyPr wrap="square" rtlCol="0">
            <a:spAutoFit/>
          </a:bodyPr>
          <a:lstStyle/>
          <a:p>
            <a:pPr algn="ctr"/>
            <a:r>
              <a:rPr lang="en-US" sz="1400" dirty="0" smtClean="0"/>
              <a:t>Matching Keypoints</a:t>
            </a:r>
            <a:endParaRPr lang="en-US" sz="1400" dirty="0"/>
          </a:p>
        </p:txBody>
      </p:sp>
      <p:grpSp>
        <p:nvGrpSpPr>
          <p:cNvPr id="66" name="Group 65"/>
          <p:cNvGrpSpPr/>
          <p:nvPr/>
        </p:nvGrpSpPr>
        <p:grpSpPr>
          <a:xfrm>
            <a:off x="4633949" y="3948344"/>
            <a:ext cx="6963577" cy="1154764"/>
            <a:chOff x="4640412" y="3948344"/>
            <a:chExt cx="6963577" cy="1154764"/>
          </a:xfrm>
        </p:grpSpPr>
        <p:sp>
          <p:nvSpPr>
            <p:cNvPr id="46" name="Rectangle 45"/>
            <p:cNvSpPr/>
            <p:nvPr/>
          </p:nvSpPr>
          <p:spPr>
            <a:xfrm>
              <a:off x="10434484" y="4373443"/>
              <a:ext cx="1100926" cy="457200"/>
            </a:xfrm>
            <a:prstGeom prst="rect">
              <a:avLst/>
            </a:prstGeom>
            <a:gradFill flip="none" rotWithShape="1">
              <a:gsLst>
                <a:gs pos="0">
                  <a:schemeClr val="bg1"/>
                </a:gs>
                <a:gs pos="100000">
                  <a:schemeClr val="accent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50765" y="4373443"/>
              <a:ext cx="5777256" cy="457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650764" y="4373443"/>
              <a:ext cx="310896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650765" y="4373443"/>
              <a:ext cx="146304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7547394" y="4826109"/>
              <a:ext cx="418705" cy="276999"/>
            </a:xfrm>
            <a:prstGeom prst="rect">
              <a:avLst/>
            </a:prstGeom>
            <a:noFill/>
          </p:spPr>
          <p:txBody>
            <a:bodyPr wrap="none" rtlCol="0">
              <a:spAutoFit/>
            </a:bodyPr>
            <a:lstStyle/>
            <a:p>
              <a:pPr algn="ctr"/>
              <a:r>
                <a:rPr lang="en-US" sz="1200" dirty="0" smtClean="0"/>
                <a:t>+17</a:t>
              </a:r>
              <a:endParaRPr lang="en-US" sz="1200" dirty="0"/>
            </a:p>
          </p:txBody>
        </p:sp>
        <p:sp>
          <p:nvSpPr>
            <p:cNvPr id="53" name="TextBox 52"/>
            <p:cNvSpPr txBox="1"/>
            <p:nvPr/>
          </p:nvSpPr>
          <p:spPr>
            <a:xfrm>
              <a:off x="5950078" y="4826109"/>
              <a:ext cx="340158" cy="276999"/>
            </a:xfrm>
            <a:prstGeom prst="rect">
              <a:avLst/>
            </a:prstGeom>
            <a:noFill/>
          </p:spPr>
          <p:txBody>
            <a:bodyPr wrap="none" rtlCol="0">
              <a:spAutoFit/>
            </a:bodyPr>
            <a:lstStyle/>
            <a:p>
              <a:pPr algn="ctr"/>
              <a:r>
                <a:rPr lang="en-US" sz="1200" dirty="0" smtClean="0"/>
                <a:t>+8</a:t>
              </a:r>
              <a:endParaRPr lang="en-US" sz="1200" dirty="0"/>
            </a:p>
          </p:txBody>
        </p:sp>
        <p:sp>
          <p:nvSpPr>
            <p:cNvPr id="55" name="Rectangle 54"/>
            <p:cNvSpPr/>
            <p:nvPr/>
          </p:nvSpPr>
          <p:spPr>
            <a:xfrm>
              <a:off x="4650765" y="4373443"/>
              <a:ext cx="5777256" cy="45720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629530" y="4128545"/>
              <a:ext cx="274434" cy="276999"/>
            </a:xfrm>
            <a:prstGeom prst="rect">
              <a:avLst/>
            </a:prstGeom>
            <a:noFill/>
          </p:spPr>
          <p:txBody>
            <a:bodyPr wrap="none" rtlCol="0">
              <a:spAutoFit/>
            </a:bodyPr>
            <a:lstStyle/>
            <a:p>
              <a:r>
                <a:rPr lang="en-US" sz="1200" dirty="0"/>
                <a:t>A</a:t>
              </a:r>
            </a:p>
          </p:txBody>
        </p:sp>
        <p:sp>
          <p:nvSpPr>
            <p:cNvPr id="58" name="TextBox 57"/>
            <p:cNvSpPr txBox="1"/>
            <p:nvPr/>
          </p:nvSpPr>
          <p:spPr>
            <a:xfrm>
              <a:off x="5988334" y="4128545"/>
              <a:ext cx="266420" cy="276999"/>
            </a:xfrm>
            <a:prstGeom prst="rect">
              <a:avLst/>
            </a:prstGeom>
            <a:noFill/>
          </p:spPr>
          <p:txBody>
            <a:bodyPr wrap="none" rtlCol="0">
              <a:spAutoFit/>
            </a:bodyPr>
            <a:lstStyle/>
            <a:p>
              <a:r>
                <a:rPr lang="en-US" sz="1200" dirty="0" smtClean="0"/>
                <a:t>C</a:t>
              </a:r>
              <a:endParaRPr lang="en-US" sz="1200" dirty="0"/>
            </a:p>
          </p:txBody>
        </p:sp>
        <p:sp>
          <p:nvSpPr>
            <p:cNvPr id="60" name="TextBox 59"/>
            <p:cNvSpPr txBox="1"/>
            <p:nvPr/>
          </p:nvSpPr>
          <p:spPr>
            <a:xfrm>
              <a:off x="4640412" y="3948344"/>
              <a:ext cx="2011680" cy="338554"/>
            </a:xfrm>
            <a:prstGeom prst="rect">
              <a:avLst/>
            </a:prstGeom>
            <a:noFill/>
          </p:spPr>
          <p:txBody>
            <a:bodyPr wrap="square" rtlCol="0">
              <a:spAutoFit/>
            </a:bodyPr>
            <a:lstStyle/>
            <a:p>
              <a:r>
                <a:rPr lang="en-US" sz="1600" dirty="0" smtClean="0"/>
                <a:t>Song 2</a:t>
              </a:r>
              <a:endParaRPr lang="en-US" sz="1600" dirty="0"/>
            </a:p>
          </p:txBody>
        </p:sp>
        <p:cxnSp>
          <p:nvCxnSpPr>
            <p:cNvPr id="61" name="Straight Connector 60"/>
            <p:cNvCxnSpPr/>
            <p:nvPr/>
          </p:nvCxnSpPr>
          <p:spPr>
            <a:xfrm>
              <a:off x="10506709" y="4373443"/>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0514329" y="4830643"/>
              <a:ext cx="1089660" cy="0"/>
            </a:xfrm>
            <a:prstGeom prst="line">
              <a:avLst/>
            </a:prstGeom>
            <a:ln w="19050">
              <a:solidFill>
                <a:schemeClr val="accent4">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10428021" y="4382969"/>
              <a:ext cx="0" cy="438912"/>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221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36998033"/>
              </p:ext>
            </p:extLst>
          </p:nvPr>
        </p:nvGraphicFramePr>
        <p:xfrm>
          <a:off x="1324230" y="3495040"/>
          <a:ext cx="707770" cy="1280160"/>
        </p:xfrm>
        <a:graphic>
          <a:graphicData uri="http://schemas.openxmlformats.org/drawingml/2006/table">
            <a:tbl>
              <a:tblPr firstRow="1" bandRow="1">
                <a:tableStyleId>{5C22544A-7EE6-4342-B048-85BDC9FD1C3A}</a:tableStyleId>
              </a:tblPr>
              <a:tblGrid>
                <a:gridCol w="707770"/>
              </a:tblGrid>
              <a:tr h="370840">
                <a:tc>
                  <a:txBody>
                    <a:bodyPr/>
                    <a:lstStyle/>
                    <a:p>
                      <a:pPr algn="ctr"/>
                      <a:r>
                        <a:rPr lang="en-US" sz="1200" dirty="0" smtClean="0"/>
                        <a:t>Offset</a:t>
                      </a:r>
                      <a:r>
                        <a:rPr lang="en-US" sz="1200" baseline="0" dirty="0" smtClean="0"/>
                        <a:t> Diff</a:t>
                      </a:r>
                      <a:endParaRPr lang="en-US" sz="1200" dirty="0"/>
                    </a:p>
                  </a:txBody>
                  <a:tcPr/>
                </a:tc>
              </a:tr>
              <a:tr h="259479">
                <a:tc>
                  <a:txBody>
                    <a:bodyPr/>
                    <a:lstStyle/>
                    <a:p>
                      <a:pPr algn="ctr"/>
                      <a:r>
                        <a:rPr lang="en-US" sz="1200" dirty="0" smtClean="0"/>
                        <a:t>-3</a:t>
                      </a:r>
                      <a:endParaRPr lang="en-US" sz="1200" dirty="0"/>
                    </a:p>
                  </a:txBody>
                  <a:tcPr/>
                </a:tc>
              </a:tr>
              <a:tr h="271487">
                <a:tc>
                  <a:txBody>
                    <a:bodyPr/>
                    <a:lstStyle/>
                    <a:p>
                      <a:pPr algn="ctr"/>
                      <a:r>
                        <a:rPr lang="en-US" sz="1200" dirty="0" smtClean="0"/>
                        <a:t>+7</a:t>
                      </a:r>
                      <a:endParaRPr lang="en-US" sz="1200" dirty="0"/>
                    </a:p>
                  </a:txBody>
                  <a:tcPr/>
                </a:tc>
              </a:tr>
              <a:tr h="252552">
                <a:tc>
                  <a:txBody>
                    <a:bodyPr/>
                    <a:lstStyle/>
                    <a:p>
                      <a:pPr algn="ctr"/>
                      <a:r>
                        <a:rPr lang="en-US" sz="1200" dirty="0" smtClean="0"/>
                        <a:t>+11</a:t>
                      </a:r>
                      <a:endParaRPr lang="en-US" sz="1200" dirty="0"/>
                    </a:p>
                  </a:txBody>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799265819"/>
              </p:ext>
            </p:extLst>
          </p:nvPr>
        </p:nvGraphicFramePr>
        <p:xfrm>
          <a:off x="2670947" y="3107868"/>
          <a:ext cx="1199089" cy="548640"/>
        </p:xfrm>
        <a:graphic>
          <a:graphicData uri="http://schemas.openxmlformats.org/drawingml/2006/table">
            <a:tbl>
              <a:tblPr firstRow="1" bandRow="1">
                <a:tableStyleId>{5C22544A-7EE6-4342-B048-85BDC9FD1C3A}</a:tableStyleId>
              </a:tblPr>
              <a:tblGrid>
                <a:gridCol w="617198"/>
                <a:gridCol w="581891"/>
              </a:tblGrid>
              <a:tr h="240288">
                <a:tc>
                  <a:txBody>
                    <a:bodyPr/>
                    <a:lstStyle/>
                    <a:p>
                      <a:r>
                        <a:rPr lang="en-US" sz="1200" dirty="0" smtClean="0"/>
                        <a:t>Song</a:t>
                      </a:r>
                      <a:endParaRPr lang="en-US" sz="1200" dirty="0"/>
                    </a:p>
                  </a:txBody>
                  <a:tcPr/>
                </a:tc>
                <a:tc>
                  <a:txBody>
                    <a:bodyPr/>
                    <a:lstStyle/>
                    <a:p>
                      <a:r>
                        <a:rPr lang="en-US" sz="1200" dirty="0" smtClean="0"/>
                        <a:t>Count</a:t>
                      </a:r>
                      <a:endParaRPr lang="en-US" sz="1200" dirty="0"/>
                    </a:p>
                  </a:txBody>
                  <a:tcPr/>
                </a:tc>
              </a:tr>
              <a:tr h="272499">
                <a:tc>
                  <a:txBody>
                    <a:bodyPr/>
                    <a:lstStyle/>
                    <a:p>
                      <a:r>
                        <a:rPr lang="en-US" sz="1200" dirty="0" smtClean="0"/>
                        <a:t>Song 2</a:t>
                      </a:r>
                      <a:endParaRPr lang="en-US" sz="1200" dirty="0"/>
                    </a:p>
                  </a:txBody>
                  <a:tcPr/>
                </a:tc>
                <a:tc>
                  <a:txBody>
                    <a:bodyPr/>
                    <a:lstStyle/>
                    <a:p>
                      <a:pPr algn="ctr"/>
                      <a:r>
                        <a:rPr lang="en-US" sz="1200" dirty="0" smtClean="0"/>
                        <a:t>1</a:t>
                      </a:r>
                      <a:endParaRPr lang="en-US" sz="120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77589957"/>
              </p:ext>
            </p:extLst>
          </p:nvPr>
        </p:nvGraphicFramePr>
        <p:xfrm>
          <a:off x="2890982" y="3919869"/>
          <a:ext cx="1199089" cy="548640"/>
        </p:xfrm>
        <a:graphic>
          <a:graphicData uri="http://schemas.openxmlformats.org/drawingml/2006/table">
            <a:tbl>
              <a:tblPr firstRow="1" bandRow="1">
                <a:tableStyleId>{5C22544A-7EE6-4342-B048-85BDC9FD1C3A}</a:tableStyleId>
              </a:tblPr>
              <a:tblGrid>
                <a:gridCol w="617198"/>
                <a:gridCol w="581891"/>
              </a:tblGrid>
              <a:tr h="240288">
                <a:tc>
                  <a:txBody>
                    <a:bodyPr/>
                    <a:lstStyle/>
                    <a:p>
                      <a:r>
                        <a:rPr lang="en-US" sz="1200" dirty="0" smtClean="0"/>
                        <a:t>Song</a:t>
                      </a:r>
                      <a:endParaRPr lang="en-US" sz="1200" dirty="0"/>
                    </a:p>
                  </a:txBody>
                  <a:tcPr/>
                </a:tc>
                <a:tc>
                  <a:txBody>
                    <a:bodyPr/>
                    <a:lstStyle/>
                    <a:p>
                      <a:r>
                        <a:rPr lang="en-US" sz="1200" dirty="0" smtClean="0"/>
                        <a:t>Count</a:t>
                      </a:r>
                      <a:endParaRPr lang="en-US" sz="1200" dirty="0"/>
                    </a:p>
                  </a:txBody>
                  <a:tcPr/>
                </a:tc>
              </a:tr>
              <a:tr h="272499">
                <a:tc>
                  <a:txBody>
                    <a:bodyPr/>
                    <a:lstStyle/>
                    <a:p>
                      <a:r>
                        <a:rPr lang="en-US" sz="1200" dirty="0" smtClean="0"/>
                        <a:t>Song 1</a:t>
                      </a:r>
                      <a:endParaRPr lang="en-US" sz="1200" dirty="0"/>
                    </a:p>
                  </a:txBody>
                  <a:tcPr/>
                </a:tc>
                <a:tc>
                  <a:txBody>
                    <a:bodyPr/>
                    <a:lstStyle/>
                    <a:p>
                      <a:pPr algn="ctr"/>
                      <a:r>
                        <a:rPr lang="en-US" sz="1200" dirty="0" smtClean="0"/>
                        <a:t>4</a:t>
                      </a:r>
                      <a:endParaRPr lang="en-US" sz="12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55626527"/>
              </p:ext>
            </p:extLst>
          </p:nvPr>
        </p:nvGraphicFramePr>
        <p:xfrm>
          <a:off x="2670946" y="4719024"/>
          <a:ext cx="1199089" cy="548640"/>
        </p:xfrm>
        <a:graphic>
          <a:graphicData uri="http://schemas.openxmlformats.org/drawingml/2006/table">
            <a:tbl>
              <a:tblPr firstRow="1" bandRow="1">
                <a:tableStyleId>{5C22544A-7EE6-4342-B048-85BDC9FD1C3A}</a:tableStyleId>
              </a:tblPr>
              <a:tblGrid>
                <a:gridCol w="617198"/>
                <a:gridCol w="581891"/>
              </a:tblGrid>
              <a:tr h="240288">
                <a:tc>
                  <a:txBody>
                    <a:bodyPr/>
                    <a:lstStyle/>
                    <a:p>
                      <a:r>
                        <a:rPr lang="en-US" sz="1200" dirty="0" smtClean="0"/>
                        <a:t>Song</a:t>
                      </a:r>
                      <a:endParaRPr lang="en-US" sz="1200" dirty="0"/>
                    </a:p>
                  </a:txBody>
                  <a:tcPr/>
                </a:tc>
                <a:tc>
                  <a:txBody>
                    <a:bodyPr/>
                    <a:lstStyle/>
                    <a:p>
                      <a:r>
                        <a:rPr lang="en-US" sz="1200" dirty="0" smtClean="0"/>
                        <a:t>Count</a:t>
                      </a:r>
                      <a:endParaRPr lang="en-US" sz="1200" dirty="0"/>
                    </a:p>
                  </a:txBody>
                  <a:tcPr/>
                </a:tc>
              </a:tr>
              <a:tr h="272499">
                <a:tc>
                  <a:txBody>
                    <a:bodyPr/>
                    <a:lstStyle/>
                    <a:p>
                      <a:r>
                        <a:rPr lang="en-US" sz="1200" dirty="0" smtClean="0"/>
                        <a:t>Song 2</a:t>
                      </a:r>
                      <a:endParaRPr lang="en-US" sz="1200" dirty="0"/>
                    </a:p>
                  </a:txBody>
                  <a:tcPr/>
                </a:tc>
                <a:tc>
                  <a:txBody>
                    <a:bodyPr/>
                    <a:lstStyle/>
                    <a:p>
                      <a:pPr algn="ctr"/>
                      <a:r>
                        <a:rPr lang="en-US" sz="1200" dirty="0" smtClean="0"/>
                        <a:t>1</a:t>
                      </a:r>
                      <a:endParaRPr lang="en-US" sz="1200" dirty="0"/>
                    </a:p>
                  </a:txBody>
                  <a:tcPr/>
                </a:tc>
              </a:tr>
            </a:tbl>
          </a:graphicData>
        </a:graphic>
      </p:graphicFrame>
      <p:cxnSp>
        <p:nvCxnSpPr>
          <p:cNvPr id="10" name="Curved Connector 9"/>
          <p:cNvCxnSpPr/>
          <p:nvPr/>
        </p:nvCxnSpPr>
        <p:spPr>
          <a:xfrm flipV="1">
            <a:off x="2032000" y="3536960"/>
            <a:ext cx="638946" cy="53526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a:off x="2032000" y="4645136"/>
            <a:ext cx="638946" cy="50799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032000" y="4341091"/>
            <a:ext cx="858982" cy="27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021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487</Words>
  <Application>Microsoft Office PowerPoint</Application>
  <PresentationFormat>Widescreen</PresentationFormat>
  <Paragraphs>105</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McCormick</dc:creator>
  <cp:lastModifiedBy>Chris McCormick</cp:lastModifiedBy>
  <cp:revision>10</cp:revision>
  <dcterms:created xsi:type="dcterms:W3CDTF">2016-05-02T21:53:16Z</dcterms:created>
  <dcterms:modified xsi:type="dcterms:W3CDTF">2016-05-02T23:13:37Z</dcterms:modified>
</cp:coreProperties>
</file>