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56" r:id="rId4"/>
    <p:sldId id="260" r:id="rId5"/>
    <p:sldId id="257" r:id="rId6"/>
    <p:sldId id="258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1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5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2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2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3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6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8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7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7071-AAF4-41AB-B1FD-78D012C2F12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7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26674" y="24247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6674" y="26533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26674" y="28819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6674" y="31105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26674" y="33391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26674" y="35677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6674" y="37963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26674" y="4024919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26674" y="42535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26674" y="44821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6674" y="50917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540973" y="4779104"/>
            <a:ext cx="1" cy="26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93274" y="190298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Vector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72049" y="5437550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</a:t>
            </a:r>
          </a:p>
          <a:p>
            <a:pPr algn="ctr"/>
            <a:r>
              <a:rPr lang="en-US" sz="1050" i="1" dirty="0" smtClean="0"/>
              <a:t>positions</a:t>
            </a:r>
            <a:endParaRPr lang="en-US" sz="105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849922" y="3872882"/>
            <a:ext cx="13520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‘1’ in the position corresponding to the word “ants”</a:t>
            </a:r>
            <a:endParaRPr lang="en-US" sz="10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4588401" y="3176487"/>
            <a:ext cx="825572" cy="825572"/>
            <a:chOff x="4768149" y="3264877"/>
            <a:chExt cx="825572" cy="825572"/>
          </a:xfrm>
        </p:grpSpPr>
        <p:sp>
          <p:nvSpPr>
            <p:cNvPr id="29" name="Oval 28"/>
            <p:cNvSpPr/>
            <p:nvPr/>
          </p:nvSpPr>
          <p:spPr>
            <a:xfrm>
              <a:off x="4768149" y="3264877"/>
              <a:ext cx="825572" cy="8255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61965" y="3354498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5001187" y="4133317"/>
            <a:ext cx="0" cy="6164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28385" y="1478161"/>
            <a:ext cx="173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Layer Linear Neurons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32264" y="5793569"/>
            <a:ext cx="937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300 neurons</a:t>
            </a:r>
            <a:endParaRPr lang="en-US" sz="1050" i="1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798883" y="2607835"/>
            <a:ext cx="1663701" cy="95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798883" y="3789899"/>
            <a:ext cx="1663701" cy="110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798883" y="3665414"/>
            <a:ext cx="1663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925129" y="1536588"/>
            <a:ext cx="825572" cy="825572"/>
            <a:chOff x="7104876" y="1583478"/>
            <a:chExt cx="825572" cy="825572"/>
          </a:xfrm>
        </p:grpSpPr>
        <p:sp>
          <p:nvSpPr>
            <p:cNvPr id="52" name="Oval 51"/>
            <p:cNvSpPr/>
            <p:nvPr/>
          </p:nvSpPr>
          <p:spPr>
            <a:xfrm>
              <a:off x="7104876" y="1583478"/>
              <a:ext cx="825572" cy="8255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298692" y="1673099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cxnSp>
        <p:nvCxnSpPr>
          <p:cNvPr id="55" name="Straight Arrow Connector 54"/>
          <p:cNvCxnSpPr>
            <a:stCxn id="120" idx="6"/>
            <a:endCxn id="52" idx="2"/>
          </p:cNvCxnSpPr>
          <p:nvPr/>
        </p:nvCxnSpPr>
        <p:spPr>
          <a:xfrm flipV="1">
            <a:off x="5413973" y="1949374"/>
            <a:ext cx="1511156" cy="694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20" idx="6"/>
          </p:cNvCxnSpPr>
          <p:nvPr/>
        </p:nvCxnSpPr>
        <p:spPr>
          <a:xfrm>
            <a:off x="5413973" y="2643973"/>
            <a:ext cx="1511156" cy="3069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9" idx="6"/>
            <a:endCxn id="52" idx="2"/>
          </p:cNvCxnSpPr>
          <p:nvPr/>
        </p:nvCxnSpPr>
        <p:spPr>
          <a:xfrm flipV="1">
            <a:off x="5413973" y="1949374"/>
            <a:ext cx="1511156" cy="1639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26" idx="6"/>
            <a:endCxn id="52" idx="2"/>
          </p:cNvCxnSpPr>
          <p:nvPr/>
        </p:nvCxnSpPr>
        <p:spPr>
          <a:xfrm flipV="1">
            <a:off x="5413973" y="1949374"/>
            <a:ext cx="1511156" cy="336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6" idx="6"/>
          </p:cNvCxnSpPr>
          <p:nvPr/>
        </p:nvCxnSpPr>
        <p:spPr>
          <a:xfrm>
            <a:off x="5413973" y="5315758"/>
            <a:ext cx="1511156" cy="398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9" idx="6"/>
          </p:cNvCxnSpPr>
          <p:nvPr/>
        </p:nvCxnSpPr>
        <p:spPr>
          <a:xfrm>
            <a:off x="5413973" y="3589273"/>
            <a:ext cx="1511156" cy="2179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403943" y="858306"/>
            <a:ext cx="1862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Layer </a:t>
            </a:r>
            <a:r>
              <a:rPr lang="en-US" dirty="0" err="1" smtClean="0"/>
              <a:t>Softmax</a:t>
            </a:r>
            <a:r>
              <a:rPr lang="en-US" dirty="0" smtClean="0"/>
              <a:t> Classifier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868993" y="6351705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 neurons</a:t>
            </a:r>
            <a:endParaRPr lang="en-US" sz="1050" i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95505" y="4138543"/>
            <a:ext cx="2510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2596" y="118396"/>
            <a:ext cx="735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Skip gram neural network architecture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886578" y="1944900"/>
            <a:ext cx="304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51135" y="1642491"/>
            <a:ext cx="1990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Probability that </a:t>
            </a:r>
            <a:r>
              <a:rPr lang="en-US" sz="1100" dirty="0" smtClean="0"/>
              <a:t>the</a:t>
            </a:r>
            <a:r>
              <a:rPr lang="en-US" sz="1100" dirty="0" smtClean="0"/>
              <a:t> word at a randomly chosen, nearby position is “</a:t>
            </a:r>
            <a:r>
              <a:rPr lang="en-US" sz="1100" b="1" dirty="0" smtClean="0"/>
              <a:t>abandon</a:t>
            </a:r>
            <a:r>
              <a:rPr lang="en-US" sz="1100" dirty="0" smtClean="0"/>
              <a:t>”</a:t>
            </a:r>
            <a:endParaRPr lang="en-US" sz="11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6922435" y="2524129"/>
            <a:ext cx="825572" cy="825572"/>
            <a:chOff x="7104876" y="1583478"/>
            <a:chExt cx="825572" cy="825572"/>
          </a:xfrm>
        </p:grpSpPr>
        <p:sp>
          <p:nvSpPr>
            <p:cNvPr id="90" name="Oval 89"/>
            <p:cNvSpPr/>
            <p:nvPr/>
          </p:nvSpPr>
          <p:spPr>
            <a:xfrm>
              <a:off x="7104876" y="1583478"/>
              <a:ext cx="825572" cy="8255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298692" y="1673099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922435" y="3511670"/>
            <a:ext cx="825572" cy="825572"/>
            <a:chOff x="7104876" y="1583478"/>
            <a:chExt cx="825572" cy="825572"/>
          </a:xfrm>
        </p:grpSpPr>
        <p:sp>
          <p:nvSpPr>
            <p:cNvPr id="93" name="Oval 92"/>
            <p:cNvSpPr/>
            <p:nvPr/>
          </p:nvSpPr>
          <p:spPr>
            <a:xfrm>
              <a:off x="7104876" y="1583478"/>
              <a:ext cx="825572" cy="8255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298692" y="1673099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914311" y="5486752"/>
            <a:ext cx="825572" cy="825572"/>
            <a:chOff x="7104876" y="1583478"/>
            <a:chExt cx="825572" cy="825572"/>
          </a:xfrm>
        </p:grpSpPr>
        <p:sp>
          <p:nvSpPr>
            <p:cNvPr id="116" name="Oval 115"/>
            <p:cNvSpPr/>
            <p:nvPr/>
          </p:nvSpPr>
          <p:spPr>
            <a:xfrm>
              <a:off x="7104876" y="1583478"/>
              <a:ext cx="825572" cy="8255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298692" y="1673099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cxnSp>
        <p:nvCxnSpPr>
          <p:cNvPr id="28" name="Straight Arrow Connector 27"/>
          <p:cNvCxnSpPr>
            <a:stCxn id="120" idx="6"/>
            <a:endCxn id="90" idx="2"/>
          </p:cNvCxnSpPr>
          <p:nvPr/>
        </p:nvCxnSpPr>
        <p:spPr>
          <a:xfrm>
            <a:off x="5413973" y="2643973"/>
            <a:ext cx="1508462" cy="29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0" idx="6"/>
            <a:endCxn id="93" idx="2"/>
          </p:cNvCxnSpPr>
          <p:nvPr/>
        </p:nvCxnSpPr>
        <p:spPr>
          <a:xfrm>
            <a:off x="5413973" y="2643973"/>
            <a:ext cx="1508462" cy="128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0" idx="6"/>
          </p:cNvCxnSpPr>
          <p:nvPr/>
        </p:nvCxnSpPr>
        <p:spPr>
          <a:xfrm>
            <a:off x="5413973" y="2643973"/>
            <a:ext cx="1526786" cy="309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322524" y="4482119"/>
            <a:ext cx="0" cy="838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4588401" y="2231187"/>
            <a:ext cx="825572" cy="825572"/>
            <a:chOff x="4768149" y="3264877"/>
            <a:chExt cx="825572" cy="825572"/>
          </a:xfrm>
        </p:grpSpPr>
        <p:sp>
          <p:nvSpPr>
            <p:cNvPr id="120" name="Oval 119"/>
            <p:cNvSpPr/>
            <p:nvPr/>
          </p:nvSpPr>
          <p:spPr>
            <a:xfrm>
              <a:off x="4768149" y="3264877"/>
              <a:ext cx="825572" cy="8255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961965" y="3354498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588401" y="4902972"/>
            <a:ext cx="825572" cy="825572"/>
            <a:chOff x="4768149" y="3264877"/>
            <a:chExt cx="825572" cy="825572"/>
          </a:xfrm>
        </p:grpSpPr>
        <p:sp>
          <p:nvSpPr>
            <p:cNvPr id="126" name="Oval 125"/>
            <p:cNvSpPr/>
            <p:nvPr/>
          </p:nvSpPr>
          <p:spPr>
            <a:xfrm>
              <a:off x="4768149" y="3264877"/>
              <a:ext cx="825572" cy="8255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961965" y="3354498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cxnSp>
        <p:nvCxnSpPr>
          <p:cNvPr id="79" name="Straight Arrow Connector 78"/>
          <p:cNvCxnSpPr>
            <a:stCxn id="29" idx="6"/>
            <a:endCxn id="90" idx="2"/>
          </p:cNvCxnSpPr>
          <p:nvPr/>
        </p:nvCxnSpPr>
        <p:spPr>
          <a:xfrm flipV="1">
            <a:off x="5413973" y="2936915"/>
            <a:ext cx="1508462" cy="65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9" idx="6"/>
            <a:endCxn id="93" idx="2"/>
          </p:cNvCxnSpPr>
          <p:nvPr/>
        </p:nvCxnSpPr>
        <p:spPr>
          <a:xfrm>
            <a:off x="5413973" y="3589273"/>
            <a:ext cx="1508462" cy="33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6" idx="6"/>
            <a:endCxn id="90" idx="2"/>
          </p:cNvCxnSpPr>
          <p:nvPr/>
        </p:nvCxnSpPr>
        <p:spPr>
          <a:xfrm flipV="1">
            <a:off x="5413973" y="2936915"/>
            <a:ext cx="1508462" cy="237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6" idx="6"/>
            <a:endCxn id="93" idx="2"/>
          </p:cNvCxnSpPr>
          <p:nvPr/>
        </p:nvCxnSpPr>
        <p:spPr>
          <a:xfrm flipV="1">
            <a:off x="5413973" y="3924456"/>
            <a:ext cx="1508462" cy="139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8294310" y="2805291"/>
            <a:ext cx="2076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… “</a:t>
            </a:r>
            <a:r>
              <a:rPr lang="en-US" sz="1100" b="1" dirty="0" smtClean="0"/>
              <a:t>ability</a:t>
            </a:r>
            <a:r>
              <a:rPr lang="en-US" sz="1100" dirty="0" smtClean="0"/>
              <a:t>”</a:t>
            </a:r>
            <a:endParaRPr lang="en-US" sz="1100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7886578" y="2936915"/>
            <a:ext cx="304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306581" y="3806898"/>
            <a:ext cx="2076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… “</a:t>
            </a:r>
            <a:r>
              <a:rPr lang="en-US" sz="1100" b="1" dirty="0" smtClean="0"/>
              <a:t>able</a:t>
            </a:r>
            <a:r>
              <a:rPr lang="en-US" sz="1100" dirty="0" smtClean="0"/>
              <a:t>”</a:t>
            </a:r>
            <a:endParaRPr lang="en-US" sz="1100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7898849" y="3938522"/>
            <a:ext cx="304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336271" y="5768566"/>
            <a:ext cx="2076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… “</a:t>
            </a:r>
            <a:r>
              <a:rPr lang="en-US" sz="1100" b="1" dirty="0" smtClean="0"/>
              <a:t>zone</a:t>
            </a:r>
            <a:r>
              <a:rPr lang="en-US" sz="1100" dirty="0" smtClean="0"/>
              <a:t>”</a:t>
            </a:r>
            <a:endParaRPr lang="en-US" sz="11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928539" y="5900190"/>
            <a:ext cx="304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13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26674" y="24247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6674" y="26533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26674" y="28819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6674" y="31105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26674" y="33391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26674" y="35677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6674" y="37963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26674" y="4024919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26674" y="42535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26674" y="44821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6674" y="50917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540973" y="4779104"/>
            <a:ext cx="1" cy="26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93274" y="190298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Vector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72049" y="5437550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</a:t>
            </a:r>
          </a:p>
          <a:p>
            <a:pPr algn="ctr"/>
            <a:r>
              <a:rPr lang="en-US" sz="1050" i="1" dirty="0" smtClean="0"/>
              <a:t>positions</a:t>
            </a:r>
            <a:endParaRPr lang="en-US" sz="105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849922" y="3872882"/>
            <a:ext cx="13520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‘1’ in the position corresponding to the word “ants”</a:t>
            </a:r>
            <a:endParaRPr lang="en-US" sz="10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4588401" y="3176487"/>
            <a:ext cx="825572" cy="825572"/>
            <a:chOff x="4768149" y="3264877"/>
            <a:chExt cx="825572" cy="825572"/>
          </a:xfrm>
        </p:grpSpPr>
        <p:sp>
          <p:nvSpPr>
            <p:cNvPr id="29" name="Oval 28"/>
            <p:cNvSpPr/>
            <p:nvPr/>
          </p:nvSpPr>
          <p:spPr>
            <a:xfrm>
              <a:off x="4768149" y="3264877"/>
              <a:ext cx="825572" cy="8255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61965" y="3354498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5001187" y="4133317"/>
            <a:ext cx="0" cy="6164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28385" y="1478161"/>
            <a:ext cx="173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Layer Linear Neurons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32264" y="5793569"/>
            <a:ext cx="937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300 neurons</a:t>
            </a:r>
            <a:endParaRPr lang="en-US" sz="1050" i="1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798883" y="2607835"/>
            <a:ext cx="1663701" cy="95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798883" y="3789899"/>
            <a:ext cx="1663701" cy="110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798883" y="3665414"/>
            <a:ext cx="1663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925129" y="1536588"/>
            <a:ext cx="825572" cy="825572"/>
            <a:chOff x="7104876" y="1583478"/>
            <a:chExt cx="825572" cy="825572"/>
          </a:xfrm>
        </p:grpSpPr>
        <p:sp>
          <p:nvSpPr>
            <p:cNvPr id="52" name="Oval 51"/>
            <p:cNvSpPr/>
            <p:nvPr/>
          </p:nvSpPr>
          <p:spPr>
            <a:xfrm>
              <a:off x="7104876" y="1583478"/>
              <a:ext cx="825572" cy="8255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298692" y="1673099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cxnSp>
        <p:nvCxnSpPr>
          <p:cNvPr id="55" name="Straight Arrow Connector 54"/>
          <p:cNvCxnSpPr>
            <a:stCxn id="120" idx="6"/>
            <a:endCxn id="52" idx="2"/>
          </p:cNvCxnSpPr>
          <p:nvPr/>
        </p:nvCxnSpPr>
        <p:spPr>
          <a:xfrm flipV="1">
            <a:off x="5413973" y="1949374"/>
            <a:ext cx="1511156" cy="694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20" idx="6"/>
          </p:cNvCxnSpPr>
          <p:nvPr/>
        </p:nvCxnSpPr>
        <p:spPr>
          <a:xfrm>
            <a:off x="5413973" y="2643973"/>
            <a:ext cx="1511156" cy="3069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9" idx="6"/>
            <a:endCxn id="52" idx="2"/>
          </p:cNvCxnSpPr>
          <p:nvPr/>
        </p:nvCxnSpPr>
        <p:spPr>
          <a:xfrm flipV="1">
            <a:off x="5413973" y="1949374"/>
            <a:ext cx="1511156" cy="1639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26" idx="6"/>
            <a:endCxn id="52" idx="2"/>
          </p:cNvCxnSpPr>
          <p:nvPr/>
        </p:nvCxnSpPr>
        <p:spPr>
          <a:xfrm flipV="1">
            <a:off x="5413973" y="1949374"/>
            <a:ext cx="1511156" cy="336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6" idx="6"/>
          </p:cNvCxnSpPr>
          <p:nvPr/>
        </p:nvCxnSpPr>
        <p:spPr>
          <a:xfrm>
            <a:off x="5413973" y="5315758"/>
            <a:ext cx="1511156" cy="398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9" idx="6"/>
          </p:cNvCxnSpPr>
          <p:nvPr/>
        </p:nvCxnSpPr>
        <p:spPr>
          <a:xfrm>
            <a:off x="5413973" y="3589273"/>
            <a:ext cx="1511156" cy="2179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403943" y="858306"/>
            <a:ext cx="1862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Layer </a:t>
            </a:r>
            <a:r>
              <a:rPr lang="en-US" dirty="0" err="1" smtClean="0"/>
              <a:t>Softmax</a:t>
            </a:r>
            <a:r>
              <a:rPr lang="en-US" dirty="0" smtClean="0"/>
              <a:t> Classifier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868993" y="6351705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 neurons</a:t>
            </a:r>
            <a:endParaRPr lang="en-US" sz="1050" i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95505" y="4138543"/>
            <a:ext cx="2510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2596" y="118396"/>
            <a:ext cx="735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Skip gram neural network architecture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7886579" y="1733931"/>
            <a:ext cx="2124940" cy="430887"/>
            <a:chOff x="8066326" y="1780821"/>
            <a:chExt cx="2124940" cy="430887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8066326" y="199179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8420518" y="1780821"/>
              <a:ext cx="17707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Probability that the word “</a:t>
              </a:r>
              <a:r>
                <a:rPr lang="en-US" sz="1100" b="1" dirty="0" smtClean="0"/>
                <a:t>abandon</a:t>
              </a:r>
              <a:r>
                <a:rPr lang="en-US" sz="1100" dirty="0" smtClean="0"/>
                <a:t>” appears nearby</a:t>
              </a:r>
              <a:endParaRPr lang="en-US" sz="11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922435" y="2524129"/>
            <a:ext cx="825572" cy="825572"/>
            <a:chOff x="7104876" y="1583478"/>
            <a:chExt cx="825572" cy="825572"/>
          </a:xfrm>
        </p:grpSpPr>
        <p:sp>
          <p:nvSpPr>
            <p:cNvPr id="90" name="Oval 89"/>
            <p:cNvSpPr/>
            <p:nvPr/>
          </p:nvSpPr>
          <p:spPr>
            <a:xfrm>
              <a:off x="7104876" y="1583478"/>
              <a:ext cx="825572" cy="8255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298692" y="1673099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922435" y="3511670"/>
            <a:ext cx="825572" cy="825572"/>
            <a:chOff x="7104876" y="1583478"/>
            <a:chExt cx="825572" cy="825572"/>
          </a:xfrm>
        </p:grpSpPr>
        <p:sp>
          <p:nvSpPr>
            <p:cNvPr id="93" name="Oval 92"/>
            <p:cNvSpPr/>
            <p:nvPr/>
          </p:nvSpPr>
          <p:spPr>
            <a:xfrm>
              <a:off x="7104876" y="1583478"/>
              <a:ext cx="825572" cy="8255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298692" y="1673099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914311" y="5486752"/>
            <a:ext cx="825572" cy="825572"/>
            <a:chOff x="7104876" y="1583478"/>
            <a:chExt cx="825572" cy="825572"/>
          </a:xfrm>
        </p:grpSpPr>
        <p:sp>
          <p:nvSpPr>
            <p:cNvPr id="116" name="Oval 115"/>
            <p:cNvSpPr/>
            <p:nvPr/>
          </p:nvSpPr>
          <p:spPr>
            <a:xfrm>
              <a:off x="7104876" y="1583478"/>
              <a:ext cx="825572" cy="8255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298692" y="1673099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cxnSp>
        <p:nvCxnSpPr>
          <p:cNvPr id="28" name="Straight Arrow Connector 27"/>
          <p:cNvCxnSpPr>
            <a:stCxn id="120" idx="6"/>
            <a:endCxn id="90" idx="2"/>
          </p:cNvCxnSpPr>
          <p:nvPr/>
        </p:nvCxnSpPr>
        <p:spPr>
          <a:xfrm>
            <a:off x="5413973" y="2643973"/>
            <a:ext cx="1508462" cy="29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0" idx="6"/>
            <a:endCxn id="93" idx="2"/>
          </p:cNvCxnSpPr>
          <p:nvPr/>
        </p:nvCxnSpPr>
        <p:spPr>
          <a:xfrm>
            <a:off x="5413973" y="2643973"/>
            <a:ext cx="1508462" cy="128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0" idx="6"/>
          </p:cNvCxnSpPr>
          <p:nvPr/>
        </p:nvCxnSpPr>
        <p:spPr>
          <a:xfrm>
            <a:off x="5413973" y="2643973"/>
            <a:ext cx="1526786" cy="309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322524" y="4482119"/>
            <a:ext cx="0" cy="838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4588401" y="2231187"/>
            <a:ext cx="825572" cy="825572"/>
            <a:chOff x="4768149" y="3264877"/>
            <a:chExt cx="825572" cy="825572"/>
          </a:xfrm>
        </p:grpSpPr>
        <p:sp>
          <p:nvSpPr>
            <p:cNvPr id="120" name="Oval 119"/>
            <p:cNvSpPr/>
            <p:nvPr/>
          </p:nvSpPr>
          <p:spPr>
            <a:xfrm>
              <a:off x="4768149" y="3264877"/>
              <a:ext cx="825572" cy="8255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961965" y="3354498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588401" y="4902972"/>
            <a:ext cx="825572" cy="825572"/>
            <a:chOff x="4768149" y="3264877"/>
            <a:chExt cx="825572" cy="825572"/>
          </a:xfrm>
        </p:grpSpPr>
        <p:sp>
          <p:nvSpPr>
            <p:cNvPr id="126" name="Oval 125"/>
            <p:cNvSpPr/>
            <p:nvPr/>
          </p:nvSpPr>
          <p:spPr>
            <a:xfrm>
              <a:off x="4768149" y="3264877"/>
              <a:ext cx="825572" cy="8255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961965" y="3354498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cxnSp>
        <p:nvCxnSpPr>
          <p:cNvPr id="79" name="Straight Arrow Connector 78"/>
          <p:cNvCxnSpPr>
            <a:stCxn id="29" idx="6"/>
            <a:endCxn id="90" idx="2"/>
          </p:cNvCxnSpPr>
          <p:nvPr/>
        </p:nvCxnSpPr>
        <p:spPr>
          <a:xfrm flipV="1">
            <a:off x="5413973" y="2936915"/>
            <a:ext cx="1508462" cy="65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9" idx="6"/>
            <a:endCxn id="93" idx="2"/>
          </p:cNvCxnSpPr>
          <p:nvPr/>
        </p:nvCxnSpPr>
        <p:spPr>
          <a:xfrm>
            <a:off x="5413973" y="3589273"/>
            <a:ext cx="1508462" cy="33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6" idx="6"/>
            <a:endCxn id="90" idx="2"/>
          </p:cNvCxnSpPr>
          <p:nvPr/>
        </p:nvCxnSpPr>
        <p:spPr>
          <a:xfrm flipV="1">
            <a:off x="5413973" y="2936915"/>
            <a:ext cx="1508462" cy="237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6" idx="6"/>
            <a:endCxn id="93" idx="2"/>
          </p:cNvCxnSpPr>
          <p:nvPr/>
        </p:nvCxnSpPr>
        <p:spPr>
          <a:xfrm flipV="1">
            <a:off x="5413973" y="3924456"/>
            <a:ext cx="1508462" cy="139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7886579" y="2721471"/>
            <a:ext cx="2124940" cy="430887"/>
            <a:chOff x="8066326" y="1780821"/>
            <a:chExt cx="2124940" cy="430887"/>
          </a:xfrm>
        </p:grpSpPr>
        <p:cxnSp>
          <p:nvCxnSpPr>
            <p:cNvPr id="139" name="Straight Arrow Connector 138"/>
            <p:cNvCxnSpPr/>
            <p:nvPr/>
          </p:nvCxnSpPr>
          <p:spPr>
            <a:xfrm>
              <a:off x="8066326" y="199179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8420518" y="1780821"/>
              <a:ext cx="17707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Probability that the word “</a:t>
              </a:r>
              <a:r>
                <a:rPr lang="en-US" sz="1100" b="1" dirty="0" smtClean="0"/>
                <a:t>ability</a:t>
              </a:r>
              <a:r>
                <a:rPr lang="en-US" sz="1100" dirty="0" smtClean="0"/>
                <a:t>” appears nearby</a:t>
              </a:r>
              <a:endParaRPr lang="en-US" sz="1100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7886579" y="3695175"/>
            <a:ext cx="2124940" cy="430887"/>
            <a:chOff x="8066326" y="1780821"/>
            <a:chExt cx="2124940" cy="430887"/>
          </a:xfrm>
        </p:grpSpPr>
        <p:cxnSp>
          <p:nvCxnSpPr>
            <p:cNvPr id="142" name="Straight Arrow Connector 141"/>
            <p:cNvCxnSpPr/>
            <p:nvPr/>
          </p:nvCxnSpPr>
          <p:spPr>
            <a:xfrm>
              <a:off x="8066326" y="199179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8420518" y="1780821"/>
              <a:ext cx="17707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Probability that the word “</a:t>
              </a:r>
              <a:r>
                <a:rPr lang="en-US" sz="1100" b="1" dirty="0" smtClean="0"/>
                <a:t>able</a:t>
              </a:r>
              <a:r>
                <a:rPr lang="en-US" sz="1100" dirty="0" smtClean="0"/>
                <a:t>” appears nearby</a:t>
              </a:r>
              <a:endParaRPr lang="en-US" sz="1100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7886579" y="5705083"/>
            <a:ext cx="2124940" cy="430887"/>
            <a:chOff x="8066326" y="1780821"/>
            <a:chExt cx="2124940" cy="430887"/>
          </a:xfrm>
        </p:grpSpPr>
        <p:cxnSp>
          <p:nvCxnSpPr>
            <p:cNvPr id="145" name="Straight Arrow Connector 144"/>
            <p:cNvCxnSpPr/>
            <p:nvPr/>
          </p:nvCxnSpPr>
          <p:spPr>
            <a:xfrm>
              <a:off x="8066326" y="199179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8420518" y="1780821"/>
              <a:ext cx="17707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Probability that the word “</a:t>
              </a:r>
              <a:r>
                <a:rPr lang="en-US" sz="1100" b="1" dirty="0" smtClean="0"/>
                <a:t>zone</a:t>
              </a:r>
              <a:r>
                <a:rPr lang="en-US" sz="1100" dirty="0" smtClean="0"/>
                <a:t>” appears nearby</a:t>
              </a:r>
              <a:endParaRPr lang="en-US" sz="11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212580" y="655319"/>
            <a:ext cx="185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Misleading Wording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endCxn id="2" idx="0"/>
          </p:cNvCxnSpPr>
          <p:nvPr/>
        </p:nvCxnSpPr>
        <p:spPr>
          <a:xfrm flipH="1">
            <a:off x="9126145" y="1301650"/>
            <a:ext cx="307415" cy="432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28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6421" y="24716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06421" y="27002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06421" y="29288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6421" y="31574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6421" y="33860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06421" y="36146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06421" y="38432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06421" y="4071809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06421" y="43004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06421" y="45290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06421" y="51386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720720" y="4825994"/>
            <a:ext cx="1" cy="26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73021" y="194987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Vector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51796" y="5484440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</a:t>
            </a:r>
          </a:p>
          <a:p>
            <a:pPr algn="ctr"/>
            <a:r>
              <a:rPr lang="en-US" sz="1050" i="1" dirty="0" smtClean="0"/>
              <a:t>positions</a:t>
            </a:r>
            <a:endParaRPr lang="en-US" sz="105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29669" y="3919772"/>
            <a:ext cx="13520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‘1’ in the position corresponding to the word “ants”</a:t>
            </a:r>
            <a:endParaRPr lang="en-US" sz="1000" dirty="0"/>
          </a:p>
        </p:txBody>
      </p:sp>
      <p:sp>
        <p:nvSpPr>
          <p:cNvPr id="29" name="Oval 28"/>
          <p:cNvSpPr/>
          <p:nvPr/>
        </p:nvSpPr>
        <p:spPr>
          <a:xfrm>
            <a:off x="4768149" y="3270804"/>
            <a:ext cx="825572" cy="8255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61965" y="334867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180935" y="4263076"/>
            <a:ext cx="0" cy="48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768149" y="4879093"/>
            <a:ext cx="825572" cy="8255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961965" y="498834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sp>
        <p:nvSpPr>
          <p:cNvPr id="34" name="Oval 33"/>
          <p:cNvSpPr/>
          <p:nvPr/>
        </p:nvSpPr>
        <p:spPr>
          <a:xfrm>
            <a:off x="4768149" y="2128782"/>
            <a:ext cx="825572" cy="8255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961965" y="2212581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334586" y="1357527"/>
            <a:ext cx="169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Layer Linear Neurons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12011" y="5840459"/>
            <a:ext cx="937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300 neurons</a:t>
            </a:r>
            <a:endParaRPr lang="en-US" sz="1050" i="1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978630" y="2654725"/>
            <a:ext cx="1663701" cy="95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978630" y="3836789"/>
            <a:ext cx="1663701" cy="110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978630" y="3712304"/>
            <a:ext cx="1663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48696" y="3270804"/>
            <a:ext cx="825572" cy="8255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542512" y="336053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cxnSp>
        <p:nvCxnSpPr>
          <p:cNvPr id="55" name="Straight Arrow Connector 54"/>
          <p:cNvCxnSpPr>
            <a:stCxn id="34" idx="6"/>
            <a:endCxn id="52" idx="2"/>
          </p:cNvCxnSpPr>
          <p:nvPr/>
        </p:nvCxnSpPr>
        <p:spPr>
          <a:xfrm>
            <a:off x="5593721" y="2541568"/>
            <a:ext cx="1754975" cy="1142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9" idx="6"/>
            <a:endCxn id="52" idx="2"/>
          </p:cNvCxnSpPr>
          <p:nvPr/>
        </p:nvCxnSpPr>
        <p:spPr>
          <a:xfrm>
            <a:off x="5593721" y="3683590"/>
            <a:ext cx="1754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2" idx="6"/>
            <a:endCxn id="52" idx="2"/>
          </p:cNvCxnSpPr>
          <p:nvPr/>
        </p:nvCxnSpPr>
        <p:spPr>
          <a:xfrm flipV="1">
            <a:off x="5593721" y="3683590"/>
            <a:ext cx="1754975" cy="1608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327784" y="371499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132832" y="2291721"/>
            <a:ext cx="125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</a:t>
            </a:r>
          </a:p>
          <a:p>
            <a:pPr algn="ctr"/>
            <a:r>
              <a:rPr lang="en-US" dirty="0" err="1" smtClean="0"/>
              <a:t>Softmax</a:t>
            </a:r>
            <a:r>
              <a:rPr lang="en-US" dirty="0" smtClean="0"/>
              <a:t> Neuron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886936" y="3384581"/>
            <a:ext cx="1694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Probability, for each word in the vocabulary, of appearing near the input word.</a:t>
            </a:r>
            <a:endParaRPr lang="en-US" sz="1200" b="1" dirty="0"/>
          </a:p>
        </p:txBody>
      </p:sp>
      <p:sp>
        <p:nvSpPr>
          <p:cNvPr id="82" name="Rectangle 81"/>
          <p:cNvSpPr/>
          <p:nvPr/>
        </p:nvSpPr>
        <p:spPr>
          <a:xfrm>
            <a:off x="8963413" y="2954354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0.0021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786100" y="4509457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</a:t>
            </a:r>
          </a:p>
          <a:p>
            <a:pPr algn="ctr"/>
            <a:r>
              <a:rPr lang="en-US" sz="1050" i="1" dirty="0" smtClean="0"/>
              <a:t>positions</a:t>
            </a:r>
            <a:endParaRPr lang="en-US" sz="1050" i="1" dirty="0"/>
          </a:p>
        </p:txBody>
      </p:sp>
      <p:sp>
        <p:nvSpPr>
          <p:cNvPr id="96" name="Rectangle 95"/>
          <p:cNvSpPr/>
          <p:nvPr/>
        </p:nvSpPr>
        <p:spPr>
          <a:xfrm>
            <a:off x="8963413" y="3180448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0.0471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963413" y="3406542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0.0063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963413" y="3632635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0.0005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968155" y="4246674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0.0316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9257325" y="3921700"/>
            <a:ext cx="1" cy="26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292559" y="4175810"/>
            <a:ext cx="937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1</a:t>
            </a:r>
            <a:r>
              <a:rPr lang="en-US" sz="1050" i="1" dirty="0" smtClean="0"/>
              <a:t> neuron</a:t>
            </a:r>
            <a:endParaRPr lang="en-US" sz="1050" i="1" dirty="0"/>
          </a:p>
        </p:txBody>
      </p:sp>
      <p:sp>
        <p:nvSpPr>
          <p:cNvPr id="102" name="Right Brace 101"/>
          <p:cNvSpPr/>
          <p:nvPr/>
        </p:nvSpPr>
        <p:spPr>
          <a:xfrm>
            <a:off x="9657466" y="2933692"/>
            <a:ext cx="176875" cy="1548110"/>
          </a:xfrm>
          <a:prstGeom prst="rightBrace">
            <a:avLst>
              <a:gd name="adj1" fmla="val 498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75252" y="4185433"/>
            <a:ext cx="2510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2596" y="118396"/>
            <a:ext cx="1350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Skip gram neural network architecture – </a:t>
            </a:r>
            <a:r>
              <a:rPr lang="en-US" sz="3600" dirty="0" smtClean="0">
                <a:solidFill>
                  <a:srgbClr val="FF0000"/>
                </a:solidFill>
              </a:rPr>
              <a:t>Single </a:t>
            </a:r>
            <a:r>
              <a:rPr lang="en-US" sz="3600" dirty="0" err="1" smtClean="0">
                <a:solidFill>
                  <a:srgbClr val="FF0000"/>
                </a:solidFill>
              </a:rPr>
              <a:t>Softmax</a:t>
            </a:r>
            <a:r>
              <a:rPr lang="en-US" sz="3600" dirty="0" smtClean="0">
                <a:solidFill>
                  <a:srgbClr val="FF0000"/>
                </a:solidFill>
              </a:rPr>
              <a:t> Representation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43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6421" y="24716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06421" y="27002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06421" y="29288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6421" y="31574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6421" y="33860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06421" y="36146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06421" y="38432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06421" y="4071809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06421" y="43004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06421" y="45290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06421" y="51386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720720" y="4825994"/>
            <a:ext cx="1" cy="26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73021" y="194987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Vector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51796" y="5484440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</a:t>
            </a:r>
          </a:p>
          <a:p>
            <a:pPr algn="ctr"/>
            <a:r>
              <a:rPr lang="en-US" sz="1050" i="1" dirty="0" smtClean="0"/>
              <a:t>positions</a:t>
            </a:r>
            <a:endParaRPr lang="en-US" sz="105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29669" y="3919772"/>
            <a:ext cx="13520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‘1’ in the position corresponding to the word “ants”</a:t>
            </a:r>
            <a:endParaRPr lang="en-US" sz="1000" dirty="0"/>
          </a:p>
        </p:txBody>
      </p:sp>
      <p:sp>
        <p:nvSpPr>
          <p:cNvPr id="29" name="Oval 28"/>
          <p:cNvSpPr/>
          <p:nvPr/>
        </p:nvSpPr>
        <p:spPr>
          <a:xfrm>
            <a:off x="4768149" y="3264877"/>
            <a:ext cx="825572" cy="8255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61965" y="334867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180935" y="4263076"/>
            <a:ext cx="0" cy="48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768149" y="4879093"/>
            <a:ext cx="825572" cy="8255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961965" y="498834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sp>
        <p:nvSpPr>
          <p:cNvPr id="34" name="Oval 33"/>
          <p:cNvSpPr/>
          <p:nvPr/>
        </p:nvSpPr>
        <p:spPr>
          <a:xfrm>
            <a:off x="4768149" y="2128782"/>
            <a:ext cx="825572" cy="8255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961965" y="2212581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418935" y="1345483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Layer Neurons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12011" y="5840459"/>
            <a:ext cx="937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300 neurons</a:t>
            </a:r>
            <a:endParaRPr lang="en-US" sz="1050" i="1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978630" y="2654725"/>
            <a:ext cx="1663701" cy="95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978630" y="3836789"/>
            <a:ext cx="1663701" cy="110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978630" y="3712304"/>
            <a:ext cx="1663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446074" y="2622277"/>
            <a:ext cx="825572" cy="8255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639890" y="270607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7858860" y="3620476"/>
            <a:ext cx="0" cy="48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4" idx="6"/>
            <a:endCxn id="52" idx="2"/>
          </p:cNvCxnSpPr>
          <p:nvPr/>
        </p:nvCxnSpPr>
        <p:spPr>
          <a:xfrm>
            <a:off x="5593721" y="2541568"/>
            <a:ext cx="1852353" cy="493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6"/>
            <a:endCxn id="62" idx="2"/>
          </p:cNvCxnSpPr>
          <p:nvPr/>
        </p:nvCxnSpPr>
        <p:spPr>
          <a:xfrm>
            <a:off x="5593721" y="2541568"/>
            <a:ext cx="1852353" cy="2107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9" idx="6"/>
            <a:endCxn id="52" idx="2"/>
          </p:cNvCxnSpPr>
          <p:nvPr/>
        </p:nvCxnSpPr>
        <p:spPr>
          <a:xfrm flipV="1">
            <a:off x="5593721" y="3035063"/>
            <a:ext cx="1852353" cy="64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2" idx="6"/>
            <a:endCxn id="52" idx="2"/>
          </p:cNvCxnSpPr>
          <p:nvPr/>
        </p:nvCxnSpPr>
        <p:spPr>
          <a:xfrm flipV="1">
            <a:off x="5593721" y="3035063"/>
            <a:ext cx="1852353" cy="2256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2" idx="6"/>
            <a:endCxn id="62" idx="2"/>
          </p:cNvCxnSpPr>
          <p:nvPr/>
        </p:nvCxnSpPr>
        <p:spPr>
          <a:xfrm flipV="1">
            <a:off x="5593721" y="4649279"/>
            <a:ext cx="1852353" cy="64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395680" y="3035063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9" idx="6"/>
            <a:endCxn id="62" idx="2"/>
          </p:cNvCxnSpPr>
          <p:nvPr/>
        </p:nvCxnSpPr>
        <p:spPr>
          <a:xfrm>
            <a:off x="5593721" y="3677663"/>
            <a:ext cx="1852353" cy="971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446074" y="4236493"/>
            <a:ext cx="825572" cy="8255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230210" y="1879544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Neurons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639890" y="433011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9872567" y="2622535"/>
            <a:ext cx="1462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Word probabilities for position </a:t>
            </a:r>
            <a:r>
              <a:rPr lang="en-US" sz="1200" b="1" dirty="0" smtClean="0"/>
              <a:t>-2</a:t>
            </a:r>
            <a:endParaRPr lang="en-US" sz="1200" b="1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411310" y="4649279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925666" y="2116078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0.0021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748353" y="3671181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</a:t>
            </a:r>
          </a:p>
          <a:p>
            <a:pPr algn="ctr"/>
            <a:r>
              <a:rPr lang="en-US" sz="1050" i="1" dirty="0" smtClean="0"/>
              <a:t>positions</a:t>
            </a:r>
            <a:endParaRPr lang="en-US" sz="1050" i="1" dirty="0"/>
          </a:p>
        </p:txBody>
      </p:sp>
      <p:sp>
        <p:nvSpPr>
          <p:cNvPr id="96" name="Rectangle 95"/>
          <p:cNvSpPr/>
          <p:nvPr/>
        </p:nvSpPr>
        <p:spPr>
          <a:xfrm>
            <a:off x="8925666" y="2342172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0.0471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925666" y="2568266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0.0063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925666" y="2794359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0.0005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930408" y="3408398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0.0316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9219578" y="3083424"/>
            <a:ext cx="1" cy="26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389937" y="5216785"/>
            <a:ext cx="937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4</a:t>
            </a:r>
            <a:r>
              <a:rPr lang="en-US" sz="1050" i="1" dirty="0" smtClean="0"/>
              <a:t> neurons</a:t>
            </a:r>
            <a:endParaRPr lang="en-US" sz="1050" i="1" dirty="0"/>
          </a:p>
        </p:txBody>
      </p:sp>
      <p:sp>
        <p:nvSpPr>
          <p:cNvPr id="102" name="Right Brace 101"/>
          <p:cNvSpPr/>
          <p:nvPr/>
        </p:nvSpPr>
        <p:spPr>
          <a:xfrm>
            <a:off x="9619719" y="2095416"/>
            <a:ext cx="176875" cy="1548110"/>
          </a:xfrm>
          <a:prstGeom prst="rightBrace">
            <a:avLst>
              <a:gd name="adj1" fmla="val 498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9888197" y="4879810"/>
            <a:ext cx="139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Word probabilities for position </a:t>
            </a:r>
            <a:r>
              <a:rPr lang="en-US" sz="1200" b="1" dirty="0" smtClean="0"/>
              <a:t>+2</a:t>
            </a:r>
            <a:endParaRPr lang="en-US" sz="1200" b="1" dirty="0"/>
          </a:p>
        </p:txBody>
      </p:sp>
      <p:sp>
        <p:nvSpPr>
          <p:cNvPr id="104" name="Rectangle 103"/>
          <p:cNvSpPr/>
          <p:nvPr/>
        </p:nvSpPr>
        <p:spPr>
          <a:xfrm>
            <a:off x="8941296" y="4373353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0.0048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763983" y="5928456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</a:t>
            </a:r>
          </a:p>
          <a:p>
            <a:pPr algn="ctr"/>
            <a:r>
              <a:rPr lang="en-US" sz="1050" i="1" dirty="0" smtClean="0"/>
              <a:t>positions</a:t>
            </a:r>
            <a:endParaRPr lang="en-US" sz="1050" i="1" dirty="0"/>
          </a:p>
        </p:txBody>
      </p:sp>
      <p:sp>
        <p:nvSpPr>
          <p:cNvPr id="106" name="Rectangle 105"/>
          <p:cNvSpPr/>
          <p:nvPr/>
        </p:nvSpPr>
        <p:spPr>
          <a:xfrm>
            <a:off x="8941296" y="4599447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0.0139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941296" y="4825541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0.0001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941296" y="5051634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0.0076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946038" y="5665673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0.0482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9235208" y="5340699"/>
            <a:ext cx="1" cy="26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ight Brace 110"/>
          <p:cNvSpPr/>
          <p:nvPr/>
        </p:nvSpPr>
        <p:spPr>
          <a:xfrm>
            <a:off x="9635349" y="4352691"/>
            <a:ext cx="176875" cy="1548110"/>
          </a:xfrm>
          <a:prstGeom prst="rightBrace">
            <a:avLst>
              <a:gd name="adj1" fmla="val 498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75252" y="4185433"/>
            <a:ext cx="2510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2596" y="118396"/>
            <a:ext cx="1112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Skip gram neural network architecture – </a:t>
            </a:r>
            <a:r>
              <a:rPr lang="en-US" sz="3600" dirty="0" smtClean="0">
                <a:solidFill>
                  <a:srgbClr val="FF0000"/>
                </a:solidFill>
              </a:rPr>
              <a:t>OLD / INCORRECT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6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 rot="16200000">
            <a:off x="2065304" y="3776803"/>
            <a:ext cx="1139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10,000    words</a:t>
            </a:r>
            <a:endParaRPr lang="en-US" sz="12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986802" y="2171914"/>
            <a:ext cx="1036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300   neurons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579305" y="242570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79305" y="253857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79305" y="265144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80770" y="276431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80770" y="287718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80770" y="299005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579302" y="310292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579302" y="321579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79302" y="332866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79302" y="344153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79302" y="355440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79302" y="366727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79302" y="378014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579302" y="389301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79302" y="400588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79302" y="411875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579302" y="423162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79302" y="434449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579302" y="445736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79302" y="457023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579302" y="468310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579302" y="479597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579302" y="490884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579302" y="502171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579302" y="513458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579302" y="524745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579302" y="5360322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767608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892654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017700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142746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267792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392838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517884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642930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767976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893022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18068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43119" y="2425700"/>
            <a:ext cx="125041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4888290" y="3776803"/>
            <a:ext cx="1139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10,000    words</a:t>
            </a:r>
            <a:endParaRPr lang="en-US" sz="12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5799709" y="2171914"/>
            <a:ext cx="1038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300   features</a:t>
            </a:r>
            <a:endParaRPr lang="en-US" sz="1200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2582177" y="1424331"/>
            <a:ext cx="187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Layer</a:t>
            </a:r>
          </a:p>
          <a:p>
            <a:pPr algn="ctr"/>
            <a:r>
              <a:rPr lang="en-US" dirty="0" smtClean="0"/>
              <a:t>Weight Matrix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383086" y="1424331"/>
            <a:ext cx="187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Word Vector</a:t>
            </a:r>
          </a:p>
          <a:p>
            <a:pPr algn="ctr"/>
            <a:r>
              <a:rPr lang="en-US" i="1" dirty="0" smtClean="0"/>
              <a:t>Lookup Table!</a:t>
            </a:r>
            <a:endParaRPr lang="en-US" i="1" dirty="0"/>
          </a:p>
        </p:txBody>
      </p:sp>
      <p:sp>
        <p:nvSpPr>
          <p:cNvPr id="61" name="Right Arrow 60"/>
          <p:cNvSpPr/>
          <p:nvPr/>
        </p:nvSpPr>
        <p:spPr>
          <a:xfrm>
            <a:off x="4666252" y="1651747"/>
            <a:ext cx="504172" cy="19149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31335" y="227849"/>
            <a:ext cx="7479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Interpretation of Hidden Layer Weights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7982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82804" y="2743200"/>
            <a:ext cx="843940" cy="173831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59869" y="2552577"/>
            <a:ext cx="157773" cy="195385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90725" y="2218758"/>
                <a:ext cx="3785652" cy="849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sz="1200" dirty="0"/>
                            <m:t> 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=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725" y="2218758"/>
                <a:ext cx="3785652" cy="8492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26720" y="289560"/>
            <a:ext cx="8277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Matrix Multiplication with a one-hot vector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4490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6528" y="2999644"/>
            <a:ext cx="1304925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9365" y="2675020"/>
            <a:ext cx="1619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Word vector for “ants”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229644" y="3206019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300 features</a:t>
            </a:r>
            <a:endParaRPr lang="en-US" sz="1000" i="1" dirty="0"/>
          </a:p>
        </p:txBody>
      </p:sp>
      <p:sp>
        <p:nvSpPr>
          <p:cNvPr id="7" name="Rectangle 6"/>
          <p:cNvSpPr/>
          <p:nvPr/>
        </p:nvSpPr>
        <p:spPr>
          <a:xfrm rot="5400000">
            <a:off x="3875982" y="1663306"/>
            <a:ext cx="1304925" cy="28441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66060" y="2432907"/>
            <a:ext cx="152400" cy="1304926"/>
          </a:xfrm>
          <a:prstGeom prst="rect">
            <a:avLst/>
          </a:prstGeom>
          <a:solidFill>
            <a:srgbClr val="E17B7B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27357" y="1989995"/>
            <a:ext cx="247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 weights for “car”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32735" y="2222544"/>
            <a:ext cx="0" cy="165913"/>
          </a:xfrm>
          <a:prstGeom prst="straightConnector1">
            <a:avLst/>
          </a:prstGeom>
          <a:ln>
            <a:solidFill>
              <a:srgbClr val="E17B7B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83450" y="3737833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10,000 words</a:t>
            </a:r>
            <a:endParaRPr lang="en-US" sz="1000" i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539597" y="2962259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300 features</a:t>
            </a:r>
            <a:endParaRPr lang="en-US" sz="1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511705" y="2929020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705" y="2929020"/>
                <a:ext cx="21800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557785" y="2936103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5400000">
            <a:off x="9283471" y="1653598"/>
            <a:ext cx="153113" cy="28441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257394" y="2999107"/>
            <a:ext cx="146880" cy="153113"/>
          </a:xfrm>
          <a:prstGeom prst="rect">
            <a:avLst/>
          </a:prstGeom>
          <a:solidFill>
            <a:srgbClr val="E17B7B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8915033" y="3152220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10,000 words</a:t>
            </a:r>
            <a:endParaRPr lang="en-US" sz="10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7854142" y="2330734"/>
            <a:ext cx="2280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Probability </a:t>
            </a:r>
            <a:r>
              <a:rPr lang="en-US" sz="1200" dirty="0" smtClean="0"/>
              <a:t>that a randomly selected, nearby word is </a:t>
            </a:r>
            <a:r>
              <a:rPr lang="en-US" sz="1200" dirty="0" smtClean="0"/>
              <a:t>“car</a:t>
            </a:r>
            <a:r>
              <a:rPr lang="en-US" sz="1200" dirty="0" smtClean="0"/>
              <a:t>”</a:t>
            </a:r>
            <a:endParaRPr lang="en-US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346074" y="2777650"/>
            <a:ext cx="0" cy="165913"/>
          </a:xfrm>
          <a:prstGeom prst="straightConnector1">
            <a:avLst/>
          </a:prstGeom>
          <a:ln>
            <a:solidFill>
              <a:srgbClr val="E17B7B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91715" y="2813519"/>
            <a:ext cx="167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Weight Matrix for Output Neuron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6260" y="190500"/>
            <a:ext cx="628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Behavior of the output neuron</a:t>
            </a:r>
            <a:endParaRPr lang="en-US" sz="3600" dirty="0"/>
          </a:p>
        </p:txBody>
      </p:sp>
      <p:sp>
        <p:nvSpPr>
          <p:cNvPr id="31" name="Oval 30"/>
          <p:cNvSpPr/>
          <p:nvPr/>
        </p:nvSpPr>
        <p:spPr>
          <a:xfrm>
            <a:off x="6667339" y="2747097"/>
            <a:ext cx="703923" cy="703923"/>
          </a:xfrm>
          <a:prstGeom prst="ellipse">
            <a:avLst/>
          </a:prstGeom>
          <a:solidFill>
            <a:srgbClr val="E17B7B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6706534" y="2955207"/>
            <a:ext cx="656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softmax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140299" y="3014682"/>
            <a:ext cx="367324" cy="16875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2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6528" y="2999644"/>
            <a:ext cx="1304925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9365" y="2675020"/>
            <a:ext cx="1619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Word vector for “ants”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229644" y="3206019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300 features</a:t>
            </a:r>
            <a:endParaRPr lang="en-US" sz="1000" i="1" dirty="0"/>
          </a:p>
        </p:txBody>
      </p:sp>
      <p:sp>
        <p:nvSpPr>
          <p:cNvPr id="8" name="Rectangle 7"/>
          <p:cNvSpPr/>
          <p:nvPr/>
        </p:nvSpPr>
        <p:spPr>
          <a:xfrm>
            <a:off x="3241015" y="2432907"/>
            <a:ext cx="152400" cy="1304926"/>
          </a:xfrm>
          <a:prstGeom prst="rect">
            <a:avLst/>
          </a:prstGeom>
          <a:solidFill>
            <a:srgbClr val="E17B7B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02312" y="2044701"/>
            <a:ext cx="247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 weights for “car”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696081" y="2951491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300 features</a:t>
            </a:r>
            <a:endParaRPr lang="en-US" sz="1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511705" y="2929020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705" y="2929020"/>
                <a:ext cx="21800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535341" y="2929927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78642" y="2769166"/>
            <a:ext cx="1955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Probability that if you randomly pick a word nearby </a:t>
            </a:r>
            <a:r>
              <a:rPr lang="en-US" sz="1200" dirty="0" smtClean="0"/>
              <a:t>“ants”, that it is “car”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56260" y="190500"/>
            <a:ext cx="628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Behavior of the output neuron</a:t>
            </a:r>
            <a:endParaRPr lang="en-US" sz="3600" dirty="0"/>
          </a:p>
        </p:txBody>
      </p:sp>
      <p:sp>
        <p:nvSpPr>
          <p:cNvPr id="33" name="Right Arrow 32"/>
          <p:cNvSpPr/>
          <p:nvPr/>
        </p:nvSpPr>
        <p:spPr>
          <a:xfrm>
            <a:off x="3831836" y="2983726"/>
            <a:ext cx="367324" cy="16875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443377" y="2656747"/>
                <a:ext cx="827825" cy="82270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377" y="2656747"/>
                <a:ext cx="827825" cy="8227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515206" y="2385440"/>
            <a:ext cx="684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softmax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369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216764" y="2492144"/>
            <a:ext cx="470143" cy="257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52744" y="1367692"/>
            <a:ext cx="458909" cy="257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1785" y="1367692"/>
            <a:ext cx="350959" cy="2579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11653" y="1367692"/>
            <a:ext cx="493347" cy="257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6385" y="1377217"/>
            <a:ext cx="37112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quick brown fox jumps over the lazy dog.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785" y="1882042"/>
            <a:ext cx="339725" cy="257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1510" y="1882042"/>
            <a:ext cx="470143" cy="2579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11653" y="1882042"/>
            <a:ext cx="493347" cy="257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05001" y="1882042"/>
            <a:ext cx="311150" cy="257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385" y="1885217"/>
            <a:ext cx="37112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quick brown fox jumps over the lazy dog.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235450" y="1476375"/>
            <a:ext cx="177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22741" y="1370011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(the, quick)</a:t>
            </a:r>
          </a:p>
          <a:p>
            <a:r>
              <a:rPr lang="en-US" sz="1000" dirty="0" smtClean="0"/>
              <a:t>(the, brown)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622741" y="1877279"/>
            <a:ext cx="936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(quick, the)</a:t>
            </a:r>
          </a:p>
          <a:p>
            <a:r>
              <a:rPr lang="en-US" sz="1000" dirty="0" smtClean="0"/>
              <a:t>(quick, brown)</a:t>
            </a:r>
          </a:p>
          <a:p>
            <a:r>
              <a:rPr lang="en-US" sz="1000" dirty="0" smtClean="0"/>
              <a:t>(quick, fox)</a:t>
            </a:r>
            <a:endParaRPr lang="en-US" sz="1000" dirty="0"/>
          </a:p>
        </p:txBody>
      </p:sp>
      <p:sp>
        <p:nvSpPr>
          <p:cNvPr id="14" name="Right Arrow 13"/>
          <p:cNvSpPr/>
          <p:nvPr/>
        </p:nvSpPr>
        <p:spPr>
          <a:xfrm>
            <a:off x="4250108" y="1988136"/>
            <a:ext cx="177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1785" y="2492961"/>
            <a:ext cx="339725" cy="257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41510" y="2492961"/>
            <a:ext cx="470143" cy="257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11653" y="2492961"/>
            <a:ext cx="493347" cy="25790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05001" y="2492961"/>
            <a:ext cx="311150" cy="257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6385" y="2496136"/>
            <a:ext cx="37112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quick brown fox jumps over the lazy dog.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2741" y="2492961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(brown, </a:t>
            </a:r>
            <a:r>
              <a:rPr lang="en-US" sz="1000" dirty="0" smtClean="0"/>
              <a:t>the)</a:t>
            </a:r>
          </a:p>
          <a:p>
            <a:r>
              <a:rPr lang="en-US" sz="1000" dirty="0" smtClean="0"/>
              <a:t>(brown, quick)</a:t>
            </a:r>
            <a:endParaRPr lang="en-US" sz="1000" dirty="0" smtClean="0"/>
          </a:p>
          <a:p>
            <a:r>
              <a:rPr lang="en-US" sz="1000" dirty="0" smtClean="0"/>
              <a:t>(brown, </a:t>
            </a:r>
            <a:r>
              <a:rPr lang="en-US" sz="1000" dirty="0" smtClean="0"/>
              <a:t>fox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(brown, jumps)</a:t>
            </a:r>
            <a:endParaRPr lang="en-US" sz="1000" dirty="0"/>
          </a:p>
        </p:txBody>
      </p:sp>
      <p:sp>
        <p:nvSpPr>
          <p:cNvPr id="21" name="Right Arrow 20"/>
          <p:cNvSpPr/>
          <p:nvPr/>
        </p:nvSpPr>
        <p:spPr>
          <a:xfrm>
            <a:off x="4250108" y="2599055"/>
            <a:ext cx="177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16764" y="3251780"/>
            <a:ext cx="470143" cy="257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684587" y="3251780"/>
            <a:ext cx="406276" cy="257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41510" y="3252597"/>
            <a:ext cx="470143" cy="257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411653" y="3252597"/>
            <a:ext cx="493347" cy="25790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05001" y="3252597"/>
            <a:ext cx="311150" cy="25790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76385" y="3255772"/>
            <a:ext cx="37112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quick brown fox jumps over the lazy dog.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22741" y="3252597"/>
            <a:ext cx="822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(fox, quick)</a:t>
            </a:r>
            <a:endParaRPr lang="en-US" sz="1000" dirty="0" smtClean="0"/>
          </a:p>
          <a:p>
            <a:r>
              <a:rPr lang="en-US" sz="1000" dirty="0" smtClean="0"/>
              <a:t>(fox, brown)</a:t>
            </a:r>
            <a:endParaRPr lang="en-US" sz="1000" dirty="0" smtClean="0"/>
          </a:p>
          <a:p>
            <a:r>
              <a:rPr lang="en-US" sz="1000" dirty="0" smtClean="0"/>
              <a:t>(fox, jumps)</a:t>
            </a:r>
          </a:p>
          <a:p>
            <a:r>
              <a:rPr lang="en-US" sz="1000" dirty="0" smtClean="0"/>
              <a:t>(fox, over)</a:t>
            </a:r>
            <a:endParaRPr lang="en-US" sz="1000" dirty="0"/>
          </a:p>
        </p:txBody>
      </p:sp>
      <p:sp>
        <p:nvSpPr>
          <p:cNvPr id="30" name="Right Arrow 29"/>
          <p:cNvSpPr/>
          <p:nvPr/>
        </p:nvSpPr>
        <p:spPr>
          <a:xfrm>
            <a:off x="4250108" y="3358691"/>
            <a:ext cx="177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622741" y="792442"/>
            <a:ext cx="1355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Training Samples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706203" y="861972"/>
            <a:ext cx="113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 Text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087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12231</TotalTime>
  <Words>549</Words>
  <Application>Microsoft Office PowerPoint</Application>
  <PresentationFormat>Widescreen</PresentationFormat>
  <Paragraphs>189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McCormick</dc:creator>
  <cp:lastModifiedBy>Chris McCormick</cp:lastModifiedBy>
  <cp:revision>30</cp:revision>
  <dcterms:created xsi:type="dcterms:W3CDTF">2016-04-21T20:46:45Z</dcterms:created>
  <dcterms:modified xsi:type="dcterms:W3CDTF">2017-01-15T23:12:43Z</dcterms:modified>
</cp:coreProperties>
</file>