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6" r:id="rId6"/>
    <p:sldId id="267" r:id="rId7"/>
    <p:sldId id="260" r:id="rId8"/>
    <p:sldId id="272" r:id="rId9"/>
    <p:sldId id="273" r:id="rId10"/>
    <p:sldId id="262" r:id="rId11"/>
    <p:sldId id="263" r:id="rId12"/>
    <p:sldId id="264" r:id="rId13"/>
    <p:sldId id="265" r:id="rId14"/>
    <p:sldId id="268" r:id="rId15"/>
    <p:sldId id="270"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54" d="100"/>
          <a:sy n="54" d="100"/>
        </p:scale>
        <p:origin x="677"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6/5/2018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6/5/2018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6/5/2018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6/5/2018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6/5/2018</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399245"/>
            <a:ext cx="8915399" cy="1004552"/>
          </a:xfrm>
        </p:spPr>
        <p:txBody>
          <a:bodyPr>
            <a:normAutofit/>
          </a:bodyPr>
          <a:lstStyle/>
          <a:p>
            <a:pPr algn="ctr"/>
            <a:r>
              <a:rPr lang="en-US" b="1" dirty="0" smtClean="0">
                <a:latin typeface="Calibri" panose="020F0502020204030204" pitchFamily="34" charset="0"/>
                <a:cs typeface="Calibri" panose="020F0502020204030204" pitchFamily="34" charset="0"/>
              </a:rPr>
              <a:t>GROUP 7</a:t>
            </a:r>
            <a:endParaRPr lang="en-US" b="1" dirty="0">
              <a:latin typeface="Calibri" panose="020F0502020204030204" pitchFamily="34" charset="0"/>
              <a:cs typeface="Calibri" panose="020F0502020204030204" pitchFamily="34" charset="0"/>
            </a:endParaRPr>
          </a:p>
        </p:txBody>
      </p:sp>
      <p:sp>
        <p:nvSpPr>
          <p:cNvPr id="3" name="Subtitle 2"/>
          <p:cNvSpPr>
            <a:spLocks noGrp="1"/>
          </p:cNvSpPr>
          <p:nvPr>
            <p:ph type="subTitle" idx="1"/>
          </p:nvPr>
        </p:nvSpPr>
        <p:spPr>
          <a:xfrm>
            <a:off x="2589213" y="1403797"/>
            <a:ext cx="8915399" cy="4499865"/>
          </a:xfrm>
        </p:spPr>
        <p:txBody>
          <a:bodyPr/>
          <a:lstStyle/>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4109485341"/>
              </p:ext>
            </p:extLst>
          </p:nvPr>
        </p:nvGraphicFramePr>
        <p:xfrm>
          <a:off x="2804733" y="2303767"/>
          <a:ext cx="8127999" cy="1854200"/>
        </p:xfrm>
        <a:graphic>
          <a:graphicData uri="http://schemas.openxmlformats.org/drawingml/2006/table">
            <a:tbl>
              <a:tblPr firstRow="1" bandRow="1">
                <a:tableStyleId>{5C22544A-7EE6-4342-B048-85BDC9FD1C3A}</a:tableStyleId>
              </a:tblPr>
              <a:tblGrid>
                <a:gridCol w="3338490">
                  <a:extLst>
                    <a:ext uri="{9D8B030D-6E8A-4147-A177-3AD203B41FA5}">
                      <a16:colId xmlns:a16="http://schemas.microsoft.com/office/drawing/2014/main" val="20000"/>
                    </a:ext>
                  </a:extLst>
                </a:gridCol>
                <a:gridCol w="2080176">
                  <a:extLst>
                    <a:ext uri="{9D8B030D-6E8A-4147-A177-3AD203B41FA5}">
                      <a16:colId xmlns:a16="http://schemas.microsoft.com/office/drawing/2014/main" val="20001"/>
                    </a:ext>
                  </a:extLst>
                </a:gridCol>
                <a:gridCol w="2709333">
                  <a:extLst>
                    <a:ext uri="{9D8B030D-6E8A-4147-A177-3AD203B41FA5}">
                      <a16:colId xmlns:a16="http://schemas.microsoft.com/office/drawing/2014/main" val="20002"/>
                    </a:ext>
                  </a:extLst>
                </a:gridCol>
              </a:tblGrid>
              <a:tr h="370840">
                <a:tc>
                  <a:txBody>
                    <a:bodyPr/>
                    <a:lstStyle/>
                    <a:p>
                      <a:r>
                        <a:rPr lang="en-US" b="1" dirty="0" smtClean="0"/>
                        <a:t>NAME</a:t>
                      </a:r>
                      <a:endParaRPr lang="en-US" b="1" dirty="0"/>
                    </a:p>
                  </a:txBody>
                  <a:tcPr/>
                </a:tc>
                <a:tc>
                  <a:txBody>
                    <a:bodyPr/>
                    <a:lstStyle/>
                    <a:p>
                      <a:r>
                        <a:rPr lang="en-US" b="1" dirty="0" smtClean="0"/>
                        <a:t>STUDENT</a:t>
                      </a:r>
                      <a:r>
                        <a:rPr lang="en-US" b="1" baseline="0" dirty="0" smtClean="0"/>
                        <a:t> NUMBER</a:t>
                      </a:r>
                      <a:endParaRPr lang="en-US" b="1" dirty="0"/>
                    </a:p>
                  </a:txBody>
                  <a:tcPr/>
                </a:tc>
                <a:tc>
                  <a:txBody>
                    <a:bodyPr/>
                    <a:lstStyle/>
                    <a:p>
                      <a:r>
                        <a:rPr lang="en-US" b="1" dirty="0" smtClean="0"/>
                        <a:t>REGISTRATION NUMBER</a:t>
                      </a:r>
                      <a:endParaRPr lang="en-US" b="1" dirty="0"/>
                    </a:p>
                  </a:txBody>
                  <a:tcPr/>
                </a:tc>
                <a:extLst>
                  <a:ext uri="{0D108BD9-81ED-4DB2-BD59-A6C34878D82A}">
                    <a16:rowId xmlns:a16="http://schemas.microsoft.com/office/drawing/2014/main" val="10000"/>
                  </a:ext>
                </a:extLst>
              </a:tr>
              <a:tr h="370840">
                <a:tc>
                  <a:txBody>
                    <a:bodyPr/>
                    <a:lstStyle/>
                    <a:p>
                      <a:r>
                        <a:rPr lang="en-US" b="1" dirty="0" smtClean="0"/>
                        <a:t>NALUMANSI FAITH</a:t>
                      </a:r>
                      <a:endParaRPr lang="en-US" b="1" dirty="0"/>
                    </a:p>
                  </a:txBody>
                  <a:tcPr/>
                </a:tc>
                <a:tc>
                  <a:txBody>
                    <a:bodyPr/>
                    <a:lstStyle/>
                    <a:p>
                      <a:r>
                        <a:rPr lang="en-US" b="1" dirty="0" smtClean="0"/>
                        <a:t>216000271</a:t>
                      </a:r>
                      <a:endParaRPr lang="en-US" b="1" dirty="0"/>
                    </a:p>
                  </a:txBody>
                  <a:tcPr/>
                </a:tc>
                <a:tc>
                  <a:txBody>
                    <a:bodyPr/>
                    <a:lstStyle/>
                    <a:p>
                      <a:r>
                        <a:rPr lang="en-US" b="1" dirty="0" smtClean="0"/>
                        <a:t>16/U/861</a:t>
                      </a:r>
                      <a:endParaRPr lang="en-US" b="1" dirty="0"/>
                    </a:p>
                  </a:txBody>
                  <a:tcPr/>
                </a:tc>
                <a:extLst>
                  <a:ext uri="{0D108BD9-81ED-4DB2-BD59-A6C34878D82A}">
                    <a16:rowId xmlns:a16="http://schemas.microsoft.com/office/drawing/2014/main" val="10001"/>
                  </a:ext>
                </a:extLst>
              </a:tr>
              <a:tr h="370840">
                <a:tc>
                  <a:txBody>
                    <a:bodyPr/>
                    <a:lstStyle/>
                    <a:p>
                      <a:r>
                        <a:rPr lang="en-US" b="1" dirty="0" smtClean="0"/>
                        <a:t>KISEMBO ERINA </a:t>
                      </a:r>
                      <a:r>
                        <a:rPr lang="en-US" b="1" dirty="0" smtClean="0"/>
                        <a:t>TUMUSIIME</a:t>
                      </a:r>
                      <a:endParaRPr lang="en-US" b="1" dirty="0"/>
                    </a:p>
                  </a:txBody>
                  <a:tcPr/>
                </a:tc>
                <a:tc>
                  <a:txBody>
                    <a:bodyPr/>
                    <a:lstStyle/>
                    <a:p>
                      <a:r>
                        <a:rPr lang="en-US" b="1" dirty="0" smtClean="0"/>
                        <a:t>216007296</a:t>
                      </a:r>
                      <a:endParaRPr lang="en-US" b="1" dirty="0"/>
                    </a:p>
                  </a:txBody>
                  <a:tcPr/>
                </a:tc>
                <a:tc>
                  <a:txBody>
                    <a:bodyPr/>
                    <a:lstStyle/>
                    <a:p>
                      <a:r>
                        <a:rPr lang="en-US" b="1" dirty="0" smtClean="0"/>
                        <a:t>16/U/6168/PS</a:t>
                      </a:r>
                      <a:endParaRPr lang="en-US" b="1" dirty="0"/>
                    </a:p>
                  </a:txBody>
                  <a:tcPr/>
                </a:tc>
                <a:extLst>
                  <a:ext uri="{0D108BD9-81ED-4DB2-BD59-A6C34878D82A}">
                    <a16:rowId xmlns:a16="http://schemas.microsoft.com/office/drawing/2014/main" val="10002"/>
                  </a:ext>
                </a:extLst>
              </a:tr>
              <a:tr h="370840">
                <a:tc>
                  <a:txBody>
                    <a:bodyPr/>
                    <a:lstStyle/>
                    <a:p>
                      <a:r>
                        <a:rPr lang="en-US" b="1" dirty="0" smtClean="0"/>
                        <a:t>NYENDE MAHMOOD</a:t>
                      </a:r>
                      <a:endParaRPr lang="en-US" b="1" dirty="0"/>
                    </a:p>
                  </a:txBody>
                  <a:tcPr/>
                </a:tc>
                <a:tc>
                  <a:txBody>
                    <a:bodyPr/>
                    <a:lstStyle/>
                    <a:p>
                      <a:r>
                        <a:rPr lang="en-US" b="1" dirty="0" smtClean="0"/>
                        <a:t>216007311</a:t>
                      </a:r>
                      <a:endParaRPr lang="en-US" b="1" dirty="0"/>
                    </a:p>
                  </a:txBody>
                  <a:tcPr/>
                </a:tc>
                <a:tc>
                  <a:txBody>
                    <a:bodyPr/>
                    <a:lstStyle/>
                    <a:p>
                      <a:r>
                        <a:rPr lang="en-US" b="1" dirty="0" smtClean="0"/>
                        <a:t>16/U/10636/PS</a:t>
                      </a:r>
                      <a:endParaRPr lang="en-US" b="1" dirty="0"/>
                    </a:p>
                  </a:txBody>
                  <a:tcPr/>
                </a:tc>
                <a:extLst>
                  <a:ext uri="{0D108BD9-81ED-4DB2-BD59-A6C34878D82A}">
                    <a16:rowId xmlns:a16="http://schemas.microsoft.com/office/drawing/2014/main" val="10003"/>
                  </a:ext>
                </a:extLst>
              </a:tr>
              <a:tr h="370840">
                <a:tc>
                  <a:txBody>
                    <a:bodyPr/>
                    <a:lstStyle/>
                    <a:p>
                      <a:r>
                        <a:rPr lang="en-US" b="1" dirty="0" smtClean="0"/>
                        <a:t>NAMAGANDA MAGGIE</a:t>
                      </a:r>
                      <a:endParaRPr lang="en-US" b="1" dirty="0"/>
                    </a:p>
                  </a:txBody>
                  <a:tcPr/>
                </a:tc>
                <a:tc>
                  <a:txBody>
                    <a:bodyPr/>
                    <a:lstStyle/>
                    <a:p>
                      <a:r>
                        <a:rPr lang="en-US" b="1" dirty="0" smtClean="0"/>
                        <a:t>216014476</a:t>
                      </a:r>
                      <a:endParaRPr lang="en-US" b="1" dirty="0"/>
                    </a:p>
                  </a:txBody>
                  <a:tcPr/>
                </a:tc>
                <a:tc>
                  <a:txBody>
                    <a:bodyPr/>
                    <a:lstStyle/>
                    <a:p>
                      <a:r>
                        <a:rPr lang="en-US" b="1" dirty="0" smtClean="0"/>
                        <a:t>16/U/9137/PS</a:t>
                      </a:r>
                      <a:endParaRPr lang="en-US" b="1" dirty="0"/>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2123371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REAL LIFE APPLICATIONS OF SUPERVISED LEARNING</a:t>
            </a:r>
            <a:endParaRPr lang="en-US" b="1" dirty="0"/>
          </a:p>
        </p:txBody>
      </p:sp>
      <p:sp>
        <p:nvSpPr>
          <p:cNvPr id="3" name="Content Placeholder 2"/>
          <p:cNvSpPr>
            <a:spLocks noGrp="1"/>
          </p:cNvSpPr>
          <p:nvPr>
            <p:ph idx="1"/>
          </p:nvPr>
        </p:nvSpPr>
        <p:spPr/>
        <p:txBody>
          <a:bodyPr>
            <a:normAutofit lnSpcReduction="10000"/>
          </a:bodyPr>
          <a:lstStyle/>
          <a:p>
            <a:pPr marL="0" indent="0">
              <a:buNone/>
            </a:pPr>
            <a:r>
              <a:rPr lang="en-US" b="1" dirty="0" smtClean="0"/>
              <a:t>1. Face Recognition/image recognition</a:t>
            </a:r>
          </a:p>
          <a:p>
            <a:pPr marL="0" indent="0">
              <a:buNone/>
            </a:pPr>
            <a:r>
              <a:rPr lang="en-US" dirty="0" smtClean="0"/>
              <a:t>Supervised learning is used to distinguish various images through identification of various features on the images for example faces on </a:t>
            </a:r>
            <a:r>
              <a:rPr lang="en-US" b="1" dirty="0" smtClean="0"/>
              <a:t> snap chat.</a:t>
            </a:r>
            <a:r>
              <a:rPr lang="en-US" dirty="0" smtClean="0"/>
              <a:t> This is done by identifying features on the human faces.</a:t>
            </a:r>
          </a:p>
          <a:p>
            <a:pPr marL="0" indent="0">
              <a:buNone/>
            </a:pPr>
            <a:r>
              <a:rPr lang="en-US" dirty="0" smtClean="0"/>
              <a:t>For example on facebook you upload a picture of you with your friend and </a:t>
            </a:r>
            <a:r>
              <a:rPr lang="en-US" b="1" dirty="0" smtClean="0"/>
              <a:t>facebook</a:t>
            </a:r>
            <a:r>
              <a:rPr lang="en-US" dirty="0" smtClean="0"/>
              <a:t> instantly recognizes that friend. Facebook checks the poses and projections in the picture, notices the unique features and then matches them with people in your friend list.</a:t>
            </a:r>
            <a:endParaRPr lang="en-US" b="1" dirty="0" smtClean="0"/>
          </a:p>
          <a:p>
            <a:pPr marL="0" indent="0">
              <a:buNone/>
            </a:pPr>
            <a:r>
              <a:rPr lang="en-US" b="1" dirty="0" smtClean="0"/>
              <a:t>2. Speech</a:t>
            </a:r>
            <a:r>
              <a:rPr lang="en-US" dirty="0"/>
              <a:t> </a:t>
            </a:r>
            <a:r>
              <a:rPr lang="en-US" b="1" dirty="0" smtClean="0"/>
              <a:t>recognition</a:t>
            </a:r>
            <a:r>
              <a:rPr lang="en-US" b="1" dirty="0"/>
              <a:t>: </a:t>
            </a:r>
            <a:endParaRPr lang="en-US" dirty="0"/>
          </a:p>
          <a:p>
            <a:pPr marL="0" indent="0">
              <a:buNone/>
            </a:pPr>
            <a:r>
              <a:rPr lang="en-US" dirty="0"/>
              <a:t>Google uses an artificial neural network which works similarly to the human brain to learn what people are saying. As you continue speaking, Google writes down what it thinks you are saying.</a:t>
            </a:r>
            <a:endParaRPr lang="en-US" b="1" dirty="0"/>
          </a:p>
        </p:txBody>
      </p:sp>
    </p:spTree>
    <p:extLst>
      <p:ext uri="{BB962C8B-B14F-4D97-AF65-F5344CB8AC3E}">
        <p14:creationId xmlns:p14="http://schemas.microsoft.com/office/powerpoint/2010/main" val="4835106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REAL LIFE APPLICATIONS OF SUPERVISED LEARNING</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b="1" dirty="0" smtClean="0"/>
              <a:t>3. Virtual Personal Assistants </a:t>
            </a:r>
            <a:r>
              <a:rPr lang="en-US" dirty="0" smtClean="0"/>
              <a:t>e.g. </a:t>
            </a:r>
            <a:r>
              <a:rPr lang="en-US" dirty="0" err="1" smtClean="0"/>
              <a:t>Siri</a:t>
            </a:r>
            <a:r>
              <a:rPr lang="en-US" dirty="0" smtClean="0"/>
              <a:t>, </a:t>
            </a:r>
            <a:r>
              <a:rPr lang="en-US" dirty="0" err="1" smtClean="0"/>
              <a:t>Cortana</a:t>
            </a:r>
            <a:endParaRPr lang="en-US" dirty="0" smtClean="0"/>
          </a:p>
          <a:p>
            <a:pPr marL="0" indent="0">
              <a:buNone/>
            </a:pPr>
            <a:r>
              <a:rPr lang="en-US" dirty="0" smtClean="0"/>
              <a:t>They assist in finding information when asked over voice. The personal assistant looks out for information, recalls related queries or sends a command to other resources like phone applications to collect information.</a:t>
            </a:r>
          </a:p>
          <a:p>
            <a:pPr marL="0" indent="0">
              <a:buNone/>
            </a:pPr>
            <a:r>
              <a:rPr lang="en-US" dirty="0" smtClean="0"/>
              <a:t>You can even instruct assistants for certain tasks like ”set an alarm at 6am next morning”, “remind me to visit the dentist after tomorrow” ,etc.</a:t>
            </a:r>
          </a:p>
          <a:p>
            <a:pPr marL="0" indent="0">
              <a:buNone/>
            </a:pPr>
            <a:r>
              <a:rPr lang="en-US" b="1" dirty="0" smtClean="0"/>
              <a:t>4.Social </a:t>
            </a:r>
            <a:r>
              <a:rPr lang="en-US" b="1" dirty="0"/>
              <a:t>media services</a:t>
            </a:r>
          </a:p>
          <a:p>
            <a:pPr marL="0" indent="0">
              <a:buNone/>
            </a:pPr>
            <a:r>
              <a:rPr lang="en-US" b="1" dirty="0"/>
              <a:t>People you may know</a:t>
            </a:r>
            <a:r>
              <a:rPr lang="en-US" dirty="0"/>
              <a:t>: Supervised learning understands with experiences. Facebook continuously notices the friends that you connect with, the profiles that you visit very often, your interests, workplace, or a group that you share with someone. On the basis of continuous learning, a list of facebook users are suggested that you can become friends with.</a:t>
            </a:r>
            <a:endParaRPr lang="en-US" b="1" dirty="0"/>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7203961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831203"/>
          </a:xfrm>
        </p:spPr>
        <p:txBody>
          <a:bodyPr>
            <a:normAutofit fontScale="90000"/>
          </a:bodyPr>
          <a:lstStyle/>
          <a:p>
            <a:r>
              <a:rPr lang="en-US" b="1" dirty="0"/>
              <a:t>REAL LIFE APPLICATIONS OF SUPERVISED LEARNING</a:t>
            </a:r>
            <a:endParaRPr lang="en-US" dirty="0"/>
          </a:p>
        </p:txBody>
      </p:sp>
      <p:sp>
        <p:nvSpPr>
          <p:cNvPr id="3" name="Content Placeholder 2"/>
          <p:cNvSpPr>
            <a:spLocks noGrp="1"/>
          </p:cNvSpPr>
          <p:nvPr>
            <p:ph idx="1"/>
          </p:nvPr>
        </p:nvSpPr>
        <p:spPr>
          <a:xfrm>
            <a:off x="2589212" y="1545465"/>
            <a:ext cx="8915400" cy="4365757"/>
          </a:xfrm>
        </p:spPr>
        <p:txBody>
          <a:bodyPr>
            <a:normAutofit fontScale="92500"/>
          </a:bodyPr>
          <a:lstStyle/>
          <a:p>
            <a:pPr marL="0" indent="0">
              <a:buNone/>
            </a:pPr>
            <a:r>
              <a:rPr lang="en-US" b="1" dirty="0" smtClean="0"/>
              <a:t>5. Customer discovery</a:t>
            </a:r>
          </a:p>
          <a:p>
            <a:pPr marL="0" indent="0">
              <a:buNone/>
            </a:pPr>
            <a:r>
              <a:rPr lang="en-US" b="1" dirty="0" smtClean="0"/>
              <a:t>Su</a:t>
            </a:r>
            <a:r>
              <a:rPr lang="en-US" dirty="0" smtClean="0"/>
              <a:t>pervised learning is used to predict whether a customer is likely to purchase certain goods according to a database of customer profiles and their history of shopping activities </a:t>
            </a:r>
            <a:r>
              <a:rPr lang="en-US" b="1" dirty="0" smtClean="0"/>
              <a:t>used in applications like Jumia, YouTube.</a:t>
            </a:r>
          </a:p>
          <a:p>
            <a:pPr marL="0" indent="0">
              <a:buNone/>
            </a:pPr>
            <a:r>
              <a:rPr lang="en-US" dirty="0" smtClean="0"/>
              <a:t>You shopped a product a few days back then you keep receiving emails for shopping suggestions.</a:t>
            </a:r>
          </a:p>
          <a:p>
            <a:pPr marL="0" indent="0">
              <a:buNone/>
            </a:pPr>
            <a:r>
              <a:rPr lang="en-US" dirty="0" smtClean="0"/>
              <a:t>If not this, you might have noticed that the shopping website or the application recommends you some items that somehow match your taste. On the basis of your behavior with the website or application, past purchases, items liked or added to cart, brand preferences, etc. the product recommendations are made.</a:t>
            </a:r>
          </a:p>
          <a:p>
            <a:pPr marL="0" indent="0">
              <a:buNone/>
            </a:pPr>
            <a:r>
              <a:rPr lang="en-US" b="1" dirty="0" smtClean="0"/>
              <a:t>6. Antivirus software</a:t>
            </a:r>
          </a:p>
          <a:p>
            <a:pPr marL="0" indent="0">
              <a:buNone/>
            </a:pPr>
            <a:r>
              <a:rPr lang="en-US" dirty="0" smtClean="0"/>
              <a:t>The different malware are clustered into groups. Each group of malware has its own unique characteristics. The antivirus is then trained to identify a malware based on these characteristics and protect the computer from such malware.</a:t>
            </a:r>
            <a:endParaRPr lang="en-US" dirty="0"/>
          </a:p>
        </p:txBody>
      </p:sp>
    </p:spTree>
    <p:extLst>
      <p:ext uri="{BB962C8B-B14F-4D97-AF65-F5344CB8AC3E}">
        <p14:creationId xmlns:p14="http://schemas.microsoft.com/office/powerpoint/2010/main" val="38649087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REAL LIFE APPLICATIONS OF SUPERVISED LEARNING</a:t>
            </a:r>
            <a:endParaRPr lang="en-US" dirty="0"/>
          </a:p>
        </p:txBody>
      </p:sp>
      <p:sp>
        <p:nvSpPr>
          <p:cNvPr id="3" name="Content Placeholder 2"/>
          <p:cNvSpPr>
            <a:spLocks noGrp="1"/>
          </p:cNvSpPr>
          <p:nvPr>
            <p:ph idx="1"/>
          </p:nvPr>
        </p:nvSpPr>
        <p:spPr>
          <a:xfrm>
            <a:off x="2589212" y="2090738"/>
            <a:ext cx="8915400" cy="3777622"/>
          </a:xfrm>
        </p:spPr>
        <p:txBody>
          <a:bodyPr>
            <a:normAutofit/>
          </a:bodyPr>
          <a:lstStyle/>
          <a:p>
            <a:pPr marL="0" indent="0">
              <a:buNone/>
            </a:pPr>
            <a:r>
              <a:rPr lang="en-US" b="1" dirty="0" smtClean="0"/>
              <a:t>7. </a:t>
            </a:r>
            <a:r>
              <a:rPr lang="en-US" b="1" dirty="0" smtClean="0"/>
              <a:t> </a:t>
            </a:r>
            <a:r>
              <a:rPr lang="en-US" b="1" dirty="0" smtClean="0"/>
              <a:t>The Google self driving car</a:t>
            </a:r>
            <a:endParaRPr lang="en-US" dirty="0"/>
          </a:p>
          <a:p>
            <a:pPr marL="0" indent="0">
              <a:buNone/>
            </a:pPr>
            <a:r>
              <a:rPr lang="en-US" dirty="0" smtClean="0"/>
              <a:t>Supervised learning was used to engineer the Google self driving car. The car observed and watched a human being drive and then emulated human behavior. It was designed to drive at a relatively moderate speed for safety of the users.</a:t>
            </a:r>
          </a:p>
        </p:txBody>
      </p:sp>
    </p:spTree>
    <p:extLst>
      <p:ext uri="{BB962C8B-B14F-4D97-AF65-F5344CB8AC3E}">
        <p14:creationId xmlns:p14="http://schemas.microsoft.com/office/powerpoint/2010/main" val="23124576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Linear regression under supervised learning</a:t>
            </a:r>
            <a:endParaRPr lang="en-US" b="1" dirty="0"/>
          </a:p>
        </p:txBody>
      </p:sp>
      <p:sp>
        <p:nvSpPr>
          <p:cNvPr id="3" name="Content Placeholder 2"/>
          <p:cNvSpPr>
            <a:spLocks noGrp="1"/>
          </p:cNvSpPr>
          <p:nvPr>
            <p:ph idx="1"/>
          </p:nvPr>
        </p:nvSpPr>
        <p:spPr/>
        <p:txBody>
          <a:bodyPr>
            <a:normAutofit fontScale="92500" lnSpcReduction="20000"/>
          </a:bodyPr>
          <a:lstStyle/>
          <a:p>
            <a:r>
              <a:rPr lang="en-US" dirty="0"/>
              <a:t>Regression analysis is a very widely used statistical tool to establish a relationship model between two variables.</a:t>
            </a:r>
          </a:p>
          <a:p>
            <a:r>
              <a:rPr lang="en-US" dirty="0"/>
              <a:t>One of these variable is called predictor variable whose value is gathered through experiments. The other variable is called response variable whose value is derived from the predictor variable.</a:t>
            </a:r>
          </a:p>
          <a:p>
            <a:r>
              <a:rPr lang="en-US" dirty="0"/>
              <a:t> Mathematically a linear relationship represents a straight line when plotted as a graph.</a:t>
            </a:r>
          </a:p>
          <a:p>
            <a:r>
              <a:rPr lang="en-US" dirty="0"/>
              <a:t>The general mathematical equation for a linear regression is −</a:t>
            </a:r>
          </a:p>
          <a:p>
            <a:r>
              <a:rPr lang="en-US" dirty="0"/>
              <a:t>y = ax + b, where ;</a:t>
            </a:r>
          </a:p>
          <a:p>
            <a:pPr lvl="0"/>
            <a:r>
              <a:rPr lang="en-US" b="1" dirty="0"/>
              <a:t>y</a:t>
            </a:r>
            <a:r>
              <a:rPr lang="en-US" dirty="0"/>
              <a:t> is the response variable.</a:t>
            </a:r>
          </a:p>
          <a:p>
            <a:pPr lvl="0"/>
            <a:r>
              <a:rPr lang="en-US" b="1" dirty="0"/>
              <a:t>x</a:t>
            </a:r>
            <a:r>
              <a:rPr lang="en-US" dirty="0"/>
              <a:t> is the predictor variable.</a:t>
            </a:r>
          </a:p>
          <a:p>
            <a:r>
              <a:rPr lang="en-US" b="1" dirty="0"/>
              <a:t>a</a:t>
            </a:r>
            <a:r>
              <a:rPr lang="en-US" dirty="0"/>
              <a:t> and </a:t>
            </a:r>
            <a:r>
              <a:rPr lang="en-US" b="1" dirty="0"/>
              <a:t>b</a:t>
            </a:r>
            <a:r>
              <a:rPr lang="en-US" dirty="0"/>
              <a:t> are constants which are called the coefficients</a:t>
            </a:r>
          </a:p>
          <a:p>
            <a:endParaRPr lang="en-US" dirty="0"/>
          </a:p>
        </p:txBody>
      </p:sp>
    </p:spTree>
    <p:extLst>
      <p:ext uri="{BB962C8B-B14F-4D97-AF65-F5344CB8AC3E}">
        <p14:creationId xmlns:p14="http://schemas.microsoft.com/office/powerpoint/2010/main" val="14391321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lm() Function</a:t>
            </a:r>
            <a:endParaRPr lang="en-US" dirty="0"/>
          </a:p>
        </p:txBody>
      </p:sp>
      <p:sp>
        <p:nvSpPr>
          <p:cNvPr id="3" name="Content Placeholder 2"/>
          <p:cNvSpPr>
            <a:spLocks noGrp="1"/>
          </p:cNvSpPr>
          <p:nvPr>
            <p:ph idx="1"/>
          </p:nvPr>
        </p:nvSpPr>
        <p:spPr/>
        <p:txBody>
          <a:bodyPr/>
          <a:lstStyle/>
          <a:p>
            <a:endParaRPr lang="en-US" b="1" dirty="0"/>
          </a:p>
          <a:p>
            <a:r>
              <a:rPr lang="en-US" dirty="0"/>
              <a:t>This function creates the relationship model between the predictor and the response variable.</a:t>
            </a:r>
          </a:p>
          <a:p>
            <a:r>
              <a:rPr lang="en-US" b="1" dirty="0"/>
              <a:t>Syntax</a:t>
            </a:r>
          </a:p>
          <a:p>
            <a:r>
              <a:rPr lang="en-US" dirty="0"/>
              <a:t>The basic syntax for </a:t>
            </a:r>
            <a:r>
              <a:rPr lang="en-US" b="1" dirty="0"/>
              <a:t>lm()</a:t>
            </a:r>
            <a:r>
              <a:rPr lang="en-US" dirty="0"/>
              <a:t> function in linear regression is −</a:t>
            </a:r>
          </a:p>
          <a:p>
            <a:r>
              <a:rPr lang="en-US" dirty="0"/>
              <a:t>lm(</a:t>
            </a:r>
            <a:r>
              <a:rPr lang="en-US" dirty="0" err="1"/>
              <a:t>formula,data</a:t>
            </a:r>
            <a:r>
              <a:rPr lang="en-US" dirty="0"/>
              <a:t>)</a:t>
            </a:r>
          </a:p>
          <a:p>
            <a:r>
              <a:rPr lang="en-US" dirty="0"/>
              <a:t>Following is the description of the parameters used −</a:t>
            </a:r>
          </a:p>
          <a:p>
            <a:pPr lvl="0"/>
            <a:r>
              <a:rPr lang="en-US" b="1" dirty="0"/>
              <a:t>formula</a:t>
            </a:r>
            <a:r>
              <a:rPr lang="en-US" dirty="0"/>
              <a:t> is a symbol presenting the relation between x and y.</a:t>
            </a:r>
          </a:p>
          <a:p>
            <a:r>
              <a:rPr lang="en-US" b="1" dirty="0"/>
              <a:t>data</a:t>
            </a:r>
            <a:r>
              <a:rPr lang="en-US" dirty="0"/>
              <a:t> is the vector on which the formula will be applied</a:t>
            </a:r>
          </a:p>
          <a:p>
            <a:endParaRPr lang="en-US" dirty="0"/>
          </a:p>
        </p:txBody>
      </p:sp>
    </p:spTree>
    <p:extLst>
      <p:ext uri="{BB962C8B-B14F-4D97-AF65-F5344CB8AC3E}">
        <p14:creationId xmlns:p14="http://schemas.microsoft.com/office/powerpoint/2010/main" val="41390060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predict() Function</a:t>
            </a:r>
            <a:endParaRPr lang="en-US" dirty="0"/>
          </a:p>
        </p:txBody>
      </p:sp>
      <p:sp>
        <p:nvSpPr>
          <p:cNvPr id="3" name="Content Placeholder 2"/>
          <p:cNvSpPr>
            <a:spLocks noGrp="1"/>
          </p:cNvSpPr>
          <p:nvPr>
            <p:ph idx="1"/>
          </p:nvPr>
        </p:nvSpPr>
        <p:spPr/>
        <p:txBody>
          <a:bodyPr/>
          <a:lstStyle/>
          <a:p>
            <a:r>
              <a:rPr lang="en-US" dirty="0"/>
              <a:t>The basic syntax for predict() in linear regression is −</a:t>
            </a:r>
          </a:p>
          <a:p>
            <a:r>
              <a:rPr lang="en-US" dirty="0"/>
              <a:t>predict(object, </a:t>
            </a:r>
            <a:r>
              <a:rPr lang="en-US" dirty="0" err="1"/>
              <a:t>newdata</a:t>
            </a:r>
            <a:r>
              <a:rPr lang="en-US" dirty="0"/>
              <a:t>)</a:t>
            </a:r>
          </a:p>
          <a:p>
            <a:r>
              <a:rPr lang="en-US" dirty="0"/>
              <a:t>Following is the description of the parameters used −</a:t>
            </a:r>
          </a:p>
          <a:p>
            <a:pPr lvl="0"/>
            <a:r>
              <a:rPr lang="en-US" b="1" dirty="0"/>
              <a:t>object</a:t>
            </a:r>
            <a:r>
              <a:rPr lang="en-US" dirty="0"/>
              <a:t> is the formula which is already created using the lm() function.</a:t>
            </a:r>
          </a:p>
          <a:p>
            <a:pPr lvl="0"/>
            <a:r>
              <a:rPr lang="en-US" b="1" dirty="0" err="1"/>
              <a:t>newdata</a:t>
            </a:r>
            <a:r>
              <a:rPr lang="en-US" dirty="0"/>
              <a:t> is the vector containing the new value for predictor variable.</a:t>
            </a:r>
          </a:p>
          <a:p>
            <a:endParaRPr lang="en-US" dirty="0"/>
          </a:p>
          <a:p>
            <a:endParaRPr lang="en-US" dirty="0"/>
          </a:p>
        </p:txBody>
      </p:sp>
    </p:spTree>
    <p:extLst>
      <p:ext uri="{BB962C8B-B14F-4D97-AF65-F5344CB8AC3E}">
        <p14:creationId xmlns:p14="http://schemas.microsoft.com/office/powerpoint/2010/main" val="8599602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latin typeface="Calibri" panose="020F0502020204030204" pitchFamily="34" charset="0"/>
                <a:cs typeface="Calibri" panose="020F0502020204030204" pitchFamily="34" charset="0"/>
              </a:rPr>
              <a:t>SUPERVISED LEARNING</a:t>
            </a:r>
            <a:endParaRPr lang="en-US"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2589212" y="1468192"/>
            <a:ext cx="8915400" cy="4443030"/>
          </a:xfrm>
        </p:spPr>
        <p:txBody>
          <a:bodyPr/>
          <a:lstStyle/>
          <a:p>
            <a:pPr marL="0" indent="0" algn="ctr">
              <a:buNone/>
            </a:pPr>
            <a:r>
              <a:rPr lang="en-US" sz="2400" b="1" dirty="0" smtClean="0">
                <a:latin typeface="Calibri" panose="020F0502020204030204" pitchFamily="34" charset="0"/>
                <a:cs typeface="Calibri" panose="020F0502020204030204" pitchFamily="34" charset="0"/>
              </a:rPr>
              <a:t>What is supervised learning?</a:t>
            </a:r>
          </a:p>
          <a:p>
            <a:r>
              <a:rPr lang="en-US" sz="3600" dirty="0" smtClean="0">
                <a:latin typeface="Calibri" panose="020F0502020204030204" pitchFamily="34" charset="0"/>
                <a:cs typeface="Calibri" panose="020F0502020204030204" pitchFamily="34" charset="0"/>
              </a:rPr>
              <a:t>Supervised learning is a type of machine learning algorithm that uses known dataset(training dataset) to make predictions.</a:t>
            </a:r>
          </a:p>
          <a:p>
            <a:r>
              <a:rPr lang="en-US" sz="3600" dirty="0" smtClean="0">
                <a:latin typeface="Calibri" panose="020F0502020204030204" pitchFamily="34" charset="0"/>
                <a:cs typeface="Calibri" panose="020F0502020204030204" pitchFamily="34" charset="0"/>
              </a:rPr>
              <a:t>The training dataset includes training/input data and response/target values.</a:t>
            </a:r>
          </a:p>
          <a:p>
            <a:endParaRPr lang="en-US" sz="2400" dirty="0">
              <a:latin typeface="Calibri" panose="020F0502020204030204" pitchFamily="34" charset="0"/>
              <a:cs typeface="Calibri" panose="020F0502020204030204" pitchFamily="34" charset="0"/>
            </a:endParaRPr>
          </a:p>
          <a:p>
            <a:endParaRPr 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637978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856960"/>
          </a:xfrm>
        </p:spPr>
        <p:txBody>
          <a:bodyPr>
            <a:normAutofit fontScale="90000"/>
          </a:bodyPr>
          <a:lstStyle/>
          <a:p>
            <a:r>
              <a:rPr lang="en-US" dirty="0" smtClean="0"/>
              <a:t>Explanation about supervised learning?</a:t>
            </a:r>
            <a:br>
              <a:rPr lang="en-US" dirty="0" smtClean="0"/>
            </a:br>
            <a:endParaRPr lang="en-US" dirty="0"/>
          </a:p>
        </p:txBody>
      </p:sp>
      <p:sp>
        <p:nvSpPr>
          <p:cNvPr id="3" name="Content Placeholder 2"/>
          <p:cNvSpPr>
            <a:spLocks noGrp="1"/>
          </p:cNvSpPr>
          <p:nvPr>
            <p:ph idx="1"/>
          </p:nvPr>
        </p:nvSpPr>
        <p:spPr>
          <a:xfrm>
            <a:off x="2589212" y="1300766"/>
            <a:ext cx="8915400" cy="4610456"/>
          </a:xfrm>
        </p:spPr>
        <p:txBody>
          <a:bodyPr>
            <a:normAutofit lnSpcReduction="10000"/>
          </a:bodyPr>
          <a:lstStyle/>
          <a:p>
            <a:r>
              <a:rPr lang="en-US" dirty="0" smtClean="0"/>
              <a:t>  the supervised learning algorithm is used to learn the relationship between training examples and their associated target variables and apply the learned relationship to classify entirely new inputs.</a:t>
            </a:r>
          </a:p>
          <a:p>
            <a:pPr marL="0" indent="0" algn="ctr">
              <a:buNone/>
            </a:pPr>
            <a:r>
              <a:rPr lang="en-US" b="1" dirty="0" smtClean="0"/>
              <a:t>Mathematically</a:t>
            </a:r>
          </a:p>
          <a:p>
            <a:pPr marL="0" indent="0">
              <a:buNone/>
            </a:pPr>
            <a:r>
              <a:rPr lang="en-US" dirty="0" smtClean="0"/>
              <a:t>To illustrate how supervised learning works, we can consider an example of predicting the marks of a student based on the number of hours worked studied.</a:t>
            </a:r>
          </a:p>
          <a:p>
            <a:pPr marL="0" indent="0">
              <a:buNone/>
            </a:pPr>
            <a:r>
              <a:rPr lang="en-US" b="1" dirty="0" smtClean="0"/>
              <a:t>Y=F(X)+C</a:t>
            </a:r>
          </a:p>
          <a:p>
            <a:pPr marL="0" indent="0">
              <a:buNone/>
            </a:pPr>
            <a:r>
              <a:rPr lang="en-US" b="1" dirty="0" smtClean="0"/>
              <a:t>F </a:t>
            </a:r>
            <a:r>
              <a:rPr lang="en-US" dirty="0" smtClean="0"/>
              <a:t>will define the relation between the marks and the number of hours the student has prepared for the exam.</a:t>
            </a:r>
          </a:p>
          <a:p>
            <a:pPr marL="0" indent="0">
              <a:buNone/>
            </a:pPr>
            <a:r>
              <a:rPr lang="en-US" b="1" dirty="0" smtClean="0"/>
              <a:t>X </a:t>
            </a:r>
            <a:r>
              <a:rPr lang="en-US" dirty="0" smtClean="0"/>
              <a:t>will represent the inputs(number of hours the student has prepared.</a:t>
            </a:r>
          </a:p>
          <a:p>
            <a:pPr marL="0" indent="0">
              <a:buNone/>
            </a:pPr>
            <a:r>
              <a:rPr lang="en-US" b="1" dirty="0" smtClean="0"/>
              <a:t>C </a:t>
            </a:r>
            <a:r>
              <a:rPr lang="en-US" dirty="0" smtClean="0"/>
              <a:t>is the random error</a:t>
            </a:r>
          </a:p>
          <a:p>
            <a:pPr marL="0" indent="0">
              <a:buNone/>
            </a:pPr>
            <a:r>
              <a:rPr lang="en-US" dirty="0" smtClean="0"/>
              <a:t>The ultimate </a:t>
            </a:r>
            <a:r>
              <a:rPr lang="en-US" b="1" dirty="0" smtClean="0"/>
              <a:t>goal</a:t>
            </a:r>
            <a:r>
              <a:rPr lang="en-US" dirty="0" smtClean="0"/>
              <a:t> of supervised learning algorithm is to predict Y(output) with the maximum  accuracy for a given new input</a:t>
            </a:r>
            <a:r>
              <a:rPr lang="en-US" b="1" dirty="0" smtClean="0"/>
              <a:t>(X)</a:t>
            </a:r>
            <a:endParaRPr lang="en-US" b="1" dirty="0"/>
          </a:p>
        </p:txBody>
      </p:sp>
    </p:spTree>
    <p:extLst>
      <p:ext uri="{BB962C8B-B14F-4D97-AF65-F5344CB8AC3E}">
        <p14:creationId xmlns:p14="http://schemas.microsoft.com/office/powerpoint/2010/main" val="35263200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Why it is called supervised learning?</a:t>
            </a:r>
            <a:endParaRPr lang="en-US" b="1" dirty="0"/>
          </a:p>
        </p:txBody>
      </p:sp>
      <p:sp>
        <p:nvSpPr>
          <p:cNvPr id="3" name="Content Placeholder 2"/>
          <p:cNvSpPr>
            <a:spLocks noGrp="1"/>
          </p:cNvSpPr>
          <p:nvPr>
            <p:ph idx="1"/>
          </p:nvPr>
        </p:nvSpPr>
        <p:spPr/>
        <p:txBody>
          <a:bodyPr/>
          <a:lstStyle/>
          <a:p>
            <a:r>
              <a:rPr lang="en-US" dirty="0" smtClean="0"/>
              <a:t>It is called supervised learning because the process of an algorithm learning from the training dataset can be thought of as a teacher supervising the learning process.</a:t>
            </a:r>
          </a:p>
          <a:p>
            <a:r>
              <a:rPr lang="en-US" dirty="0" smtClean="0"/>
              <a:t>We know the correct answers, the algorithm iteratively makes predictions on the training data and is corrected by the teacher.</a:t>
            </a:r>
          </a:p>
          <a:p>
            <a:r>
              <a:rPr lang="en-US" dirty="0" smtClean="0"/>
              <a:t>Learning stops when the algorithm achieves an acceptable level of performance</a:t>
            </a:r>
            <a:endParaRPr lang="en-US" dirty="0"/>
          </a:p>
        </p:txBody>
      </p:sp>
    </p:spTree>
    <p:extLst>
      <p:ext uri="{BB962C8B-B14F-4D97-AF65-F5344CB8AC3E}">
        <p14:creationId xmlns:p14="http://schemas.microsoft.com/office/powerpoint/2010/main" val="35632265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Circumstances under which to use supervised learning</a:t>
            </a:r>
            <a:endParaRPr lang="en-US" b="1" dirty="0"/>
          </a:p>
        </p:txBody>
      </p:sp>
      <p:sp>
        <p:nvSpPr>
          <p:cNvPr id="3" name="Content Placeholder 2"/>
          <p:cNvSpPr>
            <a:spLocks noGrp="1"/>
          </p:cNvSpPr>
          <p:nvPr>
            <p:ph idx="1"/>
          </p:nvPr>
        </p:nvSpPr>
        <p:spPr/>
        <p:txBody>
          <a:bodyPr/>
          <a:lstStyle/>
          <a:p>
            <a:r>
              <a:rPr lang="en-US" dirty="0" smtClean="0"/>
              <a:t>Supervised learning is used when you have both training data and the target data. If you have only the training data, use unsupervised learning.</a:t>
            </a:r>
          </a:p>
          <a:p>
            <a:r>
              <a:rPr lang="en-US" dirty="0" smtClean="0"/>
              <a:t>It also depends on what we want to achieve </a:t>
            </a:r>
            <a:r>
              <a:rPr lang="en-US" dirty="0" err="1" smtClean="0"/>
              <a:t>i.e</a:t>
            </a:r>
            <a:r>
              <a:rPr lang="en-US" dirty="0" smtClean="0"/>
              <a:t> if you need to teach your algorithm what is what in order to make predictions on unseen data we use supervised learning , while for cases like clustering where you want the algorithm to tell you how your data is captured, unsupervised learning is used.</a:t>
            </a:r>
          </a:p>
          <a:p>
            <a:pPr marL="0" indent="0">
              <a:buNone/>
            </a:pPr>
            <a:endParaRPr lang="en-US" dirty="0"/>
          </a:p>
        </p:txBody>
      </p:sp>
    </p:spTree>
    <p:extLst>
      <p:ext uri="{BB962C8B-B14F-4D97-AF65-F5344CB8AC3E}">
        <p14:creationId xmlns:p14="http://schemas.microsoft.com/office/powerpoint/2010/main" val="32787986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Steps to create a supervised learning algorithm</a:t>
            </a:r>
            <a:br>
              <a:rPr lang="en-US" b="1" dirty="0" smtClean="0"/>
            </a:br>
            <a:endParaRPr lang="en-US" b="1" dirty="0"/>
          </a:p>
        </p:txBody>
      </p:sp>
      <p:sp>
        <p:nvSpPr>
          <p:cNvPr id="3" name="Content Placeholder 2"/>
          <p:cNvSpPr>
            <a:spLocks noGrp="1"/>
          </p:cNvSpPr>
          <p:nvPr>
            <p:ph idx="1"/>
          </p:nvPr>
        </p:nvSpPr>
        <p:spPr/>
        <p:txBody>
          <a:bodyPr>
            <a:normAutofit/>
          </a:bodyPr>
          <a:lstStyle/>
          <a:p>
            <a:pPr>
              <a:buFont typeface="+mj-lt"/>
              <a:buAutoNum type="arabicPeriod"/>
            </a:pPr>
            <a:r>
              <a:rPr lang="en-US" b="1" dirty="0" smtClean="0"/>
              <a:t>Collect your data:</a:t>
            </a:r>
            <a:r>
              <a:rPr lang="en-US" dirty="0" smtClean="0"/>
              <a:t> before doing anything else the user should decide what kind of data is to be used as a training set</a:t>
            </a:r>
            <a:endParaRPr lang="en-US" b="1" dirty="0" smtClean="0"/>
          </a:p>
          <a:p>
            <a:pPr>
              <a:buFont typeface="+mj-lt"/>
              <a:buAutoNum type="arabicPeriod"/>
            </a:pPr>
            <a:r>
              <a:rPr lang="en-US" b="1" dirty="0" smtClean="0"/>
              <a:t>Gather a training set: </a:t>
            </a:r>
            <a:r>
              <a:rPr lang="en-US" dirty="0" smtClean="0"/>
              <a:t>a set of input objects is gathered and corresponding outputs gathered either from human experts or measurements.</a:t>
            </a:r>
          </a:p>
          <a:p>
            <a:pPr>
              <a:buFont typeface="+mj-lt"/>
              <a:buAutoNum type="arabicPeriod"/>
            </a:pPr>
            <a:r>
              <a:rPr lang="en-US" b="1" dirty="0" smtClean="0"/>
              <a:t>Determine the structure of the learned function and the corresponding learning algorithm:</a:t>
            </a:r>
          </a:p>
          <a:p>
            <a:pPr>
              <a:buFont typeface="+mj-lt"/>
              <a:buAutoNum type="arabicPeriod"/>
            </a:pPr>
            <a:r>
              <a:rPr lang="en-US" b="1" dirty="0" smtClean="0"/>
              <a:t>Test your algorithm: </a:t>
            </a:r>
            <a:r>
              <a:rPr lang="en-US" dirty="0" smtClean="0"/>
              <a:t>Run the learning algorithm on the gathered training set.</a:t>
            </a:r>
          </a:p>
          <a:p>
            <a:pPr>
              <a:buFont typeface="+mj-lt"/>
              <a:buAutoNum type="arabicPeriod"/>
            </a:pPr>
            <a:r>
              <a:rPr lang="en-US" b="1" dirty="0" smtClean="0"/>
              <a:t>Evaluate the accuracy of the learned function : </a:t>
            </a:r>
            <a:r>
              <a:rPr lang="en-US" dirty="0" smtClean="0"/>
              <a:t>after parameter adjustment and learning, the performance of the resulting function should be measured on a test set separate from the training set.</a:t>
            </a:r>
            <a:endParaRPr lang="en-US" b="1" dirty="0"/>
          </a:p>
          <a:p>
            <a:pPr marL="0" indent="0">
              <a:buNone/>
            </a:pPr>
            <a:endParaRPr lang="en-US" b="1" dirty="0" smtClean="0"/>
          </a:p>
        </p:txBody>
      </p:sp>
    </p:spTree>
    <p:extLst>
      <p:ext uri="{BB962C8B-B14F-4D97-AF65-F5344CB8AC3E}">
        <p14:creationId xmlns:p14="http://schemas.microsoft.com/office/powerpoint/2010/main" val="33691118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CATEGORIES OF SUPERVISED LEARNING</a:t>
            </a:r>
          </a:p>
        </p:txBody>
      </p:sp>
      <p:sp>
        <p:nvSpPr>
          <p:cNvPr id="3" name="Content Placeholder 2"/>
          <p:cNvSpPr>
            <a:spLocks noGrp="1"/>
          </p:cNvSpPr>
          <p:nvPr>
            <p:ph idx="1"/>
          </p:nvPr>
        </p:nvSpPr>
        <p:spPr/>
        <p:txBody>
          <a:bodyPr>
            <a:normAutofit/>
          </a:bodyPr>
          <a:lstStyle/>
          <a:p>
            <a:pPr>
              <a:buFont typeface="+mj-lt"/>
              <a:buAutoNum type="arabicPeriod"/>
            </a:pPr>
            <a:r>
              <a:rPr lang="en-US" dirty="0"/>
              <a:t>Classification algorithms: for categorical response values, where the data can be separated into specific classes.</a:t>
            </a:r>
          </a:p>
          <a:p>
            <a:pPr>
              <a:buFont typeface="+mj-lt"/>
              <a:buAutoNum type="arabicPeriod"/>
            </a:pPr>
            <a:r>
              <a:rPr lang="en-US" dirty="0"/>
              <a:t>Regression algorithms: for continuous response values.</a:t>
            </a:r>
          </a:p>
          <a:p>
            <a:pPr marL="0" indent="0">
              <a:buNone/>
            </a:pPr>
            <a:r>
              <a:rPr lang="en-US" dirty="0"/>
              <a:t>Common classification algorithms include:</a:t>
            </a:r>
          </a:p>
          <a:p>
            <a:pPr>
              <a:buFont typeface="Wingdings" panose="05000000000000000000" pitchFamily="2" charset="2"/>
              <a:buChar char="§"/>
            </a:pPr>
            <a:r>
              <a:rPr lang="en-US" dirty="0"/>
              <a:t>Support Vector Machines(SVM)</a:t>
            </a:r>
          </a:p>
          <a:p>
            <a:pPr>
              <a:buFont typeface="Wingdings" panose="05000000000000000000" pitchFamily="2" charset="2"/>
              <a:buChar char="§"/>
            </a:pPr>
            <a:r>
              <a:rPr lang="en-US" dirty="0"/>
              <a:t>Neural Networks</a:t>
            </a:r>
          </a:p>
          <a:p>
            <a:pPr>
              <a:buFont typeface="Wingdings" panose="05000000000000000000" pitchFamily="2" charset="2"/>
              <a:buChar char="§"/>
            </a:pPr>
            <a:r>
              <a:rPr lang="en-US" dirty="0"/>
              <a:t>Naïve Bayes Classifier</a:t>
            </a:r>
          </a:p>
          <a:p>
            <a:pPr>
              <a:buFont typeface="Wingdings" panose="05000000000000000000" pitchFamily="2" charset="2"/>
              <a:buChar char="§"/>
            </a:pPr>
            <a:r>
              <a:rPr lang="en-US" dirty="0"/>
              <a:t>Decision Trees(KNN)</a:t>
            </a:r>
          </a:p>
          <a:p>
            <a:pPr>
              <a:buFont typeface="Wingdings" panose="05000000000000000000" pitchFamily="2" charset="2"/>
              <a:buChar char="§"/>
            </a:pPr>
            <a:r>
              <a:rPr lang="en-US" dirty="0"/>
              <a:t>Discriminant analysis</a:t>
            </a:r>
          </a:p>
          <a:p>
            <a:pPr>
              <a:buFont typeface="Wingdings" panose="05000000000000000000" pitchFamily="2" charset="2"/>
              <a:buChar char="§"/>
            </a:pPr>
            <a:endParaRPr lang="en-US" dirty="0"/>
          </a:p>
        </p:txBody>
      </p:sp>
    </p:spTree>
    <p:extLst>
      <p:ext uri="{BB962C8B-B14F-4D97-AF65-F5344CB8AC3E}">
        <p14:creationId xmlns:p14="http://schemas.microsoft.com/office/powerpoint/2010/main" val="15728046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CATEGORIES CONTINUED</a:t>
            </a:r>
          </a:p>
        </p:txBody>
      </p:sp>
      <p:sp>
        <p:nvSpPr>
          <p:cNvPr id="3" name="Content Placeholder 2"/>
          <p:cNvSpPr>
            <a:spLocks noGrp="1"/>
          </p:cNvSpPr>
          <p:nvPr>
            <p:ph idx="1"/>
          </p:nvPr>
        </p:nvSpPr>
        <p:spPr/>
        <p:txBody>
          <a:bodyPr/>
          <a:lstStyle/>
          <a:p>
            <a:pPr marL="0" indent="0">
              <a:buNone/>
            </a:pPr>
            <a:r>
              <a:rPr lang="en-US" dirty="0"/>
              <a:t>Common regression algorithms include:</a:t>
            </a:r>
          </a:p>
          <a:p>
            <a:pPr>
              <a:buFont typeface="Wingdings" panose="05000000000000000000" pitchFamily="2" charset="2"/>
              <a:buChar char="§"/>
            </a:pPr>
            <a:r>
              <a:rPr lang="en-US" dirty="0"/>
              <a:t>Linear Regression</a:t>
            </a:r>
          </a:p>
          <a:p>
            <a:pPr>
              <a:buFont typeface="Wingdings" panose="05000000000000000000" pitchFamily="2" charset="2"/>
              <a:buChar char="§"/>
            </a:pPr>
            <a:r>
              <a:rPr lang="en-US" dirty="0"/>
              <a:t>Non linear regression</a:t>
            </a:r>
          </a:p>
          <a:p>
            <a:pPr>
              <a:buFont typeface="Wingdings" panose="05000000000000000000" pitchFamily="2" charset="2"/>
              <a:buChar char="§"/>
            </a:pPr>
            <a:r>
              <a:rPr lang="en-US" dirty="0"/>
              <a:t>Decision trees</a:t>
            </a:r>
          </a:p>
          <a:p>
            <a:pPr>
              <a:buFont typeface="Wingdings" panose="05000000000000000000" pitchFamily="2" charset="2"/>
              <a:buChar char="§"/>
            </a:pPr>
            <a:r>
              <a:rPr lang="en-US" dirty="0"/>
              <a:t>Neural networks</a:t>
            </a:r>
          </a:p>
          <a:p>
            <a:pPr>
              <a:buFont typeface="Wingdings" panose="05000000000000000000" pitchFamily="2" charset="2"/>
              <a:buChar char="§"/>
            </a:pPr>
            <a:r>
              <a:rPr lang="en-US" dirty="0"/>
              <a:t>Generalized linear models</a:t>
            </a:r>
          </a:p>
          <a:p>
            <a:pPr marL="0" indent="0">
              <a:buNone/>
            </a:pPr>
            <a:r>
              <a:rPr lang="en-US" b="1" dirty="0"/>
              <a:t>Etc…………..</a:t>
            </a:r>
          </a:p>
          <a:p>
            <a:endParaRPr lang="en-US" dirty="0"/>
          </a:p>
        </p:txBody>
      </p:sp>
    </p:spTree>
    <p:extLst>
      <p:ext uri="{BB962C8B-B14F-4D97-AF65-F5344CB8AC3E}">
        <p14:creationId xmlns:p14="http://schemas.microsoft.com/office/powerpoint/2010/main" val="35898515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EXPLANATION OF COMMON SUPERVISED LEARNING ALGORITHMS</a:t>
            </a:r>
            <a:endParaRPr lang="en-US" dirty="0"/>
          </a:p>
        </p:txBody>
      </p:sp>
      <p:sp>
        <p:nvSpPr>
          <p:cNvPr id="3" name="Content Placeholder 2"/>
          <p:cNvSpPr>
            <a:spLocks noGrp="1"/>
          </p:cNvSpPr>
          <p:nvPr>
            <p:ph idx="1"/>
          </p:nvPr>
        </p:nvSpPr>
        <p:spPr/>
        <p:txBody>
          <a:bodyPr>
            <a:normAutofit fontScale="77500" lnSpcReduction="20000"/>
          </a:bodyPr>
          <a:lstStyle/>
          <a:p>
            <a:r>
              <a:rPr lang="en-GB" b="1" u="sng" dirty="0"/>
              <a:t>Nearest neighbour</a:t>
            </a:r>
            <a:r>
              <a:rPr lang="en-GB" dirty="0"/>
              <a:t>: The k-nearest neighbour algorithm takes in a bunch of labelled points and uses them to learn how to label other points. To label a new point it looks at the labelled points close to that point, and those neighbours vote, so  whichever label the most neighbours have is the label for the new point.</a:t>
            </a:r>
          </a:p>
          <a:p>
            <a:r>
              <a:rPr lang="en-GB" b="1" u="sng" dirty="0"/>
              <a:t>Decision trees</a:t>
            </a:r>
            <a:r>
              <a:rPr lang="en-GB" dirty="0"/>
              <a:t>: Builds classification or regression models in the form of a tree structure. It beaks down a data set into smaller subsets while an associated decision tree is incrementally developed.</a:t>
            </a:r>
          </a:p>
          <a:p>
            <a:r>
              <a:rPr lang="en-GB" b="1" u="sng" dirty="0"/>
              <a:t>Neural network</a:t>
            </a:r>
            <a:r>
              <a:rPr lang="en-GB" dirty="0"/>
              <a:t>: It consists of units( neurons)  arranged in layers which convert an input vector into some output. Each unit  input, applies a function to it and then passes the output onto the next layer.</a:t>
            </a:r>
          </a:p>
          <a:p>
            <a:r>
              <a:rPr lang="en-GB" b="1" u="sng" dirty="0"/>
              <a:t>Linear regression</a:t>
            </a:r>
            <a:r>
              <a:rPr lang="en-GB" dirty="0"/>
              <a:t>: It establishes a relationship between dependent variable(Y) and one or more independent variables (X) using a best fit straight line (regression line). The dependent variable is continuous while the independent variable(s) can be continuous or discrete but the nature of the regression line is linear.</a:t>
            </a:r>
          </a:p>
          <a:p>
            <a:r>
              <a:rPr lang="en-GB" b="1" u="sng" dirty="0"/>
              <a:t>Naïve Bayes classifier: </a:t>
            </a:r>
            <a:r>
              <a:rPr lang="en-GB" dirty="0"/>
              <a:t>It mainly targets the text classification industry. Its underlying architecture depends on the conditional probability(naïve)  where the occurrence of one feature is independent from the occurrence of other features and Thomas Bayes’ theorem P(A/B)=</a:t>
            </a:r>
            <a:r>
              <a:rPr lang="en-GB" b="1" dirty="0"/>
              <a:t>(</a:t>
            </a:r>
            <a:r>
              <a:rPr lang="en-GB" dirty="0"/>
              <a:t>P(B/A)*P(A)</a:t>
            </a:r>
            <a:r>
              <a:rPr lang="en-GB" b="1" dirty="0"/>
              <a:t>)</a:t>
            </a:r>
            <a:r>
              <a:rPr lang="en-GB" dirty="0"/>
              <a:t>/P(B).</a:t>
            </a:r>
          </a:p>
          <a:p>
            <a:endParaRPr lang="en-US" dirty="0"/>
          </a:p>
        </p:txBody>
      </p:sp>
    </p:spTree>
    <p:extLst>
      <p:ext uri="{BB962C8B-B14F-4D97-AF65-F5344CB8AC3E}">
        <p14:creationId xmlns:p14="http://schemas.microsoft.com/office/powerpoint/2010/main" val="1080346197"/>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2252</TotalTime>
  <Words>1500</Words>
  <Application>Microsoft Office PowerPoint</Application>
  <PresentationFormat>Widescreen</PresentationFormat>
  <Paragraphs>111</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Century Gothic</vt:lpstr>
      <vt:lpstr>Wingdings</vt:lpstr>
      <vt:lpstr>Wingdings 3</vt:lpstr>
      <vt:lpstr>Wisp</vt:lpstr>
      <vt:lpstr>GROUP 7</vt:lpstr>
      <vt:lpstr>SUPERVISED LEARNING</vt:lpstr>
      <vt:lpstr>Explanation about supervised learning? </vt:lpstr>
      <vt:lpstr>Why it is called supervised learning?</vt:lpstr>
      <vt:lpstr>Circumstances under which to use supervised learning</vt:lpstr>
      <vt:lpstr>Steps to create a supervised learning algorithm </vt:lpstr>
      <vt:lpstr>CATEGORIES OF SUPERVISED LEARNING</vt:lpstr>
      <vt:lpstr>CATEGORIES CONTINUED</vt:lpstr>
      <vt:lpstr>EXPLANATION OF COMMON SUPERVISED LEARNING ALGORITHMS</vt:lpstr>
      <vt:lpstr>REAL LIFE APPLICATIONS OF SUPERVISED LEARNING</vt:lpstr>
      <vt:lpstr>REAL LIFE APPLICATIONS OF SUPERVISED LEARNING</vt:lpstr>
      <vt:lpstr>REAL LIFE APPLICATIONS OF SUPERVISED LEARNING</vt:lpstr>
      <vt:lpstr>REAL LIFE APPLICATIONS OF SUPERVISED LEARNING</vt:lpstr>
      <vt:lpstr>Linear regression under supervised learning</vt:lpstr>
      <vt:lpstr>lm() Function</vt:lpstr>
      <vt:lpstr>predict() Function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GROUP 7</dc:title>
  <dc:creator>Windows User</dc:creator>
  <cp:lastModifiedBy>HP</cp:lastModifiedBy>
  <cp:revision>47</cp:revision>
  <dcterms:created xsi:type="dcterms:W3CDTF">2018-06-01T07:22:29Z</dcterms:created>
  <dcterms:modified xsi:type="dcterms:W3CDTF">2018-06-05T05:39:16Z</dcterms:modified>
</cp:coreProperties>
</file>