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7A89B-7D2F-5F32-F3E1-BEA84078D575}" v="220" dt="2024-11-17T00:39:27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D43C8-3F09-4C2A-B8B3-8903AC16F067}" type="datetimeFigureOut"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DC271-8958-47C3-A235-1B2F480BF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Total Chillers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Dry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and Sales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Profitability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Excluding Tax by State Province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Details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ba4636a-fb2a-4228-b0f4-7fe57ee83dc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ba4636a-fb2a-4228-b0f4-7fe57ee83dc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ba4636a-fb2a-4228-b0f4-7fe57ee83dc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ba4636a-fb2a-4228-b0f4-7fe57ee83dc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srgbClr val="F3C910"/>
                </a:solidFill>
                <a:latin typeface="Segoe UI Light"/>
                <a:cs typeface="Segoe UI Light"/>
              </a:rPr>
              <a:t>Sales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/>
                <a:cs typeface="Segoe UI Light"/>
              </a:rPr>
              <a:t>Dashboard</a:t>
            </a:r>
            <a:r>
              <a:rPr lang="en-US" dirty="0">
                <a:solidFill>
                  <a:srgbClr val="F3C910"/>
                </a:solidFill>
                <a:latin typeface="Segoe UI Light"/>
                <a:cs typeface="Segoe UI Light"/>
              </a:rPr>
              <a:t> WWI</a:t>
            </a:r>
            <a:endParaRPr lang="ar-SA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11/16/2024 9:05:35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11/16/2024 8:03:45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barChart ,Sales by State ,slicer ,slicer ,slicer ,shape ,Total Sales ,Total Quantity , Total Chillers Quantity ,Total Dry Quantity ,pageNavigato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 ,clusteredBarChart ,Profit and Sales by State ,slicer ,slicer ,slicer ,shape ,Total Sales ,Total Profit ,Cost ,Profitability ,textbox ,pageNavigator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actionButton ,textbox ,pageNavigator ,Total Excluding Tax by State Province ,pieChart ,Detail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593E74-58AA-F49B-8C0E-D4474F91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cs typeface="Times New Roman"/>
              </a:rPr>
              <a:t>Conclusion</a:t>
            </a:r>
            <a:endParaRPr lang="ar-SA" err="1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9C56793-E64C-77B5-7D65-A0ED00FF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ar-SA" err="1">
                <a:ea typeface="+mn-lt"/>
                <a:cs typeface="+mn-lt"/>
              </a:rPr>
              <a:t>This</a:t>
            </a:r>
            <a:r>
              <a:rPr lang="ar-SA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project</a:t>
            </a:r>
            <a:r>
              <a:rPr lang="ar-SA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demonstrates</a:t>
            </a:r>
            <a:r>
              <a:rPr lang="ar-SA">
                <a:ea typeface="+mn-lt"/>
                <a:cs typeface="+mn-lt"/>
              </a:rPr>
              <a:t> the power of BI to convert raw data into</a:t>
            </a:r>
            <a:endParaRPr lang="ar-SA"/>
          </a:p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actionable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insights</a:t>
            </a:r>
            <a:r>
              <a:rPr lang="ar-SA" dirty="0">
                <a:ea typeface="+mn-lt"/>
                <a:cs typeface="+mn-lt"/>
              </a:rPr>
              <a:t>:</a:t>
            </a:r>
            <a:endParaRPr lang="ar-SA" dirty="0"/>
          </a:p>
          <a:p>
            <a:pPr>
              <a:buNone/>
            </a:pPr>
            <a:endParaRPr lang="ar-SA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provide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valuable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insights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profitability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Star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Schema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enables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efficient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querying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analysis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marL="0" indent="0"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project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fosters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data-driven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decision-making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enhances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business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performance</a:t>
            </a:r>
            <a:r>
              <a:rPr lang="ar-SA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ar-SA" dirty="0">
              <a:ea typeface="Calibri"/>
              <a:cs typeface="Calibri"/>
            </a:endParaRPr>
          </a:p>
          <a:p>
            <a:pPr>
              <a:buNone/>
            </a:pPr>
            <a:r>
              <a:rPr lang="ar-SA" err="1">
                <a:ea typeface="+mn-lt"/>
                <a:cs typeface="+mn-lt"/>
              </a:rPr>
              <a:t>Future</a:t>
            </a:r>
            <a:r>
              <a:rPr lang="ar-SA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work</a:t>
            </a:r>
            <a:r>
              <a:rPr lang="ar-SA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could</a:t>
            </a:r>
            <a:r>
              <a:rPr lang="ar-SA">
                <a:ea typeface="+mn-lt"/>
                <a:cs typeface="+mn-lt"/>
              </a:rPr>
              <a:t> involve integrating more data sources and</a:t>
            </a:r>
            <a:endParaRPr lang="ar-SA"/>
          </a:p>
          <a:p>
            <a:pPr marL="0" indent="0">
              <a:buNone/>
            </a:pPr>
            <a:r>
              <a:rPr lang="ar-SA" dirty="0" err="1">
                <a:ea typeface="+mn-lt"/>
                <a:cs typeface="+mn-lt"/>
              </a:rPr>
              <a:t>refining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model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tackle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further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business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questions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5731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>
                <a:latin typeface="Times New Roman"/>
                <a:ea typeface="Calibri Light"/>
                <a:cs typeface="Times New Roman"/>
              </a:rPr>
              <a:t>Introduction</a:t>
            </a:r>
            <a:endParaRPr lang="ar-SA" dirty="0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ar-SA" err="1">
                <a:ea typeface="Calibri"/>
                <a:cs typeface="Arial"/>
              </a:rPr>
              <a:t>Business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intelligence</a:t>
            </a:r>
            <a:r>
              <a:rPr lang="ar-SA">
                <a:ea typeface="Calibri"/>
                <a:cs typeface="Arial"/>
              </a:rPr>
              <a:t> (BI) </a:t>
            </a:r>
            <a:r>
              <a:rPr lang="ar-SA" err="1">
                <a:ea typeface="Calibri"/>
                <a:cs typeface="Arial"/>
              </a:rPr>
              <a:t>is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crucial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for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organizations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aiming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to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gain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insights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enhance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decision-making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and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achieve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strategic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objectives</a:t>
            </a:r>
            <a:r>
              <a:rPr lang="ar-SA">
                <a:ea typeface="Calibri"/>
                <a:cs typeface="Arial"/>
              </a:rPr>
              <a:t>. </a:t>
            </a:r>
            <a:r>
              <a:rPr lang="ar-SA" err="1">
                <a:ea typeface="Calibri"/>
                <a:cs typeface="Arial"/>
              </a:rPr>
              <a:t>This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project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leverages</a:t>
            </a:r>
            <a:r>
              <a:rPr lang="ar-SA">
                <a:ea typeface="Calibri"/>
                <a:cs typeface="Arial"/>
              </a:rPr>
              <a:t> BI </a:t>
            </a:r>
            <a:r>
              <a:rPr lang="ar-SA" err="1">
                <a:ea typeface="Calibri"/>
                <a:cs typeface="Arial"/>
              </a:rPr>
              <a:t>methodologies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and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tools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to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analyze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sales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profits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and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other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key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metrics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within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an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organization</a:t>
            </a:r>
            <a:r>
              <a:rPr lang="ar-SA">
                <a:ea typeface="Calibri"/>
                <a:cs typeface="Arial"/>
              </a:rPr>
              <a:t>. </a:t>
            </a:r>
            <a:r>
              <a:rPr lang="ar-SA" err="1">
                <a:ea typeface="Calibri"/>
                <a:cs typeface="Arial"/>
              </a:rPr>
              <a:t>The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project's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primary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objective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is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to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transform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raw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data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into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meaningful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visualizations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that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support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strategic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decision-making</a:t>
            </a:r>
            <a:r>
              <a:rPr lang="ar-SA">
                <a:ea typeface="Calibri"/>
                <a:cs typeface="Arial"/>
              </a:rPr>
              <a:t>. </a:t>
            </a:r>
            <a:r>
              <a:rPr lang="ar-SA" err="1">
                <a:ea typeface="Calibri"/>
                <a:cs typeface="Arial"/>
              </a:rPr>
              <a:t>The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report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outlines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the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objectives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methodology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data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preparation</a:t>
            </a:r>
            <a:r>
              <a:rPr lang="ar-SA">
                <a:ea typeface="Calibri"/>
                <a:cs typeface="Arial"/>
              </a:rPr>
              <a:t>, </a:t>
            </a:r>
            <a:r>
              <a:rPr lang="ar-SA" err="1">
                <a:ea typeface="Calibri"/>
                <a:cs typeface="Arial"/>
              </a:rPr>
              <a:t>and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dashboard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development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for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the</a:t>
            </a:r>
            <a:r>
              <a:rPr lang="ar-SA">
                <a:ea typeface="Calibri"/>
                <a:cs typeface="Arial"/>
              </a:rPr>
              <a:t> </a:t>
            </a:r>
            <a:r>
              <a:rPr lang="ar-SA" err="1">
                <a:ea typeface="Calibri"/>
                <a:cs typeface="Arial"/>
              </a:rPr>
              <a:t>business</a:t>
            </a:r>
            <a:r>
              <a:rPr lang="ar-SA">
                <a:ea typeface="Calibri"/>
                <a:cs typeface="Arial"/>
              </a:rPr>
              <a:t>.</a:t>
            </a:r>
            <a:endParaRPr lang="ar-SA">
              <a:ea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51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>
                <a:latin typeface="Times New Roman"/>
                <a:ea typeface="Calibri Light"/>
                <a:cs typeface="Times New Roman"/>
              </a:rPr>
              <a:t>Data</a:t>
            </a:r>
            <a:r>
              <a:rPr lang="ar-SA" dirty="0">
                <a:latin typeface="Times New Roman"/>
                <a:ea typeface="Calibri Light"/>
                <a:cs typeface="Times New Roman"/>
              </a:rPr>
              <a:t> </a:t>
            </a:r>
            <a:r>
              <a:rPr lang="ar-SA" dirty="0" err="1">
                <a:latin typeface="Times New Roman"/>
                <a:ea typeface="Calibri Light"/>
                <a:cs typeface="Times New Roman"/>
              </a:rPr>
              <a:t>Source</a:t>
            </a:r>
            <a:endParaRPr lang="ar-SA" dirty="0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data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for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this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project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sourced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from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WideWorldImporters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dataSet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containing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detailed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information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about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company’s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customers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products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transactions</a:t>
            </a:r>
            <a:r>
              <a:rPr lang="ar-SA" dirty="0">
                <a:ea typeface="+mn-lt"/>
                <a:cs typeface="+mn-lt"/>
              </a:rPr>
              <a:t>. </a:t>
            </a: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key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tables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dataSet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are</a:t>
            </a:r>
            <a:r>
              <a:rPr lang="ar-SA" dirty="0">
                <a:ea typeface="+mn-lt"/>
                <a:cs typeface="+mn-lt"/>
              </a:rPr>
              <a:t>: </a:t>
            </a:r>
            <a:endParaRPr lang="ar-SA" dirty="0"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ar-SA">
                <a:ea typeface="Calibri" panose="020F0502020204030204"/>
                <a:cs typeface="Calibri" panose="020F0502020204030204"/>
              </a:rPr>
              <a:t>▶ </a:t>
            </a:r>
            <a:r>
              <a:rPr lang="ar-SA" b="1" err="1">
                <a:ea typeface="Calibri" panose="020F0502020204030204"/>
                <a:cs typeface="Calibri" panose="020F0502020204030204"/>
              </a:rPr>
              <a:t>Dimension.City</a:t>
            </a:r>
            <a:r>
              <a:rPr lang="ar-SA" b="1">
                <a:ea typeface="Calibri" panose="020F0502020204030204"/>
                <a:cs typeface="Calibri" panose="020F0502020204030204"/>
              </a:rPr>
              <a:t>: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Geographic</a:t>
            </a:r>
            <a:r>
              <a:rPr lang="ar-SA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locations</a:t>
            </a:r>
            <a:r>
              <a:rPr lang="ar-SA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of</a:t>
            </a:r>
            <a:r>
              <a:rPr lang="ar-SA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customers</a:t>
            </a:r>
            <a:r>
              <a:rPr lang="ar-SA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r>
              <a:rPr lang="ar-SA">
                <a:ea typeface="Calibri" panose="020F0502020204030204"/>
                <a:cs typeface="Calibri" panose="020F0502020204030204"/>
              </a:rPr>
              <a:t>▶ </a:t>
            </a:r>
            <a:r>
              <a:rPr lang="ar-SA" b="1" err="1">
                <a:ea typeface="Calibri" panose="020F0502020204030204"/>
                <a:cs typeface="Calibri" panose="020F0502020204030204"/>
              </a:rPr>
              <a:t>Dimension.Customer</a:t>
            </a:r>
            <a:r>
              <a:rPr lang="ar-SA" b="1">
                <a:ea typeface="Calibri" panose="020F0502020204030204"/>
                <a:cs typeface="Calibri" panose="020F0502020204030204"/>
              </a:rPr>
              <a:t>: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Customer</a:t>
            </a:r>
            <a:r>
              <a:rPr lang="ar-SA">
                <a:ea typeface="Calibri" panose="020F0502020204030204"/>
                <a:cs typeface="Calibri" panose="020F0502020204030204"/>
              </a:rPr>
              <a:t> </a:t>
            </a:r>
            <a:r>
              <a:rPr lang="ar-SA" err="1">
                <a:ea typeface="Calibri" panose="020F0502020204030204"/>
                <a:cs typeface="Calibri" panose="020F0502020204030204"/>
              </a:rPr>
              <a:t>details</a:t>
            </a:r>
            <a:r>
              <a:rPr lang="ar-SA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r>
              <a:rPr lang="ar-SA" dirty="0">
                <a:ea typeface="Calibri" panose="020F0502020204030204"/>
                <a:cs typeface="Calibri" panose="020F0502020204030204"/>
              </a:rPr>
              <a:t>▶ </a:t>
            </a:r>
            <a:r>
              <a:rPr lang="ar-SA" b="1" dirty="0" err="1">
                <a:ea typeface="Calibri" panose="020F0502020204030204"/>
                <a:cs typeface="Calibri" panose="020F0502020204030204"/>
              </a:rPr>
              <a:t>Dimension.Date</a:t>
            </a:r>
            <a:r>
              <a:rPr lang="ar-SA" b="1" dirty="0">
                <a:ea typeface="Calibri" panose="020F0502020204030204"/>
                <a:cs typeface="Calibri" panose="020F0502020204030204"/>
              </a:rPr>
              <a:t>: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Time-based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transaction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data</a:t>
            </a:r>
            <a:r>
              <a:rPr lang="ar-SA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ar-SA" dirty="0">
                <a:ea typeface="Calibri" panose="020F0502020204030204"/>
                <a:cs typeface="Calibri" panose="020F0502020204030204"/>
              </a:rPr>
              <a:t> ▶ </a:t>
            </a:r>
            <a:r>
              <a:rPr lang="ar-SA" b="1" dirty="0" err="1">
                <a:ea typeface="Calibri" panose="020F0502020204030204"/>
                <a:cs typeface="Calibri" panose="020F0502020204030204"/>
              </a:rPr>
              <a:t>Dimension.Employee</a:t>
            </a:r>
            <a:r>
              <a:rPr lang="ar-SA" b="1" dirty="0">
                <a:ea typeface="Calibri" panose="020F0502020204030204"/>
                <a:cs typeface="Calibri" panose="020F0502020204030204"/>
              </a:rPr>
              <a:t>: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Employee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details</a:t>
            </a:r>
            <a:r>
              <a:rPr lang="ar-SA" dirty="0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r>
              <a:rPr lang="ar-SA" dirty="0">
                <a:ea typeface="Calibri" panose="020F0502020204030204"/>
                <a:cs typeface="Calibri" panose="020F0502020204030204"/>
              </a:rPr>
              <a:t>▶ </a:t>
            </a:r>
            <a:r>
              <a:rPr lang="ar-SA" b="1" dirty="0" err="1">
                <a:ea typeface="Calibri" panose="020F0502020204030204"/>
                <a:cs typeface="Calibri" panose="020F0502020204030204"/>
              </a:rPr>
              <a:t>Dimension.StockItem</a:t>
            </a:r>
            <a:r>
              <a:rPr lang="ar-SA" b="1" dirty="0">
                <a:ea typeface="Calibri" panose="020F0502020204030204"/>
                <a:cs typeface="Calibri" panose="020F0502020204030204"/>
              </a:rPr>
              <a:t>: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Product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details</a:t>
            </a:r>
            <a:r>
              <a:rPr lang="ar-SA" dirty="0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r>
              <a:rPr lang="ar-SA" b="1" dirty="0">
                <a:ea typeface="Calibri" panose="020F0502020204030204"/>
                <a:cs typeface="Calibri" panose="020F0502020204030204"/>
              </a:rPr>
              <a:t>▶ </a:t>
            </a:r>
            <a:r>
              <a:rPr lang="ar-SA" b="1" dirty="0" err="1">
                <a:ea typeface="Calibri" panose="020F0502020204030204"/>
                <a:cs typeface="Calibri" panose="020F0502020204030204"/>
              </a:rPr>
              <a:t>Fact.Sale</a:t>
            </a:r>
            <a:r>
              <a:rPr lang="ar-SA" b="1" dirty="0">
                <a:ea typeface="Calibri" panose="020F0502020204030204"/>
                <a:cs typeface="Calibri" panose="020F0502020204030204"/>
              </a:rPr>
              <a:t>: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Sales</a:t>
            </a:r>
            <a:r>
              <a:rPr lang="ar-SA" dirty="0">
                <a:ea typeface="Calibri" panose="020F0502020204030204"/>
                <a:cs typeface="Calibri" panose="020F0502020204030204"/>
              </a:rPr>
              <a:t> </a:t>
            </a:r>
            <a:r>
              <a:rPr lang="ar-SA" dirty="0" err="1">
                <a:ea typeface="Calibri" panose="020F0502020204030204"/>
                <a:cs typeface="Calibri" panose="020F0502020204030204"/>
              </a:rPr>
              <a:t>transactions</a:t>
            </a:r>
            <a:r>
              <a:rPr lang="ar-SA" dirty="0">
                <a:ea typeface="Calibri" panose="020F0502020204030204"/>
                <a:cs typeface="Calibri" panose="020F0502020204030204"/>
              </a:rPr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32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Calibri Light"/>
                <a:cs typeface="Times New Roman"/>
              </a:rPr>
              <a:t>Project</a:t>
            </a:r>
            <a:r>
              <a:rPr lang="ar-SA">
                <a:latin typeface="Times New Roman"/>
                <a:ea typeface="Calibri Light"/>
                <a:cs typeface="Times New Roman"/>
              </a:rPr>
              <a:t> </a:t>
            </a:r>
            <a:r>
              <a:rPr lang="ar-SA" err="1">
                <a:latin typeface="Times New Roman"/>
                <a:ea typeface="Calibri Light"/>
                <a:cs typeface="Times New Roman"/>
              </a:rPr>
              <a:t>Objectives</a:t>
            </a:r>
            <a:endParaRPr lang="ar-SA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037"/>
            <a:ext cx="10224246" cy="35221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interactive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provide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insights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profitability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+mn-lt"/>
              <a:cs typeface="Arial" panose="020B0604020202020204" pitchFamily="34" charset="0"/>
            </a:endParaRPr>
          </a:p>
          <a:p>
            <a:pPr>
              <a:buNone/>
            </a:pPr>
            <a:endParaRPr lang="ar-SA" dirty="0">
              <a:ea typeface="+mn-lt"/>
              <a:cs typeface="+mn-lt"/>
            </a:endParaRPr>
          </a:p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key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objectives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are</a:t>
            </a:r>
            <a:r>
              <a:rPr lang="ar-SA" dirty="0">
                <a:ea typeface="+mn-lt"/>
                <a:cs typeface="+mn-lt"/>
              </a:rPr>
              <a:t>: </a:t>
            </a:r>
            <a:endParaRPr lang="ar-SA" dirty="0">
              <a:ea typeface="Calibri"/>
              <a:cs typeface="Arial"/>
            </a:endParaRPr>
          </a:p>
          <a:p>
            <a:pPr>
              <a:buNone/>
            </a:pPr>
            <a:endParaRPr lang="ar-SA" dirty="0">
              <a:ea typeface="+mn-lt"/>
              <a:cs typeface="+mn-lt"/>
            </a:endParaRPr>
          </a:p>
          <a:p>
            <a:pPr>
              <a:buNone/>
            </a:pPr>
            <a:r>
              <a:rPr lang="ar-SA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Data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Transformation</a:t>
            </a:r>
            <a:r>
              <a:rPr lang="ar-SA" b="1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Structuring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raw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transactional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data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into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accessible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visualizations</a:t>
            </a:r>
            <a:r>
              <a:rPr lang="ar-SA">
                <a:ea typeface="+mn-lt"/>
                <a:cs typeface="+mn-lt"/>
              </a:rPr>
              <a:t>. </a:t>
            </a:r>
          </a:p>
          <a:p>
            <a:pPr>
              <a:buNone/>
            </a:pPr>
            <a:r>
              <a:rPr lang="ar-SA">
                <a:ea typeface="+mn-lt"/>
                <a:cs typeface="+mn-lt"/>
              </a:rPr>
              <a:t>▶ </a:t>
            </a:r>
            <a:r>
              <a:rPr lang="ar-SA" b="1" err="1">
                <a:ea typeface="+mn-lt"/>
                <a:cs typeface="+mn-lt"/>
              </a:rPr>
              <a:t>Dashboard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Development</a:t>
            </a:r>
            <a:r>
              <a:rPr lang="ar-SA" b="1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Creating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three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dashboards</a:t>
            </a:r>
            <a:r>
              <a:rPr lang="ar-SA">
                <a:ea typeface="+mn-lt"/>
                <a:cs typeface="+mn-lt"/>
              </a:rPr>
              <a:t>—</a:t>
            </a:r>
            <a:r>
              <a:rPr lang="ar-SA" err="1">
                <a:ea typeface="+mn-lt"/>
                <a:cs typeface="+mn-lt"/>
              </a:rPr>
              <a:t>Sales</a:t>
            </a:r>
            <a:r>
              <a:rPr lang="ar-SA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Profit</a:t>
            </a:r>
            <a:r>
              <a:rPr lang="ar-SA">
                <a:ea typeface="+mn-lt"/>
                <a:cs typeface="+mn-lt"/>
              </a:rPr>
              <a:t>, </a:t>
            </a:r>
            <a:r>
              <a:rPr lang="ar-SA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Detail</a:t>
            </a:r>
            <a:r>
              <a:rPr lang="ar-SA">
                <a:ea typeface="+mn-lt"/>
                <a:cs typeface="+mn-lt"/>
              </a:rPr>
              <a:t>. </a:t>
            </a: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b="1" dirty="0" err="1">
                <a:ea typeface="+mn-lt"/>
                <a:cs typeface="+mn-lt"/>
              </a:rPr>
              <a:t>Performance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Monitoring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Enabling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real-time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tracking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business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performance</a:t>
            </a:r>
            <a:r>
              <a:rPr lang="ar-SA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ar-SA">
                <a:ea typeface="+mn-lt"/>
                <a:cs typeface="+mn-lt"/>
              </a:rPr>
              <a:t>▶ </a:t>
            </a:r>
            <a:r>
              <a:rPr lang="ar-SA" b="1" err="1">
                <a:ea typeface="+mn-lt"/>
                <a:cs typeface="+mn-lt"/>
              </a:rPr>
              <a:t>Dimensional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Modeling</a:t>
            </a:r>
            <a:r>
              <a:rPr lang="ar-SA" b="1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Implementing</a:t>
            </a:r>
            <a:r>
              <a:rPr lang="ar-SA">
                <a:ea typeface="+mn-lt"/>
                <a:cs typeface="+mn-lt"/>
              </a:rPr>
              <a:t> a </a:t>
            </a:r>
            <a:r>
              <a:rPr lang="ar-SA" err="1">
                <a:ea typeface="+mn-lt"/>
                <a:cs typeface="+mn-lt"/>
              </a:rPr>
              <a:t>Star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Schema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for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effective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queries</a:t>
            </a:r>
            <a:r>
              <a:rPr lang="ar-SA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03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Calibri Light"/>
                <a:cs typeface="Times New Roman"/>
              </a:rPr>
              <a:t>Business</a:t>
            </a:r>
            <a:r>
              <a:rPr lang="ar-SA">
                <a:latin typeface="Times New Roman"/>
                <a:ea typeface="Calibri Light"/>
                <a:cs typeface="Times New Roman"/>
              </a:rPr>
              <a:t> </a:t>
            </a:r>
            <a:r>
              <a:rPr lang="ar-SA" err="1">
                <a:latin typeface="Times New Roman"/>
                <a:ea typeface="Calibri Light"/>
                <a:cs typeface="Times New Roman"/>
              </a:rPr>
              <a:t>Questions</a:t>
            </a:r>
            <a:endParaRPr lang="ar-SA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037"/>
            <a:ext cx="10224246" cy="35221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are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designed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answer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critical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business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questions</a:t>
            </a:r>
            <a:r>
              <a:rPr lang="ar-SA" dirty="0">
                <a:ea typeface="+mn-lt"/>
                <a:cs typeface="+mn-lt"/>
              </a:rPr>
              <a:t>:</a:t>
            </a:r>
            <a:endParaRPr lang="ar-SA" dirty="0"/>
          </a:p>
          <a:p>
            <a:pPr>
              <a:buNone/>
            </a:pPr>
            <a:endParaRPr lang="ar-SA" dirty="0">
              <a:ea typeface="+mn-lt"/>
              <a:cs typeface="+mn-lt"/>
            </a:endParaRPr>
          </a:p>
          <a:p>
            <a:pPr>
              <a:buNone/>
            </a:pPr>
            <a:r>
              <a:rPr lang="ar-SA">
                <a:ea typeface="+mn-lt"/>
                <a:cs typeface="+mn-lt"/>
              </a:rPr>
              <a:t>▶ </a:t>
            </a:r>
            <a:r>
              <a:rPr lang="ar-SA" err="1">
                <a:ea typeface="+mn-lt"/>
                <a:cs typeface="+mn-lt"/>
              </a:rPr>
              <a:t>What</a:t>
            </a:r>
            <a:r>
              <a:rPr lang="ar-SA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are</a:t>
            </a:r>
            <a:r>
              <a:rPr lang="ar-SA">
                <a:ea typeface="+mn-lt"/>
                <a:cs typeface="+mn-lt"/>
              </a:rPr>
              <a:t> the total sales and profits over time?</a:t>
            </a:r>
            <a:endParaRPr lang="ar-SA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How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profitability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vary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across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regions</a:t>
            </a:r>
            <a:r>
              <a:rPr lang="ar-SA" dirty="0">
                <a:ea typeface="+mn-lt"/>
                <a:cs typeface="+mn-lt"/>
              </a:rPr>
              <a:t>?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Which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product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categories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generate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highest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?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How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fluctuate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quarter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year</a:t>
            </a:r>
            <a:r>
              <a:rPr lang="ar-SA" dirty="0">
                <a:ea typeface="+mn-lt"/>
                <a:cs typeface="+mn-lt"/>
              </a:rPr>
              <a:t>?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Which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employees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excel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profitability</a:t>
            </a:r>
            <a:r>
              <a:rPr lang="ar-SA" dirty="0">
                <a:ea typeface="+mn-lt"/>
                <a:cs typeface="+mn-lt"/>
              </a:rPr>
              <a:t>?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What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impact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purchase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groups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profits</a:t>
            </a:r>
            <a:r>
              <a:rPr lang="ar-SA" dirty="0">
                <a:ea typeface="+mn-lt"/>
                <a:cs typeface="+mn-lt"/>
              </a:rPr>
              <a:t>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018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+mj-lt"/>
                <a:cs typeface="Times New Roman"/>
              </a:rPr>
              <a:t>Data</a:t>
            </a:r>
            <a:r>
              <a:rPr lang="ar-SA">
                <a:latin typeface="Times New Roman"/>
                <a:ea typeface="+mj-lt"/>
                <a:cs typeface="Times New Roman"/>
              </a:rPr>
              <a:t> </a:t>
            </a:r>
            <a:r>
              <a:rPr lang="ar-SA" err="1">
                <a:latin typeface="Times New Roman"/>
                <a:ea typeface="+mj-lt"/>
                <a:cs typeface="Times New Roman"/>
              </a:rPr>
              <a:t>Preparation</a:t>
            </a:r>
            <a:endParaRPr lang="ar-SA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94566"/>
            <a:ext cx="10369922" cy="231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ar-SA" sz="2400" err="1">
                <a:ea typeface="+mn-lt"/>
                <a:cs typeface="+mn-lt"/>
              </a:rPr>
              <a:t>The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data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preparation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process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involved</a:t>
            </a:r>
            <a:r>
              <a:rPr lang="ar-SA" sz="2400" dirty="0">
                <a:ea typeface="+mn-lt"/>
                <a:cs typeface="+mn-lt"/>
              </a:rPr>
              <a:t>:</a:t>
            </a:r>
          </a:p>
          <a:p>
            <a:pPr>
              <a:buNone/>
            </a:pPr>
            <a:endParaRPr lang="ar-SA" sz="2400" dirty="0">
              <a:ea typeface="+mn-lt"/>
              <a:cs typeface="+mn-lt"/>
            </a:endParaRPr>
          </a:p>
          <a:p>
            <a:pPr>
              <a:buNone/>
            </a:pPr>
            <a:r>
              <a:rPr lang="ar-SA" sz="2400" dirty="0">
                <a:ea typeface="+mn-lt"/>
                <a:cs typeface="+mn-lt"/>
              </a:rPr>
              <a:t>▶ </a:t>
            </a:r>
            <a:r>
              <a:rPr lang="ar-SA" sz="2400" err="1">
                <a:ea typeface="+mn-lt"/>
                <a:cs typeface="+mn-lt"/>
              </a:rPr>
              <a:t>Cleaning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the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raw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data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to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handle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missing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values</a:t>
            </a:r>
            <a:r>
              <a:rPr lang="ar-SA" sz="2400" dirty="0">
                <a:ea typeface="+mn-lt"/>
                <a:cs typeface="+mn-lt"/>
              </a:rPr>
              <a:t>, </a:t>
            </a:r>
            <a:r>
              <a:rPr lang="ar-SA" sz="2400" err="1">
                <a:ea typeface="+mn-lt"/>
                <a:cs typeface="+mn-lt"/>
              </a:rPr>
              <a:t>duplicates</a:t>
            </a:r>
            <a:r>
              <a:rPr lang="ar-SA" sz="2400" dirty="0">
                <a:ea typeface="+mn-lt"/>
                <a:cs typeface="+mn-lt"/>
              </a:rPr>
              <a:t>, </a:t>
            </a:r>
            <a:r>
              <a:rPr lang="ar-SA" sz="2400" err="1">
                <a:ea typeface="+mn-lt"/>
                <a:cs typeface="+mn-lt"/>
              </a:rPr>
              <a:t>and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inconsistencies</a:t>
            </a:r>
            <a:r>
              <a:rPr lang="ar-SA" sz="2400" dirty="0">
                <a:ea typeface="+mn-lt"/>
                <a:cs typeface="+mn-lt"/>
              </a:rPr>
              <a:t>.</a:t>
            </a:r>
            <a:endParaRPr lang="ar-SA" sz="2400">
              <a:ea typeface="Calibri"/>
              <a:cs typeface="Arial"/>
            </a:endParaRPr>
          </a:p>
          <a:p>
            <a:pPr>
              <a:buNone/>
            </a:pPr>
            <a:r>
              <a:rPr lang="ar-SA" sz="2400" dirty="0">
                <a:ea typeface="+mn-lt"/>
                <a:cs typeface="+mn-lt"/>
              </a:rPr>
              <a:t>▶ </a:t>
            </a:r>
            <a:r>
              <a:rPr lang="ar-SA" sz="2400" err="1">
                <a:ea typeface="+mn-lt"/>
                <a:cs typeface="+mn-lt"/>
              </a:rPr>
              <a:t>Creating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new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calculated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columns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such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as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Cost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and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Profitability</a:t>
            </a:r>
            <a:r>
              <a:rPr lang="ar-SA" sz="2400" dirty="0">
                <a:ea typeface="+mn-lt"/>
                <a:cs typeface="+mn-lt"/>
              </a:rPr>
              <a:t>.</a:t>
            </a:r>
            <a:endParaRPr lang="ar-SA" sz="2400">
              <a:ea typeface="Calibri"/>
              <a:cs typeface="Arial"/>
            </a:endParaRPr>
          </a:p>
          <a:p>
            <a:pPr>
              <a:buNone/>
            </a:pPr>
            <a:r>
              <a:rPr lang="ar-SA" sz="2400" dirty="0">
                <a:ea typeface="+mn-lt"/>
                <a:cs typeface="+mn-lt"/>
              </a:rPr>
              <a:t>▶ </a:t>
            </a:r>
            <a:r>
              <a:rPr lang="ar-SA" sz="2400" err="1">
                <a:ea typeface="+mn-lt"/>
                <a:cs typeface="+mn-lt"/>
              </a:rPr>
              <a:t>Validating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the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data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to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ensure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accuracy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and</a:t>
            </a:r>
            <a:r>
              <a:rPr lang="ar-SA" sz="2400" dirty="0">
                <a:ea typeface="+mn-lt"/>
                <a:cs typeface="+mn-lt"/>
              </a:rPr>
              <a:t> </a:t>
            </a:r>
            <a:r>
              <a:rPr lang="ar-SA" sz="2400" err="1">
                <a:ea typeface="+mn-lt"/>
                <a:cs typeface="+mn-lt"/>
              </a:rPr>
              <a:t>consistency</a:t>
            </a:r>
            <a:r>
              <a:rPr lang="ar-SA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ar-S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51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+mj-lt"/>
                <a:cs typeface="Times New Roman"/>
              </a:rPr>
              <a:t>Dimensional</a:t>
            </a:r>
            <a:r>
              <a:rPr lang="ar-SA">
                <a:latin typeface="Times New Roman"/>
                <a:ea typeface="+mj-lt"/>
                <a:cs typeface="Times New Roman"/>
              </a:rPr>
              <a:t> </a:t>
            </a:r>
            <a:r>
              <a:rPr lang="ar-SA" err="1">
                <a:latin typeface="Times New Roman"/>
                <a:ea typeface="+mj-lt"/>
                <a:cs typeface="Times New Roman"/>
              </a:rPr>
              <a:t>Model</a:t>
            </a:r>
            <a:endParaRPr lang="ar-SA" err="1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236A570-213D-6989-F094-9997195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1155"/>
            <a:ext cx="10224246" cy="50348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dimensional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model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follows</a:t>
            </a:r>
            <a:r>
              <a:rPr lang="ar-SA" dirty="0">
                <a:ea typeface="+mn-lt"/>
                <a:cs typeface="+mn-lt"/>
              </a:rPr>
              <a:t> a </a:t>
            </a:r>
            <a:r>
              <a:rPr lang="ar-SA" dirty="0" err="1">
                <a:ea typeface="+mn-lt"/>
                <a:cs typeface="+mn-lt"/>
              </a:rPr>
              <a:t>star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schema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organizing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data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fact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dimension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tables</a:t>
            </a:r>
            <a:r>
              <a:rPr lang="ar-SA" dirty="0">
                <a:ea typeface="+mn-lt"/>
                <a:cs typeface="+mn-lt"/>
              </a:rPr>
              <a:t>.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Fact.Sale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serves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central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fact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containing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transactional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data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analyzed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across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various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dimensions</a:t>
            </a:r>
            <a:r>
              <a:rPr lang="ar-SA" dirty="0">
                <a:ea typeface="+mn-lt"/>
                <a:cs typeface="+mn-lt"/>
              </a:rPr>
              <a:t>:</a:t>
            </a:r>
            <a:endParaRPr lang="ar-SA" dirty="0">
              <a:ea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Fact.Sale</a:t>
            </a:r>
            <a:r>
              <a:rPr lang="ar-SA" b="1" dirty="0">
                <a:ea typeface="+mn-lt"/>
                <a:cs typeface="+mn-lt"/>
              </a:rPr>
              <a:t>: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transactions.</a:t>
            </a:r>
            <a:endParaRPr lang="ar-SA" dirty="0">
              <a:ea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b="1" err="1">
                <a:ea typeface="+mn-lt"/>
                <a:cs typeface="+mn-lt"/>
              </a:rPr>
              <a:t>Dimension.City</a:t>
            </a:r>
            <a:r>
              <a:rPr lang="ar-SA" b="1" dirty="0">
                <a:ea typeface="+mn-lt"/>
                <a:cs typeface="+mn-lt"/>
              </a:rPr>
              <a:t>: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Customer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locations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Dimension.Customer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Customer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details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Dimension.Date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Time-based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analysis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Dimension.Employee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Sales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performance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err="1">
                <a:ea typeface="+mn-lt"/>
                <a:cs typeface="+mn-lt"/>
              </a:rPr>
              <a:t>Dimension.StockItem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err="1">
                <a:ea typeface="+mn-lt"/>
                <a:cs typeface="+mn-lt"/>
              </a:rPr>
              <a:t>Product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err="1">
                <a:ea typeface="+mn-lt"/>
                <a:cs typeface="+mn-lt"/>
              </a:rPr>
              <a:t>details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>
              <a:ea typeface="Calibri"/>
              <a:cs typeface="Calibri"/>
            </a:endParaRPr>
          </a:p>
          <a:p>
            <a:pPr>
              <a:buNone/>
            </a:pPr>
            <a:endParaRPr lang="ar-S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8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+mj-lt"/>
                <a:cs typeface="Times New Roman"/>
              </a:rPr>
              <a:t>Dimensional</a:t>
            </a:r>
            <a:r>
              <a:rPr lang="ar-SA">
                <a:latin typeface="Times New Roman"/>
                <a:ea typeface="+mj-lt"/>
                <a:cs typeface="Times New Roman"/>
              </a:rPr>
              <a:t> </a:t>
            </a:r>
            <a:r>
              <a:rPr lang="ar-SA" err="1">
                <a:latin typeface="Times New Roman"/>
                <a:ea typeface="+mj-lt"/>
                <a:cs typeface="Times New Roman"/>
              </a:rPr>
              <a:t>Model</a:t>
            </a:r>
            <a:endParaRPr lang="ar-SA" err="1"/>
          </a:p>
        </p:txBody>
      </p:sp>
      <p:pic>
        <p:nvPicPr>
          <p:cNvPr id="7" name="عنصر نائب للمحتوى 6" descr="صورة تحتوي على نص, لقطة شاشة, الخط, رسم بياني&#10;&#10;تم إنشاء الوصف تلقائياً">
            <a:extLst>
              <a:ext uri="{FF2B5EF4-FFF2-40B4-BE49-F238E27FC236}">
                <a16:creationId xmlns:a16="http://schemas.microsoft.com/office/drawing/2014/main" id="{964A5A5D-0559-47F7-E0DB-229B0B691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33" y="1708570"/>
            <a:ext cx="5950456" cy="4854389"/>
          </a:xfrm>
        </p:spPr>
      </p:pic>
    </p:spTree>
    <p:extLst>
      <p:ext uri="{BB962C8B-B14F-4D97-AF65-F5344CB8AC3E}">
        <p14:creationId xmlns:p14="http://schemas.microsoft.com/office/powerpoint/2010/main" val="22426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E75E1E2-F864-108D-77AD-066EA0E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err="1">
                <a:latin typeface="Times New Roman"/>
                <a:ea typeface="+mj-lt"/>
                <a:cs typeface="Times New Roman"/>
              </a:rPr>
              <a:t>Dimensional</a:t>
            </a:r>
            <a:r>
              <a:rPr lang="ar-SA" dirty="0">
                <a:latin typeface="Times New Roman"/>
                <a:ea typeface="+mj-lt"/>
                <a:cs typeface="Times New Roman"/>
              </a:rPr>
              <a:t> </a:t>
            </a:r>
            <a:r>
              <a:rPr lang="ar-SA" err="1">
                <a:latin typeface="Times New Roman"/>
                <a:ea typeface="+mj-lt"/>
                <a:cs typeface="Times New Roman"/>
              </a:rPr>
              <a:t>Model</a:t>
            </a:r>
            <a:endParaRPr lang="ar-SA">
              <a:ea typeface="Calibri Light"/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185238F-9250-55BA-C091-1B62CF60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773"/>
            <a:ext cx="11344834" cy="4575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methodology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implement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Power</a:t>
            </a:r>
            <a:r>
              <a:rPr lang="ar-SA" dirty="0">
                <a:ea typeface="+mn-lt"/>
                <a:cs typeface="+mn-lt"/>
              </a:rPr>
              <a:t> BI:</a:t>
            </a:r>
            <a:endParaRPr lang="ar-SA" dirty="0"/>
          </a:p>
          <a:p>
            <a:pPr>
              <a:buNone/>
            </a:pPr>
            <a:endParaRPr lang="ar-SA" dirty="0">
              <a:ea typeface="+mn-lt"/>
              <a:cs typeface="+mn-lt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Three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were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created</a:t>
            </a:r>
            <a:r>
              <a:rPr lang="ar-SA" dirty="0">
                <a:ea typeface="+mn-lt"/>
                <a:cs typeface="+mn-lt"/>
              </a:rPr>
              <a:t>: </a:t>
            </a:r>
            <a:r>
              <a:rPr lang="ar-SA" b="1" dirty="0" err="1">
                <a:ea typeface="+mn-lt"/>
                <a:cs typeface="+mn-lt"/>
              </a:rPr>
              <a:t>Sales</a:t>
            </a:r>
            <a:r>
              <a:rPr lang="ar-SA" b="1" dirty="0">
                <a:ea typeface="+mn-lt"/>
                <a:cs typeface="+mn-lt"/>
              </a:rPr>
              <a:t>, </a:t>
            </a:r>
            <a:r>
              <a:rPr lang="ar-SA" b="1" dirty="0" err="1">
                <a:ea typeface="+mn-lt"/>
                <a:cs typeface="+mn-lt"/>
              </a:rPr>
              <a:t>Profit</a:t>
            </a:r>
            <a:r>
              <a:rPr lang="ar-SA" b="1" dirty="0">
                <a:ea typeface="+mn-lt"/>
                <a:cs typeface="+mn-lt"/>
              </a:rPr>
              <a:t>, </a:t>
            </a:r>
            <a:r>
              <a:rPr lang="ar-SA" b="1" dirty="0" err="1">
                <a:ea typeface="+mn-lt"/>
                <a:cs typeface="+mn-lt"/>
              </a:rPr>
              <a:t>and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Detail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dirty="0" err="1">
                <a:ea typeface="+mn-lt"/>
                <a:cs typeface="+mn-lt"/>
              </a:rPr>
              <a:t>Each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dashboard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contains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interactive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visualizations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filters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b="1" dirty="0" err="1">
                <a:ea typeface="+mn-lt"/>
                <a:cs typeface="+mn-lt"/>
              </a:rPr>
              <a:t>Sales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Dashboard</a:t>
            </a:r>
            <a:r>
              <a:rPr lang="ar-SA" b="1" dirty="0">
                <a:ea typeface="+mn-lt"/>
                <a:cs typeface="+mn-lt"/>
              </a:rPr>
              <a:t>: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Column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line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tables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slicers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 err="1">
              <a:ea typeface="Calibri" panose="020F0502020204030204"/>
            </a:endParaRPr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b="1" dirty="0" err="1">
                <a:ea typeface="+mn-lt"/>
                <a:cs typeface="+mn-lt"/>
              </a:rPr>
              <a:t>Profit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Dashboard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Line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column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>
              <a:buNone/>
            </a:pPr>
            <a:r>
              <a:rPr lang="ar-SA" dirty="0">
                <a:ea typeface="+mn-lt"/>
                <a:cs typeface="+mn-lt"/>
              </a:rPr>
              <a:t>▶ </a:t>
            </a:r>
            <a:r>
              <a:rPr lang="ar-SA" b="1" dirty="0" err="1">
                <a:ea typeface="+mn-lt"/>
                <a:cs typeface="+mn-lt"/>
              </a:rPr>
              <a:t>Detail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Dashboard</a:t>
            </a:r>
            <a:r>
              <a:rPr lang="ar-SA" b="1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Bar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pie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charts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marL="0" indent="0">
              <a:buNone/>
            </a:pPr>
            <a:endParaRPr lang="ar-S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374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Sales Dashboard WWI</vt:lpstr>
      <vt:lpstr>Introduction</vt:lpstr>
      <vt:lpstr>Data Source</vt:lpstr>
      <vt:lpstr>Project Objectives</vt:lpstr>
      <vt:lpstr>Business Questions</vt:lpstr>
      <vt:lpstr>Data Preparation</vt:lpstr>
      <vt:lpstr>Dimensional Model</vt:lpstr>
      <vt:lpstr>Dimensional Model</vt:lpstr>
      <vt:lpstr>Dimensional Model</vt:lpstr>
      <vt:lpstr>Sales </vt:lpstr>
      <vt:lpstr>Profit </vt:lpstr>
      <vt:lpstr>Detail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155</cp:revision>
  <dcterms:created xsi:type="dcterms:W3CDTF">2016-09-04T11:54:55Z</dcterms:created>
  <dcterms:modified xsi:type="dcterms:W3CDTF">2024-11-17T00:47:09Z</dcterms:modified>
</cp:coreProperties>
</file>