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29"/>
  </p:notesMasterIdLst>
  <p:sldIdLst>
    <p:sldId id="256" r:id="rId2"/>
    <p:sldId id="261" r:id="rId3"/>
    <p:sldId id="262"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3" r:id="rId23"/>
    <p:sldId id="284" r:id="rId24"/>
    <p:sldId id="285" r:id="rId25"/>
    <p:sldId id="286" r:id="rId26"/>
    <p:sldId id="294" r:id="rId27"/>
    <p:sldId id="295" r:id="rId28"/>
  </p:sldIdLst>
  <p:sldSz cx="9144000" cy="5143500" type="screen16x9"/>
  <p:notesSz cx="6858000" cy="9144000"/>
  <p:embeddedFontLst>
    <p:embeddedFont>
      <p:font typeface="Inconsolata" pitchFamily="49" charset="77"/>
      <p:regular r:id="rId30"/>
      <p:bold r:id="rId31"/>
    </p:embeddedFont>
    <p:embeddedFont>
      <p:font typeface="Oswald" pitchFamily="2" charset="77"/>
      <p:regular r:id="rId32"/>
      <p:bold r:id="rId33"/>
    </p:embeddedFont>
    <p:embeddedFont>
      <p:font typeface="Proxima Nova" panose="02000506030000020004"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orient="horz" pos="735">
          <p15:clr>
            <a:srgbClr val="9AA0A6"/>
          </p15:clr>
        </p15:guide>
        <p15:guide id="7" orient="horz" pos="2573">
          <p15:clr>
            <a:srgbClr val="9AA0A6"/>
          </p15:clr>
        </p15:guide>
        <p15:guide id="8" pos="321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06BE6-2FC9-402B-A127-3D7B69DC090F}">
  <a:tblStyle styleId="{C7D06BE6-2FC9-402B-A127-3D7B69DC09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28"/>
  </p:normalViewPr>
  <p:slideViewPr>
    <p:cSldViewPr snapToGrid="0">
      <p:cViewPr varScale="1">
        <p:scale>
          <a:sx n="159" d="100"/>
          <a:sy n="159" d="100"/>
        </p:scale>
        <p:origin x="520" y="184"/>
      </p:cViewPr>
      <p:guideLst>
        <p:guide orient="horz" pos="93"/>
        <p:guide pos="130"/>
        <p:guide orient="horz" pos="2914"/>
        <p:guide pos="5649"/>
        <p:guide orient="horz" pos="572"/>
        <p:guide orient="horz" pos="735"/>
        <p:guide orient="horz" pos="2573"/>
        <p:guide pos="3211"/>
        <p:guide pos="47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w3schools.com/tags/tag_fieldset.asp"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73d09fd12d_0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73d09fd12d_0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457200" lvl="0" indent="-298450" algn="l" rtl="0">
              <a:spcBef>
                <a:spcPts val="1000"/>
              </a:spcBef>
              <a:spcAft>
                <a:spcPts val="0"/>
              </a:spcAft>
              <a:buClr>
                <a:schemeClr val="dk1"/>
              </a:buClr>
              <a:buSzPts val="1100"/>
              <a:buChar char="●"/>
            </a:pPr>
            <a:r>
              <a:rPr lang="en" b="1">
                <a:solidFill>
                  <a:schemeClr val="dk1"/>
                </a:solidFill>
                <a:latin typeface="Courier New"/>
                <a:ea typeface="Courier New"/>
                <a:cs typeface="Courier New"/>
                <a:sym typeface="Courier New"/>
              </a:rPr>
              <a:t>&lt;legend&gt;</a:t>
            </a:r>
            <a:r>
              <a:rPr lang="en">
                <a:solidFill>
                  <a:schemeClr val="dk1"/>
                </a:solidFill>
              </a:rPr>
              <a:t> is where you can put the title of the form or </a:t>
            </a:r>
            <a:r>
              <a:rPr lang="en" b="1">
                <a:solidFill>
                  <a:schemeClr val="dk1"/>
                </a:solidFill>
                <a:latin typeface="Courier New"/>
                <a:ea typeface="Courier New"/>
                <a:cs typeface="Courier New"/>
                <a:sym typeface="Courier New"/>
              </a:rPr>
              <a:t>&lt;fieldset&gt;</a:t>
            </a:r>
            <a:r>
              <a:rPr lang="en">
                <a:solidFill>
                  <a:schemeClr val="dk1"/>
                </a:solidFill>
              </a:rPr>
              <a: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6bfc8f54fa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6bfc8f54fa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73d09fd12d_0_10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73d09fd12d_0_1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d34d134de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d34d134d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457200" lvl="0" indent="-298450" algn="l" rtl="0">
              <a:spcBef>
                <a:spcPts val="1000"/>
              </a:spcBef>
              <a:spcAft>
                <a:spcPts val="0"/>
              </a:spcAft>
              <a:buClr>
                <a:schemeClr val="dk1"/>
              </a:buClr>
              <a:buSzPts val="1100"/>
              <a:buChar char="●"/>
            </a:pPr>
            <a:r>
              <a:rPr lang="en">
                <a:solidFill>
                  <a:schemeClr val="dk1"/>
                </a:solidFill>
              </a:rPr>
              <a:t>The most common inputs, </a:t>
            </a:r>
            <a:r>
              <a:rPr lang="en" b="1">
                <a:solidFill>
                  <a:schemeClr val="dk1"/>
                </a:solidFill>
                <a:latin typeface="Courier New"/>
                <a:ea typeface="Courier New"/>
                <a:cs typeface="Courier New"/>
                <a:sym typeface="Courier New"/>
              </a:rPr>
              <a:t>text</a:t>
            </a:r>
            <a:r>
              <a:rPr lang="en" b="1">
                <a:solidFill>
                  <a:schemeClr val="dk1"/>
                </a:solidFill>
              </a:rPr>
              <a:t> </a:t>
            </a:r>
            <a:r>
              <a:rPr lang="en">
                <a:solidFill>
                  <a:schemeClr val="dk1"/>
                </a:solidFill>
              </a:rPr>
              <a:t>and </a:t>
            </a:r>
            <a:r>
              <a:rPr lang="en" b="1">
                <a:solidFill>
                  <a:schemeClr val="dk1"/>
                </a:solidFill>
                <a:latin typeface="Courier New"/>
                <a:ea typeface="Courier New"/>
                <a:cs typeface="Courier New"/>
                <a:sym typeface="Courier New"/>
              </a:rPr>
              <a:t>number</a:t>
            </a:r>
            <a:r>
              <a:rPr lang="en">
                <a:solidFill>
                  <a:schemeClr val="dk1"/>
                </a:solidFill>
              </a:rPr>
              <a:t>, are self-explanatory.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73d09fd12d_0_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73d09fd12d_0_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73d09fd12d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73d09fd12d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73d09fd12d_0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73d09fd12d_0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73d09fd12d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73d09fd12d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73d09fd12d_0_10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73d09fd12d_0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73d09fd12d_0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73d09fd12d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457200" lvl="0" indent="-298450" algn="l" rtl="0">
              <a:spcBef>
                <a:spcPts val="1000"/>
              </a:spcBef>
              <a:spcAft>
                <a:spcPts val="0"/>
              </a:spcAft>
              <a:buClr>
                <a:schemeClr val="dk1"/>
              </a:buClr>
              <a:buSzPts val="1100"/>
              <a:buChar char="●"/>
            </a:pPr>
            <a:r>
              <a:rPr lang="en">
                <a:solidFill>
                  <a:schemeClr val="dk1"/>
                </a:solidFill>
              </a:rPr>
              <a:t>If you want to target a particular attribute in HTML, use the brackets. The attribute name is on the left, and the specific value we want to target is on the right. Note that this pseudo-selector could use any HTML attribute, not just </a:t>
            </a:r>
            <a:r>
              <a:rPr lang="en" b="1">
                <a:solidFill>
                  <a:schemeClr val="dk1"/>
                </a:solidFill>
                <a:latin typeface="Courier New"/>
                <a:ea typeface="Courier New"/>
                <a:cs typeface="Courier New"/>
                <a:sym typeface="Courier New"/>
              </a:rPr>
              <a:t>type</a:t>
            </a:r>
            <a:r>
              <a:rPr lang="en">
                <a:solidFill>
                  <a:schemeClr val="dk1"/>
                </a:solidFill>
              </a:rPr>
              <a:t>!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7668a98c96_0_36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TEACHING TIPS:</a:t>
            </a:r>
            <a:endParaRPr sz="1100">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p:txBody>
      </p:sp>
      <p:sp>
        <p:nvSpPr>
          <p:cNvPr id="609" name="Google Shape;609;g7668a98c96_0_36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73d09fd1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73d09fd1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Ask</a:t>
            </a:r>
            <a:r>
              <a:rPr lang="en">
                <a:solidFill>
                  <a:schemeClr val="dk1"/>
                </a:solidFill>
              </a:rPr>
              <a:t>: Does this pseudo-selector remind you of anything we’ve seen before? </a:t>
            </a:r>
            <a:endParaRPr>
              <a:solidFill>
                <a:schemeClr val="dk1"/>
              </a:solidFill>
            </a:endParaRPr>
          </a:p>
          <a:p>
            <a:pPr marL="457200" lvl="0" indent="-298450" algn="l" rtl="0">
              <a:spcBef>
                <a:spcPts val="0"/>
              </a:spcBef>
              <a:spcAft>
                <a:spcPts val="0"/>
              </a:spcAft>
              <a:buClr>
                <a:schemeClr val="dk1"/>
              </a:buClr>
              <a:buSzPts val="1100"/>
              <a:buChar char="●"/>
            </a:pPr>
            <a:r>
              <a:rPr lang="en" b="1">
                <a:solidFill>
                  <a:schemeClr val="dk1"/>
                </a:solidFill>
              </a:rPr>
              <a:t>Answer</a:t>
            </a:r>
            <a:r>
              <a:rPr lang="en">
                <a:solidFill>
                  <a:schemeClr val="dk1"/>
                </a:solidFill>
              </a:rPr>
              <a:t>: This should remind students of </a:t>
            </a:r>
            <a:r>
              <a:rPr lang="en" b="1">
                <a:solidFill>
                  <a:schemeClr val="dk1"/>
                </a:solidFill>
                <a:latin typeface="Courier New"/>
                <a:ea typeface="Courier New"/>
                <a:cs typeface="Courier New"/>
                <a:sym typeface="Courier New"/>
              </a:rPr>
              <a:t>:hover</a:t>
            </a:r>
            <a:r>
              <a:rPr lang="en">
                <a:solidFill>
                  <a:schemeClr val="dk1"/>
                </a:solidFill>
              </a:rPr>
              <a:t> from the animations lesson. A good point to remind them of is that, in web development, </a:t>
            </a:r>
            <a:r>
              <a:rPr lang="en" b="1">
                <a:solidFill>
                  <a:schemeClr val="dk1"/>
                </a:solidFill>
              </a:rPr>
              <a:t>patterns</a:t>
            </a:r>
            <a:r>
              <a:rPr lang="en">
                <a:solidFill>
                  <a:schemeClr val="dk1"/>
                </a:solidFill>
              </a:rPr>
              <a:t> are more useful than memorizing individual details.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7668a98c96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7668a98c96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00cecbc11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00cecbc11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Walk through the steps in the following slides in this CodePen, showing the process of stopping the form submission from firing, reading the information from the first field or two, and then appending an error message/clearing previous error messages.</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00cecbc11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00cecbc11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00cecbc118_0_5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lvl="0" indent="-298450" algn="l" rtl="0">
              <a:spcBef>
                <a:spcPts val="900"/>
              </a:spcBef>
              <a:spcAft>
                <a:spcPts val="0"/>
              </a:spcAft>
              <a:buClr>
                <a:schemeClr val="dk1"/>
              </a:buClr>
              <a:buSzPts val="1100"/>
              <a:buChar char="●"/>
            </a:pPr>
            <a:endParaRPr sz="1100" b="1">
              <a:solidFill>
                <a:schemeClr val="dk1"/>
              </a:solidFill>
            </a:endParaRPr>
          </a:p>
        </p:txBody>
      </p:sp>
      <p:sp>
        <p:nvSpPr>
          <p:cNvPr id="825" name="Google Shape;825;g100cecbc118_0_5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100cecbc11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100cecbc11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Walk through the steps in the following slides in this CodePen, showing the process of stopping the form submission from firing, reading the information from the first field or two, and then appending an error message/clearing previous error messages.</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757dc60e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757dc60e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73d09fd12d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73d09fd12d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 far, we’ve looked at interaction from users with a limited amount of possibilities. Either they click something or they don’t. Forms let users perform more complex interactions, allowing them to put in their own data.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73d09fd12d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73d09fd12d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457200" lvl="0" indent="-298450" algn="l" rtl="0">
              <a:spcBef>
                <a:spcPts val="1000"/>
              </a:spcBef>
              <a:spcAft>
                <a:spcPts val="0"/>
              </a:spcAft>
              <a:buClr>
                <a:schemeClr val="dk1"/>
              </a:buClr>
              <a:buSzPts val="1100"/>
              <a:buChar char="●"/>
            </a:pPr>
            <a:r>
              <a:rPr lang="en">
                <a:solidFill>
                  <a:schemeClr val="dk1"/>
                </a:solidFill>
              </a:rPr>
              <a:t>We’ll look at the API/submissions process in more depth in the next lesson. For now, think of form submissions as the phone calls of the internet.</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6d34d134d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6d34d134d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457200" lvl="0" indent="-298450" algn="l" rtl="0">
              <a:spcBef>
                <a:spcPts val="1000"/>
              </a:spcBef>
              <a:spcAft>
                <a:spcPts val="0"/>
              </a:spcAft>
              <a:buClr>
                <a:schemeClr val="dk1"/>
              </a:buClr>
              <a:buSzPts val="1100"/>
              <a:buChar char="●"/>
            </a:pPr>
            <a:r>
              <a:rPr lang="en">
                <a:solidFill>
                  <a:schemeClr val="dk1"/>
                </a:solidFill>
              </a:rPr>
              <a:t>For instance, </a:t>
            </a:r>
            <a:r>
              <a:rPr lang="en" b="1">
                <a:solidFill>
                  <a:schemeClr val="dk1"/>
                </a:solidFill>
                <a:latin typeface="Courier New"/>
                <a:ea typeface="Courier New"/>
                <a:cs typeface="Courier New"/>
                <a:sym typeface="Courier New"/>
              </a:rPr>
              <a:t>normalize.css</a:t>
            </a:r>
            <a:r>
              <a:rPr lang="en">
                <a:solidFill>
                  <a:schemeClr val="dk1"/>
                </a:solidFill>
              </a:rPr>
              <a:t> spends most of its energy taming form inputs. There are also many different styles and patterns of forms out there, so don’t expect a one-true-way of creating forms! Just focus on the essentials: </a:t>
            </a:r>
            <a:r>
              <a:rPr lang="en" b="1">
                <a:solidFill>
                  <a:schemeClr val="dk1"/>
                </a:solidFill>
                <a:latin typeface="Courier New"/>
                <a:ea typeface="Courier New"/>
                <a:cs typeface="Courier New"/>
                <a:sym typeface="Courier New"/>
              </a:rPr>
              <a:t>&lt;form&gt;</a:t>
            </a:r>
            <a:r>
              <a:rPr lang="en">
                <a:solidFill>
                  <a:schemeClr val="dk1"/>
                </a:solidFill>
              </a:rPr>
              <a:t>, </a:t>
            </a:r>
            <a:r>
              <a:rPr lang="en" b="1">
                <a:solidFill>
                  <a:schemeClr val="dk1"/>
                </a:solidFill>
                <a:latin typeface="Courier New"/>
                <a:ea typeface="Courier New"/>
                <a:cs typeface="Courier New"/>
                <a:sym typeface="Courier New"/>
              </a:rPr>
              <a:t>input</a:t>
            </a:r>
            <a:r>
              <a:rPr lang="en">
                <a:solidFill>
                  <a:schemeClr val="dk1"/>
                </a:solidFill>
              </a:rPr>
              <a:t>s, and </a:t>
            </a:r>
            <a:r>
              <a:rPr lang="en" b="1">
                <a:solidFill>
                  <a:schemeClr val="dk1"/>
                </a:solidFill>
                <a:latin typeface="Courier New"/>
                <a:ea typeface="Courier New"/>
                <a:cs typeface="Courier New"/>
                <a:sym typeface="Courier New"/>
              </a:rPr>
              <a:t>submit</a:t>
            </a:r>
            <a:r>
              <a:rPr lang="en">
                <a:solidFill>
                  <a:schemeClr val="dk1"/>
                </a:solidFill>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00cecbc1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00cecbc1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457200" lvl="0" indent="-298450" algn="l" rtl="0">
              <a:spcBef>
                <a:spcPts val="1000"/>
              </a:spcBef>
              <a:spcAft>
                <a:spcPts val="0"/>
              </a:spcAft>
              <a:buClr>
                <a:schemeClr val="dk1"/>
              </a:buClr>
              <a:buSzPts val="1100"/>
              <a:buChar char="●"/>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3d09fd12d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73d09fd12d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457200" lvl="0" indent="-298450" algn="l" rtl="0">
              <a:spcBef>
                <a:spcPts val="1000"/>
              </a:spcBef>
              <a:spcAft>
                <a:spcPts val="0"/>
              </a:spcAft>
              <a:buClr>
                <a:schemeClr val="dk1"/>
              </a:buClr>
              <a:buSzPts val="1100"/>
              <a:buChar char="●"/>
            </a:pPr>
            <a:r>
              <a:rPr lang="en" b="1">
                <a:solidFill>
                  <a:schemeClr val="dk1"/>
                </a:solidFill>
                <a:latin typeface="Courier New"/>
                <a:ea typeface="Courier New"/>
                <a:cs typeface="Courier New"/>
                <a:sym typeface="Courier New"/>
              </a:rPr>
              <a:t>input</a:t>
            </a:r>
            <a:r>
              <a:rPr lang="en">
                <a:solidFill>
                  <a:schemeClr val="dk1"/>
                </a:solidFill>
              </a:rPr>
              <a:t> is the workhorse of the form world — it can accept many types of user information, depending on the </a:t>
            </a:r>
            <a:r>
              <a:rPr lang="en" b="1">
                <a:solidFill>
                  <a:schemeClr val="dk1"/>
                </a:solidFill>
                <a:latin typeface="Courier New"/>
                <a:ea typeface="Courier New"/>
                <a:cs typeface="Courier New"/>
                <a:sym typeface="Courier New"/>
              </a:rPr>
              <a:t>type</a:t>
            </a:r>
            <a:r>
              <a:rPr lang="en">
                <a:solidFill>
                  <a:schemeClr val="dk1"/>
                </a:solidFill>
              </a:rPr>
              <a:t> property it is given.</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73d09fd12d_0_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73d09fd12d_0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298450" algn="l" rtl="0">
              <a:spcBef>
                <a:spcPts val="0"/>
              </a:spcBef>
              <a:spcAft>
                <a:spcPts val="0"/>
              </a:spcAft>
              <a:buSzPts val="1100"/>
              <a:buChar char="●"/>
            </a:pPr>
            <a:r>
              <a:rPr lang="en" b="1">
                <a:solidFill>
                  <a:schemeClr val="dk1"/>
                </a:solidFill>
                <a:latin typeface="Courier New"/>
                <a:ea typeface="Courier New"/>
                <a:cs typeface="Courier New"/>
                <a:sym typeface="Courier New"/>
              </a:rPr>
              <a:t>label</a:t>
            </a:r>
            <a:r>
              <a:rPr lang="en">
                <a:solidFill>
                  <a:schemeClr val="dk1"/>
                </a:solidFill>
              </a:rPr>
              <a:t> is the tag for telling a user what an input represents. The </a:t>
            </a:r>
            <a:r>
              <a:rPr lang="en" b="1">
                <a:solidFill>
                  <a:schemeClr val="dk1"/>
                </a:solidFill>
                <a:latin typeface="Courier New"/>
                <a:ea typeface="Courier New"/>
                <a:cs typeface="Courier New"/>
                <a:sym typeface="Courier New"/>
              </a:rPr>
              <a:t>for</a:t>
            </a:r>
            <a:r>
              <a:rPr lang="en">
                <a:solidFill>
                  <a:schemeClr val="dk1"/>
                </a:solidFill>
              </a:rPr>
              <a:t> attribute specifies which form element a label is bound to and uses the element’s </a:t>
            </a:r>
            <a:r>
              <a:rPr lang="en" b="1">
                <a:solidFill>
                  <a:schemeClr val="dk1"/>
                </a:solidFill>
                <a:latin typeface="Courier New"/>
                <a:ea typeface="Courier New"/>
                <a:cs typeface="Courier New"/>
                <a:sym typeface="Courier New"/>
              </a:rPr>
              <a:t>id</a:t>
            </a:r>
            <a:r>
              <a:rPr lang="en">
                <a:solidFill>
                  <a:schemeClr val="dk1"/>
                </a:solidFill>
              </a:rPr>
              <a:t> value as its means of making this distinction. The relationship</a:t>
            </a:r>
            <a:r>
              <a:rPr lang="en">
                <a:solidFill>
                  <a:srgbClr val="242729"/>
                </a:solidFill>
                <a:highlight>
                  <a:srgbClr val="FFFFFF"/>
                </a:highlight>
              </a:rPr>
              <a:t> provides some UI features such as moving focus to the relevant input when the label is clicked, tapped, or otherwise triggered.</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73d09fd12d_0_9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73d09fd12d_0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457200" lvl="0" indent="-298450" algn="l" rtl="0">
              <a:spcBef>
                <a:spcPts val="1000"/>
              </a:spcBef>
              <a:spcAft>
                <a:spcPts val="0"/>
              </a:spcAft>
              <a:buClr>
                <a:schemeClr val="dk1"/>
              </a:buClr>
              <a:buSzPts val="1100"/>
              <a:buChar char="●"/>
            </a:pPr>
            <a:r>
              <a:rPr lang="en" b="1">
                <a:solidFill>
                  <a:schemeClr val="dk1"/>
                </a:solidFill>
                <a:latin typeface="Courier New"/>
                <a:ea typeface="Courier New"/>
                <a:cs typeface="Courier New"/>
                <a:sym typeface="Courier New"/>
              </a:rPr>
              <a:t>&lt;fieldset&gt;</a:t>
            </a:r>
            <a:r>
              <a:rPr lang="en">
                <a:solidFill>
                  <a:schemeClr val="dk1"/>
                </a:solidFill>
              </a:rPr>
              <a:t> wraps around a set of field inputs on the form. These tags are optional but semantically useful for forms with complex presentation.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Here is a working example of a </a:t>
            </a:r>
            <a:r>
              <a:rPr lang="en" b="1">
                <a:solidFill>
                  <a:schemeClr val="dk1"/>
                </a:solidFill>
                <a:latin typeface="Courier New"/>
                <a:ea typeface="Courier New"/>
                <a:cs typeface="Courier New"/>
                <a:sym typeface="Courier New"/>
              </a:rPr>
              <a:t>&lt;fieldset&gt;</a:t>
            </a:r>
            <a:r>
              <a:rPr lang="en">
                <a:solidFill>
                  <a:schemeClr val="dk1"/>
                </a:solidFill>
              </a:rPr>
              <a:t>: </a:t>
            </a:r>
            <a:r>
              <a:rPr lang="en" u="sng">
                <a:solidFill>
                  <a:schemeClr val="hlink"/>
                </a:solidFill>
                <a:hlinkClick r:id="rId3"/>
              </a:rPr>
              <a:t>https://www.w3schools.com/tags/tag_fieldset.asp</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2">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8"/>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Forms</a:t>
            </a:r>
            <a:endParaRPr/>
          </a:p>
        </p:txBody>
      </p:sp>
      <p:sp>
        <p:nvSpPr>
          <p:cNvPr id="577" name="Google Shape;577;p68"/>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82"/>
          <p:cNvSpPr/>
          <p:nvPr/>
        </p:nvSpPr>
        <p:spPr>
          <a:xfrm>
            <a:off x="545200" y="947400"/>
            <a:ext cx="8013000" cy="23466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Clr>
                <a:schemeClr val="dk1"/>
              </a:buClr>
              <a:buSzPts val="1100"/>
              <a:buFont typeface="Arial"/>
              <a:buNone/>
            </a:pPr>
            <a:r>
              <a:rPr lang="en" sz="1800" b="1">
                <a:solidFill>
                  <a:schemeClr val="dk1"/>
                </a:solidFill>
                <a:latin typeface="Inconsolata"/>
                <a:ea typeface="Inconsolata"/>
                <a:cs typeface="Inconsolata"/>
                <a:sym typeface="Inconsolata"/>
              </a:rPr>
              <a:t>&lt;form action="/process.php" method="get"&gt;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&lt;fieldset&gt;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a:t>
            </a:r>
            <a:r>
              <a:rPr lang="en" sz="1800" b="1">
                <a:highlight>
                  <a:schemeClr val="accent2"/>
                </a:highlight>
                <a:latin typeface="Inconsolata"/>
                <a:ea typeface="Inconsolata"/>
                <a:cs typeface="Inconsolata"/>
                <a:sym typeface="Inconsolata"/>
              </a:rPr>
              <a:t>&lt;legend&gt;</a:t>
            </a:r>
            <a:r>
              <a:rPr lang="en" sz="1800" b="1">
                <a:latin typeface="Inconsolata"/>
                <a:ea typeface="Inconsolata"/>
                <a:cs typeface="Inconsolata"/>
                <a:sym typeface="Inconsolata"/>
              </a:rPr>
              <a:t>Form Title</a:t>
            </a:r>
            <a:r>
              <a:rPr lang="en" sz="1800" b="1">
                <a:highlight>
                  <a:schemeClr val="accent2"/>
                </a:highlight>
                <a:latin typeface="Inconsolata"/>
                <a:ea typeface="Inconsolata"/>
                <a:cs typeface="Inconsolata"/>
                <a:sym typeface="Inconsolata"/>
              </a:rPr>
              <a:t>&lt;/legend&gt;</a:t>
            </a:r>
            <a:endParaRPr sz="1800" b="1">
              <a:highlight>
                <a:schemeClr val="accent2"/>
              </a:highlight>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&lt;input type="text"&gt;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&lt;button type="submit"&gt;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&lt;/fieldset&gt;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&lt;/form&gt;</a:t>
            </a:r>
            <a:endParaRPr sz="1800" b="1">
              <a:latin typeface="Inconsolata"/>
              <a:ea typeface="Inconsolata"/>
              <a:cs typeface="Inconsolata"/>
              <a:sym typeface="Inconsolata"/>
            </a:endParaRPr>
          </a:p>
        </p:txBody>
      </p:sp>
      <p:sp>
        <p:nvSpPr>
          <p:cNvPr id="695" name="Google Shape;695;p8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 of a </a:t>
            </a:r>
            <a:r>
              <a:rPr lang="en">
                <a:latin typeface="Inconsolata"/>
                <a:ea typeface="Inconsolata"/>
                <a:cs typeface="Inconsolata"/>
                <a:sym typeface="Inconsolata"/>
              </a:rPr>
              <a:t>&lt;legend&gt;</a:t>
            </a:r>
            <a:endParaRPr>
              <a:latin typeface="Inconsolata"/>
              <a:ea typeface="Inconsolata"/>
              <a:cs typeface="Inconsolata"/>
              <a:sym typeface="Inconsolata"/>
            </a:endParaRPr>
          </a:p>
        </p:txBody>
      </p:sp>
      <p:sp>
        <p:nvSpPr>
          <p:cNvPr id="696" name="Google Shape;696;p8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697" name="Google Shape;697;p8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8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Inputs</a:t>
            </a:r>
            <a:endParaRPr/>
          </a:p>
        </p:txBody>
      </p:sp>
      <p:sp>
        <p:nvSpPr>
          <p:cNvPr id="703" name="Google Shape;703;p8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84"/>
          <p:cNvSpPr txBox="1">
            <a:spLocks noGrp="1"/>
          </p:cNvSpPr>
          <p:nvPr>
            <p:ph type="body" idx="4294967295"/>
          </p:nvPr>
        </p:nvSpPr>
        <p:spPr>
          <a:xfrm>
            <a:off x="457200" y="932400"/>
            <a:ext cx="54096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There’s a huge list of possible input types out there: </a:t>
            </a:r>
            <a:r>
              <a:rPr lang="en" sz="1600" u="sng">
                <a:solidFill>
                  <a:schemeClr val="hlink"/>
                </a:solidFill>
                <a:hlinkClick r:id="rId3"/>
              </a:rPr>
              <a:t>https://developer.mozilla.org/en-US/docs/Web/HTML/Element/input</a:t>
            </a:r>
            <a:endParaRPr sz="1600" u="sng">
              <a:solidFill>
                <a:schemeClr val="lt2"/>
              </a:solidFill>
            </a:endParaRPr>
          </a:p>
          <a:p>
            <a:pPr marL="0" lvl="0" indent="0" algn="l" rtl="0">
              <a:lnSpc>
                <a:spcPct val="115000"/>
              </a:lnSpc>
              <a:spcBef>
                <a:spcPts val="1000"/>
              </a:spcBef>
              <a:spcAft>
                <a:spcPts val="0"/>
              </a:spcAft>
              <a:buNone/>
            </a:pPr>
            <a:r>
              <a:rPr lang="en" sz="1600">
                <a:solidFill>
                  <a:schemeClr val="dk1"/>
                </a:solidFill>
              </a:rPr>
              <a:t>Depending on how specific you want to get, the same form question could be represented with several different form inputs. </a:t>
            </a:r>
            <a:endParaRPr sz="1600">
              <a:solidFill>
                <a:schemeClr val="dk1"/>
              </a:solidFill>
            </a:endParaRPr>
          </a:p>
          <a:p>
            <a:pPr marL="0" lvl="0" indent="0" algn="l" rtl="0">
              <a:lnSpc>
                <a:spcPct val="115000"/>
              </a:lnSpc>
              <a:spcBef>
                <a:spcPts val="1000"/>
              </a:spcBef>
              <a:spcAft>
                <a:spcPts val="0"/>
              </a:spcAft>
              <a:buNone/>
            </a:pPr>
            <a:r>
              <a:rPr lang="en" sz="1600">
                <a:solidFill>
                  <a:schemeClr val="dk1"/>
                </a:solidFill>
              </a:rPr>
              <a:t>Once again, the world of programming presents us with a large number of possibilities. Like usual, we’ll focus in on a few of the most important items that will allow us to master the patterns that will show up for all other types of inputs.</a:t>
            </a:r>
            <a:endParaRPr sz="1600">
              <a:solidFill>
                <a:schemeClr val="dk1"/>
              </a:solidFill>
            </a:endParaRPr>
          </a:p>
          <a:p>
            <a:pPr marL="0" lvl="0" indent="0" algn="l" rtl="0">
              <a:lnSpc>
                <a:spcPct val="115000"/>
              </a:lnSpc>
              <a:spcBef>
                <a:spcPts val="1000"/>
              </a:spcBef>
              <a:spcAft>
                <a:spcPts val="1000"/>
              </a:spcAft>
              <a:buNone/>
            </a:pPr>
            <a:endParaRPr sz="1600">
              <a:solidFill>
                <a:schemeClr val="dk1"/>
              </a:solidFill>
            </a:endParaRPr>
          </a:p>
        </p:txBody>
      </p:sp>
      <p:sp>
        <p:nvSpPr>
          <p:cNvPr id="709" name="Google Shape;709;p8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Wide, Wide World of Input Types</a:t>
            </a:r>
            <a:endParaRPr/>
          </a:p>
        </p:txBody>
      </p:sp>
      <p:sp>
        <p:nvSpPr>
          <p:cNvPr id="710" name="Google Shape;710;p8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pic>
        <p:nvPicPr>
          <p:cNvPr id="711" name="Google Shape;711;p84"/>
          <p:cNvPicPr preferRelativeResize="0"/>
          <p:nvPr/>
        </p:nvPicPr>
        <p:blipFill>
          <a:blip r:embed="rId4">
            <a:alphaModFix/>
          </a:blip>
          <a:stretch>
            <a:fillRect/>
          </a:stretch>
        </p:blipFill>
        <p:spPr>
          <a:xfrm>
            <a:off x="6177675" y="967500"/>
            <a:ext cx="2470599" cy="2470599"/>
          </a:xfrm>
          <a:prstGeom prst="rect">
            <a:avLst/>
          </a:prstGeom>
          <a:noFill/>
          <a:ln>
            <a:noFill/>
          </a:ln>
        </p:spPr>
      </p:pic>
      <p:sp>
        <p:nvSpPr>
          <p:cNvPr id="712" name="Google Shape;712;p8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85"/>
          <p:cNvSpPr/>
          <p:nvPr/>
        </p:nvSpPr>
        <p:spPr>
          <a:xfrm>
            <a:off x="572700" y="3735850"/>
            <a:ext cx="7878600" cy="7767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85"/>
          <p:cNvSpPr txBox="1"/>
          <p:nvPr/>
        </p:nvSpPr>
        <p:spPr>
          <a:xfrm>
            <a:off x="790950" y="3793750"/>
            <a:ext cx="7562100" cy="6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Clr>
                <a:schemeClr val="dk1"/>
              </a:buClr>
              <a:buSzPts val="1100"/>
              <a:buFont typeface="Arial"/>
              <a:buNone/>
            </a:pPr>
            <a:r>
              <a:rPr lang="en" sz="1600" b="1">
                <a:solidFill>
                  <a:schemeClr val="dk1"/>
                </a:solidFill>
                <a:latin typeface="Proxima Nova"/>
                <a:ea typeface="Proxima Nova"/>
                <a:cs typeface="Proxima Nova"/>
                <a:sym typeface="Proxima Nova"/>
              </a:rPr>
              <a:t>Data gathered with JavaScript from a </a:t>
            </a:r>
            <a:r>
              <a:rPr lang="en" sz="1600" b="1">
                <a:solidFill>
                  <a:schemeClr val="dk1"/>
                </a:solidFill>
                <a:latin typeface="Inconsolata"/>
                <a:ea typeface="Inconsolata"/>
                <a:cs typeface="Inconsolata"/>
                <a:sym typeface="Inconsolata"/>
              </a:rPr>
              <a:t>number</a:t>
            </a:r>
            <a:r>
              <a:rPr lang="en" sz="1600" b="1">
                <a:solidFill>
                  <a:schemeClr val="dk1"/>
                </a:solidFill>
                <a:latin typeface="Proxima Nova"/>
                <a:ea typeface="Proxima Nova"/>
                <a:cs typeface="Proxima Nova"/>
                <a:sym typeface="Proxima Nova"/>
              </a:rPr>
              <a:t> input will be in the form of a string! You may have to typecast the value into a </a:t>
            </a:r>
            <a:r>
              <a:rPr lang="en" sz="1600" b="1">
                <a:solidFill>
                  <a:schemeClr val="dk1"/>
                </a:solidFill>
                <a:latin typeface="Inconsolata"/>
                <a:ea typeface="Inconsolata"/>
                <a:cs typeface="Inconsolata"/>
                <a:sym typeface="Inconsolata"/>
              </a:rPr>
              <a:t>number</a:t>
            </a:r>
            <a:r>
              <a:rPr lang="en" sz="1600" b="1">
                <a:solidFill>
                  <a:schemeClr val="dk1"/>
                </a:solidFill>
                <a:latin typeface="Proxima Nova"/>
                <a:ea typeface="Proxima Nova"/>
                <a:cs typeface="Proxima Nova"/>
                <a:sym typeface="Proxima Nova"/>
              </a:rPr>
              <a:t> type.</a:t>
            </a:r>
            <a:endParaRPr sz="1600" b="1">
              <a:latin typeface="Proxima Nova"/>
              <a:ea typeface="Proxima Nova"/>
              <a:cs typeface="Proxima Nova"/>
              <a:sym typeface="Proxima Nova"/>
            </a:endParaRPr>
          </a:p>
        </p:txBody>
      </p:sp>
      <p:pic>
        <p:nvPicPr>
          <p:cNvPr id="719" name="Google Shape;719;p85"/>
          <p:cNvPicPr preferRelativeResize="0"/>
          <p:nvPr/>
        </p:nvPicPr>
        <p:blipFill>
          <a:blip r:embed="rId3">
            <a:alphaModFix/>
          </a:blip>
          <a:stretch>
            <a:fillRect/>
          </a:stretch>
        </p:blipFill>
        <p:spPr>
          <a:xfrm>
            <a:off x="334075" y="3880875"/>
            <a:ext cx="486662" cy="486662"/>
          </a:xfrm>
          <a:prstGeom prst="rect">
            <a:avLst/>
          </a:prstGeom>
          <a:noFill/>
          <a:ln>
            <a:noFill/>
          </a:ln>
        </p:spPr>
      </p:pic>
      <p:sp>
        <p:nvSpPr>
          <p:cNvPr id="720" name="Google Shape;720;p85"/>
          <p:cNvSpPr/>
          <p:nvPr/>
        </p:nvSpPr>
        <p:spPr>
          <a:xfrm>
            <a:off x="545200" y="947400"/>
            <a:ext cx="8013000" cy="24546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b="1">
                <a:latin typeface="Inconsolata"/>
                <a:ea typeface="Inconsolata"/>
                <a:cs typeface="Inconsolata"/>
                <a:sym typeface="Inconsolata"/>
              </a:rPr>
              <a:t>&lt;form&gt;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&lt;fieldset&gt;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&lt;legend&gt;Form Title&lt;/legend&gt;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&lt;input </a:t>
            </a:r>
            <a:r>
              <a:rPr lang="en" sz="1800" b="1">
                <a:solidFill>
                  <a:schemeClr val="dk2"/>
                </a:solidFill>
                <a:latin typeface="Inconsolata"/>
                <a:ea typeface="Inconsolata"/>
                <a:cs typeface="Inconsolata"/>
                <a:sym typeface="Inconsolata"/>
              </a:rPr>
              <a:t>type="text"</a:t>
            </a:r>
            <a:r>
              <a:rPr lang="en" sz="1800" b="1">
                <a:latin typeface="Inconsolata"/>
                <a:ea typeface="Inconsolata"/>
                <a:cs typeface="Inconsolata"/>
                <a:sym typeface="Inconsolata"/>
              </a:rPr>
              <a:t> id="username"&gt;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&lt;input </a:t>
            </a:r>
            <a:r>
              <a:rPr lang="en" sz="1800" b="1">
                <a:solidFill>
                  <a:schemeClr val="lt2"/>
                </a:solidFill>
                <a:latin typeface="Inconsolata"/>
                <a:ea typeface="Inconsolata"/>
                <a:cs typeface="Inconsolata"/>
                <a:sym typeface="Inconsolata"/>
              </a:rPr>
              <a:t>type="number"</a:t>
            </a:r>
            <a:r>
              <a:rPr lang="en" sz="1800" b="1">
                <a:latin typeface="Inconsolata"/>
                <a:ea typeface="Inconsolata"/>
                <a:cs typeface="Inconsolata"/>
                <a:sym typeface="Inconsolata"/>
              </a:rPr>
              <a:t> id="age"&gt;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&lt;input type="submit" value="Submit this form!"&gt;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&lt;/fieldset&gt;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&lt;/form&gt;</a:t>
            </a:r>
            <a:endParaRPr sz="1800" b="1">
              <a:latin typeface="Inconsolata"/>
              <a:ea typeface="Inconsolata"/>
              <a:cs typeface="Inconsolata"/>
              <a:sym typeface="Inconsolata"/>
            </a:endParaRPr>
          </a:p>
        </p:txBody>
      </p:sp>
      <p:sp>
        <p:nvSpPr>
          <p:cNvPr id="721" name="Google Shape;721;p8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text</a:t>
            </a:r>
            <a:r>
              <a:rPr lang="en"/>
              <a:t> and </a:t>
            </a:r>
            <a:r>
              <a:rPr lang="en">
                <a:latin typeface="Inconsolata"/>
                <a:ea typeface="Inconsolata"/>
                <a:cs typeface="Inconsolata"/>
                <a:sym typeface="Inconsolata"/>
              </a:rPr>
              <a:t>number</a:t>
            </a:r>
            <a:r>
              <a:rPr lang="en"/>
              <a:t> Inputs</a:t>
            </a:r>
            <a:endParaRPr/>
          </a:p>
        </p:txBody>
      </p:sp>
      <p:sp>
        <p:nvSpPr>
          <p:cNvPr id="722" name="Google Shape;722;p8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723" name="Google Shape;723;p8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86"/>
          <p:cNvSpPr/>
          <p:nvPr/>
        </p:nvSpPr>
        <p:spPr>
          <a:xfrm>
            <a:off x="545200" y="947400"/>
            <a:ext cx="8013000" cy="10011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b="1">
                <a:latin typeface="Inconsolata"/>
                <a:ea typeface="Inconsolata"/>
                <a:cs typeface="Inconsolata"/>
                <a:sym typeface="Inconsolata"/>
              </a:rPr>
              <a:t>&lt;textarea placeholder="Write something here"&gt;&lt;/textarea&gt;</a:t>
            </a:r>
            <a:endParaRPr sz="1800" b="1">
              <a:latin typeface="Inconsolata"/>
              <a:ea typeface="Inconsolata"/>
              <a:cs typeface="Inconsolata"/>
              <a:sym typeface="Inconsolata"/>
            </a:endParaRPr>
          </a:p>
        </p:txBody>
      </p:sp>
      <p:sp>
        <p:nvSpPr>
          <p:cNvPr id="729" name="Google Shape;729;p86"/>
          <p:cNvSpPr txBox="1">
            <a:spLocks noGrp="1"/>
          </p:cNvSpPr>
          <p:nvPr>
            <p:ph type="body" idx="4294967295"/>
          </p:nvPr>
        </p:nvSpPr>
        <p:spPr>
          <a:xfrm>
            <a:off x="457200" y="2105600"/>
            <a:ext cx="8219100" cy="204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a:solidFill>
                  <a:schemeClr val="dk1"/>
                </a:solidFill>
              </a:rPr>
              <a:t>This creates a really big area of text that users can fill in. Although you may see this done in examples, don't size it with HTML attributes — please use CSS! </a:t>
            </a:r>
            <a:endParaRPr>
              <a:solidFill>
                <a:schemeClr val="dk1"/>
              </a:solidFill>
            </a:endParaRPr>
          </a:p>
        </p:txBody>
      </p:sp>
      <p:sp>
        <p:nvSpPr>
          <p:cNvPr id="730" name="Google Shape;730;p8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&lt;textarea&gt;</a:t>
            </a:r>
            <a:endParaRPr>
              <a:latin typeface="Inconsolata"/>
              <a:ea typeface="Inconsolata"/>
              <a:cs typeface="Inconsolata"/>
              <a:sym typeface="Inconsolata"/>
            </a:endParaRPr>
          </a:p>
        </p:txBody>
      </p:sp>
      <p:sp>
        <p:nvSpPr>
          <p:cNvPr id="731" name="Google Shape;731;p8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732" name="Google Shape;732;p8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7"/>
          <p:cNvSpPr/>
          <p:nvPr/>
        </p:nvSpPr>
        <p:spPr>
          <a:xfrm>
            <a:off x="545200" y="947400"/>
            <a:ext cx="8013000" cy="22221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b="1">
                <a:latin typeface="Inconsolata"/>
                <a:ea typeface="Inconsolata"/>
                <a:cs typeface="Inconsolata"/>
                <a:sym typeface="Inconsolata"/>
              </a:rPr>
              <a:t>&lt;select id="plays-of-shakespeare"&gt;</a:t>
            </a:r>
            <a:endParaRPr b="1">
              <a:latin typeface="Inconsolata"/>
              <a:ea typeface="Inconsolata"/>
              <a:cs typeface="Inconsolata"/>
              <a:sym typeface="Inconsolata"/>
            </a:endParaRPr>
          </a:p>
          <a:p>
            <a:pPr marL="457200" lvl="0" indent="0" algn="l" rtl="0">
              <a:spcBef>
                <a:spcPts val="0"/>
              </a:spcBef>
              <a:spcAft>
                <a:spcPts val="0"/>
              </a:spcAft>
              <a:buNone/>
            </a:pPr>
            <a:r>
              <a:rPr lang="en" b="1">
                <a:latin typeface="Inconsolata"/>
                <a:ea typeface="Inconsolata"/>
                <a:cs typeface="Inconsolata"/>
                <a:sym typeface="Inconsolata"/>
              </a:rPr>
              <a:t>  &lt;optgroup label="Dramas"&gt;</a:t>
            </a:r>
            <a:endParaRPr b="1">
              <a:latin typeface="Inconsolata"/>
              <a:ea typeface="Inconsolata"/>
              <a:cs typeface="Inconsolata"/>
              <a:sym typeface="Inconsolata"/>
            </a:endParaRPr>
          </a:p>
          <a:p>
            <a:pPr marL="457200" lvl="0" indent="0" algn="l" rtl="0">
              <a:spcBef>
                <a:spcPts val="0"/>
              </a:spcBef>
              <a:spcAft>
                <a:spcPts val="0"/>
              </a:spcAft>
              <a:buNone/>
            </a:pPr>
            <a:r>
              <a:rPr lang="en" b="1">
                <a:latin typeface="Inconsolata"/>
                <a:ea typeface="Inconsolata"/>
                <a:cs typeface="Inconsolata"/>
                <a:sym typeface="Inconsolata"/>
              </a:rPr>
              <a:t>    &lt;option value=”king-lear”&gt;King Lear&lt;/option&gt;</a:t>
            </a:r>
            <a:endParaRPr b="1">
              <a:latin typeface="Inconsolata"/>
              <a:ea typeface="Inconsolata"/>
              <a:cs typeface="Inconsolata"/>
              <a:sym typeface="Inconsolata"/>
            </a:endParaRPr>
          </a:p>
          <a:p>
            <a:pPr marL="457200" lvl="0" indent="0" algn="l" rtl="0">
              <a:spcBef>
                <a:spcPts val="0"/>
              </a:spcBef>
              <a:spcAft>
                <a:spcPts val="0"/>
              </a:spcAft>
              <a:buNone/>
            </a:pPr>
            <a:r>
              <a:rPr lang="en" b="1">
                <a:latin typeface="Inconsolata"/>
                <a:ea typeface="Inconsolata"/>
                <a:cs typeface="Inconsolata"/>
                <a:sym typeface="Inconsolata"/>
              </a:rPr>
              <a:t>    &lt;option value=”hamlet”&gt;Hamlet&lt;/option&gt;</a:t>
            </a:r>
            <a:endParaRPr b="1">
              <a:latin typeface="Inconsolata"/>
              <a:ea typeface="Inconsolata"/>
              <a:cs typeface="Inconsolata"/>
              <a:sym typeface="Inconsolata"/>
            </a:endParaRPr>
          </a:p>
          <a:p>
            <a:pPr marL="457200" lvl="0" indent="0" algn="l" rtl="0">
              <a:spcBef>
                <a:spcPts val="0"/>
              </a:spcBef>
              <a:spcAft>
                <a:spcPts val="0"/>
              </a:spcAft>
              <a:buNone/>
            </a:pPr>
            <a:r>
              <a:rPr lang="en" b="1">
                <a:latin typeface="Inconsolata"/>
                <a:ea typeface="Inconsolata"/>
                <a:cs typeface="Inconsolata"/>
                <a:sym typeface="Inconsolata"/>
              </a:rPr>
              <a:t>  &lt;/optgroup&gt;</a:t>
            </a:r>
            <a:endParaRPr b="1">
              <a:latin typeface="Inconsolata"/>
              <a:ea typeface="Inconsolata"/>
              <a:cs typeface="Inconsolata"/>
              <a:sym typeface="Inconsolata"/>
            </a:endParaRPr>
          </a:p>
          <a:p>
            <a:pPr marL="457200" lvl="0" indent="0" algn="l" rtl="0">
              <a:spcBef>
                <a:spcPts val="0"/>
              </a:spcBef>
              <a:spcAft>
                <a:spcPts val="0"/>
              </a:spcAft>
              <a:buNone/>
            </a:pPr>
            <a:r>
              <a:rPr lang="en" b="1">
                <a:latin typeface="Inconsolata"/>
                <a:ea typeface="Inconsolata"/>
                <a:cs typeface="Inconsolata"/>
                <a:sym typeface="Inconsolata"/>
              </a:rPr>
              <a:t>  &lt;optgroup label="Comedy"&gt;</a:t>
            </a:r>
            <a:endParaRPr b="1">
              <a:latin typeface="Inconsolata"/>
              <a:ea typeface="Inconsolata"/>
              <a:cs typeface="Inconsolata"/>
              <a:sym typeface="Inconsolata"/>
            </a:endParaRPr>
          </a:p>
          <a:p>
            <a:pPr marL="457200" lvl="0" indent="0" algn="l" rtl="0">
              <a:spcBef>
                <a:spcPts val="0"/>
              </a:spcBef>
              <a:spcAft>
                <a:spcPts val="0"/>
              </a:spcAft>
              <a:buNone/>
            </a:pPr>
            <a:r>
              <a:rPr lang="en" b="1">
                <a:latin typeface="Inconsolata"/>
                <a:ea typeface="Inconsolata"/>
                <a:cs typeface="Inconsolata"/>
                <a:sym typeface="Inconsolata"/>
              </a:rPr>
              <a:t>    &lt;option value=”midsummer”&gt;A Midsummer Night’s Dream&lt;/option&gt;</a:t>
            </a:r>
            <a:endParaRPr b="1">
              <a:latin typeface="Inconsolata"/>
              <a:ea typeface="Inconsolata"/>
              <a:cs typeface="Inconsolata"/>
              <a:sym typeface="Inconsolata"/>
            </a:endParaRPr>
          </a:p>
          <a:p>
            <a:pPr marL="457200" lvl="0" indent="0" algn="l" rtl="0">
              <a:spcBef>
                <a:spcPts val="0"/>
              </a:spcBef>
              <a:spcAft>
                <a:spcPts val="0"/>
              </a:spcAft>
              <a:buNone/>
            </a:pPr>
            <a:r>
              <a:rPr lang="en" b="1">
                <a:latin typeface="Inconsolata"/>
                <a:ea typeface="Inconsolata"/>
                <a:cs typeface="Inconsolata"/>
                <a:sym typeface="Inconsolata"/>
              </a:rPr>
              <a:t>    &lt;option value=”twelfth-night”&gt;Twelfth Night&lt;/option&gt;</a:t>
            </a:r>
            <a:endParaRPr b="1">
              <a:latin typeface="Inconsolata"/>
              <a:ea typeface="Inconsolata"/>
              <a:cs typeface="Inconsolata"/>
              <a:sym typeface="Inconsolata"/>
            </a:endParaRPr>
          </a:p>
          <a:p>
            <a:pPr marL="457200" lvl="0" indent="0" algn="l" rtl="0">
              <a:spcBef>
                <a:spcPts val="0"/>
              </a:spcBef>
              <a:spcAft>
                <a:spcPts val="0"/>
              </a:spcAft>
              <a:buNone/>
            </a:pPr>
            <a:r>
              <a:rPr lang="en" b="1">
                <a:latin typeface="Inconsolata"/>
                <a:ea typeface="Inconsolata"/>
                <a:cs typeface="Inconsolata"/>
                <a:sym typeface="Inconsolata"/>
              </a:rPr>
              <a:t>  &lt;/optgroup&gt;</a:t>
            </a:r>
            <a:endParaRPr b="1">
              <a:latin typeface="Inconsolata"/>
              <a:ea typeface="Inconsolata"/>
              <a:cs typeface="Inconsolata"/>
              <a:sym typeface="Inconsolata"/>
            </a:endParaRPr>
          </a:p>
          <a:p>
            <a:pPr marL="457200" lvl="0" indent="0" algn="l" rtl="0">
              <a:spcBef>
                <a:spcPts val="0"/>
              </a:spcBef>
              <a:spcAft>
                <a:spcPts val="0"/>
              </a:spcAft>
              <a:buNone/>
            </a:pPr>
            <a:r>
              <a:rPr lang="en" b="1">
                <a:latin typeface="Inconsolata"/>
                <a:ea typeface="Inconsolata"/>
                <a:cs typeface="Inconsolata"/>
                <a:sym typeface="Inconsolata"/>
              </a:rPr>
              <a:t>&lt;/select&gt;</a:t>
            </a:r>
            <a:endParaRPr b="1">
              <a:latin typeface="Inconsolata"/>
              <a:ea typeface="Inconsolata"/>
              <a:cs typeface="Inconsolata"/>
              <a:sym typeface="Inconsolata"/>
            </a:endParaRPr>
          </a:p>
        </p:txBody>
      </p:sp>
      <p:sp>
        <p:nvSpPr>
          <p:cNvPr id="738" name="Google Shape;738;p87"/>
          <p:cNvSpPr txBox="1">
            <a:spLocks noGrp="1"/>
          </p:cNvSpPr>
          <p:nvPr>
            <p:ph type="body" idx="4294967295"/>
          </p:nvPr>
        </p:nvSpPr>
        <p:spPr>
          <a:xfrm>
            <a:off x="457200" y="3263813"/>
            <a:ext cx="8219100" cy="10893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b="1">
                <a:solidFill>
                  <a:schemeClr val="dk1"/>
                </a:solidFill>
                <a:highlight>
                  <a:schemeClr val="accent2"/>
                </a:highlight>
                <a:latin typeface="Inconsolata"/>
                <a:ea typeface="Inconsolata"/>
                <a:cs typeface="Inconsolata"/>
                <a:sym typeface="Inconsolata"/>
              </a:rPr>
              <a:t>select</a:t>
            </a:r>
            <a:r>
              <a:rPr lang="en">
                <a:solidFill>
                  <a:schemeClr val="dk1"/>
                </a:solidFill>
              </a:rPr>
              <a:t> is for lists you click on to select an item.</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b="1">
                <a:solidFill>
                  <a:schemeClr val="dk1"/>
                </a:solidFill>
                <a:highlight>
                  <a:schemeClr val="accent2"/>
                </a:highlight>
                <a:latin typeface="Inconsolata"/>
                <a:ea typeface="Inconsolata"/>
                <a:cs typeface="Inconsolata"/>
                <a:sym typeface="Inconsolata"/>
              </a:rPr>
              <a:t>optgroup</a:t>
            </a:r>
            <a:r>
              <a:rPr lang="en">
                <a:solidFill>
                  <a:schemeClr val="dk1"/>
                </a:solidFill>
              </a:rPr>
              <a:t> is optional but useful for grouping related options.</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b="1">
                <a:solidFill>
                  <a:schemeClr val="dk1"/>
                </a:solidFill>
                <a:highlight>
                  <a:schemeClr val="accent2"/>
                </a:highlight>
                <a:latin typeface="Inconsolata"/>
                <a:ea typeface="Inconsolata"/>
                <a:cs typeface="Inconsolata"/>
                <a:sym typeface="Inconsolata"/>
              </a:rPr>
              <a:t>option</a:t>
            </a:r>
            <a:r>
              <a:rPr lang="en">
                <a:solidFill>
                  <a:schemeClr val="dk1"/>
                </a:solidFill>
              </a:rPr>
              <a:t> is an individual value a user can choose from the select list.</a:t>
            </a:r>
            <a:endParaRPr>
              <a:solidFill>
                <a:schemeClr val="dk1"/>
              </a:solidFill>
            </a:endParaRPr>
          </a:p>
        </p:txBody>
      </p:sp>
      <p:sp>
        <p:nvSpPr>
          <p:cNvPr id="739" name="Google Shape;739;p8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&lt;select&gt;</a:t>
            </a:r>
            <a:endParaRPr>
              <a:latin typeface="Inconsolata"/>
              <a:ea typeface="Inconsolata"/>
              <a:cs typeface="Inconsolata"/>
              <a:sym typeface="Inconsolata"/>
            </a:endParaRPr>
          </a:p>
        </p:txBody>
      </p:sp>
      <p:sp>
        <p:nvSpPr>
          <p:cNvPr id="740" name="Google Shape;740;p8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
        <p:nvSpPr>
          <p:cNvPr id="741" name="Google Shape;741;p8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88"/>
          <p:cNvSpPr/>
          <p:nvPr/>
        </p:nvSpPr>
        <p:spPr>
          <a:xfrm>
            <a:off x="545200" y="947400"/>
            <a:ext cx="8013000" cy="1321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b="1">
                <a:latin typeface="Inconsolata"/>
                <a:ea typeface="Inconsolata"/>
                <a:cs typeface="Inconsolata"/>
                <a:sym typeface="Inconsolata"/>
              </a:rPr>
              <a:t>&lt;div class="checkbox"&gt;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&lt;input type="checkbox" id="vip-upgrade"&gt;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&lt;label for="vip-upgrade"&gt;VIP upgrade&lt;/label&gt;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&lt;/div&gt;</a:t>
            </a:r>
            <a:endParaRPr sz="1800" b="1">
              <a:latin typeface="Inconsolata"/>
              <a:ea typeface="Inconsolata"/>
              <a:cs typeface="Inconsolata"/>
              <a:sym typeface="Inconsolata"/>
            </a:endParaRPr>
          </a:p>
        </p:txBody>
      </p:sp>
      <p:sp>
        <p:nvSpPr>
          <p:cNvPr id="747" name="Google Shape;747;p88"/>
          <p:cNvSpPr txBox="1">
            <a:spLocks noGrp="1"/>
          </p:cNvSpPr>
          <p:nvPr>
            <p:ph type="body" idx="4294967295"/>
          </p:nvPr>
        </p:nvSpPr>
        <p:spPr>
          <a:xfrm>
            <a:off x="457200" y="2390750"/>
            <a:ext cx="8219100" cy="2150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Inconsolata"/>
                <a:ea typeface="Inconsolata"/>
                <a:cs typeface="Inconsolata"/>
                <a:sym typeface="Inconsolata"/>
              </a:rPr>
              <a:t>checkbox</a:t>
            </a:r>
            <a:r>
              <a:rPr lang="en">
                <a:solidFill>
                  <a:schemeClr val="dk1"/>
                </a:solidFill>
              </a:rPr>
              <a:t> inputs can either be “on” or “off,” depending on whether the user </a:t>
            </a:r>
            <a:br>
              <a:rPr lang="en">
                <a:solidFill>
                  <a:schemeClr val="dk1"/>
                </a:solidFill>
              </a:rPr>
            </a:br>
            <a:r>
              <a:rPr lang="en">
                <a:solidFill>
                  <a:schemeClr val="dk1"/>
                </a:solidFill>
              </a:rPr>
              <a:t>has clicked them.</a:t>
            </a:r>
            <a:endParaRPr>
              <a:solidFill>
                <a:schemeClr val="dk1"/>
              </a:solidFill>
            </a:endParaRPr>
          </a:p>
          <a:p>
            <a:pPr marL="0" lvl="0" indent="0" algn="l" rtl="0">
              <a:lnSpc>
                <a:spcPct val="115000"/>
              </a:lnSpc>
              <a:spcBef>
                <a:spcPts val="1000"/>
              </a:spcBef>
              <a:spcAft>
                <a:spcPts val="1000"/>
              </a:spcAft>
              <a:buNone/>
            </a:pPr>
            <a:r>
              <a:rPr lang="en">
                <a:solidFill>
                  <a:schemeClr val="dk1"/>
                </a:solidFill>
              </a:rPr>
              <a:t>You have to put labels after checkboxes for them to make any sense, otherwise they’re just floating squares in your form.</a:t>
            </a:r>
            <a:br>
              <a:rPr lang="en">
                <a:solidFill>
                  <a:schemeClr val="dk1"/>
                </a:solidFill>
              </a:rPr>
            </a:br>
            <a:endParaRPr>
              <a:solidFill>
                <a:schemeClr val="dk1"/>
              </a:solidFill>
            </a:endParaRPr>
          </a:p>
        </p:txBody>
      </p:sp>
      <p:sp>
        <p:nvSpPr>
          <p:cNvPr id="748" name="Google Shape;748;p8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Checkboxes</a:t>
            </a:r>
            <a:endParaRPr/>
          </a:p>
        </p:txBody>
      </p:sp>
      <p:sp>
        <p:nvSpPr>
          <p:cNvPr id="749" name="Google Shape;749;p8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r>
              <a:rPr lang="en"/>
              <a:t> | © 2020 General Assembly</a:t>
            </a:r>
            <a:endParaRPr/>
          </a:p>
        </p:txBody>
      </p:sp>
      <p:sp>
        <p:nvSpPr>
          <p:cNvPr id="750" name="Google Shape;750;p8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89"/>
          <p:cNvSpPr/>
          <p:nvPr/>
        </p:nvSpPr>
        <p:spPr>
          <a:xfrm>
            <a:off x="545200" y="947400"/>
            <a:ext cx="8013000" cy="22221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600" b="1">
                <a:latin typeface="Inconsolata"/>
                <a:ea typeface="Inconsolata"/>
                <a:cs typeface="Inconsolata"/>
                <a:sym typeface="Inconsolata"/>
              </a:rPr>
              <a:t>&lt;div class="radio"&gt;</a:t>
            </a:r>
            <a:endParaRPr sz="1600" b="1">
              <a:latin typeface="Inconsolata"/>
              <a:ea typeface="Inconsolata"/>
              <a:cs typeface="Inconsolata"/>
              <a:sym typeface="Inconsolata"/>
            </a:endParaRPr>
          </a:p>
          <a:p>
            <a:pPr marL="457200" lvl="0" indent="0" algn="l" rtl="0">
              <a:spcBef>
                <a:spcPts val="0"/>
              </a:spcBef>
              <a:spcAft>
                <a:spcPts val="0"/>
              </a:spcAft>
              <a:buNone/>
            </a:pPr>
            <a:r>
              <a:rPr lang="en" sz="1600" b="1">
                <a:latin typeface="Inconsolata"/>
                <a:ea typeface="Inconsolata"/>
                <a:cs typeface="Inconsolata"/>
                <a:sym typeface="Inconsolata"/>
              </a:rPr>
              <a:t>  &lt;input type="radio" id="radio1" name="quality-feedback"&gt;</a:t>
            </a:r>
            <a:endParaRPr sz="1600" b="1">
              <a:latin typeface="Inconsolata"/>
              <a:ea typeface="Inconsolata"/>
              <a:cs typeface="Inconsolata"/>
              <a:sym typeface="Inconsolata"/>
            </a:endParaRPr>
          </a:p>
          <a:p>
            <a:pPr marL="457200" lvl="0" indent="0" algn="l" rtl="0">
              <a:spcBef>
                <a:spcPts val="0"/>
              </a:spcBef>
              <a:spcAft>
                <a:spcPts val="0"/>
              </a:spcAft>
              <a:buNone/>
            </a:pPr>
            <a:r>
              <a:rPr lang="en" sz="1600" b="1">
                <a:latin typeface="Inconsolata"/>
                <a:ea typeface="Inconsolata"/>
                <a:cs typeface="Inconsolata"/>
                <a:sym typeface="Inconsolata"/>
              </a:rPr>
              <a:t>  &lt;label for="radio1"&gt;&lt;span&gt;Good&lt;/span&gt;&lt;/label&gt;</a:t>
            </a:r>
            <a:endParaRPr sz="1600" b="1">
              <a:latin typeface="Inconsolata"/>
              <a:ea typeface="Inconsolata"/>
              <a:cs typeface="Inconsolata"/>
              <a:sym typeface="Inconsolata"/>
            </a:endParaRPr>
          </a:p>
          <a:p>
            <a:pPr marL="457200" lvl="0" indent="0" algn="l" rtl="0">
              <a:spcBef>
                <a:spcPts val="0"/>
              </a:spcBef>
              <a:spcAft>
                <a:spcPts val="0"/>
              </a:spcAft>
              <a:buNone/>
            </a:pPr>
            <a:r>
              <a:rPr lang="en" sz="1600" b="1">
                <a:latin typeface="Inconsolata"/>
                <a:ea typeface="Inconsolata"/>
                <a:cs typeface="Inconsolata"/>
                <a:sym typeface="Inconsolata"/>
              </a:rPr>
              <a:t>&lt;/div&gt;</a:t>
            </a:r>
            <a:endParaRPr sz="1600" b="1">
              <a:latin typeface="Inconsolata"/>
              <a:ea typeface="Inconsolata"/>
              <a:cs typeface="Inconsolata"/>
              <a:sym typeface="Inconsolata"/>
            </a:endParaRPr>
          </a:p>
          <a:p>
            <a:pPr marL="457200" lvl="0" indent="0" algn="l" rtl="0">
              <a:spcBef>
                <a:spcPts val="0"/>
              </a:spcBef>
              <a:spcAft>
                <a:spcPts val="0"/>
              </a:spcAft>
              <a:buNone/>
            </a:pPr>
            <a:r>
              <a:rPr lang="en" sz="1600" b="1">
                <a:latin typeface="Inconsolata"/>
                <a:ea typeface="Inconsolata"/>
                <a:cs typeface="Inconsolata"/>
                <a:sym typeface="Inconsolata"/>
              </a:rPr>
              <a:t>&lt;div class="radio"&gt;</a:t>
            </a:r>
            <a:endParaRPr sz="1600" b="1">
              <a:latin typeface="Inconsolata"/>
              <a:ea typeface="Inconsolata"/>
              <a:cs typeface="Inconsolata"/>
              <a:sym typeface="Inconsolata"/>
            </a:endParaRPr>
          </a:p>
          <a:p>
            <a:pPr marL="457200" lvl="0" indent="0" algn="l" rtl="0">
              <a:spcBef>
                <a:spcPts val="0"/>
              </a:spcBef>
              <a:spcAft>
                <a:spcPts val="0"/>
              </a:spcAft>
              <a:buNone/>
            </a:pPr>
            <a:r>
              <a:rPr lang="en" sz="1600" b="1">
                <a:latin typeface="Inconsolata"/>
                <a:ea typeface="Inconsolata"/>
                <a:cs typeface="Inconsolata"/>
                <a:sym typeface="Inconsolata"/>
              </a:rPr>
              <a:t>  &lt;input type="radio" id="radio2" name="quality-feedback"&gt;</a:t>
            </a:r>
            <a:endParaRPr sz="1600" b="1">
              <a:latin typeface="Inconsolata"/>
              <a:ea typeface="Inconsolata"/>
              <a:cs typeface="Inconsolata"/>
              <a:sym typeface="Inconsolata"/>
            </a:endParaRPr>
          </a:p>
          <a:p>
            <a:pPr marL="457200" lvl="0" indent="0" algn="l" rtl="0">
              <a:spcBef>
                <a:spcPts val="0"/>
              </a:spcBef>
              <a:spcAft>
                <a:spcPts val="0"/>
              </a:spcAft>
              <a:buNone/>
            </a:pPr>
            <a:r>
              <a:rPr lang="en" sz="1600" b="1">
                <a:latin typeface="Inconsolata"/>
                <a:ea typeface="Inconsolata"/>
                <a:cs typeface="Inconsolata"/>
                <a:sym typeface="Inconsolata"/>
              </a:rPr>
              <a:t>  &lt;label for="radio2"&gt;&lt;span&gt;Bad&lt;/span&gt;&lt;/label&gt;</a:t>
            </a:r>
            <a:endParaRPr sz="1600" b="1">
              <a:latin typeface="Inconsolata"/>
              <a:ea typeface="Inconsolata"/>
              <a:cs typeface="Inconsolata"/>
              <a:sym typeface="Inconsolata"/>
            </a:endParaRPr>
          </a:p>
          <a:p>
            <a:pPr marL="457200" lvl="0" indent="0" algn="l" rtl="0">
              <a:spcBef>
                <a:spcPts val="0"/>
              </a:spcBef>
              <a:spcAft>
                <a:spcPts val="0"/>
              </a:spcAft>
              <a:buNone/>
            </a:pPr>
            <a:r>
              <a:rPr lang="en" sz="1600" b="1">
                <a:latin typeface="Inconsolata"/>
                <a:ea typeface="Inconsolata"/>
                <a:cs typeface="Inconsolata"/>
                <a:sym typeface="Inconsolata"/>
              </a:rPr>
              <a:t>&lt;/div&gt;</a:t>
            </a:r>
            <a:endParaRPr sz="1600" b="1">
              <a:latin typeface="Inconsolata"/>
              <a:ea typeface="Inconsolata"/>
              <a:cs typeface="Inconsolata"/>
              <a:sym typeface="Inconsolata"/>
            </a:endParaRPr>
          </a:p>
        </p:txBody>
      </p:sp>
      <p:sp>
        <p:nvSpPr>
          <p:cNvPr id="756" name="Google Shape;756;p89"/>
          <p:cNvSpPr txBox="1">
            <a:spLocks noGrp="1"/>
          </p:cNvSpPr>
          <p:nvPr>
            <p:ph type="body" idx="4294967295"/>
          </p:nvPr>
        </p:nvSpPr>
        <p:spPr>
          <a:xfrm>
            <a:off x="457200" y="3263825"/>
            <a:ext cx="8219100" cy="929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b="1">
                <a:solidFill>
                  <a:schemeClr val="dk1"/>
                </a:solidFill>
              </a:rPr>
              <a:t>Radio buttons</a:t>
            </a:r>
            <a:r>
              <a:rPr lang="en">
                <a:solidFill>
                  <a:schemeClr val="dk1"/>
                </a:solidFill>
              </a:rPr>
              <a:t> are very similar to checkboxes but function as a group with the </a:t>
            </a:r>
            <a:r>
              <a:rPr lang="en" b="1">
                <a:solidFill>
                  <a:schemeClr val="dk1"/>
                </a:solidFill>
                <a:latin typeface="Inconsolata"/>
                <a:ea typeface="Inconsolata"/>
                <a:cs typeface="Inconsolata"/>
                <a:sym typeface="Inconsolata"/>
              </a:rPr>
              <a:t>name</a:t>
            </a:r>
            <a:r>
              <a:rPr lang="en">
                <a:solidFill>
                  <a:schemeClr val="dk1"/>
                </a:solidFill>
              </a:rPr>
              <a:t> attribute. Users can only choose one option among </a:t>
            </a:r>
            <a:r>
              <a:rPr lang="en" b="1">
                <a:solidFill>
                  <a:schemeClr val="dk1"/>
                </a:solidFill>
                <a:latin typeface="Inconsolata"/>
                <a:ea typeface="Inconsolata"/>
                <a:cs typeface="Inconsolata"/>
                <a:sym typeface="Inconsolata"/>
              </a:rPr>
              <a:t>radio</a:t>
            </a:r>
            <a:r>
              <a:rPr lang="en">
                <a:solidFill>
                  <a:schemeClr val="dk1"/>
                </a:solidFill>
              </a:rPr>
              <a:t> inputs with the same name.</a:t>
            </a:r>
            <a:endParaRPr>
              <a:solidFill>
                <a:schemeClr val="dk1"/>
              </a:solidFill>
            </a:endParaRPr>
          </a:p>
        </p:txBody>
      </p:sp>
      <p:sp>
        <p:nvSpPr>
          <p:cNvPr id="757" name="Google Shape;757;p8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Radio Buttons</a:t>
            </a:r>
            <a:endParaRPr/>
          </a:p>
        </p:txBody>
      </p:sp>
      <p:sp>
        <p:nvSpPr>
          <p:cNvPr id="758" name="Google Shape;758;p8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
        <p:nvSpPr>
          <p:cNvPr id="759" name="Google Shape;759;p8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90"/>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Styling Forms</a:t>
            </a:r>
            <a:endParaRPr/>
          </a:p>
        </p:txBody>
      </p:sp>
      <p:sp>
        <p:nvSpPr>
          <p:cNvPr id="765" name="Google Shape;765;p90"/>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91"/>
          <p:cNvSpPr/>
          <p:nvPr/>
        </p:nvSpPr>
        <p:spPr>
          <a:xfrm>
            <a:off x="545200" y="947400"/>
            <a:ext cx="8013000" cy="2366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b="1">
                <a:latin typeface="Inconsolata"/>
                <a:ea typeface="Inconsolata"/>
                <a:cs typeface="Inconsolata"/>
                <a:sym typeface="Inconsolata"/>
              </a:rPr>
              <a:t>input[type=text] {</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margin: 25px 0;</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a:t>
            </a:r>
            <a:endParaRPr sz="1800" b="1">
              <a:latin typeface="Inconsolata"/>
              <a:ea typeface="Inconsolata"/>
              <a:cs typeface="Inconsolata"/>
              <a:sym typeface="Inconsolata"/>
            </a:endParaRPr>
          </a:p>
          <a:p>
            <a:pPr marL="457200" lvl="0" indent="0" algn="l" rtl="0">
              <a:spcBef>
                <a:spcPts val="0"/>
              </a:spcBef>
              <a:spcAft>
                <a:spcPts val="0"/>
              </a:spcAft>
              <a:buNone/>
            </a:pP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input[type="text"] {</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margin: 25px 0;</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a:t>
            </a:r>
            <a:endParaRPr sz="1800" b="1">
              <a:latin typeface="Inconsolata"/>
              <a:ea typeface="Inconsolata"/>
              <a:cs typeface="Inconsolata"/>
              <a:sym typeface="Inconsolata"/>
            </a:endParaRPr>
          </a:p>
        </p:txBody>
      </p:sp>
      <p:sp>
        <p:nvSpPr>
          <p:cNvPr id="771" name="Google Shape;771;p9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CSS Selector: Attributes</a:t>
            </a:r>
            <a:endParaRPr/>
          </a:p>
        </p:txBody>
      </p:sp>
      <p:sp>
        <p:nvSpPr>
          <p:cNvPr id="772" name="Google Shape;772;p9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
        <p:nvSpPr>
          <p:cNvPr id="773" name="Google Shape;773;p9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3"/>
          <p:cNvSpPr txBox="1">
            <a:spLocks noGrp="1"/>
          </p:cNvSpPr>
          <p:nvPr>
            <p:ph type="body" idx="4294967295"/>
          </p:nvPr>
        </p:nvSpPr>
        <p:spPr>
          <a:xfrm>
            <a:off x="565775" y="1249850"/>
            <a:ext cx="5426100" cy="294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a:solidFill>
                  <a:schemeClr val="dk1"/>
                </a:solidFill>
              </a:rPr>
              <a:t>Use HTML forms to collect input from users.</a:t>
            </a:r>
            <a:endParaRPr sz="1600">
              <a:solidFill>
                <a:schemeClr val="dk1"/>
              </a:solidFill>
            </a:endParaRPr>
          </a:p>
          <a:p>
            <a:pPr marL="457200" marR="0" lvl="0" indent="-330200" algn="l" rtl="0">
              <a:lnSpc>
                <a:spcPct val="115000"/>
              </a:lnSpc>
              <a:spcBef>
                <a:spcPts val="700"/>
              </a:spcBef>
              <a:spcAft>
                <a:spcPts val="700"/>
              </a:spcAft>
              <a:buClr>
                <a:schemeClr val="dk1"/>
              </a:buClr>
              <a:buSzPts val="1600"/>
              <a:buChar char="●"/>
            </a:pPr>
            <a:r>
              <a:rPr lang="en" sz="1600">
                <a:solidFill>
                  <a:schemeClr val="dk1"/>
                </a:solidFill>
              </a:rPr>
              <a:t>Respond to form submission events to perform validation checks.</a:t>
            </a:r>
            <a:endParaRPr sz="1600">
              <a:solidFill>
                <a:schemeClr val="dk1"/>
              </a:solidFill>
            </a:endParaRPr>
          </a:p>
        </p:txBody>
      </p:sp>
      <p:sp>
        <p:nvSpPr>
          <p:cNvPr id="612" name="Google Shape;612;p7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613" name="Google Shape;613;p73"/>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614" name="Google Shape;614;p73"/>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Today’s Learning Objectives</a:t>
            </a:r>
            <a:endParaRPr sz="2400" b="1">
              <a:latin typeface="Proxima Nova"/>
              <a:ea typeface="Proxima Nova"/>
              <a:cs typeface="Proxima Nova"/>
              <a:sym typeface="Proxima Nova"/>
            </a:endParaRPr>
          </a:p>
        </p:txBody>
      </p:sp>
      <p:sp>
        <p:nvSpPr>
          <p:cNvPr id="615" name="Google Shape;615;p7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6" name="Google Shape;616;p7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r>
              <a:rPr lang="en"/>
              <a:t> | © 2020 General Assembly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92"/>
          <p:cNvSpPr/>
          <p:nvPr/>
        </p:nvSpPr>
        <p:spPr>
          <a:xfrm>
            <a:off x="545200" y="947400"/>
            <a:ext cx="8013000" cy="12912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b="1">
                <a:latin typeface="Inconsolata"/>
                <a:ea typeface="Inconsolata"/>
                <a:cs typeface="Inconsolata"/>
                <a:sym typeface="Inconsolata"/>
              </a:rPr>
              <a:t>textarea:focus {</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outline: none;</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a:t>
            </a:r>
            <a:endParaRPr sz="1800" b="1">
              <a:latin typeface="Inconsolata"/>
              <a:ea typeface="Inconsolata"/>
              <a:cs typeface="Inconsolata"/>
              <a:sym typeface="Inconsolata"/>
            </a:endParaRPr>
          </a:p>
        </p:txBody>
      </p:sp>
      <p:sp>
        <p:nvSpPr>
          <p:cNvPr id="779" name="Google Shape;779;p92"/>
          <p:cNvSpPr txBox="1">
            <a:spLocks noGrp="1"/>
          </p:cNvSpPr>
          <p:nvPr>
            <p:ph type="body" idx="4294967295"/>
          </p:nvPr>
        </p:nvSpPr>
        <p:spPr>
          <a:xfrm>
            <a:off x="457200" y="2345625"/>
            <a:ext cx="8219100" cy="1847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000"/>
              </a:spcAft>
              <a:buNone/>
            </a:pPr>
            <a:r>
              <a:rPr lang="en">
                <a:solidFill>
                  <a:schemeClr val="dk1"/>
                </a:solidFill>
              </a:rPr>
              <a:t>There may be cases where you want to style what it looks like when a user </a:t>
            </a:r>
            <a:br>
              <a:rPr lang="en">
                <a:solidFill>
                  <a:schemeClr val="dk1"/>
                </a:solidFill>
              </a:rPr>
            </a:br>
            <a:r>
              <a:rPr lang="en">
                <a:solidFill>
                  <a:schemeClr val="dk1"/>
                </a:solidFill>
              </a:rPr>
              <a:t>is active on a field. To do so, use the </a:t>
            </a:r>
            <a:r>
              <a:rPr lang="en" b="1">
                <a:solidFill>
                  <a:schemeClr val="dk1"/>
                </a:solidFill>
                <a:latin typeface="Inconsolata"/>
                <a:ea typeface="Inconsolata"/>
                <a:cs typeface="Inconsolata"/>
                <a:sym typeface="Inconsolata"/>
              </a:rPr>
              <a:t>:focus</a:t>
            </a:r>
            <a:r>
              <a:rPr lang="en">
                <a:solidFill>
                  <a:schemeClr val="dk1"/>
                </a:solidFill>
              </a:rPr>
              <a:t> pseudo-selector.</a:t>
            </a:r>
            <a:endParaRPr>
              <a:solidFill>
                <a:schemeClr val="dk1"/>
              </a:solidFill>
            </a:endParaRPr>
          </a:p>
        </p:txBody>
      </p:sp>
      <p:sp>
        <p:nvSpPr>
          <p:cNvPr id="780" name="Google Shape;780;p9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:focus</a:t>
            </a:r>
            <a:endParaRPr>
              <a:latin typeface="Inconsolata"/>
              <a:ea typeface="Inconsolata"/>
              <a:cs typeface="Inconsolata"/>
              <a:sym typeface="Inconsolata"/>
            </a:endParaRPr>
          </a:p>
        </p:txBody>
      </p:sp>
      <p:sp>
        <p:nvSpPr>
          <p:cNvPr id="781" name="Google Shape;781;p9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
        <p:nvSpPr>
          <p:cNvPr id="782" name="Google Shape;782;p9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9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Styling Notes</a:t>
            </a:r>
            <a:endParaRPr/>
          </a:p>
        </p:txBody>
      </p:sp>
      <p:sp>
        <p:nvSpPr>
          <p:cNvPr id="788" name="Google Shape;788;p9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r>
              <a:rPr lang="en"/>
              <a:t> | © 2020 General Assembly</a:t>
            </a:r>
            <a:endParaRPr/>
          </a:p>
        </p:txBody>
      </p:sp>
      <p:pic>
        <p:nvPicPr>
          <p:cNvPr id="789" name="Google Shape;789;p93"/>
          <p:cNvPicPr preferRelativeResize="0"/>
          <p:nvPr/>
        </p:nvPicPr>
        <p:blipFill>
          <a:blip r:embed="rId3">
            <a:alphaModFix/>
          </a:blip>
          <a:stretch>
            <a:fillRect/>
          </a:stretch>
        </p:blipFill>
        <p:spPr>
          <a:xfrm rot="10800000">
            <a:off x="1399350" y="1123462"/>
            <a:ext cx="660249" cy="660249"/>
          </a:xfrm>
          <a:prstGeom prst="rect">
            <a:avLst/>
          </a:prstGeom>
          <a:noFill/>
          <a:ln>
            <a:noFill/>
          </a:ln>
        </p:spPr>
      </p:pic>
      <p:sp>
        <p:nvSpPr>
          <p:cNvPr id="790" name="Google Shape;790;p93"/>
          <p:cNvSpPr txBox="1"/>
          <p:nvPr/>
        </p:nvSpPr>
        <p:spPr>
          <a:xfrm>
            <a:off x="2129625" y="1054338"/>
            <a:ext cx="1351800" cy="4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latin typeface="Proxima Nova"/>
                <a:ea typeface="Proxima Nova"/>
                <a:cs typeface="Proxima Nova"/>
                <a:sym typeface="Proxima Nova"/>
              </a:rPr>
              <a:t>Don’t</a:t>
            </a:r>
            <a:endParaRPr sz="2000" b="1">
              <a:solidFill>
                <a:schemeClr val="lt2"/>
              </a:solidFill>
              <a:latin typeface="Proxima Nova"/>
              <a:ea typeface="Proxima Nova"/>
              <a:cs typeface="Proxima Nova"/>
              <a:sym typeface="Proxima Nova"/>
            </a:endParaRPr>
          </a:p>
        </p:txBody>
      </p:sp>
      <p:pic>
        <p:nvPicPr>
          <p:cNvPr id="791" name="Google Shape;791;p93"/>
          <p:cNvPicPr preferRelativeResize="0"/>
          <p:nvPr/>
        </p:nvPicPr>
        <p:blipFill>
          <a:blip r:embed="rId3">
            <a:alphaModFix/>
          </a:blip>
          <a:stretch>
            <a:fillRect/>
          </a:stretch>
        </p:blipFill>
        <p:spPr>
          <a:xfrm>
            <a:off x="5696463" y="853087"/>
            <a:ext cx="660249" cy="660249"/>
          </a:xfrm>
          <a:prstGeom prst="rect">
            <a:avLst/>
          </a:prstGeom>
          <a:noFill/>
          <a:ln>
            <a:noFill/>
          </a:ln>
        </p:spPr>
      </p:pic>
      <p:sp>
        <p:nvSpPr>
          <p:cNvPr id="792" name="Google Shape;792;p93"/>
          <p:cNvSpPr txBox="1"/>
          <p:nvPr/>
        </p:nvSpPr>
        <p:spPr>
          <a:xfrm>
            <a:off x="6477038" y="1054338"/>
            <a:ext cx="1351800" cy="4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latin typeface="Proxima Nova"/>
                <a:ea typeface="Proxima Nova"/>
                <a:cs typeface="Proxima Nova"/>
                <a:sym typeface="Proxima Nova"/>
              </a:rPr>
              <a:t>Do</a:t>
            </a:r>
            <a:endParaRPr sz="2000" b="1">
              <a:solidFill>
                <a:schemeClr val="lt2"/>
              </a:solidFill>
              <a:latin typeface="Proxima Nova"/>
              <a:ea typeface="Proxima Nova"/>
              <a:cs typeface="Proxima Nova"/>
              <a:sym typeface="Proxima Nova"/>
            </a:endParaRPr>
          </a:p>
        </p:txBody>
      </p:sp>
      <p:sp>
        <p:nvSpPr>
          <p:cNvPr id="793" name="Google Shape;793;p93"/>
          <p:cNvSpPr txBox="1"/>
          <p:nvPr/>
        </p:nvSpPr>
        <p:spPr>
          <a:xfrm>
            <a:off x="579200" y="1783725"/>
            <a:ext cx="3671400" cy="2610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Style the text boxes, checkboxes, and radio buttons themselves. You can do this, but the techniques will drive you crazy.</a:t>
            </a:r>
            <a:endParaRPr sz="1600">
              <a:solidFill>
                <a:schemeClr val="dk1"/>
              </a:solidFill>
              <a:latin typeface="Proxima Nova"/>
              <a:ea typeface="Proxima Nova"/>
              <a:cs typeface="Proxima Nova"/>
              <a:sym typeface="Proxima Nova"/>
            </a:endParaRPr>
          </a:p>
          <a:p>
            <a:pPr marL="457200" lvl="0" indent="-330200" algn="l" rtl="0">
              <a:spcBef>
                <a:spcPts val="1000"/>
              </a:spcBef>
              <a:spcAft>
                <a:spcPts val="1000"/>
              </a:spcAft>
              <a:buClr>
                <a:schemeClr val="dk1"/>
              </a:buClr>
              <a:buSzPts val="1600"/>
              <a:buFont typeface="Proxima Nova"/>
              <a:buChar char="●"/>
            </a:pPr>
            <a:r>
              <a:rPr lang="en" sz="1600">
                <a:solidFill>
                  <a:schemeClr val="dk1"/>
                </a:solidFill>
                <a:latin typeface="Proxima Nova"/>
                <a:ea typeface="Proxima Nova"/>
                <a:cs typeface="Proxima Nova"/>
                <a:sym typeface="Proxima Nova"/>
              </a:rPr>
              <a:t>Clutter the form with too many images or animations. Forms are supposed to make interactions with web applications simple and clear.</a:t>
            </a:r>
            <a:endParaRPr sz="1600">
              <a:solidFill>
                <a:schemeClr val="dk1"/>
              </a:solidFill>
              <a:latin typeface="Proxima Nova"/>
              <a:ea typeface="Proxima Nova"/>
              <a:cs typeface="Proxima Nova"/>
              <a:sym typeface="Proxima Nova"/>
            </a:endParaRPr>
          </a:p>
        </p:txBody>
      </p:sp>
      <p:sp>
        <p:nvSpPr>
          <p:cNvPr id="794" name="Google Shape;794;p93"/>
          <p:cNvSpPr txBox="1"/>
          <p:nvPr/>
        </p:nvSpPr>
        <p:spPr>
          <a:xfrm>
            <a:off x="4926950" y="1783725"/>
            <a:ext cx="3671400" cy="2610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1000"/>
              </a:spcAft>
              <a:buClr>
                <a:schemeClr val="dk1"/>
              </a:buClr>
              <a:buSzPts val="1600"/>
              <a:buFont typeface="Proxima Nova"/>
              <a:buChar char="●"/>
            </a:pPr>
            <a:r>
              <a:rPr lang="en" sz="1600">
                <a:solidFill>
                  <a:schemeClr val="dk1"/>
                </a:solidFill>
                <a:latin typeface="Proxima Nova"/>
                <a:ea typeface="Proxima Nova"/>
                <a:cs typeface="Proxima Nova"/>
                <a:sym typeface="Proxima Nova"/>
              </a:rPr>
              <a:t>Put effort into styling valid vs. invalid form submission states. Help your users by clearly communicating when a form is invalid and which fields need to be fixed.</a:t>
            </a:r>
            <a:endParaRPr sz="1600">
              <a:solidFill>
                <a:schemeClr val="dk1"/>
              </a:solidFill>
              <a:latin typeface="Proxima Nova"/>
              <a:ea typeface="Proxima Nova"/>
              <a:cs typeface="Proxima Nova"/>
              <a:sym typeface="Proxima Nova"/>
            </a:endParaRPr>
          </a:p>
        </p:txBody>
      </p:sp>
      <p:sp>
        <p:nvSpPr>
          <p:cNvPr id="795" name="Google Shape;795;p9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1" name="Google Shape;811;p95"/>
          <p:cNvSpPr txBox="1">
            <a:spLocks noGrp="1"/>
          </p:cNvSpPr>
          <p:nvPr>
            <p:ph type="title"/>
          </p:nvPr>
        </p:nvSpPr>
        <p:spPr>
          <a:xfrm>
            <a:off x="1022150" y="259688"/>
            <a:ext cx="5009400" cy="459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sz="2800"/>
              <a:t>Building &amp; Styling A Form</a:t>
            </a:r>
            <a:endParaRPr sz="2800"/>
          </a:p>
        </p:txBody>
      </p:sp>
      <p:sp>
        <p:nvSpPr>
          <p:cNvPr id="812" name="Google Shape;812;p95"/>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13" name="Google Shape;813;p9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814" name="Google Shape;814;p95"/>
          <p:cNvSpPr txBox="1">
            <a:spLocks noGrp="1"/>
          </p:cNvSpPr>
          <p:nvPr>
            <p:ph type="body" idx="1"/>
          </p:nvPr>
        </p:nvSpPr>
        <p:spPr>
          <a:xfrm>
            <a:off x="457200" y="1143000"/>
            <a:ext cx="8229600" cy="117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use this form as an example for responding to a form submission:</a:t>
            </a:r>
            <a:endParaRPr/>
          </a:p>
        </p:txBody>
      </p:sp>
      <p:sp>
        <p:nvSpPr>
          <p:cNvPr id="815" name="Google Shape;815;p9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16" name="Google Shape;816;p9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9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Forms &amp; Frameworks</a:t>
            </a:r>
            <a:endParaRPr/>
          </a:p>
        </p:txBody>
      </p:sp>
      <p:sp>
        <p:nvSpPr>
          <p:cNvPr id="822" name="Google Shape;822;p9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97"/>
          <p:cNvSpPr txBox="1">
            <a:spLocks noGrp="1"/>
          </p:cNvSpPr>
          <p:nvPr>
            <p:ph type="body" idx="4294967295"/>
          </p:nvPr>
        </p:nvSpPr>
        <p:spPr>
          <a:xfrm>
            <a:off x="565775" y="1249850"/>
            <a:ext cx="4068000" cy="2943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a:solidFill>
                  <a:schemeClr val="dk1"/>
                </a:solidFill>
              </a:rPr>
              <a:t>Frameworks provide: </a:t>
            </a:r>
            <a:endParaRPr>
              <a:solidFill>
                <a:schemeClr val="dk1"/>
              </a:solidFill>
            </a:endParaRPr>
          </a:p>
          <a:p>
            <a:pPr marL="457200" marR="0" lvl="0" indent="-342900" algn="l" rtl="0">
              <a:lnSpc>
                <a:spcPct val="115000"/>
              </a:lnSpc>
              <a:spcBef>
                <a:spcPts val="700"/>
              </a:spcBef>
              <a:spcAft>
                <a:spcPts val="0"/>
              </a:spcAft>
              <a:buClr>
                <a:schemeClr val="dk1"/>
              </a:buClr>
              <a:buSzPts val="1800"/>
              <a:buChar char="●"/>
            </a:pPr>
            <a:r>
              <a:rPr lang="en">
                <a:solidFill>
                  <a:schemeClr val="dk1"/>
                </a:solidFill>
              </a:rPr>
              <a:t>Pre-styled form elements.</a:t>
            </a:r>
            <a:endParaRPr>
              <a:solidFill>
                <a:schemeClr val="dk1"/>
              </a:solidFill>
            </a:endParaRPr>
          </a:p>
          <a:p>
            <a:pPr marL="457200" marR="0" lvl="0" indent="-342900" algn="l" rtl="0">
              <a:lnSpc>
                <a:spcPct val="115000"/>
              </a:lnSpc>
              <a:spcBef>
                <a:spcPts val="0"/>
              </a:spcBef>
              <a:spcAft>
                <a:spcPts val="0"/>
              </a:spcAft>
              <a:buClr>
                <a:schemeClr val="dk1"/>
              </a:buClr>
              <a:buSzPts val="1800"/>
              <a:buChar char="●"/>
            </a:pPr>
            <a:r>
              <a:rPr lang="en">
                <a:solidFill>
                  <a:schemeClr val="dk1"/>
                </a:solidFill>
              </a:rPr>
              <a:t>Better layout combinations</a:t>
            </a:r>
            <a:endParaRPr>
              <a:solidFill>
                <a:schemeClr val="dk1"/>
              </a:solidFill>
            </a:endParaRPr>
          </a:p>
          <a:p>
            <a:pPr marL="457200" marR="0" lvl="0" indent="-342900" algn="l" rtl="0">
              <a:lnSpc>
                <a:spcPct val="115000"/>
              </a:lnSpc>
              <a:spcBef>
                <a:spcPts val="0"/>
              </a:spcBef>
              <a:spcAft>
                <a:spcPts val="0"/>
              </a:spcAft>
              <a:buClr>
                <a:schemeClr val="dk1"/>
              </a:buClr>
              <a:buSzPts val="1800"/>
              <a:buChar char="●"/>
            </a:pPr>
            <a:r>
              <a:rPr lang="en">
                <a:solidFill>
                  <a:schemeClr val="dk1"/>
                </a:solidFill>
              </a:rPr>
              <a:t>Small style helpers</a:t>
            </a:r>
            <a:endParaRPr>
              <a:solidFill>
                <a:schemeClr val="dk1"/>
              </a:solidFill>
            </a:endParaRPr>
          </a:p>
          <a:p>
            <a:pPr marL="457200" marR="0" lvl="0" indent="-342900" algn="l" rtl="0">
              <a:lnSpc>
                <a:spcPct val="115000"/>
              </a:lnSpc>
              <a:spcBef>
                <a:spcPts val="0"/>
              </a:spcBef>
              <a:spcAft>
                <a:spcPts val="0"/>
              </a:spcAft>
              <a:buClr>
                <a:schemeClr val="dk1"/>
              </a:buClr>
              <a:buSzPts val="1800"/>
              <a:buChar char="●"/>
            </a:pPr>
            <a:r>
              <a:rPr lang="en">
                <a:solidFill>
                  <a:schemeClr val="dk1"/>
                </a:solidFill>
              </a:rPr>
              <a:t>Responsive form layout</a:t>
            </a:r>
            <a:endParaRPr>
              <a:solidFill>
                <a:schemeClr val="dk1"/>
              </a:solidFill>
            </a:endParaRPr>
          </a:p>
        </p:txBody>
      </p:sp>
      <p:sp>
        <p:nvSpPr>
          <p:cNvPr id="828" name="Google Shape;828;p9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24</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29" name="Google Shape;829;p97"/>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Frameworks Make Forms Easier</a:t>
            </a:r>
            <a:endParaRPr sz="2400" b="1">
              <a:latin typeface="Proxima Nova"/>
              <a:ea typeface="Proxima Nova"/>
              <a:cs typeface="Proxima Nova"/>
              <a:sym typeface="Proxima Nova"/>
            </a:endParaRPr>
          </a:p>
        </p:txBody>
      </p:sp>
      <p:sp>
        <p:nvSpPr>
          <p:cNvPr id="830" name="Google Shape;830;p9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31" name="Google Shape;831;p9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pic>
        <p:nvPicPr>
          <p:cNvPr id="832" name="Google Shape;832;p97"/>
          <p:cNvPicPr preferRelativeResize="0"/>
          <p:nvPr/>
        </p:nvPicPr>
        <p:blipFill>
          <a:blip r:embed="rId3">
            <a:alphaModFix/>
          </a:blip>
          <a:stretch>
            <a:fillRect/>
          </a:stretch>
        </p:blipFill>
        <p:spPr>
          <a:xfrm>
            <a:off x="5048625" y="853063"/>
            <a:ext cx="3578501" cy="3578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8" name="Google Shape;838;p98"/>
          <p:cNvSpPr txBox="1">
            <a:spLocks noGrp="1"/>
          </p:cNvSpPr>
          <p:nvPr>
            <p:ph type="title"/>
          </p:nvPr>
        </p:nvSpPr>
        <p:spPr>
          <a:xfrm>
            <a:off x="1022150" y="259688"/>
            <a:ext cx="5009400" cy="459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sz="2800"/>
              <a:t>Forms with Bootstrap</a:t>
            </a:r>
            <a:endParaRPr sz="2800"/>
          </a:p>
        </p:txBody>
      </p:sp>
      <p:sp>
        <p:nvSpPr>
          <p:cNvPr id="839" name="Google Shape;839;p98"/>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25</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40" name="Google Shape;840;p9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841" name="Google Shape;841;p98"/>
          <p:cNvSpPr txBox="1">
            <a:spLocks noGrp="1"/>
          </p:cNvSpPr>
          <p:nvPr>
            <p:ph type="body" idx="1"/>
          </p:nvPr>
        </p:nvSpPr>
        <p:spPr>
          <a:xfrm>
            <a:off x="457200" y="1143000"/>
            <a:ext cx="8229600" cy="117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use this form as an example for responding to a form submission:</a:t>
            </a:r>
            <a:endParaRPr/>
          </a:p>
        </p:txBody>
      </p:sp>
      <p:sp>
        <p:nvSpPr>
          <p:cNvPr id="842" name="Google Shape;842;p9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43" name="Google Shape;843;p9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106"/>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911" name="Google Shape;911;p106"/>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26</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912" name="Google Shape;912;p106"/>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913" name="Google Shape;913;p106"/>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Forms Power User Interaction</a:t>
            </a:r>
            <a:endParaRPr/>
          </a:p>
        </p:txBody>
      </p:sp>
      <p:sp>
        <p:nvSpPr>
          <p:cNvPr id="914" name="Google Shape;914;p106"/>
          <p:cNvSpPr txBox="1">
            <a:spLocks noGrp="1"/>
          </p:cNvSpPr>
          <p:nvPr>
            <p:ph type="body" idx="3"/>
          </p:nvPr>
        </p:nvSpPr>
        <p:spPr>
          <a:xfrm>
            <a:off x="458325" y="1811075"/>
            <a:ext cx="33345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Forms have many types of inputs.</a:t>
            </a:r>
            <a:endParaRPr/>
          </a:p>
          <a:p>
            <a:pPr marL="457200" lvl="0" indent="-342900" algn="l" rtl="0">
              <a:spcBef>
                <a:spcPts val="0"/>
              </a:spcBef>
              <a:spcAft>
                <a:spcPts val="0"/>
              </a:spcAft>
              <a:buSzPts val="1800"/>
              <a:buChar char="●"/>
            </a:pPr>
            <a:r>
              <a:rPr lang="en"/>
              <a:t>CSS attribute selectors can target specific types of inputs.</a:t>
            </a:r>
            <a:endParaRPr/>
          </a:p>
          <a:p>
            <a:pPr marL="457200" lvl="0" indent="-342900" algn="l" rtl="0">
              <a:spcBef>
                <a:spcPts val="0"/>
              </a:spcBef>
              <a:spcAft>
                <a:spcPts val="0"/>
              </a:spcAft>
              <a:buSzPts val="1800"/>
              <a:buChar char="●"/>
            </a:pPr>
            <a:r>
              <a:rPr lang="en"/>
              <a:t>We can respond to form submissions using event listeners.</a:t>
            </a:r>
            <a:endParaRPr/>
          </a:p>
        </p:txBody>
      </p:sp>
      <p:sp>
        <p:nvSpPr>
          <p:cNvPr id="915" name="Google Shape;915;p106"/>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APIs</a:t>
            </a:r>
            <a:endParaRPr/>
          </a:p>
        </p:txBody>
      </p:sp>
      <p:sp>
        <p:nvSpPr>
          <p:cNvPr id="916" name="Google Shape;916;p106"/>
          <p:cNvSpPr txBox="1">
            <a:spLocks noGrp="1"/>
          </p:cNvSpPr>
          <p:nvPr>
            <p:ph type="body" idx="5"/>
          </p:nvPr>
        </p:nvSpPr>
        <p:spPr>
          <a:xfrm>
            <a:off x="4864075" y="18544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We’ll use forms to collect data from users and use that data to make requests to other servers.</a:t>
            </a:r>
            <a:endParaRPr/>
          </a:p>
          <a:p>
            <a:pPr marL="457200" lvl="0" indent="-342900" algn="l" rtl="0">
              <a:spcBef>
                <a:spcPts val="0"/>
              </a:spcBef>
              <a:spcAft>
                <a:spcPts val="0"/>
              </a:spcAft>
              <a:buSzPts val="1800"/>
              <a:buChar char="●"/>
            </a:pPr>
            <a:r>
              <a:rPr lang="en">
                <a:solidFill>
                  <a:schemeClr val="dk1"/>
                </a:solidFill>
              </a:rPr>
              <a:t>Our apps will finally interact with other members of the internet community: APIs!</a:t>
            </a:r>
            <a:endParaRPr/>
          </a:p>
        </p:txBody>
      </p:sp>
      <p:sp>
        <p:nvSpPr>
          <p:cNvPr id="917" name="Google Shape;917;p10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7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Websites Take on Many Forms...</a:t>
            </a:r>
            <a:endParaRPr/>
          </a:p>
        </p:txBody>
      </p:sp>
      <p:sp>
        <p:nvSpPr>
          <p:cNvPr id="622" name="Google Shape;622;p7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r>
              <a:rPr lang="en"/>
              <a:t> | © 2020 General Assembly</a:t>
            </a:r>
            <a:endParaRPr/>
          </a:p>
        </p:txBody>
      </p:sp>
      <p:pic>
        <p:nvPicPr>
          <p:cNvPr id="623" name="Google Shape;623;p74"/>
          <p:cNvPicPr preferRelativeResize="0"/>
          <p:nvPr/>
        </p:nvPicPr>
        <p:blipFill>
          <a:blip r:embed="rId3">
            <a:alphaModFix/>
          </a:blip>
          <a:stretch>
            <a:fillRect/>
          </a:stretch>
        </p:blipFill>
        <p:spPr>
          <a:xfrm>
            <a:off x="2169337" y="992725"/>
            <a:ext cx="4805326" cy="3530350"/>
          </a:xfrm>
          <a:prstGeom prst="rect">
            <a:avLst/>
          </a:prstGeom>
          <a:noFill/>
          <a:ln w="9525" cap="flat" cmpd="sng">
            <a:solidFill>
              <a:srgbClr val="B7B7B7"/>
            </a:solidFill>
            <a:prstDash val="solid"/>
            <a:round/>
            <a:headEnd type="none" w="sm" len="sm"/>
            <a:tailEnd type="none" w="sm" len="sm"/>
          </a:ln>
        </p:spPr>
      </p:pic>
      <p:sp>
        <p:nvSpPr>
          <p:cNvPr id="624" name="Google Shape;624;p7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76"/>
          <p:cNvSpPr txBox="1">
            <a:spLocks noGrp="1"/>
          </p:cNvSpPr>
          <p:nvPr>
            <p:ph type="body" idx="4294967295"/>
          </p:nvPr>
        </p:nvSpPr>
        <p:spPr>
          <a:xfrm>
            <a:off x="457200" y="983575"/>
            <a:ext cx="3806100" cy="3278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a:solidFill>
                  <a:schemeClr val="dk1"/>
                </a:solidFill>
              </a:rPr>
              <a:t>Forms capture user input from the web and typically send it off to the back-end of a website to be processed in some way.</a:t>
            </a:r>
            <a:endParaRPr>
              <a:solidFill>
                <a:schemeClr val="dk1"/>
              </a:solidFill>
            </a:endParaRPr>
          </a:p>
          <a:p>
            <a:pPr marL="457200" lvl="0" indent="-342900" algn="l" rtl="0">
              <a:lnSpc>
                <a:spcPct val="115000"/>
              </a:lnSpc>
              <a:spcBef>
                <a:spcPts val="1000"/>
              </a:spcBef>
              <a:spcAft>
                <a:spcPts val="1000"/>
              </a:spcAft>
              <a:buClr>
                <a:schemeClr val="dk1"/>
              </a:buClr>
              <a:buSzPts val="1800"/>
              <a:buChar char="●"/>
            </a:pPr>
            <a:r>
              <a:rPr lang="en">
                <a:solidFill>
                  <a:schemeClr val="dk1"/>
                </a:solidFill>
              </a:rPr>
              <a:t>Anytime you enter any content into a webpage, you are using a form!</a:t>
            </a:r>
            <a:endParaRPr>
              <a:solidFill>
                <a:schemeClr val="dk1"/>
              </a:solidFill>
            </a:endParaRPr>
          </a:p>
        </p:txBody>
      </p:sp>
      <p:sp>
        <p:nvSpPr>
          <p:cNvPr id="640" name="Google Shape;640;p7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Forms Do</a:t>
            </a:r>
            <a:endParaRPr/>
          </a:p>
        </p:txBody>
      </p:sp>
      <p:sp>
        <p:nvSpPr>
          <p:cNvPr id="641" name="Google Shape;641;p7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r>
              <a:rPr lang="en"/>
              <a:t> | © 2020 General Assembly</a:t>
            </a:r>
            <a:endParaRPr/>
          </a:p>
        </p:txBody>
      </p:sp>
      <p:pic>
        <p:nvPicPr>
          <p:cNvPr id="642" name="Google Shape;642;p76"/>
          <p:cNvPicPr preferRelativeResize="0"/>
          <p:nvPr/>
        </p:nvPicPr>
        <p:blipFill>
          <a:blip r:embed="rId3">
            <a:alphaModFix/>
          </a:blip>
          <a:stretch>
            <a:fillRect/>
          </a:stretch>
        </p:blipFill>
        <p:spPr>
          <a:xfrm>
            <a:off x="4772575" y="1092825"/>
            <a:ext cx="3914226" cy="2446401"/>
          </a:xfrm>
          <a:prstGeom prst="rect">
            <a:avLst/>
          </a:prstGeom>
          <a:noFill/>
          <a:ln>
            <a:noFill/>
          </a:ln>
        </p:spPr>
      </p:pic>
      <p:sp>
        <p:nvSpPr>
          <p:cNvPr id="643" name="Google Shape;643;p7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77"/>
          <p:cNvSpPr/>
          <p:nvPr/>
        </p:nvSpPr>
        <p:spPr>
          <a:xfrm>
            <a:off x="572700" y="3735850"/>
            <a:ext cx="7878600" cy="7767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7"/>
          <p:cNvSpPr txBox="1"/>
          <p:nvPr/>
        </p:nvSpPr>
        <p:spPr>
          <a:xfrm>
            <a:off x="790950" y="3869200"/>
            <a:ext cx="7562100" cy="5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Clr>
                <a:schemeClr val="dk1"/>
              </a:buClr>
              <a:buSzPts val="1100"/>
              <a:buFont typeface="Arial"/>
              <a:buNone/>
            </a:pPr>
            <a:r>
              <a:rPr lang="en" sz="1600" b="1">
                <a:solidFill>
                  <a:schemeClr val="dk1"/>
                </a:solidFill>
                <a:latin typeface="Proxima Nova"/>
                <a:ea typeface="Proxima Nova"/>
                <a:cs typeface="Proxima Nova"/>
                <a:sym typeface="Proxima Nova"/>
              </a:rPr>
              <a:t>Forms have a lot of markup and are tedious to build.</a:t>
            </a:r>
            <a:endParaRPr sz="1600" b="1">
              <a:solidFill>
                <a:schemeClr val="dk1"/>
              </a:solidFill>
              <a:latin typeface="Proxima Nova"/>
              <a:ea typeface="Proxima Nova"/>
              <a:cs typeface="Proxima Nova"/>
              <a:sym typeface="Proxima Nova"/>
            </a:endParaRPr>
          </a:p>
        </p:txBody>
      </p:sp>
      <p:pic>
        <p:nvPicPr>
          <p:cNvPr id="650" name="Google Shape;650;p77"/>
          <p:cNvPicPr preferRelativeResize="0"/>
          <p:nvPr/>
        </p:nvPicPr>
        <p:blipFill>
          <a:blip r:embed="rId3">
            <a:alphaModFix/>
          </a:blip>
          <a:stretch>
            <a:fillRect/>
          </a:stretch>
        </p:blipFill>
        <p:spPr>
          <a:xfrm>
            <a:off x="334075" y="3880875"/>
            <a:ext cx="486662" cy="486662"/>
          </a:xfrm>
          <a:prstGeom prst="rect">
            <a:avLst/>
          </a:prstGeom>
          <a:noFill/>
          <a:ln>
            <a:noFill/>
          </a:ln>
        </p:spPr>
      </p:pic>
      <p:sp>
        <p:nvSpPr>
          <p:cNvPr id="651" name="Google Shape;651;p77"/>
          <p:cNvSpPr/>
          <p:nvPr/>
        </p:nvSpPr>
        <p:spPr>
          <a:xfrm>
            <a:off x="545200" y="947400"/>
            <a:ext cx="8013000" cy="13281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Clr>
                <a:schemeClr val="dk1"/>
              </a:buClr>
              <a:buSzPts val="1100"/>
              <a:buFont typeface="Arial"/>
              <a:buNone/>
            </a:pPr>
            <a:r>
              <a:rPr lang="en" sz="1800" b="1">
                <a:latin typeface="Inconsolata"/>
                <a:ea typeface="Inconsolata"/>
                <a:cs typeface="Inconsolata"/>
                <a:sym typeface="Inconsolata"/>
              </a:rPr>
              <a:t>&lt;form </a:t>
            </a:r>
            <a:r>
              <a:rPr lang="en" sz="1800" b="1">
                <a:solidFill>
                  <a:schemeClr val="dk1"/>
                </a:solidFill>
                <a:latin typeface="Inconsolata"/>
                <a:ea typeface="Inconsolata"/>
                <a:cs typeface="Inconsolata"/>
                <a:sym typeface="Inconsolata"/>
              </a:rPr>
              <a:t>action="/process.php" method="get"</a:t>
            </a:r>
            <a:r>
              <a:rPr lang="en" sz="1800" b="1">
                <a:latin typeface="Inconsolata"/>
                <a:ea typeface="Inconsolata"/>
                <a:cs typeface="Inconsolata"/>
                <a:sym typeface="Inconsolata"/>
              </a:rPr>
              <a:t>&gt;</a:t>
            </a:r>
            <a:endParaRPr sz="1800" b="1">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800" b="1">
                <a:latin typeface="Inconsolata"/>
                <a:ea typeface="Inconsolata"/>
                <a:cs typeface="Inconsolata"/>
                <a:sym typeface="Inconsolata"/>
              </a:rPr>
              <a:t>  &lt;input type="text"&gt;</a:t>
            </a:r>
            <a:endParaRPr sz="1800" b="1">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800" b="1">
                <a:latin typeface="Inconsolata"/>
                <a:ea typeface="Inconsolata"/>
                <a:cs typeface="Inconsolata"/>
                <a:sym typeface="Inconsolata"/>
              </a:rPr>
              <a:t>  &lt;input type="submit"&gt;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&lt;/form&gt;</a:t>
            </a:r>
            <a:endParaRPr sz="1800" b="1">
              <a:latin typeface="Inconsolata"/>
              <a:ea typeface="Inconsolata"/>
              <a:cs typeface="Inconsolata"/>
              <a:sym typeface="Inconsolata"/>
            </a:endParaRPr>
          </a:p>
        </p:txBody>
      </p:sp>
      <p:sp>
        <p:nvSpPr>
          <p:cNvPr id="652" name="Google Shape;652;p7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Simplest Form</a:t>
            </a:r>
            <a:endParaRPr/>
          </a:p>
        </p:txBody>
      </p:sp>
      <p:sp>
        <p:nvSpPr>
          <p:cNvPr id="653" name="Google Shape;653;p7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r>
              <a:rPr lang="en"/>
              <a:t> | © 2020 General Assembly</a:t>
            </a:r>
            <a:endParaRPr/>
          </a:p>
        </p:txBody>
      </p:sp>
      <p:sp>
        <p:nvSpPr>
          <p:cNvPr id="654" name="Google Shape;654;p77"/>
          <p:cNvSpPr txBox="1"/>
          <p:nvPr/>
        </p:nvSpPr>
        <p:spPr>
          <a:xfrm>
            <a:off x="457350" y="2451450"/>
            <a:ext cx="8100900" cy="13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sz="1800">
                <a:solidFill>
                  <a:schemeClr val="dk1"/>
                </a:solidFill>
                <a:latin typeface="Proxima Nova"/>
                <a:ea typeface="Proxima Nova"/>
                <a:cs typeface="Proxima Nova"/>
                <a:sym typeface="Proxima Nova"/>
              </a:rPr>
              <a:t>All forms have the </a:t>
            </a:r>
            <a:r>
              <a:rPr lang="en" sz="1800" b="1">
                <a:solidFill>
                  <a:schemeClr val="dk1"/>
                </a:solidFill>
                <a:highlight>
                  <a:schemeClr val="accent2"/>
                </a:highlight>
                <a:latin typeface="Courier New"/>
                <a:ea typeface="Courier New"/>
                <a:cs typeface="Courier New"/>
                <a:sym typeface="Courier New"/>
              </a:rPr>
              <a:t>form</a:t>
            </a:r>
            <a:r>
              <a:rPr lang="en" sz="1800">
                <a:solidFill>
                  <a:schemeClr val="dk1"/>
                </a:solidFill>
                <a:latin typeface="Proxima Nova"/>
                <a:ea typeface="Proxima Nova"/>
                <a:cs typeface="Proxima Nova"/>
                <a:sym typeface="Proxima Nova"/>
              </a:rPr>
              <a:t> tag wrapping around them. Always include all components of your form within these tags.</a:t>
            </a:r>
            <a:endParaRPr/>
          </a:p>
        </p:txBody>
      </p:sp>
      <p:sp>
        <p:nvSpPr>
          <p:cNvPr id="655" name="Google Shape;655;p7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78"/>
          <p:cNvSpPr/>
          <p:nvPr/>
        </p:nvSpPr>
        <p:spPr>
          <a:xfrm>
            <a:off x="545200" y="947400"/>
            <a:ext cx="8013000" cy="13281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Clr>
                <a:schemeClr val="dk1"/>
              </a:buClr>
              <a:buSzPts val="1100"/>
              <a:buFont typeface="Arial"/>
              <a:buNone/>
            </a:pPr>
            <a:r>
              <a:rPr lang="en" sz="1800" b="1">
                <a:latin typeface="Inconsolata"/>
                <a:ea typeface="Inconsolata"/>
                <a:cs typeface="Inconsolata"/>
                <a:sym typeface="Inconsolata"/>
              </a:rPr>
              <a:t>&lt;form action="/process.php" method="get"&gt;</a:t>
            </a:r>
            <a:endParaRPr sz="1800" b="1">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800" b="1">
                <a:latin typeface="Inconsolata"/>
                <a:ea typeface="Inconsolata"/>
                <a:cs typeface="Inconsolata"/>
                <a:sym typeface="Inconsolata"/>
              </a:rPr>
              <a:t>  &lt;input type="text"&gt;</a:t>
            </a:r>
            <a:endParaRPr sz="1800" b="1">
              <a:latin typeface="Inconsolata"/>
              <a:ea typeface="Inconsolata"/>
              <a:cs typeface="Inconsolata"/>
              <a:sym typeface="Inconsolata"/>
            </a:endParaRPr>
          </a:p>
          <a:p>
            <a:pPr marL="457200" lvl="0" indent="0" algn="l" rtl="0">
              <a:spcBef>
                <a:spcPts val="0"/>
              </a:spcBef>
              <a:spcAft>
                <a:spcPts val="0"/>
              </a:spcAft>
              <a:buClr>
                <a:schemeClr val="dk1"/>
              </a:buClr>
              <a:buSzPts val="1100"/>
              <a:buFont typeface="Arial"/>
              <a:buNone/>
            </a:pPr>
            <a:r>
              <a:rPr lang="en" sz="1800" b="1">
                <a:latin typeface="Inconsolata"/>
                <a:ea typeface="Inconsolata"/>
                <a:cs typeface="Inconsolata"/>
                <a:sym typeface="Inconsolata"/>
              </a:rPr>
              <a:t>  &lt;input type="submit"&gt;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&lt;/form&gt;</a:t>
            </a:r>
            <a:endParaRPr sz="1800" b="1">
              <a:latin typeface="Inconsolata"/>
              <a:ea typeface="Inconsolata"/>
              <a:cs typeface="Inconsolata"/>
              <a:sym typeface="Inconsolata"/>
            </a:endParaRPr>
          </a:p>
        </p:txBody>
      </p:sp>
      <p:sp>
        <p:nvSpPr>
          <p:cNvPr id="661" name="Google Shape;661;p7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Form Element</a:t>
            </a:r>
            <a:endParaRPr/>
          </a:p>
        </p:txBody>
      </p:sp>
      <p:sp>
        <p:nvSpPr>
          <p:cNvPr id="662" name="Google Shape;662;p7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
        <p:nvSpPr>
          <p:cNvPr id="663" name="Google Shape;663;p78"/>
          <p:cNvSpPr txBox="1"/>
          <p:nvPr/>
        </p:nvSpPr>
        <p:spPr>
          <a:xfrm>
            <a:off x="457350" y="2451450"/>
            <a:ext cx="3893400" cy="13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Proxima Nova"/>
                <a:ea typeface="Proxima Nova"/>
                <a:cs typeface="Proxima Nova"/>
                <a:sym typeface="Proxima Nova"/>
              </a:rPr>
              <a:t>Action</a:t>
            </a:r>
            <a:endParaRPr sz="1800" b="1">
              <a:solidFill>
                <a:schemeClr val="dk1"/>
              </a:solidFill>
              <a:latin typeface="Proxima Nova"/>
              <a:ea typeface="Proxima Nova"/>
              <a:cs typeface="Proxima Nova"/>
              <a:sym typeface="Proxima Nova"/>
            </a:endParaRPr>
          </a:p>
          <a:p>
            <a:pPr marL="0" lvl="0" indent="0" algn="l" rtl="0">
              <a:spcBef>
                <a:spcPts val="1000"/>
              </a:spcBef>
              <a:spcAft>
                <a:spcPts val="0"/>
              </a:spcAft>
              <a:buNone/>
            </a:pPr>
            <a:r>
              <a:rPr lang="en" sz="1800">
                <a:solidFill>
                  <a:schemeClr val="dk1"/>
                </a:solidFill>
                <a:latin typeface="Proxima Nova"/>
                <a:ea typeface="Proxima Nova"/>
                <a:cs typeface="Proxima Nova"/>
                <a:sym typeface="Proxima Nova"/>
              </a:rPr>
              <a:t>The action is where the data of the form will be sent (assuming JavaScript is not involved)</a:t>
            </a:r>
            <a:endParaRPr sz="1800">
              <a:solidFill>
                <a:schemeClr val="dk1"/>
              </a:solidFill>
              <a:latin typeface="Proxima Nova"/>
              <a:ea typeface="Proxima Nova"/>
              <a:cs typeface="Proxima Nova"/>
              <a:sym typeface="Proxima Nova"/>
            </a:endParaRPr>
          </a:p>
          <a:p>
            <a:pPr marL="0" lvl="0" indent="0" algn="l" rtl="0">
              <a:spcBef>
                <a:spcPts val="1000"/>
              </a:spcBef>
              <a:spcAft>
                <a:spcPts val="0"/>
              </a:spcAft>
              <a:buNone/>
            </a:pPr>
            <a:endParaRPr sz="1800">
              <a:solidFill>
                <a:schemeClr val="dk1"/>
              </a:solidFill>
              <a:latin typeface="Proxima Nova"/>
              <a:ea typeface="Proxima Nova"/>
              <a:cs typeface="Proxima Nova"/>
              <a:sym typeface="Proxima Nova"/>
            </a:endParaRPr>
          </a:p>
          <a:p>
            <a:pPr marL="0" lvl="0" indent="0" algn="l" rtl="0">
              <a:spcBef>
                <a:spcPts val="1000"/>
              </a:spcBef>
              <a:spcAft>
                <a:spcPts val="1000"/>
              </a:spcAft>
              <a:buNone/>
            </a:pPr>
            <a:endParaRPr sz="1800">
              <a:solidFill>
                <a:schemeClr val="dk1"/>
              </a:solidFill>
              <a:latin typeface="Proxima Nova"/>
              <a:ea typeface="Proxima Nova"/>
              <a:cs typeface="Proxima Nova"/>
              <a:sym typeface="Proxima Nova"/>
            </a:endParaRPr>
          </a:p>
        </p:txBody>
      </p:sp>
      <p:sp>
        <p:nvSpPr>
          <p:cNvPr id="664" name="Google Shape;664;p7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65" name="Google Shape;665;p78"/>
          <p:cNvSpPr txBox="1"/>
          <p:nvPr/>
        </p:nvSpPr>
        <p:spPr>
          <a:xfrm>
            <a:off x="4664800" y="2451450"/>
            <a:ext cx="3893400" cy="13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Proxima Nova"/>
                <a:ea typeface="Proxima Nova"/>
                <a:cs typeface="Proxima Nova"/>
                <a:sym typeface="Proxima Nova"/>
              </a:rPr>
              <a:t>Method</a:t>
            </a:r>
            <a:endParaRPr sz="1800" b="1">
              <a:solidFill>
                <a:schemeClr val="dk1"/>
              </a:solidFill>
              <a:latin typeface="Proxima Nova"/>
              <a:ea typeface="Proxima Nova"/>
              <a:cs typeface="Proxima Nova"/>
              <a:sym typeface="Proxima Nova"/>
            </a:endParaRPr>
          </a:p>
          <a:p>
            <a:pPr marL="0" lvl="0" indent="0" algn="l" rtl="0">
              <a:spcBef>
                <a:spcPts val="1000"/>
              </a:spcBef>
              <a:spcAft>
                <a:spcPts val="0"/>
              </a:spcAft>
              <a:buNone/>
            </a:pPr>
            <a:r>
              <a:rPr lang="en" sz="1800">
                <a:solidFill>
                  <a:schemeClr val="dk1"/>
                </a:solidFill>
                <a:latin typeface="Proxima Nova"/>
                <a:ea typeface="Proxima Nova"/>
                <a:cs typeface="Proxima Nova"/>
                <a:sym typeface="Proxima Nova"/>
              </a:rPr>
              <a:t>This is either “get” or “post” and governs how the browser sends the data to the target listed in the action.</a:t>
            </a:r>
            <a:endParaRPr sz="1800">
              <a:solidFill>
                <a:schemeClr val="dk1"/>
              </a:solidFill>
              <a:latin typeface="Proxima Nova"/>
              <a:ea typeface="Proxima Nova"/>
              <a:cs typeface="Proxima Nova"/>
              <a:sym typeface="Proxima Nova"/>
            </a:endParaRPr>
          </a:p>
          <a:p>
            <a:pPr marL="0" lvl="0" indent="0" algn="l" rtl="0">
              <a:spcBef>
                <a:spcPts val="1000"/>
              </a:spcBef>
              <a:spcAft>
                <a:spcPts val="0"/>
              </a:spcAft>
              <a:buNone/>
            </a:pPr>
            <a:endParaRPr sz="1800">
              <a:solidFill>
                <a:schemeClr val="dk1"/>
              </a:solidFill>
              <a:latin typeface="Proxima Nova"/>
              <a:ea typeface="Proxima Nova"/>
              <a:cs typeface="Proxima Nova"/>
              <a:sym typeface="Proxima Nova"/>
            </a:endParaRPr>
          </a:p>
          <a:p>
            <a:pPr marL="0" lvl="0" indent="0" algn="l" rtl="0">
              <a:spcBef>
                <a:spcPts val="1000"/>
              </a:spcBef>
              <a:spcAft>
                <a:spcPts val="1000"/>
              </a:spcAft>
              <a:buNone/>
            </a:pPr>
            <a:endParaRPr sz="1800">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79"/>
          <p:cNvSpPr/>
          <p:nvPr/>
        </p:nvSpPr>
        <p:spPr>
          <a:xfrm>
            <a:off x="545200" y="947400"/>
            <a:ext cx="8013000" cy="25929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Clr>
                <a:schemeClr val="dk1"/>
              </a:buClr>
              <a:buSzPts val="1100"/>
              <a:buFont typeface="Arial"/>
              <a:buNone/>
            </a:pPr>
            <a:r>
              <a:rPr lang="en" sz="1800" b="1">
                <a:solidFill>
                  <a:schemeClr val="dk1"/>
                </a:solidFill>
                <a:latin typeface="Inconsolata"/>
                <a:ea typeface="Inconsolata"/>
                <a:cs typeface="Inconsolata"/>
                <a:sym typeface="Inconsolata"/>
              </a:rPr>
              <a:t>&lt;form action="/process.php" method="get"&gt;</a:t>
            </a:r>
            <a:endParaRPr sz="1800" b="1">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&lt;fieldset&gt;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&lt;legend&gt;Form Title&lt;/legend&gt;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a:t>
            </a:r>
            <a:r>
              <a:rPr lang="en" sz="1800" b="1">
                <a:highlight>
                  <a:schemeClr val="accent2"/>
                </a:highlight>
                <a:latin typeface="Inconsolata"/>
                <a:ea typeface="Inconsolata"/>
                <a:cs typeface="Inconsolata"/>
                <a:sym typeface="Inconsolata"/>
              </a:rPr>
              <a:t>&lt;input</a:t>
            </a:r>
            <a:r>
              <a:rPr lang="en" sz="1800" b="1">
                <a:latin typeface="Inconsolata"/>
                <a:ea typeface="Inconsolata"/>
                <a:cs typeface="Inconsolata"/>
                <a:sym typeface="Inconsolata"/>
              </a:rPr>
              <a:t> type="text" id="username"&gt;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a:t>
            </a:r>
            <a:r>
              <a:rPr lang="en" sz="1800" b="1">
                <a:highlight>
                  <a:schemeClr val="accent2"/>
                </a:highlight>
                <a:latin typeface="Inconsolata"/>
                <a:ea typeface="Inconsolata"/>
                <a:cs typeface="Inconsolata"/>
                <a:sym typeface="Inconsolata"/>
              </a:rPr>
              <a:t>&lt;input</a:t>
            </a:r>
            <a:r>
              <a:rPr lang="en" sz="1800" b="1">
                <a:latin typeface="Inconsolata"/>
                <a:ea typeface="Inconsolata"/>
                <a:cs typeface="Inconsolata"/>
                <a:sym typeface="Inconsolata"/>
              </a:rPr>
              <a:t> type=”number” id=”age”&gt;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a:t>
            </a:r>
            <a:r>
              <a:rPr lang="en" sz="1800" b="1">
                <a:highlight>
                  <a:schemeClr val="accent2"/>
                </a:highlight>
                <a:latin typeface="Inconsolata"/>
                <a:ea typeface="Inconsolata"/>
                <a:cs typeface="Inconsolata"/>
                <a:sym typeface="Inconsolata"/>
              </a:rPr>
              <a:t>&lt;input</a:t>
            </a:r>
            <a:r>
              <a:rPr lang="en" sz="1800" b="1">
                <a:latin typeface="Inconsolata"/>
                <a:ea typeface="Inconsolata"/>
                <a:cs typeface="Inconsolata"/>
                <a:sym typeface="Inconsolata"/>
              </a:rPr>
              <a:t> type=”submit” value=”Submit this form!”&gt;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&lt;/fieldset&gt;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&lt;/form&gt;</a:t>
            </a:r>
            <a:endParaRPr sz="1800" b="1">
              <a:latin typeface="Inconsolata"/>
              <a:ea typeface="Inconsolata"/>
              <a:cs typeface="Inconsolata"/>
              <a:sym typeface="Inconsolata"/>
            </a:endParaRPr>
          </a:p>
        </p:txBody>
      </p:sp>
      <p:sp>
        <p:nvSpPr>
          <p:cNvPr id="671" name="Google Shape;671;p7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&lt;input&gt;</a:t>
            </a:r>
            <a:endParaRPr>
              <a:latin typeface="Inconsolata"/>
              <a:ea typeface="Inconsolata"/>
              <a:cs typeface="Inconsolata"/>
              <a:sym typeface="Inconsolata"/>
            </a:endParaRPr>
          </a:p>
        </p:txBody>
      </p:sp>
      <p:sp>
        <p:nvSpPr>
          <p:cNvPr id="672" name="Google Shape;672;p7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sp>
        <p:nvSpPr>
          <p:cNvPr id="673" name="Google Shape;673;p7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80"/>
          <p:cNvSpPr/>
          <p:nvPr/>
        </p:nvSpPr>
        <p:spPr>
          <a:xfrm>
            <a:off x="545200" y="947400"/>
            <a:ext cx="8013000" cy="25929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b="1">
                <a:solidFill>
                  <a:schemeClr val="dk1"/>
                </a:solidFill>
                <a:latin typeface="Inconsolata"/>
                <a:ea typeface="Inconsolata"/>
                <a:cs typeface="Inconsolata"/>
                <a:sym typeface="Inconsolata"/>
              </a:rPr>
              <a:t>&lt;form action="/process.php" method="get"&gt;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&lt;fieldset&gt;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&lt;legend&gt;Form Title&lt;/legend&gt;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a:t>
            </a:r>
            <a:r>
              <a:rPr lang="en" sz="1800" b="1">
                <a:highlight>
                  <a:schemeClr val="accent2"/>
                </a:highlight>
                <a:latin typeface="Inconsolata"/>
                <a:ea typeface="Inconsolata"/>
                <a:cs typeface="Inconsolata"/>
                <a:sym typeface="Inconsolata"/>
              </a:rPr>
              <a:t>&lt;label</a:t>
            </a:r>
            <a:r>
              <a:rPr lang="en" sz="1800" b="1">
                <a:latin typeface="Inconsolata"/>
                <a:ea typeface="Inconsolata"/>
                <a:cs typeface="Inconsolata"/>
                <a:sym typeface="Inconsolata"/>
              </a:rPr>
              <a:t> for="username"&gt;Username:</a:t>
            </a:r>
            <a:r>
              <a:rPr lang="en" sz="1800" b="1">
                <a:highlight>
                  <a:schemeClr val="accent2"/>
                </a:highlight>
                <a:latin typeface="Inconsolata"/>
                <a:ea typeface="Inconsolata"/>
                <a:cs typeface="Inconsolata"/>
                <a:sym typeface="Inconsolata"/>
              </a:rPr>
              <a:t>&lt;/label&gt;</a:t>
            </a:r>
            <a:endParaRPr sz="1800" b="1">
              <a:highlight>
                <a:schemeClr val="accent2"/>
              </a:highlight>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&lt;input type="text" id="username"&gt;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&lt;button type="submit"&gt;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&lt;/fieldset&gt;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&lt;/form&gt;</a:t>
            </a:r>
            <a:endParaRPr sz="1800" b="1">
              <a:latin typeface="Inconsolata"/>
              <a:ea typeface="Inconsolata"/>
              <a:cs typeface="Inconsolata"/>
              <a:sym typeface="Inconsolata"/>
            </a:endParaRPr>
          </a:p>
        </p:txBody>
      </p:sp>
      <p:sp>
        <p:nvSpPr>
          <p:cNvPr id="679" name="Google Shape;679;p8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&lt;label&gt;</a:t>
            </a:r>
            <a:endParaRPr>
              <a:latin typeface="Inconsolata"/>
              <a:ea typeface="Inconsolata"/>
              <a:cs typeface="Inconsolata"/>
              <a:sym typeface="Inconsolata"/>
            </a:endParaRPr>
          </a:p>
        </p:txBody>
      </p:sp>
      <p:sp>
        <p:nvSpPr>
          <p:cNvPr id="680" name="Google Shape;680;p8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
        <p:nvSpPr>
          <p:cNvPr id="681" name="Google Shape;681;p8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81"/>
          <p:cNvSpPr/>
          <p:nvPr/>
        </p:nvSpPr>
        <p:spPr>
          <a:xfrm>
            <a:off x="545200" y="947400"/>
            <a:ext cx="8013000" cy="20961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Clr>
                <a:schemeClr val="dk1"/>
              </a:buClr>
              <a:buSzPts val="1100"/>
              <a:buFont typeface="Arial"/>
              <a:buNone/>
            </a:pPr>
            <a:r>
              <a:rPr lang="en" sz="1800" b="1">
                <a:solidFill>
                  <a:schemeClr val="dk1"/>
                </a:solidFill>
                <a:latin typeface="Inconsolata"/>
                <a:ea typeface="Inconsolata"/>
                <a:cs typeface="Inconsolata"/>
                <a:sym typeface="Inconsolata"/>
              </a:rPr>
              <a:t>&lt;form action="/process.php" method="get"&gt;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a:t>
            </a:r>
            <a:r>
              <a:rPr lang="en" sz="1800" b="1">
                <a:highlight>
                  <a:schemeClr val="accent2"/>
                </a:highlight>
                <a:latin typeface="Inconsolata"/>
                <a:ea typeface="Inconsolata"/>
                <a:cs typeface="Inconsolata"/>
                <a:sym typeface="Inconsolata"/>
              </a:rPr>
              <a:t>&lt;fieldset&gt;</a:t>
            </a:r>
            <a:endParaRPr sz="1800" b="1">
              <a:highlight>
                <a:schemeClr val="accent2"/>
              </a:highlight>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&lt;input type="text"&gt;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&lt;button type="submit"&gt;</a:t>
            </a:r>
            <a:endParaRPr sz="1800" b="1">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  </a:t>
            </a:r>
            <a:r>
              <a:rPr lang="en" sz="1800" b="1">
                <a:highlight>
                  <a:schemeClr val="accent2"/>
                </a:highlight>
                <a:latin typeface="Inconsolata"/>
                <a:ea typeface="Inconsolata"/>
                <a:cs typeface="Inconsolata"/>
                <a:sym typeface="Inconsolata"/>
              </a:rPr>
              <a:t>&lt;/fieldset&gt;</a:t>
            </a:r>
            <a:endParaRPr sz="1800" b="1">
              <a:highlight>
                <a:schemeClr val="accent2"/>
              </a:highlight>
              <a:latin typeface="Inconsolata"/>
              <a:ea typeface="Inconsolata"/>
              <a:cs typeface="Inconsolata"/>
              <a:sym typeface="Inconsolata"/>
            </a:endParaRPr>
          </a:p>
          <a:p>
            <a:pPr marL="457200" lvl="0" indent="0" algn="l" rtl="0">
              <a:spcBef>
                <a:spcPts val="0"/>
              </a:spcBef>
              <a:spcAft>
                <a:spcPts val="0"/>
              </a:spcAft>
              <a:buNone/>
            </a:pPr>
            <a:r>
              <a:rPr lang="en" sz="1800" b="1">
                <a:latin typeface="Inconsolata"/>
                <a:ea typeface="Inconsolata"/>
                <a:cs typeface="Inconsolata"/>
                <a:sym typeface="Inconsolata"/>
              </a:rPr>
              <a:t>&lt;/form&gt;</a:t>
            </a:r>
            <a:endParaRPr sz="1800" b="1">
              <a:latin typeface="Inconsolata"/>
              <a:ea typeface="Inconsolata"/>
              <a:cs typeface="Inconsolata"/>
              <a:sym typeface="Inconsolata"/>
            </a:endParaRPr>
          </a:p>
        </p:txBody>
      </p:sp>
      <p:sp>
        <p:nvSpPr>
          <p:cNvPr id="687" name="Google Shape;687;p8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Ready, </a:t>
            </a:r>
            <a:r>
              <a:rPr lang="en">
                <a:latin typeface="Inconsolata"/>
                <a:ea typeface="Inconsolata"/>
                <a:cs typeface="Inconsolata"/>
                <a:sym typeface="Inconsolata"/>
              </a:rPr>
              <a:t>&lt;fieldset&gt;</a:t>
            </a:r>
            <a:r>
              <a:rPr lang="en"/>
              <a:t>, Go!</a:t>
            </a:r>
            <a:endParaRPr/>
          </a:p>
        </p:txBody>
      </p:sp>
      <p:sp>
        <p:nvSpPr>
          <p:cNvPr id="688" name="Google Shape;688;p8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
        <p:nvSpPr>
          <p:cNvPr id="689" name="Google Shape;689;p8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2054</Words>
  <Application>Microsoft Macintosh PowerPoint</Application>
  <PresentationFormat>On-screen Show (16:9)</PresentationFormat>
  <Paragraphs>217</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Courier New</vt:lpstr>
      <vt:lpstr>Helvetica Neue</vt:lpstr>
      <vt:lpstr>Arial</vt:lpstr>
      <vt:lpstr>Oswald</vt:lpstr>
      <vt:lpstr>Inconsolata</vt:lpstr>
      <vt:lpstr>Proxima Nova</vt:lpstr>
      <vt:lpstr>GA Curriculum Template (7.20)</vt:lpstr>
      <vt:lpstr>Forms</vt:lpstr>
      <vt:lpstr>PowerPoint Presentation</vt:lpstr>
      <vt:lpstr>Websites Take on Many Forms...</vt:lpstr>
      <vt:lpstr>What Forms Do</vt:lpstr>
      <vt:lpstr>Simplest Form</vt:lpstr>
      <vt:lpstr>The Form Element</vt:lpstr>
      <vt:lpstr>&lt;input&gt;</vt:lpstr>
      <vt:lpstr>&lt;label&gt;</vt:lpstr>
      <vt:lpstr>Ready, &lt;fieldset&gt;, Go!</vt:lpstr>
      <vt:lpstr>Life of a &lt;legend&gt;</vt:lpstr>
      <vt:lpstr>Types of Inputs</vt:lpstr>
      <vt:lpstr>The Wide, Wide World of Input Types</vt:lpstr>
      <vt:lpstr>text and number Inputs</vt:lpstr>
      <vt:lpstr>&lt;textarea&gt;</vt:lpstr>
      <vt:lpstr>&lt;select&gt;</vt:lpstr>
      <vt:lpstr>Checkboxes</vt:lpstr>
      <vt:lpstr>Radio Buttons</vt:lpstr>
      <vt:lpstr>Styling Forms</vt:lpstr>
      <vt:lpstr>New CSS Selector: Attributes</vt:lpstr>
      <vt:lpstr>:focus</vt:lpstr>
      <vt:lpstr> Styling Notes</vt:lpstr>
      <vt:lpstr>Building &amp; Styling A Form</vt:lpstr>
      <vt:lpstr>Forms &amp; Frameworks</vt:lpstr>
      <vt:lpstr>PowerPoint Presentation</vt:lpstr>
      <vt:lpstr>Forms with Bootstrap</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dc:title>
  <cp:lastModifiedBy>Tor Johnson</cp:lastModifiedBy>
  <cp:revision>1</cp:revision>
  <dcterms:modified xsi:type="dcterms:W3CDTF">2023-06-26T06:01:35Z</dcterms:modified>
</cp:coreProperties>
</file>