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3"/>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Lst>
  <p:sldSz cx="9144000" cy="5143500" type="screen16x9"/>
  <p:notesSz cx="6858000" cy="9144000"/>
  <p:embeddedFontLst>
    <p:embeddedFont>
      <p:font typeface="Inconsolata" pitchFamily="1" charset="0"/>
      <p:regular r:id="rId44"/>
      <p:bold r:id="rId45"/>
    </p:embeddedFont>
    <p:embeddedFont>
      <p:font typeface="Oswald" panose="00000500000000000000" pitchFamily="2" charset="0"/>
      <p:regular r:id="rId46"/>
      <p:bold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1">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4421DF-711F-47A8-9B32-2438BFCE151E}">
  <a:tblStyle styleId="{554421DF-711F-47A8-9B32-2438BFCE15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2" y="284"/>
      </p:cViewPr>
      <p:guideLst>
        <p:guide orient="horz" pos="93"/>
        <p:guide orient="horz" pos="2914"/>
        <p:guide pos="130"/>
        <p:guide pos="5649"/>
        <p:guide orient="horz" pos="735"/>
        <p:guide orient="horz" pos="2571"/>
        <p:guide pos="3211"/>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w3schools.com/js/js_htmldom_events.asp"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fb9d20886_0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fb9d20886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gets an element with the ID of </a:t>
            </a:r>
            <a:r>
              <a:rPr lang="en" b="1">
                <a:solidFill>
                  <a:schemeClr val="dk1"/>
                </a:solidFill>
                <a:latin typeface="Courier New"/>
                <a:ea typeface="Courier New"/>
                <a:cs typeface="Courier New"/>
                <a:sym typeface="Courier New"/>
              </a:rPr>
              <a:t>ga</a:t>
            </a:r>
            <a:r>
              <a:rPr lang="en">
                <a:solidFill>
                  <a:schemeClr val="dk1"/>
                </a:solidFill>
              </a:rPr>
              <a:t> from the DOM. This would RETURN an object, our DOM element, so that we could then manipulate it.</a:t>
            </a:r>
            <a:endParaRPr b="1">
              <a:solidFill>
                <a:schemeClr val="dk1"/>
              </a:solidFill>
              <a:highlight>
                <a:srgbClr val="FF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fb9d20886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6fb9d20886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6fb9d20886_0_1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6fb9d20886_0_1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fb9d20886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fb9d20886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00"/>
                </a:highlight>
              </a:rPr>
              <a:t>TALKING POINTS:</a:t>
            </a:r>
            <a:endParaRPr b="1">
              <a:solidFill>
                <a:schemeClr val="dk1"/>
              </a:solidFill>
              <a:highlight>
                <a:srgbClr val="FFFF00"/>
              </a:highlight>
            </a:endParaRPr>
          </a:p>
          <a:p>
            <a:pPr marL="0" lvl="0" indent="0" algn="l" rtl="0">
              <a:spcBef>
                <a:spcPts val="0"/>
              </a:spcBef>
              <a:spcAft>
                <a:spcPts val="0"/>
              </a:spcAft>
              <a:buNone/>
            </a:pPr>
            <a:endParaRPr b="1">
              <a:solidFill>
                <a:schemeClr val="dk1"/>
              </a:solidFill>
              <a:highlight>
                <a:srgbClr val="FFFF00"/>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00"/>
                </a:highlight>
              </a:rPr>
              <a:t>Note that you can combine properties and methods, as properties can have their own methods.</a:t>
            </a:r>
            <a:endParaRPr>
              <a:solidFill>
                <a:schemeClr val="dk1"/>
              </a:solidFill>
              <a:highlight>
                <a:srgbClr val="FFFF0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6fb9d20886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6fb9d20886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Take your time going through this section. Use it to change stuff around and show students what’s possible.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b5b24bfe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6b5b24bfe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6fb9d20886_0_1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6fb9d20886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457200" lvl="0" indent="-298450" algn="l" rtl="0">
              <a:spcBef>
                <a:spcPts val="1000"/>
              </a:spcBef>
              <a:spcAft>
                <a:spcPts val="0"/>
              </a:spcAft>
              <a:buClr>
                <a:schemeClr val="dk1"/>
              </a:buClr>
              <a:buSzPts val="1100"/>
              <a:buChar char="●"/>
            </a:pPr>
            <a:r>
              <a:rPr lang="en">
                <a:solidFill>
                  <a:schemeClr val="dk1"/>
                </a:solidFill>
              </a:rPr>
              <a:t>Mouse/finger movements on the screen, clicks, hovers, and key presses are all considered events in JavaScript.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fb9d20886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6fb9d20886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 </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Emphasize that this is another repeated pattern throughout DOM manipulation; GET the thing we want, then SET some aspect of it according to what we want to do with it.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6fb9d20886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6fb9d20886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457200" lvl="0" indent="-298450" algn="l" rtl="0">
              <a:spcBef>
                <a:spcPts val="1000"/>
              </a:spcBef>
              <a:spcAft>
                <a:spcPts val="0"/>
              </a:spcAft>
              <a:buSzPts val="1100"/>
              <a:buChar char="●"/>
            </a:pPr>
            <a:r>
              <a:rPr lang="en">
                <a:solidFill>
                  <a:schemeClr val="dk1"/>
                </a:solidFill>
              </a:rPr>
              <a:t>Hopefully answers lead you to some of the following: Hover, keypress, keydown, keyup, focus, scroll, select, submit.</a:t>
            </a:r>
            <a:endParaRPr>
              <a:solidFill>
                <a:schemeClr val="dk1"/>
              </a:solidFill>
            </a:endParaRPr>
          </a:p>
          <a:p>
            <a:pPr marL="457200" lvl="0" indent="-298450" algn="l" rtl="0">
              <a:spcBef>
                <a:spcPts val="0"/>
              </a:spcBef>
              <a:spcAft>
                <a:spcPts val="0"/>
              </a:spcAft>
              <a:buSzPts val="1100"/>
              <a:buChar char="●"/>
            </a:pPr>
            <a:r>
              <a:rPr lang="en">
                <a:solidFill>
                  <a:schemeClr val="dk1"/>
                </a:solidFill>
              </a:rPr>
              <a:t>Try testing out some of the most common event types: </a:t>
            </a:r>
            <a:r>
              <a:rPr lang="en" u="sng">
                <a:solidFill>
                  <a:schemeClr val="hlink"/>
                </a:solidFill>
                <a:hlinkClick r:id="rId3"/>
              </a:rPr>
              <a:t>https://www.w3schools.com/js/js_htmldom_events.asp</a:t>
            </a:r>
            <a:r>
              <a:rPr lang="en">
                <a:solidFill>
                  <a:schemeClr val="dk1"/>
                </a:solidFill>
              </a:rPr>
              <a: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5b24bfe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5b24bfe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fb9d20886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6fb9d20886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b5b24bfe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b5b24bfe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6c8ea684a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6c8ea684a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If you have extra time after this in the class, feel free to use the historical appendix of what makes JavaScript so unique and why it is the way it 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5b24bfe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5b24bfe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6fb9d20886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6fb9d20886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fb9d20886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fb9d20886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That U.S. National Center for Supercomputing Applications (NCSA) released Mosaic, the first graphical web browser, free of charge. Those engineers would go on to form Mosaic Netscape (codenamed “Mozilla”), and then rename their company Netscape Navigator. It quickly became the default browser for the internet (in the mid-1990s).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fb9d20886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fb9d20886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web as an open medium of exchange was the basis of this concept. This is very important to understanding why the web is the way it is today. Its builders weren’t typical capitalist-minded business people (at least at first). They saw the world differently, and it’s worth reading more about this history.</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6fb9d20886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6fb9d208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Netscape was an innovative early company, which saw the browser as a pay-per-download program — a revolutionary idea at the time. It developed a programmatic language (led by Brendan Eich) for the web as part of its browser called “JavaScript.” It was developed in only 10 days!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6fb9d2088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6fb9d2088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fb9d20886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6fb9d20886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6fb9d20886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6fb9d20886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fb9d20886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fb9d20886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Keep the time frame in mind: This is the late 1990s — the internet is not really used at a large scale yet so these decisions have little impact on anyone (the modern equivalent would be what's going on with cryptocurrency now: a major technology without adoption).</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fb9d20886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fb9d20886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6fb9d20886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6fb9d20886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6fb9d20886_0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6fb9d20886_0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6fb9d20886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6fb9d20886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6fb9d20886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6fb9d20886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fb9d20886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fb9d20886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6fb9d20886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6fb9d20886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6fb9d20886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6fb9d20886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6fb9d20886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6fb9d20886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fb9d20886_0_1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fb9d20886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6fb9d20886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6fb9d20886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6fb9d20886_0_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6fb9d20886_0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fb9d20886_0_1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fb9d20886_0_1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6fb9d20886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6fb9d20886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Open DevTools and type in the word “document” to see what’s returned.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6fb9d20886_0_1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6fb9d20886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6fb9d20886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6fb9d20886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6fb9d20886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6fb9d20886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457200" lvl="0" indent="-298450" algn="l" rtl="0">
              <a:spcBef>
                <a:spcPts val="1000"/>
              </a:spcBef>
              <a:spcAft>
                <a:spcPts val="0"/>
              </a:spcAft>
              <a:buClr>
                <a:schemeClr val="dk1"/>
              </a:buClr>
              <a:buSzPts val="1100"/>
              <a:buChar char="●"/>
            </a:pPr>
            <a:r>
              <a:rPr lang="en">
                <a:solidFill>
                  <a:schemeClr val="dk1"/>
                </a:solidFill>
              </a:rPr>
              <a:t>Students may recognize some as HTML attributes or CSS properties. Emphasize the concept of key:value pairs throughout programming.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3">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1DcHwmAhyWSrlAbL3vs0kgjvr3TZd75od?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drive/folders/1mm1rkPgnUzgDD-NsIHy4lQU-8jCyn9Bb?usp=sharing" TargetMode="External"/><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hyperlink" Target="https://drive.google.com/drive/folders/1QiTumxSp4joe6-y93PvTsAx0_xD8G4gv?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drive/folders/1ekSei8Da5QdZRP9iabhoLzYMYYxpiBOL?usp=sharing"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hyperlink" Target="https://drive.google.com/drive/folders/1czuJ8b5gjWcC8byLrsaP3_G_0ljtLtbM?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drive/folders/1QkYpHVmIRTsHN5zQ_FKr4m3iuum3Jmhp?usp=sharing" TargetMode="External"/><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hyperlink" Target="https://drive.google.com/drive/folders/1OvbdYhbT93XUGEsOxWyTDCVegC9z2YHJ?usp=sharin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DOM Manipulation</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a Real Piece of Code Look Like?</a:t>
            </a:r>
            <a:endParaRPr/>
          </a:p>
        </p:txBody>
      </p:sp>
      <p:sp>
        <p:nvSpPr>
          <p:cNvPr id="518" name="Google Shape;51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519" name="Google Shape;519;p61"/>
          <p:cNvSpPr txBox="1"/>
          <p:nvPr/>
        </p:nvSpPr>
        <p:spPr>
          <a:xfrm>
            <a:off x="966750" y="1576725"/>
            <a:ext cx="7210500" cy="7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Inconsolata"/>
                <a:ea typeface="Inconsolata"/>
                <a:cs typeface="Inconsolata"/>
                <a:sym typeface="Inconsolata"/>
              </a:rPr>
              <a:t>document.getElementById(‘ga’);</a:t>
            </a:r>
            <a:endParaRPr sz="3000" b="1">
              <a:latin typeface="Inconsolata"/>
              <a:ea typeface="Inconsolata"/>
              <a:cs typeface="Inconsolata"/>
              <a:sym typeface="Inconsolata"/>
            </a:endParaRPr>
          </a:p>
        </p:txBody>
      </p:sp>
      <p:sp>
        <p:nvSpPr>
          <p:cNvPr id="520" name="Google Shape;520;p61"/>
          <p:cNvSpPr txBox="1"/>
          <p:nvPr/>
        </p:nvSpPr>
        <p:spPr>
          <a:xfrm>
            <a:off x="1680563" y="2903062"/>
            <a:ext cx="1578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Object</a:t>
            </a:r>
            <a:endParaRPr sz="1800">
              <a:latin typeface="Proxima Nova"/>
              <a:ea typeface="Proxima Nova"/>
              <a:cs typeface="Proxima Nova"/>
              <a:sym typeface="Proxima Nova"/>
            </a:endParaRPr>
          </a:p>
        </p:txBody>
      </p:sp>
      <p:cxnSp>
        <p:nvCxnSpPr>
          <p:cNvPr id="521" name="Google Shape;521;p61"/>
          <p:cNvCxnSpPr/>
          <p:nvPr/>
        </p:nvCxnSpPr>
        <p:spPr>
          <a:xfrm>
            <a:off x="2512163" y="2177838"/>
            <a:ext cx="0" cy="690300"/>
          </a:xfrm>
          <a:prstGeom prst="straightConnector1">
            <a:avLst/>
          </a:prstGeom>
          <a:noFill/>
          <a:ln w="38100" cap="flat" cmpd="sng">
            <a:solidFill>
              <a:schemeClr val="accent1"/>
            </a:solidFill>
            <a:prstDash val="solid"/>
            <a:round/>
            <a:headEnd type="none" w="med" len="med"/>
            <a:tailEnd type="none" w="med" len="med"/>
          </a:ln>
        </p:spPr>
      </p:cxnSp>
      <p:sp>
        <p:nvSpPr>
          <p:cNvPr id="522" name="Google Shape;522;p61"/>
          <p:cNvSpPr txBox="1"/>
          <p:nvPr/>
        </p:nvSpPr>
        <p:spPr>
          <a:xfrm>
            <a:off x="3640614" y="2894150"/>
            <a:ext cx="22605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Method (getter)</a:t>
            </a:r>
            <a:endParaRPr sz="1800">
              <a:latin typeface="Proxima Nova"/>
              <a:ea typeface="Proxima Nova"/>
              <a:cs typeface="Proxima Nova"/>
              <a:sym typeface="Proxima Nova"/>
            </a:endParaRPr>
          </a:p>
        </p:txBody>
      </p:sp>
      <p:sp>
        <p:nvSpPr>
          <p:cNvPr id="523" name="Google Shape;523;p61"/>
          <p:cNvSpPr txBox="1"/>
          <p:nvPr/>
        </p:nvSpPr>
        <p:spPr>
          <a:xfrm>
            <a:off x="5893625" y="2894162"/>
            <a:ext cx="1578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Parameter</a:t>
            </a:r>
            <a:endParaRPr sz="1800">
              <a:latin typeface="Proxima Nova"/>
              <a:ea typeface="Proxima Nova"/>
              <a:cs typeface="Proxima Nova"/>
              <a:sym typeface="Proxima Nova"/>
            </a:endParaRPr>
          </a:p>
        </p:txBody>
      </p:sp>
      <p:sp>
        <p:nvSpPr>
          <p:cNvPr id="524" name="Google Shape;524;p61"/>
          <p:cNvSpPr txBox="1"/>
          <p:nvPr/>
        </p:nvSpPr>
        <p:spPr>
          <a:xfrm>
            <a:off x="1255775" y="2926300"/>
            <a:ext cx="6357600" cy="74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Proxima Nova"/>
              <a:ea typeface="Proxima Nova"/>
              <a:cs typeface="Proxima Nova"/>
              <a:sym typeface="Proxima Nova"/>
            </a:endParaRPr>
          </a:p>
        </p:txBody>
      </p:sp>
      <p:cxnSp>
        <p:nvCxnSpPr>
          <p:cNvPr id="525" name="Google Shape;525;p61"/>
          <p:cNvCxnSpPr/>
          <p:nvPr/>
        </p:nvCxnSpPr>
        <p:spPr>
          <a:xfrm>
            <a:off x="1747775" y="2177850"/>
            <a:ext cx="1528800" cy="0"/>
          </a:xfrm>
          <a:prstGeom prst="straightConnector1">
            <a:avLst/>
          </a:prstGeom>
          <a:noFill/>
          <a:ln w="38100" cap="flat" cmpd="sng">
            <a:solidFill>
              <a:schemeClr val="accent1"/>
            </a:solidFill>
            <a:prstDash val="solid"/>
            <a:round/>
            <a:headEnd type="none" w="med" len="med"/>
            <a:tailEnd type="none" w="med" len="med"/>
          </a:ln>
        </p:spPr>
      </p:cxnSp>
      <p:cxnSp>
        <p:nvCxnSpPr>
          <p:cNvPr id="526" name="Google Shape;526;p61"/>
          <p:cNvCxnSpPr/>
          <p:nvPr/>
        </p:nvCxnSpPr>
        <p:spPr>
          <a:xfrm>
            <a:off x="4770863" y="2190838"/>
            <a:ext cx="0" cy="690300"/>
          </a:xfrm>
          <a:prstGeom prst="straightConnector1">
            <a:avLst/>
          </a:prstGeom>
          <a:noFill/>
          <a:ln w="38100" cap="flat" cmpd="sng">
            <a:solidFill>
              <a:schemeClr val="dk2"/>
            </a:solidFill>
            <a:prstDash val="solid"/>
            <a:round/>
            <a:headEnd type="none" w="med" len="med"/>
            <a:tailEnd type="none" w="med" len="med"/>
          </a:ln>
        </p:spPr>
      </p:cxnSp>
      <p:cxnSp>
        <p:nvCxnSpPr>
          <p:cNvPr id="527" name="Google Shape;527;p61"/>
          <p:cNvCxnSpPr/>
          <p:nvPr/>
        </p:nvCxnSpPr>
        <p:spPr>
          <a:xfrm>
            <a:off x="3477725" y="2177850"/>
            <a:ext cx="2586300" cy="0"/>
          </a:xfrm>
          <a:prstGeom prst="straightConnector1">
            <a:avLst/>
          </a:prstGeom>
          <a:noFill/>
          <a:ln w="38100" cap="flat" cmpd="sng">
            <a:solidFill>
              <a:schemeClr val="dk2"/>
            </a:solidFill>
            <a:prstDash val="solid"/>
            <a:round/>
            <a:headEnd type="none" w="med" len="med"/>
            <a:tailEnd type="none" w="med" len="med"/>
          </a:ln>
        </p:spPr>
      </p:cxnSp>
      <p:cxnSp>
        <p:nvCxnSpPr>
          <p:cNvPr id="528" name="Google Shape;528;p61"/>
          <p:cNvCxnSpPr/>
          <p:nvPr/>
        </p:nvCxnSpPr>
        <p:spPr>
          <a:xfrm>
            <a:off x="6682763" y="2177838"/>
            <a:ext cx="0" cy="690300"/>
          </a:xfrm>
          <a:prstGeom prst="straightConnector1">
            <a:avLst/>
          </a:prstGeom>
          <a:noFill/>
          <a:ln w="38100" cap="flat" cmpd="sng">
            <a:solidFill>
              <a:schemeClr val="lt2"/>
            </a:solidFill>
            <a:prstDash val="solid"/>
            <a:round/>
            <a:headEnd type="none" w="med" len="med"/>
            <a:tailEnd type="none" w="med" len="med"/>
          </a:ln>
        </p:spPr>
      </p:cxnSp>
      <p:cxnSp>
        <p:nvCxnSpPr>
          <p:cNvPr id="529" name="Google Shape;529;p61"/>
          <p:cNvCxnSpPr/>
          <p:nvPr/>
        </p:nvCxnSpPr>
        <p:spPr>
          <a:xfrm>
            <a:off x="6248825" y="2177850"/>
            <a:ext cx="867900" cy="0"/>
          </a:xfrm>
          <a:prstGeom prst="straightConnector1">
            <a:avLst/>
          </a:prstGeom>
          <a:noFill/>
          <a:ln w="38100" cap="flat" cmpd="sng">
            <a:solidFill>
              <a:schemeClr val="lt2"/>
            </a:solidFill>
            <a:prstDash val="solid"/>
            <a:round/>
            <a:headEnd type="none" w="med" len="med"/>
            <a:tailEnd type="none" w="med" len="med"/>
          </a:ln>
        </p:spPr>
      </p:cxnSp>
      <p:sp>
        <p:nvSpPr>
          <p:cNvPr id="530" name="Google Shape;530;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2"/>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Getters often fill in variables in your JS. Once you get something from the DOM, you can use a variable to store it in memory for future manipulation.</a:t>
            </a:r>
            <a:endParaRPr>
              <a:solidFill>
                <a:schemeClr val="dk1"/>
              </a:solidFill>
            </a:endParaRPr>
          </a:p>
          <a:p>
            <a:pPr marL="0" lvl="0" indent="0" algn="l" rtl="0">
              <a:lnSpc>
                <a:spcPct val="100000"/>
              </a:lnSpc>
              <a:spcBef>
                <a:spcPts val="1000"/>
              </a:spcBef>
              <a:spcAft>
                <a:spcPts val="0"/>
              </a:spcAft>
              <a:buNone/>
            </a:pPr>
            <a:r>
              <a:rPr lang="en" b="1">
                <a:solidFill>
                  <a:schemeClr val="dk1"/>
                </a:solidFill>
                <a:latin typeface="Inconsolata"/>
                <a:ea typeface="Inconsolata"/>
                <a:cs typeface="Inconsolata"/>
                <a:sym typeface="Inconsolata"/>
              </a:rPr>
              <a:t>const gaData = document.getElementById(‘ga’);</a:t>
            </a:r>
            <a:endParaRPr b="1">
              <a:solidFill>
                <a:schemeClr val="dk1"/>
              </a:solidFill>
              <a:latin typeface="Inconsolata"/>
              <a:ea typeface="Inconsolata"/>
              <a:cs typeface="Inconsolata"/>
              <a:sym typeface="Inconsolata"/>
            </a:endParaRPr>
          </a:p>
          <a:p>
            <a:pPr marL="0" lvl="0" indent="0" algn="l" rtl="0">
              <a:lnSpc>
                <a:spcPct val="100000"/>
              </a:lnSpc>
              <a:spcBef>
                <a:spcPts val="1000"/>
              </a:spcBef>
              <a:spcAft>
                <a:spcPts val="0"/>
              </a:spcAft>
              <a:buNone/>
            </a:pPr>
            <a:endParaRPr b="1">
              <a:solidFill>
                <a:schemeClr val="dk1"/>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en">
                <a:solidFill>
                  <a:schemeClr val="dk1"/>
                </a:solidFill>
              </a:rPr>
              <a:t>Now that we have our element, </a:t>
            </a:r>
            <a:r>
              <a:rPr lang="en" b="1">
                <a:solidFill>
                  <a:schemeClr val="dk1"/>
                </a:solidFill>
                <a:latin typeface="Inconsolata"/>
                <a:ea typeface="Inconsolata"/>
                <a:cs typeface="Inconsolata"/>
                <a:sym typeface="Inconsolata"/>
              </a:rPr>
              <a:t>gaData</a:t>
            </a:r>
            <a:r>
              <a:rPr lang="en">
                <a:solidFill>
                  <a:schemeClr val="dk1"/>
                </a:solidFill>
              </a:rPr>
              <a:t>, we can access its properties:</a:t>
            </a:r>
            <a:endParaRPr>
              <a:solidFill>
                <a:schemeClr val="dk1"/>
              </a:solidFill>
            </a:endParaRPr>
          </a:p>
          <a:p>
            <a:pPr marL="0" lvl="0" indent="0" algn="l" rtl="0">
              <a:lnSpc>
                <a:spcPct val="100000"/>
              </a:lnSpc>
              <a:spcBef>
                <a:spcPts val="1000"/>
              </a:spcBef>
              <a:spcAft>
                <a:spcPts val="0"/>
              </a:spcAft>
              <a:buNone/>
            </a:pPr>
            <a:r>
              <a:rPr lang="en" b="1">
                <a:solidFill>
                  <a:schemeClr val="dk1"/>
                </a:solidFill>
                <a:latin typeface="Inconsolata"/>
                <a:ea typeface="Inconsolata"/>
                <a:cs typeface="Inconsolata"/>
                <a:sym typeface="Inconsolata"/>
              </a:rPr>
              <a:t>gaData.style.color;</a:t>
            </a:r>
            <a:endParaRPr b="1">
              <a:solidFill>
                <a:schemeClr val="dk1"/>
              </a:solidFill>
              <a:latin typeface="Inconsolata"/>
              <a:ea typeface="Inconsolata"/>
              <a:cs typeface="Inconsolata"/>
              <a:sym typeface="Inconsolata"/>
            </a:endParaRPr>
          </a:p>
          <a:p>
            <a:pPr marL="0" lvl="0" indent="0" algn="l" rtl="0">
              <a:lnSpc>
                <a:spcPct val="100000"/>
              </a:lnSpc>
              <a:spcBef>
                <a:spcPts val="1000"/>
              </a:spcBef>
              <a:spcAft>
                <a:spcPts val="0"/>
              </a:spcAft>
              <a:buNone/>
            </a:pPr>
            <a:r>
              <a:rPr lang="en" b="1">
                <a:solidFill>
                  <a:schemeClr val="dk1"/>
                </a:solidFill>
                <a:latin typeface="Inconsolata"/>
                <a:ea typeface="Inconsolata"/>
                <a:cs typeface="Inconsolata"/>
                <a:sym typeface="Inconsolata"/>
              </a:rPr>
              <a:t>gaData.innerText;</a:t>
            </a:r>
            <a:endParaRPr b="1">
              <a:solidFill>
                <a:schemeClr val="dk1"/>
              </a:solidFill>
              <a:latin typeface="Inconsolata"/>
              <a:ea typeface="Inconsolata"/>
              <a:cs typeface="Inconsolata"/>
              <a:sym typeface="Inconsolata"/>
            </a:endParaRPr>
          </a:p>
          <a:p>
            <a:pPr marL="0" lvl="0" indent="0" algn="l" rtl="0">
              <a:lnSpc>
                <a:spcPct val="100000"/>
              </a:lnSpc>
              <a:spcBef>
                <a:spcPts val="1000"/>
              </a:spcBef>
              <a:spcAft>
                <a:spcPts val="1000"/>
              </a:spcAft>
              <a:buNone/>
            </a:pPr>
            <a:r>
              <a:rPr lang="en" b="1">
                <a:solidFill>
                  <a:schemeClr val="dk1"/>
                </a:solidFill>
                <a:latin typeface="Inconsolata"/>
                <a:ea typeface="Inconsolata"/>
                <a:cs typeface="Inconsolata"/>
                <a:sym typeface="Inconsolata"/>
              </a:rPr>
              <a:t>gaData.classList;</a:t>
            </a:r>
            <a:endParaRPr b="1">
              <a:solidFill>
                <a:schemeClr val="dk1"/>
              </a:solidFill>
              <a:latin typeface="Inconsolata"/>
              <a:ea typeface="Inconsolata"/>
              <a:cs typeface="Inconsolata"/>
              <a:sym typeface="Inconsolata"/>
            </a:endParaRPr>
          </a:p>
        </p:txBody>
      </p:sp>
      <p:sp>
        <p:nvSpPr>
          <p:cNvPr id="536" name="Google Shape;536;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Getters</a:t>
            </a:r>
            <a:endParaRPr/>
          </a:p>
        </p:txBody>
      </p:sp>
      <p:sp>
        <p:nvSpPr>
          <p:cNvPr id="537" name="Google Shape;537;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538" name="Google Shape;538;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3"/>
          <p:cNvSpPr txBox="1">
            <a:spLocks noGrp="1"/>
          </p:cNvSpPr>
          <p:nvPr>
            <p:ph type="title" idx="4294967295"/>
          </p:nvPr>
        </p:nvSpPr>
        <p:spPr>
          <a:xfrm>
            <a:off x="446559" y="970447"/>
            <a:ext cx="8250900" cy="2972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800">
                <a:solidFill>
                  <a:srgbClr val="000000"/>
                </a:solidFill>
              </a:rPr>
              <a:t>We’re mostly going to </a:t>
            </a:r>
            <a:r>
              <a:rPr lang="en" sz="2800">
                <a:solidFill>
                  <a:schemeClr val="dk2"/>
                </a:solidFill>
              </a:rPr>
              <a:t>manipulate </a:t>
            </a:r>
            <a:r>
              <a:rPr lang="en" sz="2800" i="1">
                <a:solidFill>
                  <a:schemeClr val="dk2"/>
                </a:solidFill>
              </a:rPr>
              <a:t>classes</a:t>
            </a:r>
            <a:br>
              <a:rPr lang="en" sz="2800"/>
            </a:br>
            <a:r>
              <a:rPr lang="en" sz="2800"/>
              <a:t>to make things happen on our pages.</a:t>
            </a:r>
            <a:endParaRPr sz="2800"/>
          </a:p>
        </p:txBody>
      </p:sp>
      <p:sp>
        <p:nvSpPr>
          <p:cNvPr id="544" name="Google Shape;544;p6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Manipulating an Element’s Classes</a:t>
            </a:r>
            <a:endParaRPr/>
          </a:p>
        </p:txBody>
      </p:sp>
      <p:sp>
        <p:nvSpPr>
          <p:cNvPr id="550" name="Google Shape;55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551" name="Google Shape;551;p64"/>
          <p:cNvSpPr txBox="1"/>
          <p:nvPr/>
        </p:nvSpPr>
        <p:spPr>
          <a:xfrm>
            <a:off x="1393200" y="1220400"/>
            <a:ext cx="6357600" cy="7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Inconsolata"/>
                <a:ea typeface="Inconsolata"/>
                <a:cs typeface="Inconsolata"/>
                <a:sym typeface="Inconsolata"/>
              </a:rPr>
              <a:t>gaData.classList.toggle(‘show’);</a:t>
            </a:r>
            <a:endParaRPr sz="3000" b="1">
              <a:latin typeface="Inconsolata"/>
              <a:ea typeface="Inconsolata"/>
              <a:cs typeface="Inconsolata"/>
              <a:sym typeface="Inconsolata"/>
            </a:endParaRPr>
          </a:p>
        </p:txBody>
      </p:sp>
      <p:sp>
        <p:nvSpPr>
          <p:cNvPr id="552" name="Google Shape;552;p64"/>
          <p:cNvSpPr txBox="1"/>
          <p:nvPr/>
        </p:nvSpPr>
        <p:spPr>
          <a:xfrm>
            <a:off x="1309788" y="2276925"/>
            <a:ext cx="1578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Object</a:t>
            </a:r>
            <a:endParaRPr sz="1800">
              <a:latin typeface="Proxima Nova"/>
              <a:ea typeface="Proxima Nova"/>
              <a:cs typeface="Proxima Nova"/>
              <a:sym typeface="Proxima Nova"/>
            </a:endParaRPr>
          </a:p>
        </p:txBody>
      </p:sp>
      <p:sp>
        <p:nvSpPr>
          <p:cNvPr id="553" name="Google Shape;553;p64"/>
          <p:cNvSpPr txBox="1"/>
          <p:nvPr/>
        </p:nvSpPr>
        <p:spPr>
          <a:xfrm>
            <a:off x="3844080" y="2484525"/>
            <a:ext cx="22605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Method (setter)</a:t>
            </a:r>
            <a:endParaRPr sz="1800">
              <a:latin typeface="Proxima Nova"/>
              <a:ea typeface="Proxima Nova"/>
              <a:cs typeface="Proxima Nova"/>
              <a:sym typeface="Proxima Nova"/>
            </a:endParaRPr>
          </a:p>
        </p:txBody>
      </p:sp>
      <p:sp>
        <p:nvSpPr>
          <p:cNvPr id="554" name="Google Shape;554;p64"/>
          <p:cNvSpPr txBox="1"/>
          <p:nvPr/>
        </p:nvSpPr>
        <p:spPr>
          <a:xfrm>
            <a:off x="5835675" y="2230437"/>
            <a:ext cx="1578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Parameter</a:t>
            </a:r>
            <a:endParaRPr sz="1800">
              <a:latin typeface="Proxima Nova"/>
              <a:ea typeface="Proxima Nova"/>
              <a:cs typeface="Proxima Nova"/>
              <a:sym typeface="Proxima Nova"/>
            </a:endParaRPr>
          </a:p>
        </p:txBody>
      </p:sp>
      <p:sp>
        <p:nvSpPr>
          <p:cNvPr id="555" name="Google Shape;555;p64"/>
          <p:cNvSpPr txBox="1"/>
          <p:nvPr/>
        </p:nvSpPr>
        <p:spPr>
          <a:xfrm>
            <a:off x="1162200" y="3256725"/>
            <a:ext cx="6819600" cy="7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This statement takes the </a:t>
            </a:r>
            <a:r>
              <a:rPr lang="en" sz="1800" b="1">
                <a:latin typeface="Inconsolata"/>
                <a:ea typeface="Inconsolata"/>
                <a:cs typeface="Inconsolata"/>
                <a:sym typeface="Inconsolata"/>
              </a:rPr>
              <a:t>ga</a:t>
            </a:r>
            <a:r>
              <a:rPr lang="en" sz="1800">
                <a:latin typeface="Proxima Nova"/>
                <a:ea typeface="Proxima Nova"/>
                <a:cs typeface="Proxima Nova"/>
                <a:sym typeface="Proxima Nova"/>
              </a:rPr>
              <a:t> object, looks at the element’s list of classes, and toggles the </a:t>
            </a:r>
            <a:r>
              <a:rPr lang="en" sz="1800" b="1">
                <a:latin typeface="Inconsolata"/>
                <a:ea typeface="Inconsolata"/>
                <a:cs typeface="Inconsolata"/>
                <a:sym typeface="Inconsolata"/>
              </a:rPr>
              <a:t>show</a:t>
            </a:r>
            <a:r>
              <a:rPr lang="en" sz="1800">
                <a:latin typeface="Proxima Nova"/>
                <a:ea typeface="Proxima Nova"/>
                <a:cs typeface="Proxima Nova"/>
                <a:sym typeface="Proxima Nova"/>
              </a:rPr>
              <a:t> class on or off.</a:t>
            </a:r>
            <a:endParaRPr sz="1800">
              <a:latin typeface="Proxima Nova"/>
              <a:ea typeface="Proxima Nova"/>
              <a:cs typeface="Proxima Nova"/>
              <a:sym typeface="Proxima Nova"/>
            </a:endParaRPr>
          </a:p>
        </p:txBody>
      </p:sp>
      <p:sp>
        <p:nvSpPr>
          <p:cNvPr id="556" name="Google Shape;556;p64"/>
          <p:cNvSpPr txBox="1"/>
          <p:nvPr/>
        </p:nvSpPr>
        <p:spPr>
          <a:xfrm>
            <a:off x="2660677" y="2276913"/>
            <a:ext cx="1452300" cy="44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Property</a:t>
            </a:r>
            <a:endParaRPr sz="1800">
              <a:latin typeface="Proxima Nova"/>
              <a:ea typeface="Proxima Nova"/>
              <a:cs typeface="Proxima Nova"/>
              <a:sym typeface="Proxima Nova"/>
            </a:endParaRPr>
          </a:p>
        </p:txBody>
      </p:sp>
      <p:cxnSp>
        <p:nvCxnSpPr>
          <p:cNvPr id="557" name="Google Shape;557;p64"/>
          <p:cNvCxnSpPr/>
          <p:nvPr/>
        </p:nvCxnSpPr>
        <p:spPr>
          <a:xfrm>
            <a:off x="1889550" y="1873250"/>
            <a:ext cx="418800" cy="0"/>
          </a:xfrm>
          <a:prstGeom prst="straightConnector1">
            <a:avLst/>
          </a:prstGeom>
          <a:noFill/>
          <a:ln w="38100" cap="flat" cmpd="sng">
            <a:solidFill>
              <a:schemeClr val="accent1"/>
            </a:solidFill>
            <a:prstDash val="solid"/>
            <a:round/>
            <a:headEnd type="none" w="med" len="med"/>
            <a:tailEnd type="none" w="med" len="med"/>
          </a:ln>
        </p:spPr>
      </p:cxnSp>
      <p:cxnSp>
        <p:nvCxnSpPr>
          <p:cNvPr id="558" name="Google Shape;558;p64"/>
          <p:cNvCxnSpPr/>
          <p:nvPr/>
        </p:nvCxnSpPr>
        <p:spPr>
          <a:xfrm>
            <a:off x="2551825" y="1879375"/>
            <a:ext cx="1707000" cy="0"/>
          </a:xfrm>
          <a:prstGeom prst="straightConnector1">
            <a:avLst/>
          </a:prstGeom>
          <a:noFill/>
          <a:ln w="38100" cap="flat" cmpd="sng">
            <a:solidFill>
              <a:schemeClr val="accent2"/>
            </a:solidFill>
            <a:prstDash val="solid"/>
            <a:round/>
            <a:headEnd type="none" w="med" len="med"/>
            <a:tailEnd type="none" w="med" len="med"/>
          </a:ln>
        </p:spPr>
      </p:cxnSp>
      <p:cxnSp>
        <p:nvCxnSpPr>
          <p:cNvPr id="559" name="Google Shape;559;p64"/>
          <p:cNvCxnSpPr/>
          <p:nvPr/>
        </p:nvCxnSpPr>
        <p:spPr>
          <a:xfrm>
            <a:off x="4482925" y="1879375"/>
            <a:ext cx="982800" cy="0"/>
          </a:xfrm>
          <a:prstGeom prst="straightConnector1">
            <a:avLst/>
          </a:prstGeom>
          <a:noFill/>
          <a:ln w="38100" cap="flat" cmpd="sng">
            <a:solidFill>
              <a:schemeClr val="lt2"/>
            </a:solidFill>
            <a:prstDash val="solid"/>
            <a:round/>
            <a:headEnd type="none" w="med" len="med"/>
            <a:tailEnd type="none" w="med" len="med"/>
          </a:ln>
        </p:spPr>
      </p:cxnSp>
      <p:cxnSp>
        <p:nvCxnSpPr>
          <p:cNvPr id="560" name="Google Shape;560;p64"/>
          <p:cNvCxnSpPr/>
          <p:nvPr/>
        </p:nvCxnSpPr>
        <p:spPr>
          <a:xfrm>
            <a:off x="6162825" y="1879375"/>
            <a:ext cx="982800" cy="0"/>
          </a:xfrm>
          <a:prstGeom prst="straightConnector1">
            <a:avLst/>
          </a:prstGeom>
          <a:noFill/>
          <a:ln w="38100" cap="flat" cmpd="sng">
            <a:solidFill>
              <a:schemeClr val="accent5"/>
            </a:solidFill>
            <a:prstDash val="solid"/>
            <a:round/>
            <a:headEnd type="none" w="med" len="med"/>
            <a:tailEnd type="none" w="med" len="med"/>
          </a:ln>
        </p:spPr>
      </p:cxnSp>
      <p:cxnSp>
        <p:nvCxnSpPr>
          <p:cNvPr id="561" name="Google Shape;561;p64"/>
          <p:cNvCxnSpPr/>
          <p:nvPr/>
        </p:nvCxnSpPr>
        <p:spPr>
          <a:xfrm>
            <a:off x="2098950" y="1873250"/>
            <a:ext cx="0" cy="350100"/>
          </a:xfrm>
          <a:prstGeom prst="straightConnector1">
            <a:avLst/>
          </a:prstGeom>
          <a:noFill/>
          <a:ln w="38100" cap="flat" cmpd="sng">
            <a:solidFill>
              <a:schemeClr val="accent1"/>
            </a:solidFill>
            <a:prstDash val="solid"/>
            <a:round/>
            <a:headEnd type="none" w="med" len="med"/>
            <a:tailEnd type="none" w="med" len="med"/>
          </a:ln>
        </p:spPr>
      </p:cxnSp>
      <p:cxnSp>
        <p:nvCxnSpPr>
          <p:cNvPr id="562" name="Google Shape;562;p64"/>
          <p:cNvCxnSpPr/>
          <p:nvPr/>
        </p:nvCxnSpPr>
        <p:spPr>
          <a:xfrm>
            <a:off x="3386824" y="1879844"/>
            <a:ext cx="0" cy="350100"/>
          </a:xfrm>
          <a:prstGeom prst="straightConnector1">
            <a:avLst/>
          </a:prstGeom>
          <a:noFill/>
          <a:ln w="38100" cap="flat" cmpd="sng">
            <a:solidFill>
              <a:schemeClr val="accent2"/>
            </a:solidFill>
            <a:prstDash val="solid"/>
            <a:round/>
            <a:headEnd type="none" w="med" len="med"/>
            <a:tailEnd type="none" w="med" len="med"/>
          </a:ln>
        </p:spPr>
      </p:cxnSp>
      <p:cxnSp>
        <p:nvCxnSpPr>
          <p:cNvPr id="563" name="Google Shape;563;p64"/>
          <p:cNvCxnSpPr>
            <a:endCxn id="553" idx="0"/>
          </p:cNvCxnSpPr>
          <p:nvPr/>
        </p:nvCxnSpPr>
        <p:spPr>
          <a:xfrm>
            <a:off x="4974330" y="1873125"/>
            <a:ext cx="0" cy="611400"/>
          </a:xfrm>
          <a:prstGeom prst="straightConnector1">
            <a:avLst/>
          </a:prstGeom>
          <a:noFill/>
          <a:ln w="38100" cap="flat" cmpd="sng">
            <a:solidFill>
              <a:schemeClr val="lt2"/>
            </a:solidFill>
            <a:prstDash val="solid"/>
            <a:round/>
            <a:headEnd type="none" w="med" len="med"/>
            <a:tailEnd type="none" w="med" len="med"/>
          </a:ln>
        </p:spPr>
      </p:cxnSp>
      <p:cxnSp>
        <p:nvCxnSpPr>
          <p:cNvPr id="564" name="Google Shape;564;p64"/>
          <p:cNvCxnSpPr/>
          <p:nvPr/>
        </p:nvCxnSpPr>
        <p:spPr>
          <a:xfrm>
            <a:off x="6635174" y="1879844"/>
            <a:ext cx="0" cy="350100"/>
          </a:xfrm>
          <a:prstGeom prst="straightConnector1">
            <a:avLst/>
          </a:prstGeom>
          <a:noFill/>
          <a:ln w="38100" cap="flat" cmpd="sng">
            <a:solidFill>
              <a:schemeClr val="accent5"/>
            </a:solidFill>
            <a:prstDash val="solid"/>
            <a:round/>
            <a:headEnd type="none" w="med" len="med"/>
            <a:tailEnd type="none" w="med" len="med"/>
          </a:ln>
        </p:spPr>
      </p:cxnSp>
      <p:sp>
        <p:nvSpPr>
          <p:cNvPr id="565" name="Google Shape;56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DOM Reference Code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571" name="Google Shape;571;p65"/>
          <p:cNvSpPr/>
          <p:nvPr/>
        </p:nvSpPr>
        <p:spPr>
          <a:xfrm>
            <a:off x="1950900" y="2302225"/>
            <a:ext cx="5242200" cy="1513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https://drive.google.com/drive/folders/1DcHwmAhyWSrlAbL3vs0kgjvr3TZd75od?usp=sharing</a:t>
            </a:r>
            <a:endParaRPr sz="1800">
              <a:latin typeface="Proxima Nova"/>
              <a:ea typeface="Proxima Nova"/>
              <a:cs typeface="Proxima Nova"/>
              <a:sym typeface="Proxima Nova"/>
            </a:endParaRPr>
          </a:p>
        </p:txBody>
      </p:sp>
      <p:sp>
        <p:nvSpPr>
          <p:cNvPr id="572" name="Google Shape;572;p6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3" name="Google Shape;573;p6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574" name="Google Shape;574;p65"/>
          <p:cNvSpPr txBox="1">
            <a:spLocks noGrp="1"/>
          </p:cNvSpPr>
          <p:nvPr>
            <p:ph type="body" idx="1"/>
          </p:nvPr>
        </p:nvSpPr>
        <p:spPr>
          <a:xfrm>
            <a:off x="457200" y="1143000"/>
            <a:ext cx="8229600" cy="102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look at some DOM properties and methods in action! There’s no need to feel overwhelmed by details — the </a:t>
            </a:r>
            <a:r>
              <a:rPr lang="en" b="1"/>
              <a:t>patterns</a:t>
            </a:r>
            <a:r>
              <a:rPr lang="en"/>
              <a:t> are what matter.</a:t>
            </a:r>
            <a:endParaRPr/>
          </a:p>
        </p:txBody>
      </p:sp>
      <p:sp>
        <p:nvSpPr>
          <p:cNvPr id="575" name="Google Shape;575;p6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6" name="Google Shape;576;p6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
        <p:nvSpPr>
          <p:cNvPr id="582" name="Google Shape;582;p6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When: Event Handling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Anytime a user interacts with a webpage, the browser classifies that action as </a:t>
            </a:r>
            <a:br>
              <a:rPr lang="en">
                <a:solidFill>
                  <a:schemeClr val="dk1"/>
                </a:solidFill>
              </a:rPr>
            </a:br>
            <a:r>
              <a:rPr lang="en">
                <a:solidFill>
                  <a:schemeClr val="dk1"/>
                </a:solidFill>
              </a:rPr>
              <a:t>an </a:t>
            </a:r>
            <a:r>
              <a:rPr lang="en" b="1">
                <a:solidFill>
                  <a:schemeClr val="dk1"/>
                </a:solidFill>
                <a:highlight>
                  <a:schemeClr val="accent2"/>
                </a:highlight>
              </a:rPr>
              <a:t>event</a:t>
            </a:r>
            <a:r>
              <a:rPr lang="en">
                <a:solidFill>
                  <a:schemeClr val="dk1"/>
                </a:solidFill>
              </a:rPr>
              <a:t>. </a:t>
            </a:r>
            <a:endParaRPr>
              <a:solidFill>
                <a:schemeClr val="dk1"/>
              </a:solidFill>
            </a:endParaRPr>
          </a:p>
          <a:p>
            <a:pPr marL="0" lvl="0" indent="0" algn="l" rtl="0">
              <a:lnSpc>
                <a:spcPct val="100000"/>
              </a:lnSpc>
              <a:spcBef>
                <a:spcPts val="1000"/>
              </a:spcBef>
              <a:spcAft>
                <a:spcPts val="0"/>
              </a:spcAft>
              <a:buNone/>
            </a:pPr>
            <a:r>
              <a:rPr lang="en">
                <a:solidFill>
                  <a:schemeClr val="dk1"/>
                </a:solidFill>
              </a:rPr>
              <a:t>In our JS code, we can listen for events in the browser and trigger functions in response using </a:t>
            </a:r>
            <a:r>
              <a:rPr lang="en" b="1">
                <a:solidFill>
                  <a:schemeClr val="dk1"/>
                </a:solidFill>
                <a:highlight>
                  <a:schemeClr val="accent2"/>
                </a:highlight>
              </a:rPr>
              <a:t>event listeners</a:t>
            </a:r>
            <a:r>
              <a:rPr lang="en">
                <a:solidFill>
                  <a:schemeClr val="dk1"/>
                </a:solidFill>
              </a:rPr>
              <a:t>.</a:t>
            </a:r>
            <a:endParaRPr>
              <a:solidFill>
                <a:schemeClr val="dk1"/>
              </a:solidFill>
            </a:endParaRPr>
          </a:p>
          <a:p>
            <a:pPr marL="457200" lvl="0" indent="0" algn="l" rtl="0">
              <a:lnSpc>
                <a:spcPct val="100000"/>
              </a:lnSpc>
              <a:spcBef>
                <a:spcPts val="100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1000"/>
              </a:spcBef>
              <a:spcAft>
                <a:spcPts val="1000"/>
              </a:spcAft>
              <a:buClr>
                <a:schemeClr val="dk1"/>
              </a:buClr>
              <a:buSzPts val="1100"/>
              <a:buFont typeface="Arial"/>
              <a:buNone/>
            </a:pPr>
            <a:r>
              <a:rPr lang="en" b="1">
                <a:solidFill>
                  <a:schemeClr val="dk1"/>
                </a:solidFill>
                <a:latin typeface="Inconsolata"/>
                <a:ea typeface="Inconsolata"/>
                <a:cs typeface="Inconsolata"/>
                <a:sym typeface="Inconsolata"/>
              </a:rPr>
              <a:t>// When object is clicked, the action function is called</a:t>
            </a:r>
            <a:br>
              <a:rPr lang="en" b="1">
                <a:solidFill>
                  <a:schemeClr val="dk1"/>
                </a:solidFill>
                <a:latin typeface="Inconsolata"/>
                <a:ea typeface="Inconsolata"/>
                <a:cs typeface="Inconsolata"/>
                <a:sym typeface="Inconsolata"/>
              </a:rPr>
            </a:br>
            <a:r>
              <a:rPr lang="en" b="1">
                <a:solidFill>
                  <a:schemeClr val="dk1"/>
                </a:solidFill>
                <a:latin typeface="Inconsolata"/>
                <a:ea typeface="Inconsolata"/>
                <a:cs typeface="Inconsolata"/>
                <a:sym typeface="Inconsolata"/>
              </a:rPr>
              <a:t>object.addEventListener(‘click’, action)</a:t>
            </a:r>
            <a:endParaRPr b="1">
              <a:solidFill>
                <a:schemeClr val="dk1"/>
              </a:solidFill>
              <a:latin typeface="Inconsolata"/>
              <a:ea typeface="Inconsolata"/>
              <a:cs typeface="Inconsolata"/>
              <a:sym typeface="Inconsolata"/>
            </a:endParaRPr>
          </a:p>
        </p:txBody>
      </p:sp>
      <p:sp>
        <p:nvSpPr>
          <p:cNvPr id="588" name="Google Shape;588;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Events and Listeners</a:t>
            </a:r>
            <a:endParaRPr/>
          </a:p>
        </p:txBody>
      </p:sp>
      <p:sp>
        <p:nvSpPr>
          <p:cNvPr id="589" name="Google Shape;589;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590" name="Google Shape;590;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68"/>
          <p:cNvSpPr/>
          <p:nvPr/>
        </p:nvSpPr>
        <p:spPr>
          <a:xfrm>
            <a:off x="545200" y="1887925"/>
            <a:ext cx="8013000" cy="21006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Clr>
                <a:schemeClr val="dk1"/>
              </a:buClr>
              <a:buSzPts val="1100"/>
              <a:buFont typeface="Arial"/>
              <a:buNone/>
            </a:pPr>
            <a:r>
              <a:rPr lang="en" sz="1800">
                <a:solidFill>
                  <a:schemeClr val="dk1"/>
                </a:solidFill>
                <a:latin typeface="Inconsolata"/>
                <a:ea typeface="Inconsolata"/>
                <a:cs typeface="Inconsolata"/>
                <a:sym typeface="Inconsolata"/>
              </a:rPr>
              <a:t>const ga = </a:t>
            </a:r>
            <a:r>
              <a:rPr lang="en" sz="1800" b="1">
                <a:solidFill>
                  <a:schemeClr val="dk2"/>
                </a:solidFill>
                <a:latin typeface="Inconsolata"/>
                <a:ea typeface="Inconsolata"/>
                <a:cs typeface="Inconsolata"/>
                <a:sym typeface="Inconsolata"/>
              </a:rPr>
              <a:t>document.getElementById(‘ga’)</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1000"/>
              </a:spcBef>
              <a:spcAft>
                <a:spcPts val="0"/>
              </a:spcAft>
              <a:buClr>
                <a:schemeClr val="dk1"/>
              </a:buClr>
              <a:buSzPts val="1100"/>
              <a:buFont typeface="Arial"/>
              <a:buNone/>
            </a:pPr>
            <a:r>
              <a:rPr lang="en" sz="1800">
                <a:solidFill>
                  <a:schemeClr val="dk1"/>
                </a:solidFill>
                <a:latin typeface="Inconsolata"/>
                <a:ea typeface="Inconsolata"/>
                <a:cs typeface="Inconsolata"/>
                <a:sym typeface="Inconsolata"/>
              </a:rPr>
              <a:t>function sayHello(){</a:t>
            </a:r>
            <a:br>
              <a:rPr lang="en" sz="1800">
                <a:solidFill>
                  <a:schemeClr val="dk1"/>
                </a:solidFill>
                <a:latin typeface="Inconsolata"/>
                <a:ea typeface="Inconsolata"/>
                <a:cs typeface="Inconsolata"/>
                <a:sym typeface="Inconsolata"/>
              </a:rPr>
            </a:br>
            <a:r>
              <a:rPr lang="en" sz="1800">
                <a:solidFill>
                  <a:schemeClr val="dk1"/>
                </a:solidFill>
                <a:latin typeface="Inconsolata"/>
                <a:ea typeface="Inconsolata"/>
                <a:cs typeface="Inconsolata"/>
                <a:sym typeface="Inconsolata"/>
              </a:rPr>
              <a:t>	console.log(“hello!”);</a:t>
            </a:r>
            <a:endParaRPr sz="1800">
              <a:solidFill>
                <a:schemeClr val="dk1"/>
              </a:solidFill>
              <a:latin typeface="Inconsolata"/>
              <a:ea typeface="Inconsolata"/>
              <a:cs typeface="Inconsolata"/>
              <a:sym typeface="Inconsolata"/>
            </a:endParaRPr>
          </a:p>
          <a:p>
            <a:pPr marL="457200" lvl="0" indent="0" algn="l" rtl="0">
              <a:spcBef>
                <a:spcPts val="1000"/>
              </a:spcBef>
              <a:spcAft>
                <a:spcPts val="1000"/>
              </a:spcAft>
              <a:buNone/>
            </a:pPr>
            <a:r>
              <a:rPr lang="en" sz="1800">
                <a:solidFill>
                  <a:schemeClr val="dk1"/>
                </a:solidFill>
                <a:latin typeface="Inconsolata"/>
                <a:ea typeface="Inconsolata"/>
                <a:cs typeface="Inconsolata"/>
                <a:sym typeface="Inconsolata"/>
              </a:rPr>
              <a:t>}</a:t>
            </a:r>
            <a:br>
              <a:rPr lang="en" sz="1800">
                <a:solidFill>
                  <a:schemeClr val="dk1"/>
                </a:solidFill>
                <a:latin typeface="Inconsolata"/>
                <a:ea typeface="Inconsolata"/>
                <a:cs typeface="Inconsolata"/>
                <a:sym typeface="Inconsolata"/>
              </a:rPr>
            </a:br>
            <a:r>
              <a:rPr lang="en" sz="1800" b="1">
                <a:solidFill>
                  <a:schemeClr val="lt2"/>
                </a:solidFill>
                <a:latin typeface="Inconsolata"/>
                <a:ea typeface="Inconsolata"/>
                <a:cs typeface="Inconsolata"/>
                <a:sym typeface="Inconsolata"/>
              </a:rPr>
              <a:t>ga.addEventListener(‘click’, sayHello)</a:t>
            </a:r>
            <a:endParaRPr sz="1600" b="1">
              <a:solidFill>
                <a:schemeClr val="lt2"/>
              </a:solidFill>
              <a:latin typeface="Inconsolata"/>
              <a:ea typeface="Inconsolata"/>
              <a:cs typeface="Inconsolata"/>
              <a:sym typeface="Inconsolata"/>
            </a:endParaRPr>
          </a:p>
        </p:txBody>
      </p:sp>
      <p:sp>
        <p:nvSpPr>
          <p:cNvPr id="596" name="Google Shape;596;p68"/>
          <p:cNvSpPr txBox="1">
            <a:spLocks noGrp="1"/>
          </p:cNvSpPr>
          <p:nvPr>
            <p:ph type="body" idx="4294967295"/>
          </p:nvPr>
        </p:nvSpPr>
        <p:spPr>
          <a:xfrm>
            <a:off x="457200" y="914400"/>
            <a:ext cx="8219100" cy="77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None/>
            </a:pPr>
            <a:r>
              <a:rPr lang="en">
                <a:solidFill>
                  <a:schemeClr val="dk1"/>
                </a:solidFill>
              </a:rPr>
              <a:t>We’ll often </a:t>
            </a:r>
            <a:r>
              <a:rPr lang="en" b="1">
                <a:solidFill>
                  <a:schemeClr val="dk2"/>
                </a:solidFill>
              </a:rPr>
              <a:t>get</a:t>
            </a:r>
            <a:r>
              <a:rPr lang="en">
                <a:solidFill>
                  <a:schemeClr val="dk1"/>
                </a:solidFill>
              </a:rPr>
              <a:t> an element and then </a:t>
            </a:r>
            <a:r>
              <a:rPr lang="en" b="1">
                <a:solidFill>
                  <a:schemeClr val="lt2"/>
                </a:solidFill>
              </a:rPr>
              <a:t>set</a:t>
            </a:r>
            <a:r>
              <a:rPr lang="en">
                <a:solidFill>
                  <a:schemeClr val="dk1"/>
                </a:solidFill>
              </a:rPr>
              <a:t> an event listener on it. Once the event occurs, the listener will execute the function it was given.</a:t>
            </a:r>
            <a:endParaRPr>
              <a:solidFill>
                <a:schemeClr val="dk1"/>
              </a:solidFill>
              <a:highlight>
                <a:schemeClr val="accent1"/>
              </a:highlight>
              <a:latin typeface="Inconsolata"/>
              <a:ea typeface="Inconsolata"/>
              <a:cs typeface="Inconsolata"/>
              <a:sym typeface="Inconsolata"/>
            </a:endParaRPr>
          </a:p>
        </p:txBody>
      </p:sp>
      <p:sp>
        <p:nvSpPr>
          <p:cNvPr id="597" name="Google Shape;597;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Then Listen</a:t>
            </a:r>
            <a:endParaRPr/>
          </a:p>
        </p:txBody>
      </p:sp>
      <p:sp>
        <p:nvSpPr>
          <p:cNvPr id="598" name="Google Shape;59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
        <p:nvSpPr>
          <p:cNvPr id="599" name="Google Shape;599;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9"/>
          <p:cNvSpPr txBox="1">
            <a:spLocks noGrp="1"/>
          </p:cNvSpPr>
          <p:nvPr>
            <p:ph type="body" idx="1"/>
          </p:nvPr>
        </p:nvSpPr>
        <p:spPr>
          <a:xfrm>
            <a:off x="457200" y="1332675"/>
            <a:ext cx="4870500" cy="293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Click is the most common, but what other events might we want to listen for?</a:t>
            </a:r>
            <a:endParaRPr b="1">
              <a:solidFill>
                <a:schemeClr val="dk1"/>
              </a:solidFill>
              <a:latin typeface="Courier New"/>
              <a:ea typeface="Courier New"/>
              <a:cs typeface="Courier New"/>
              <a:sym typeface="Courier New"/>
            </a:endParaRPr>
          </a:p>
          <a:p>
            <a:pPr marL="0" lvl="0" indent="0" algn="l" rtl="0">
              <a:lnSpc>
                <a:spcPct val="115000"/>
              </a:lnSpc>
              <a:spcBef>
                <a:spcPts val="1000"/>
              </a:spcBef>
              <a:spcAft>
                <a:spcPts val="1000"/>
              </a:spcAft>
              <a:buNone/>
            </a:pPr>
            <a:endParaRPr>
              <a:solidFill>
                <a:schemeClr val="dk1"/>
              </a:solidFill>
            </a:endParaRPr>
          </a:p>
        </p:txBody>
      </p:sp>
      <p:sp>
        <p:nvSpPr>
          <p:cNvPr id="605" name="Google Shape;605;p6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Events to Listen For</a:t>
            </a:r>
            <a:endParaRPr/>
          </a:p>
        </p:txBody>
      </p:sp>
      <p:sp>
        <p:nvSpPr>
          <p:cNvPr id="606" name="Google Shape;60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pic>
        <p:nvPicPr>
          <p:cNvPr id="607" name="Google Shape;607;p69"/>
          <p:cNvPicPr preferRelativeResize="0"/>
          <p:nvPr/>
        </p:nvPicPr>
        <p:blipFill>
          <a:blip r:embed="rId3">
            <a:alphaModFix/>
          </a:blip>
          <a:stretch>
            <a:fillRect/>
          </a:stretch>
        </p:blipFill>
        <p:spPr>
          <a:xfrm>
            <a:off x="5583350" y="1166975"/>
            <a:ext cx="2603500" cy="260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0"/>
          <p:cNvSpPr/>
          <p:nvPr/>
        </p:nvSpPr>
        <p:spPr>
          <a:xfrm>
            <a:off x="1076950" y="2223945"/>
            <a:ext cx="3171300" cy="19266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Code with class selectors: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https://drive.google.com/drive/folders/1mm1rkPgnUzgDD-NsIHy4lQU-8jCyn9Bb?usp=sharing</a:t>
            </a:r>
            <a:endParaRPr sz="1800">
              <a:latin typeface="Proxima Nova"/>
              <a:ea typeface="Proxima Nova"/>
              <a:cs typeface="Proxima Nova"/>
              <a:sym typeface="Proxima Nova"/>
            </a:endParaRPr>
          </a:p>
        </p:txBody>
      </p:sp>
      <p:sp>
        <p:nvSpPr>
          <p:cNvPr id="613" name="Google Shape;613;p70"/>
          <p:cNvSpPr/>
          <p:nvPr/>
        </p:nvSpPr>
        <p:spPr>
          <a:xfrm>
            <a:off x="4895750" y="2223945"/>
            <a:ext cx="3171300" cy="19266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Code with ID selectors: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https://drive.google.com/drive/folders/1QiTumxSp4joe6-y93PvTsAx0_xD8G4gv?usp=sharing</a:t>
            </a:r>
            <a:endParaRPr sz="1800">
              <a:latin typeface="Proxima Nova"/>
              <a:ea typeface="Proxima Nova"/>
              <a:cs typeface="Proxima Nova"/>
              <a:sym typeface="Proxima Nova"/>
            </a:endParaRPr>
          </a:p>
        </p:txBody>
      </p:sp>
      <p:sp>
        <p:nvSpPr>
          <p:cNvPr id="614" name="Google Shape;614;p7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 Listeners With Selectors</a:t>
            </a:r>
            <a:endParaRPr/>
          </a:p>
        </p:txBody>
      </p:sp>
      <p:sp>
        <p:nvSpPr>
          <p:cNvPr id="615" name="Google Shape;615;p70"/>
          <p:cNvSpPr txBox="1">
            <a:spLocks noGrp="1"/>
          </p:cNvSpPr>
          <p:nvPr>
            <p:ph type="body" idx="1"/>
          </p:nvPr>
        </p:nvSpPr>
        <p:spPr>
          <a:xfrm>
            <a:off x="457200" y="1143000"/>
            <a:ext cx="8229600" cy="92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see how we can attach event listeners by grabbing elements with either class or ID selectors.</a:t>
            </a:r>
            <a:endParaRPr/>
          </a:p>
        </p:txBody>
      </p:sp>
      <p:sp>
        <p:nvSpPr>
          <p:cNvPr id="616" name="Google Shape;616;p70"/>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617" name="Google Shape;617;p70"/>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618" name="Google Shape;618;p7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What: The Webpage Object</a:t>
            </a:r>
            <a:endParaRPr/>
          </a:p>
        </p:txBody>
      </p:sp>
      <p:sp>
        <p:nvSpPr>
          <p:cNvPr id="445" name="Google Shape;445;p5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1"/>
          <p:cNvSpPr/>
          <p:nvPr/>
        </p:nvSpPr>
        <p:spPr>
          <a:xfrm>
            <a:off x="753200" y="2404295"/>
            <a:ext cx="3171300" cy="20193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https://drive.google.com/drive/folders/1ekSei8Da5QdZRP9iabhoLzYMYYxpiBOL?usp=sharing </a:t>
            </a:r>
            <a:endParaRPr sz="1800">
              <a:latin typeface="Proxima Nova"/>
              <a:ea typeface="Proxima Nova"/>
              <a:cs typeface="Proxima Nova"/>
              <a:sym typeface="Proxima Nova"/>
            </a:endParaRPr>
          </a:p>
        </p:txBody>
      </p:sp>
      <p:sp>
        <p:nvSpPr>
          <p:cNvPr id="624" name="Google Shape;624;p71"/>
          <p:cNvSpPr/>
          <p:nvPr/>
        </p:nvSpPr>
        <p:spPr>
          <a:xfrm>
            <a:off x="4238688" y="2879350"/>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1"/>
          <p:cNvSpPr/>
          <p:nvPr/>
        </p:nvSpPr>
        <p:spPr>
          <a:xfrm>
            <a:off x="5219500" y="2404295"/>
            <a:ext cx="3171300" cy="20193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https://drive.google.com/drive/folders/1czuJ8b5gjWcC8byLrsaP3_G_0ljtLtbM?usp=sharing</a:t>
            </a:r>
            <a:endParaRPr sz="1800">
              <a:latin typeface="Proxima Nova"/>
              <a:ea typeface="Proxima Nova"/>
              <a:cs typeface="Proxima Nova"/>
              <a:sym typeface="Proxima Nova"/>
            </a:endParaRPr>
          </a:p>
        </p:txBody>
      </p:sp>
      <p:sp>
        <p:nvSpPr>
          <p:cNvPr id="626" name="Google Shape;626;p7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Switcher</a:t>
            </a:r>
            <a:endParaRPr/>
          </a:p>
        </p:txBody>
      </p:sp>
      <p:sp>
        <p:nvSpPr>
          <p:cNvPr id="627" name="Google Shape;627;p71"/>
          <p:cNvSpPr txBox="1">
            <a:spLocks noGrp="1"/>
          </p:cNvSpPr>
          <p:nvPr>
            <p:ph type="body" idx="1"/>
          </p:nvPr>
        </p:nvSpPr>
        <p:spPr>
          <a:xfrm>
            <a:off x="457200" y="1143000"/>
            <a:ext cx="83025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exercise, we’ll use our new event-listening skills to create a color switcher!</a:t>
            </a:r>
            <a:endParaRPr/>
          </a:p>
          <a:p>
            <a:pPr marL="0" lvl="0" indent="0" algn="l" rtl="0">
              <a:spcBef>
                <a:spcPts val="1600"/>
              </a:spcBef>
              <a:spcAft>
                <a:spcPts val="1600"/>
              </a:spcAft>
              <a:buNone/>
            </a:pPr>
            <a:r>
              <a:rPr lang="en" b="1"/>
              <a:t>Bonus</a:t>
            </a:r>
            <a:r>
              <a:rPr lang="en"/>
              <a:t>: Try adding more switcher elements that change more colors.</a:t>
            </a:r>
            <a:endParaRPr/>
          </a:p>
        </p:txBody>
      </p:sp>
      <p:sp>
        <p:nvSpPr>
          <p:cNvPr id="628" name="Google Shape;628;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629" name="Google Shape;629;p7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2"/>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
        <p:nvSpPr>
          <p:cNvPr id="635" name="Google Shape;635;p72"/>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Traffic Light</a:t>
            </a:r>
            <a:endParaRPr/>
          </a:p>
        </p:txBody>
      </p:sp>
      <p:sp>
        <p:nvSpPr>
          <p:cNvPr id="636" name="Google Shape;636;p72"/>
          <p:cNvSpPr txBox="1">
            <a:spLocks noGrp="1"/>
          </p:cNvSpPr>
          <p:nvPr>
            <p:ph type="body" idx="1"/>
          </p:nvPr>
        </p:nvSpPr>
        <p:spPr>
          <a:xfrm>
            <a:off x="457200" y="1143000"/>
            <a:ext cx="8229600" cy="9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this exercise, write JavaScript that uses buttons to control the traffic light. Only ONE color should be active </a:t>
            </a:r>
            <a:r>
              <a:rPr lang="en">
                <a:solidFill>
                  <a:schemeClr val="dk1"/>
                </a:solidFill>
              </a:rPr>
              <a:t>at a time</a:t>
            </a:r>
            <a:r>
              <a:rPr lang="en"/>
              <a:t>!</a:t>
            </a:r>
            <a:endParaRPr/>
          </a:p>
        </p:txBody>
      </p:sp>
      <p:sp>
        <p:nvSpPr>
          <p:cNvPr id="637" name="Google Shape;637;p7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45 minutes</a:t>
            </a:r>
            <a:endParaRPr/>
          </a:p>
        </p:txBody>
      </p:sp>
      <p:sp>
        <p:nvSpPr>
          <p:cNvPr id="638" name="Google Shape;638;p72"/>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639" name="Google Shape;639;p72"/>
          <p:cNvSpPr/>
          <p:nvPr/>
        </p:nvSpPr>
        <p:spPr>
          <a:xfrm>
            <a:off x="753200" y="2404295"/>
            <a:ext cx="3171300" cy="198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https://drive.google.com/drive/folders/1QkYpHVmIRTsHN5zQ_FKr4m3iuum3Jmhp?usp=sharing</a:t>
            </a:r>
            <a:endParaRPr sz="1800">
              <a:latin typeface="Proxima Nova"/>
              <a:ea typeface="Proxima Nova"/>
              <a:cs typeface="Proxima Nova"/>
              <a:sym typeface="Proxima Nova"/>
            </a:endParaRPr>
          </a:p>
        </p:txBody>
      </p:sp>
      <p:sp>
        <p:nvSpPr>
          <p:cNvPr id="640" name="Google Shape;640;p72"/>
          <p:cNvSpPr/>
          <p:nvPr/>
        </p:nvSpPr>
        <p:spPr>
          <a:xfrm>
            <a:off x="4238688" y="2879350"/>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2"/>
          <p:cNvSpPr/>
          <p:nvPr/>
        </p:nvSpPr>
        <p:spPr>
          <a:xfrm>
            <a:off x="5219500" y="2404295"/>
            <a:ext cx="3171300" cy="198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https://drive.google.com/drive/folders/1OvbdYhbT93XUGEsOxWyTDCVegC9z2YHJ?usp=sharing</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3"/>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47" name="Google Shape;647;p7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48" name="Google Shape;648;p7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649" name="Google Shape;649;p73"/>
          <p:cNvSpPr txBox="1">
            <a:spLocks noGrp="1"/>
          </p:cNvSpPr>
          <p:nvPr>
            <p:ph type="subTitle" idx="1"/>
          </p:nvPr>
        </p:nvSpPr>
        <p:spPr>
          <a:xfrm>
            <a:off x="457200" y="1166975"/>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Everything Is JavaScript!</a:t>
            </a:r>
            <a:endParaRPr/>
          </a:p>
        </p:txBody>
      </p:sp>
      <p:sp>
        <p:nvSpPr>
          <p:cNvPr id="650" name="Google Shape;650;p73"/>
          <p:cNvSpPr txBox="1">
            <a:spLocks noGrp="1"/>
          </p:cNvSpPr>
          <p:nvPr>
            <p:ph type="body" idx="3"/>
          </p:nvPr>
        </p:nvSpPr>
        <p:spPr>
          <a:xfrm>
            <a:off x="458325" y="1729950"/>
            <a:ext cx="33345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HTML elements are represented as objects in the DOM.</a:t>
            </a:r>
            <a:endParaRPr/>
          </a:p>
          <a:p>
            <a:pPr marL="457200" lvl="0" indent="-342900" algn="l" rtl="0">
              <a:lnSpc>
                <a:spcPct val="100000"/>
              </a:lnSpc>
              <a:spcBef>
                <a:spcPts val="0"/>
              </a:spcBef>
              <a:spcAft>
                <a:spcPts val="0"/>
              </a:spcAft>
              <a:buSzPts val="1800"/>
              <a:buChar char="●"/>
            </a:pPr>
            <a:r>
              <a:rPr lang="en"/>
              <a:t>DOM objects have getters and setters to manipulate properties.</a:t>
            </a:r>
            <a:endParaRPr/>
          </a:p>
          <a:p>
            <a:pPr marL="457200" lvl="0" indent="-342900" algn="l" rtl="0">
              <a:lnSpc>
                <a:spcPct val="100000"/>
              </a:lnSpc>
              <a:spcBef>
                <a:spcPts val="0"/>
              </a:spcBef>
              <a:spcAft>
                <a:spcPts val="0"/>
              </a:spcAft>
              <a:buSzPts val="1800"/>
              <a:buChar char="●"/>
            </a:pPr>
            <a:r>
              <a:rPr lang="en"/>
              <a:t>Event listeners attach to objects and use functions to respond to user actions.</a:t>
            </a:r>
            <a:endParaRPr/>
          </a:p>
        </p:txBody>
      </p:sp>
      <p:sp>
        <p:nvSpPr>
          <p:cNvPr id="651" name="Google Shape;651;p73"/>
          <p:cNvSpPr txBox="1">
            <a:spLocks noGrp="1"/>
          </p:cNvSpPr>
          <p:nvPr>
            <p:ph type="subTitle" idx="4"/>
          </p:nvPr>
        </p:nvSpPr>
        <p:spPr>
          <a:xfrm>
            <a:off x="4864075" y="1166975"/>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JavaScript Practice!</a:t>
            </a:r>
            <a:endParaRPr/>
          </a:p>
        </p:txBody>
      </p:sp>
      <p:sp>
        <p:nvSpPr>
          <p:cNvPr id="652" name="Google Shape;652;p73"/>
          <p:cNvSpPr txBox="1">
            <a:spLocks noGrp="1"/>
          </p:cNvSpPr>
          <p:nvPr>
            <p:ph type="body" idx="5"/>
          </p:nvPr>
        </p:nvSpPr>
        <p:spPr>
          <a:xfrm>
            <a:off x="4864075" y="1773300"/>
            <a:ext cx="41031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We learned a lot of new concepts in this lesson. Next time, we’ll put them into practice.</a:t>
            </a:r>
            <a:endParaRPr/>
          </a:p>
        </p:txBody>
      </p:sp>
      <p:sp>
        <p:nvSpPr>
          <p:cNvPr id="653" name="Google Shape;653;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61"/>
        <p:cNvGrpSpPr/>
        <p:nvPr/>
      </p:nvGrpSpPr>
      <p:grpSpPr>
        <a:xfrm>
          <a:off x="0" y="0"/>
          <a:ext cx="0" cy="0"/>
          <a:chOff x="0" y="0"/>
          <a:chExt cx="0" cy="0"/>
        </a:xfrm>
      </p:grpSpPr>
      <p:sp>
        <p:nvSpPr>
          <p:cNvPr id="662" name="Google Shape;662;p7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JavaScript Has a Weird History</a:t>
            </a:r>
            <a:endParaRPr/>
          </a:p>
        </p:txBody>
      </p:sp>
      <p:sp>
        <p:nvSpPr>
          <p:cNvPr id="663" name="Google Shape;663;p7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SEI</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667"/>
        <p:cNvGrpSpPr/>
        <p:nvPr/>
      </p:nvGrpSpPr>
      <p:grpSpPr>
        <a:xfrm>
          <a:off x="0" y="0"/>
          <a:ext cx="0" cy="0"/>
          <a:chOff x="0" y="0"/>
          <a:chExt cx="0" cy="0"/>
        </a:xfrm>
      </p:grpSpPr>
      <p:sp>
        <p:nvSpPr>
          <p:cNvPr id="668" name="Google Shape;668;p7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Mosaic: The First Browser</a:t>
            </a:r>
            <a:endParaRPr/>
          </a:p>
        </p:txBody>
      </p:sp>
      <p:sp>
        <p:nvSpPr>
          <p:cNvPr id="669" name="Google Shape;669;p7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pic>
        <p:nvPicPr>
          <p:cNvPr id="670" name="Google Shape;670;p76"/>
          <p:cNvPicPr preferRelativeResize="0"/>
          <p:nvPr/>
        </p:nvPicPr>
        <p:blipFill>
          <a:blip r:embed="rId3">
            <a:alphaModFix/>
          </a:blip>
          <a:stretch>
            <a:fillRect/>
          </a:stretch>
        </p:blipFill>
        <p:spPr>
          <a:xfrm>
            <a:off x="854950" y="899375"/>
            <a:ext cx="7434099" cy="3717050"/>
          </a:xfrm>
          <a:prstGeom prst="rect">
            <a:avLst/>
          </a:prstGeom>
          <a:noFill/>
          <a:ln>
            <a:noFill/>
          </a:ln>
        </p:spPr>
      </p:pic>
      <p:sp>
        <p:nvSpPr>
          <p:cNvPr id="671" name="Google Shape;671;p7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sp>
        <p:nvSpPr>
          <p:cNvPr id="676" name="Google Shape;676;p7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2000"/>
              </a:spcAft>
              <a:buNone/>
            </a:pPr>
            <a:r>
              <a:rPr lang="en">
                <a:solidFill>
                  <a:schemeClr val="dk1"/>
                </a:solidFill>
              </a:rPr>
              <a:t>From the beginning, the web (which isn’t the same thing as the internet) was conceived as an open medium of exchange. Its architecture assumes good faith on the part of its users, for better or worse.</a:t>
            </a:r>
            <a:endParaRPr>
              <a:solidFill>
                <a:schemeClr val="dk1"/>
              </a:solidFill>
            </a:endParaRPr>
          </a:p>
        </p:txBody>
      </p:sp>
      <p:sp>
        <p:nvSpPr>
          <p:cNvPr id="677" name="Google Shape;677;p7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 = Open Platform</a:t>
            </a:r>
            <a:endParaRPr/>
          </a:p>
        </p:txBody>
      </p:sp>
      <p:sp>
        <p:nvSpPr>
          <p:cNvPr id="678" name="Google Shape;678;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679" name="Google Shape;679;p7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83"/>
        <p:cNvGrpSpPr/>
        <p:nvPr/>
      </p:nvGrpSpPr>
      <p:grpSpPr>
        <a:xfrm>
          <a:off x="0" y="0"/>
          <a:ext cx="0" cy="0"/>
          <a:chOff x="0" y="0"/>
          <a:chExt cx="0" cy="0"/>
        </a:xfrm>
      </p:grpSpPr>
      <p:sp>
        <p:nvSpPr>
          <p:cNvPr id="684" name="Google Shape;684;p78"/>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Brendan Eich developed a programming language for Netscape’s browser in 10 days, which became what is now JavaScript.</a:t>
            </a:r>
            <a:endParaRPr/>
          </a:p>
        </p:txBody>
      </p:sp>
      <p:sp>
        <p:nvSpPr>
          <p:cNvPr id="685" name="Google Shape;685;p7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Birth of JavaScript</a:t>
            </a:r>
            <a:endParaRPr/>
          </a:p>
        </p:txBody>
      </p:sp>
      <p:sp>
        <p:nvSpPr>
          <p:cNvPr id="686" name="Google Shape;686;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pic>
        <p:nvPicPr>
          <p:cNvPr id="687" name="Google Shape;687;p78"/>
          <p:cNvPicPr preferRelativeResize="0"/>
          <p:nvPr/>
        </p:nvPicPr>
        <p:blipFill>
          <a:blip r:embed="rId3">
            <a:alphaModFix/>
          </a:blip>
          <a:stretch>
            <a:fillRect/>
          </a:stretch>
        </p:blipFill>
        <p:spPr>
          <a:xfrm>
            <a:off x="4960938" y="1166975"/>
            <a:ext cx="2913925" cy="2913925"/>
          </a:xfrm>
          <a:prstGeom prst="rect">
            <a:avLst/>
          </a:prstGeom>
          <a:noFill/>
          <a:ln>
            <a:noFill/>
          </a:ln>
        </p:spPr>
      </p:pic>
      <p:sp>
        <p:nvSpPr>
          <p:cNvPr id="688" name="Google Shape;688;p7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92"/>
        <p:cNvGrpSpPr/>
        <p:nvPr/>
      </p:nvGrpSpPr>
      <p:grpSpPr>
        <a:xfrm>
          <a:off x="0" y="0"/>
          <a:ext cx="0" cy="0"/>
          <a:chOff x="0" y="0"/>
          <a:chExt cx="0" cy="0"/>
        </a:xfrm>
      </p:grpSpPr>
      <p:sp>
        <p:nvSpPr>
          <p:cNvPr id="693" name="Google Shape;693;p79"/>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Developers wanted to make this a standard and turned it over to ECMA, a European standards organization. </a:t>
            </a:r>
            <a:endParaRPr>
              <a:solidFill>
                <a:schemeClr val="dk1"/>
              </a:solidFill>
            </a:endParaRPr>
          </a:p>
          <a:p>
            <a:pPr marL="0" lvl="0" indent="0" algn="l" rtl="0">
              <a:lnSpc>
                <a:spcPct val="115000"/>
              </a:lnSpc>
              <a:spcBef>
                <a:spcPts val="2000"/>
              </a:spcBef>
              <a:spcAft>
                <a:spcPts val="2000"/>
              </a:spcAft>
              <a:buNone/>
            </a:pPr>
            <a:r>
              <a:rPr lang="en">
                <a:solidFill>
                  <a:schemeClr val="dk1"/>
                </a:solidFill>
              </a:rPr>
              <a:t>ECMA came up with ECMAScript 1, 2, and finally version 3 in 1999 — all based off of Netscape's work. Netscape effectively open-sourced JS to the world.</a:t>
            </a:r>
            <a:endParaRPr>
              <a:solidFill>
                <a:schemeClr val="dk1"/>
              </a:solidFill>
            </a:endParaRPr>
          </a:p>
        </p:txBody>
      </p:sp>
      <p:sp>
        <p:nvSpPr>
          <p:cNvPr id="694" name="Google Shape;694;p7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Roaring ’90s</a:t>
            </a:r>
            <a:endParaRPr/>
          </a:p>
        </p:txBody>
      </p:sp>
      <p:sp>
        <p:nvSpPr>
          <p:cNvPr id="695" name="Google Shape;695;p7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696" name="Google Shape;696;p7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00"/>
        <p:cNvGrpSpPr/>
        <p:nvPr/>
      </p:nvGrpSpPr>
      <p:grpSpPr>
        <a:xfrm>
          <a:off x="0" y="0"/>
          <a:ext cx="0" cy="0"/>
          <a:chOff x="0" y="0"/>
          <a:chExt cx="0" cy="0"/>
        </a:xfrm>
      </p:grpSpPr>
      <p:sp>
        <p:nvSpPr>
          <p:cNvPr id="701" name="Google Shape;701;p80"/>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You'll see ECMAscript and JS used interchangeably a lot online. ECMA is the standards body that controls the baseline actual baseline of JavaScript. </a:t>
            </a:r>
            <a:endParaRPr>
              <a:solidFill>
                <a:schemeClr val="dk1"/>
              </a:solidFill>
            </a:endParaRPr>
          </a:p>
          <a:p>
            <a:pPr marL="0" lvl="0" indent="0" algn="l" rtl="0">
              <a:lnSpc>
                <a:spcPct val="115000"/>
              </a:lnSpc>
              <a:spcBef>
                <a:spcPts val="2000"/>
              </a:spcBef>
              <a:spcAft>
                <a:spcPts val="2000"/>
              </a:spcAft>
              <a:buNone/>
            </a:pPr>
            <a:r>
              <a:rPr lang="en">
                <a:solidFill>
                  <a:schemeClr val="dk1"/>
                </a:solidFill>
              </a:rPr>
              <a:t>Other languages can be derived from ECMA standards, but JS is far and away the most popular, hence the confusion.</a:t>
            </a:r>
            <a:endParaRPr>
              <a:solidFill>
                <a:schemeClr val="dk1"/>
              </a:solidFill>
            </a:endParaRPr>
          </a:p>
        </p:txBody>
      </p:sp>
      <p:sp>
        <p:nvSpPr>
          <p:cNvPr id="702" name="Google Shape;702;p8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ECMA vs. JS</a:t>
            </a:r>
            <a:endParaRPr/>
          </a:p>
        </p:txBody>
      </p:sp>
      <p:sp>
        <p:nvSpPr>
          <p:cNvPr id="703" name="Google Shape;703;p8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704" name="Google Shape;704;p8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4"/>
          <p:cNvSpPr/>
          <p:nvPr/>
        </p:nvSpPr>
        <p:spPr>
          <a:xfrm>
            <a:off x="2166750" y="913825"/>
            <a:ext cx="4810500" cy="3428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rgbClr val="FFFFFF"/>
                </a:solidFill>
                <a:latin typeface="Proxima Nova"/>
                <a:ea typeface="Proxima Nova"/>
                <a:cs typeface="Proxima Nova"/>
                <a:sym typeface="Proxima Nova"/>
              </a:rPr>
              <a:t>Window</a:t>
            </a:r>
            <a:endParaRPr sz="1800">
              <a:solidFill>
                <a:srgbClr val="FFFFFF"/>
              </a:solidFill>
              <a:latin typeface="Proxima Nova"/>
              <a:ea typeface="Proxima Nova"/>
              <a:cs typeface="Proxima Nova"/>
              <a:sym typeface="Proxima Nova"/>
            </a:endParaRPr>
          </a:p>
        </p:txBody>
      </p:sp>
      <p:sp>
        <p:nvSpPr>
          <p:cNvPr id="451" name="Google Shape;451;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Webpage Is One Giant JS Object</a:t>
            </a:r>
            <a:endParaRPr/>
          </a:p>
        </p:txBody>
      </p:sp>
      <p:sp>
        <p:nvSpPr>
          <p:cNvPr id="452" name="Google Shape;452;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 | © 2020 General Assembly</a:t>
            </a:r>
            <a:endParaRPr/>
          </a:p>
        </p:txBody>
      </p:sp>
      <p:sp>
        <p:nvSpPr>
          <p:cNvPr id="453" name="Google Shape;453;p54"/>
          <p:cNvSpPr/>
          <p:nvPr/>
        </p:nvSpPr>
        <p:spPr>
          <a:xfrm>
            <a:off x="2276650" y="1034425"/>
            <a:ext cx="3339900" cy="2882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Document</a:t>
            </a:r>
            <a:endParaRPr sz="1800">
              <a:latin typeface="Proxima Nova"/>
              <a:ea typeface="Proxima Nova"/>
              <a:cs typeface="Proxima Nova"/>
              <a:sym typeface="Proxima Nova"/>
            </a:endParaRPr>
          </a:p>
        </p:txBody>
      </p:sp>
      <p:sp>
        <p:nvSpPr>
          <p:cNvPr id="454" name="Google Shape;454;p54"/>
          <p:cNvSpPr/>
          <p:nvPr/>
        </p:nvSpPr>
        <p:spPr>
          <a:xfrm>
            <a:off x="5616651" y="1034425"/>
            <a:ext cx="1280100" cy="28827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Console</a:t>
            </a:r>
            <a:endParaRPr sz="1800">
              <a:latin typeface="Proxima Nova"/>
              <a:ea typeface="Proxima Nova"/>
              <a:cs typeface="Proxima Nova"/>
              <a:sym typeface="Proxima Nova"/>
            </a:endParaRPr>
          </a:p>
        </p:txBody>
      </p:sp>
      <p:sp>
        <p:nvSpPr>
          <p:cNvPr id="455" name="Google Shape;455;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708"/>
        <p:cNvGrpSpPr/>
        <p:nvPr/>
      </p:nvGrpSpPr>
      <p:grpSpPr>
        <a:xfrm>
          <a:off x="0" y="0"/>
          <a:ext cx="0" cy="0"/>
          <a:chOff x="0" y="0"/>
          <a:chExt cx="0" cy="0"/>
        </a:xfrm>
      </p:grpSpPr>
      <p:sp>
        <p:nvSpPr>
          <p:cNvPr id="709" name="Google Shape;709;p81"/>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r>
              <a:rPr lang="en">
                <a:solidFill>
                  <a:schemeClr val="dk1"/>
                </a:solidFill>
              </a:rPr>
              <a:t>Microsoft, which had developed Windows into a monopoly desktop operating system, saw the popularity of Netscape and tried to reverse engineer how JS worked without given it backward compatibility to Netscape's real version of JS. This led to JScript, a non-compatible JS-like scripting language for Internet Explorer. </a:t>
            </a:r>
            <a:endParaRPr>
              <a:solidFill>
                <a:schemeClr val="dk1"/>
              </a:solidFill>
            </a:endParaRPr>
          </a:p>
        </p:txBody>
      </p:sp>
      <p:sp>
        <p:nvSpPr>
          <p:cNvPr id="710" name="Google Shape;710;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JScript and Internet Explorer</a:t>
            </a:r>
            <a:endParaRPr/>
          </a:p>
        </p:txBody>
      </p:sp>
      <p:sp>
        <p:nvSpPr>
          <p:cNvPr id="711" name="Google Shape;711;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712" name="Google Shape;712;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16"/>
        <p:cNvGrpSpPr/>
        <p:nvPr/>
      </p:nvGrpSpPr>
      <p:grpSpPr>
        <a:xfrm>
          <a:off x="0" y="0"/>
          <a:ext cx="0" cy="0"/>
          <a:chOff x="0" y="0"/>
          <a:chExt cx="0" cy="0"/>
        </a:xfrm>
      </p:grpSpPr>
      <p:sp>
        <p:nvSpPr>
          <p:cNvPr id="717" name="Google Shape;717;p8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718" name="Google Shape;718;p82"/>
          <p:cNvPicPr preferRelativeResize="0"/>
          <p:nvPr/>
        </p:nvPicPr>
        <p:blipFill>
          <a:blip r:embed="rId3">
            <a:alphaModFix/>
          </a:blip>
          <a:stretch>
            <a:fillRect/>
          </a:stretch>
        </p:blipFill>
        <p:spPr>
          <a:xfrm>
            <a:off x="1586713" y="147475"/>
            <a:ext cx="5970575" cy="4477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722"/>
        <p:cNvGrpSpPr/>
        <p:nvPr/>
      </p:nvGrpSpPr>
      <p:grpSpPr>
        <a:xfrm>
          <a:off x="0" y="0"/>
          <a:ext cx="0" cy="0"/>
          <a:chOff x="0" y="0"/>
          <a:chExt cx="0" cy="0"/>
        </a:xfrm>
      </p:grpSpPr>
      <p:sp>
        <p:nvSpPr>
          <p:cNvPr id="723" name="Google Shape;723;p83"/>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With its monopoly power, MS pushed a free version of IE without JS onto every computer. This significantly set the internet back. </a:t>
            </a:r>
            <a:endParaRPr>
              <a:solidFill>
                <a:schemeClr val="dk1"/>
              </a:solidFill>
            </a:endParaRPr>
          </a:p>
          <a:p>
            <a:pPr marL="0" lvl="0" indent="0" algn="l" rtl="0">
              <a:lnSpc>
                <a:spcPct val="100000"/>
              </a:lnSpc>
              <a:spcBef>
                <a:spcPts val="2000"/>
              </a:spcBef>
              <a:spcAft>
                <a:spcPts val="2000"/>
              </a:spcAft>
              <a:buNone/>
            </a:pPr>
            <a:r>
              <a:rPr lang="en">
                <a:solidFill>
                  <a:schemeClr val="dk1"/>
                </a:solidFill>
              </a:rPr>
              <a:t>A broad-scale tech industry war broke out as Microsoft destroyed Netscape and assumed the position as the only browser vendor in the early 2000s. Microsoft faced anti-monopoly legislation for doing this but the court case took a LONG time.</a:t>
            </a:r>
            <a:endParaRPr>
              <a:solidFill>
                <a:schemeClr val="dk1"/>
              </a:solidFill>
            </a:endParaRPr>
          </a:p>
        </p:txBody>
      </p:sp>
      <p:sp>
        <p:nvSpPr>
          <p:cNvPr id="724" name="Google Shape;724;p8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IE Takeover</a:t>
            </a:r>
            <a:endParaRPr/>
          </a:p>
        </p:txBody>
      </p:sp>
      <p:sp>
        <p:nvSpPr>
          <p:cNvPr id="725" name="Google Shape;725;p8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726" name="Google Shape;726;p8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730"/>
        <p:cNvGrpSpPr/>
        <p:nvPr/>
      </p:nvGrpSpPr>
      <p:grpSpPr>
        <a:xfrm>
          <a:off x="0" y="0"/>
          <a:ext cx="0" cy="0"/>
          <a:chOff x="0" y="0"/>
          <a:chExt cx="0" cy="0"/>
        </a:xfrm>
      </p:grpSpPr>
      <p:sp>
        <p:nvSpPr>
          <p:cNvPr id="731" name="Google Shape;731;p84"/>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33</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732" name="Google Shape;732;p84"/>
          <p:cNvPicPr preferRelativeResize="0"/>
          <p:nvPr/>
        </p:nvPicPr>
        <p:blipFill>
          <a:blip r:embed="rId3">
            <a:alphaModFix/>
          </a:blip>
          <a:stretch>
            <a:fillRect/>
          </a:stretch>
        </p:blipFill>
        <p:spPr>
          <a:xfrm>
            <a:off x="2873762" y="152400"/>
            <a:ext cx="3396487" cy="44730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736"/>
        <p:cNvGrpSpPr/>
        <p:nvPr/>
      </p:nvGrpSpPr>
      <p:grpSpPr>
        <a:xfrm>
          <a:off x="0" y="0"/>
          <a:ext cx="0" cy="0"/>
          <a:chOff x="0" y="0"/>
          <a:chExt cx="0" cy="0"/>
        </a:xfrm>
      </p:grpSpPr>
      <p:sp>
        <p:nvSpPr>
          <p:cNvPr id="737" name="Google Shape;737;p85"/>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chemeClr val="dk1"/>
                </a:solidFill>
              </a:rPr>
              <a:t>Early–mid-2000s</a:t>
            </a:r>
            <a:r>
              <a:rPr lang="en">
                <a:solidFill>
                  <a:schemeClr val="dk1"/>
                </a:solidFill>
              </a:rPr>
              <a:t> </a:t>
            </a:r>
            <a:endParaRPr>
              <a:solidFill>
                <a:schemeClr val="dk1"/>
              </a:solidFill>
            </a:endParaRPr>
          </a:p>
          <a:p>
            <a:pPr marL="0" lvl="0" indent="0" algn="l" rtl="0">
              <a:lnSpc>
                <a:spcPct val="100000"/>
              </a:lnSpc>
              <a:spcBef>
                <a:spcPts val="2000"/>
              </a:spcBef>
              <a:spcAft>
                <a:spcPts val="0"/>
              </a:spcAft>
              <a:buNone/>
            </a:pPr>
            <a:r>
              <a:rPr lang="en">
                <a:solidFill>
                  <a:schemeClr val="dk1"/>
                </a:solidFill>
              </a:rPr>
              <a:t>This was a dark period for the internet. There wasn't a scripting language standard, and major work around JS stopped at ECMA because of disagreements between major vendors. </a:t>
            </a:r>
            <a:endParaRPr>
              <a:solidFill>
                <a:schemeClr val="dk1"/>
              </a:solidFill>
            </a:endParaRPr>
          </a:p>
          <a:p>
            <a:pPr marL="0" lvl="0" indent="0" algn="l" rtl="0">
              <a:lnSpc>
                <a:spcPct val="100000"/>
              </a:lnSpc>
              <a:spcBef>
                <a:spcPts val="2000"/>
              </a:spcBef>
              <a:spcAft>
                <a:spcPts val="2000"/>
              </a:spcAft>
              <a:buNone/>
            </a:pPr>
            <a:r>
              <a:rPr lang="en">
                <a:solidFill>
                  <a:schemeClr val="dk1"/>
                </a:solidFill>
              </a:rPr>
              <a:t>The end result was that programs couldn’t really be programs on the internet because they were missing functional pieces browsers didn't have (Microsoft actively wanted the web to stay small so it wouldn't impact its desktop monopoly).</a:t>
            </a:r>
            <a:endParaRPr>
              <a:solidFill>
                <a:schemeClr val="dk1"/>
              </a:solidFill>
            </a:endParaRPr>
          </a:p>
        </p:txBody>
      </p:sp>
      <p:sp>
        <p:nvSpPr>
          <p:cNvPr id="738" name="Google Shape;738;p8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Dark Ages</a:t>
            </a:r>
            <a:endParaRPr/>
          </a:p>
        </p:txBody>
      </p:sp>
      <p:sp>
        <p:nvSpPr>
          <p:cNvPr id="739" name="Google Shape;739;p8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740" name="Google Shape;740;p8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744"/>
        <p:cNvGrpSpPr/>
        <p:nvPr/>
      </p:nvGrpSpPr>
      <p:grpSpPr>
        <a:xfrm>
          <a:off x="0" y="0"/>
          <a:ext cx="0" cy="0"/>
          <a:chOff x="0" y="0"/>
          <a:chExt cx="0" cy="0"/>
        </a:xfrm>
      </p:grpSpPr>
      <p:sp>
        <p:nvSpPr>
          <p:cNvPr id="745" name="Google Shape;745;p86"/>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open-source community began to try to overcome the IE monopoly.</a:t>
            </a:r>
            <a:endParaRPr>
              <a:solidFill>
                <a:schemeClr val="dk1"/>
              </a:solidFill>
            </a:endParaRPr>
          </a:p>
          <a:p>
            <a:pPr marL="0" lvl="0" indent="0" algn="l" rtl="0">
              <a:lnSpc>
                <a:spcPct val="115000"/>
              </a:lnSpc>
              <a:spcBef>
                <a:spcPts val="2000"/>
              </a:spcBef>
              <a:spcAft>
                <a:spcPts val="2000"/>
              </a:spcAft>
              <a:buNone/>
            </a:pPr>
            <a:r>
              <a:rPr lang="en">
                <a:solidFill>
                  <a:schemeClr val="dk1"/>
                </a:solidFill>
              </a:rPr>
              <a:t>Netscape's core code was open-sourced under the original codename “Mozilla” and  then eventually Mozilla Firefox in 2005.</a:t>
            </a:r>
            <a:endParaRPr>
              <a:solidFill>
                <a:schemeClr val="dk1"/>
              </a:solidFill>
            </a:endParaRPr>
          </a:p>
        </p:txBody>
      </p:sp>
      <p:sp>
        <p:nvSpPr>
          <p:cNvPr id="746" name="Google Shape;746;p8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Source Rises</a:t>
            </a:r>
            <a:endParaRPr/>
          </a:p>
        </p:txBody>
      </p:sp>
      <p:sp>
        <p:nvSpPr>
          <p:cNvPr id="747" name="Google Shape;747;p8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748" name="Google Shape;748;p8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752"/>
        <p:cNvGrpSpPr/>
        <p:nvPr/>
      </p:nvGrpSpPr>
      <p:grpSpPr>
        <a:xfrm>
          <a:off x="0" y="0"/>
          <a:ext cx="0" cy="0"/>
          <a:chOff x="0" y="0"/>
          <a:chExt cx="0" cy="0"/>
        </a:xfrm>
      </p:grpSpPr>
      <p:sp>
        <p:nvSpPr>
          <p:cNvPr id="753" name="Google Shape;753;p87"/>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tipping point was the most ingenious solution to the IE compatibility issues: John Resig reverse-engineered how JavaScript operated and then made a new JS-like, open-source language that worked on every browser, including IE. </a:t>
            </a:r>
            <a:endParaRPr>
              <a:solidFill>
                <a:schemeClr val="dk1"/>
              </a:solidFill>
            </a:endParaRPr>
          </a:p>
          <a:p>
            <a:pPr marL="0" lvl="0" indent="0" algn="l" rtl="0">
              <a:lnSpc>
                <a:spcPct val="115000"/>
              </a:lnSpc>
              <a:spcBef>
                <a:spcPts val="2000"/>
              </a:spcBef>
              <a:spcAft>
                <a:spcPts val="2000"/>
              </a:spcAft>
              <a:buNone/>
            </a:pPr>
            <a:r>
              <a:rPr lang="en">
                <a:solidFill>
                  <a:schemeClr val="dk1"/>
                </a:solidFill>
              </a:rPr>
              <a:t>It was called</a:t>
            </a:r>
            <a:r>
              <a:rPr lang="en" b="1">
                <a:solidFill>
                  <a:schemeClr val="dk1"/>
                </a:solidFill>
              </a:rPr>
              <a:t> jQuery</a:t>
            </a:r>
            <a:r>
              <a:rPr lang="en">
                <a:solidFill>
                  <a:schemeClr val="dk1"/>
                </a:solidFill>
              </a:rPr>
              <a:t> and took off around 2006–2007.</a:t>
            </a:r>
            <a:endParaRPr>
              <a:solidFill>
                <a:schemeClr val="dk1"/>
              </a:solidFill>
            </a:endParaRPr>
          </a:p>
        </p:txBody>
      </p:sp>
      <p:sp>
        <p:nvSpPr>
          <p:cNvPr id="754" name="Google Shape;754;p8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jQuery to the Rescue!</a:t>
            </a:r>
            <a:endParaRPr/>
          </a:p>
        </p:txBody>
      </p:sp>
      <p:sp>
        <p:nvSpPr>
          <p:cNvPr id="755" name="Google Shape;755;p8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756" name="Google Shape;756;p8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760"/>
        <p:cNvGrpSpPr/>
        <p:nvPr/>
      </p:nvGrpSpPr>
      <p:grpSpPr>
        <a:xfrm>
          <a:off x="0" y="0"/>
          <a:ext cx="0" cy="0"/>
          <a:chOff x="0" y="0"/>
          <a:chExt cx="0" cy="0"/>
        </a:xfrm>
      </p:grpSpPr>
      <p:sp>
        <p:nvSpPr>
          <p:cNvPr id="761" name="Google Shape;761;p88"/>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2008 saw Google Chrome released, which followed in the footsteps of Firefox — both championing a singular version of JS. 2009 saw the reemergence of ECMA group, rebranding ECMAScript to Version 5.</a:t>
            </a:r>
            <a:endParaRPr>
              <a:solidFill>
                <a:schemeClr val="dk1"/>
              </a:solidFill>
            </a:endParaRPr>
          </a:p>
          <a:p>
            <a:pPr marL="0" lvl="0" indent="0" algn="l" rtl="0">
              <a:lnSpc>
                <a:spcPct val="115000"/>
              </a:lnSpc>
              <a:spcBef>
                <a:spcPts val="2000"/>
              </a:spcBef>
              <a:spcAft>
                <a:spcPts val="2000"/>
              </a:spcAft>
              <a:buNone/>
            </a:pPr>
            <a:r>
              <a:rPr lang="en">
                <a:solidFill>
                  <a:schemeClr val="dk1"/>
                </a:solidFill>
              </a:rPr>
              <a:t>This is when the internet exploded with possibilities (we’re living in the result).</a:t>
            </a:r>
            <a:endParaRPr>
              <a:solidFill>
                <a:schemeClr val="dk1"/>
              </a:solidFill>
            </a:endParaRPr>
          </a:p>
        </p:txBody>
      </p:sp>
      <p:sp>
        <p:nvSpPr>
          <p:cNvPr id="762" name="Google Shape;762;p8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JS Standardizes</a:t>
            </a:r>
            <a:endParaRPr/>
          </a:p>
        </p:txBody>
      </p:sp>
      <p:sp>
        <p:nvSpPr>
          <p:cNvPr id="763" name="Google Shape;763;p8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764" name="Google Shape;764;p8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768"/>
        <p:cNvGrpSpPr/>
        <p:nvPr/>
      </p:nvGrpSpPr>
      <p:grpSpPr>
        <a:xfrm>
          <a:off x="0" y="0"/>
          <a:ext cx="0" cy="0"/>
          <a:chOff x="0" y="0"/>
          <a:chExt cx="0" cy="0"/>
        </a:xfrm>
      </p:grpSpPr>
      <p:sp>
        <p:nvSpPr>
          <p:cNvPr id="769" name="Google Shape;769;p89"/>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r>
              <a:rPr lang="en">
                <a:solidFill>
                  <a:schemeClr val="dk1"/>
                </a:solidFill>
              </a:rPr>
              <a:t>Now, Mozilla and Chrome pushed a singular version of JS for the first time. It would take Microsoft many years to admit defeat and join the standard, but by around 2013–2014, a common-form of JS would work in every browser (ES5) with the release of the last version of IE (Version 11).</a:t>
            </a:r>
            <a:endParaRPr>
              <a:solidFill>
                <a:schemeClr val="dk1"/>
              </a:solidFill>
            </a:endParaRPr>
          </a:p>
        </p:txBody>
      </p:sp>
      <p:sp>
        <p:nvSpPr>
          <p:cNvPr id="770" name="Google Shape;770;p8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Real JS</a:t>
            </a:r>
            <a:endParaRPr/>
          </a:p>
        </p:txBody>
      </p:sp>
      <p:sp>
        <p:nvSpPr>
          <p:cNvPr id="771" name="Google Shape;771;p8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772" name="Google Shape;772;p8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776"/>
        <p:cNvGrpSpPr/>
        <p:nvPr/>
      </p:nvGrpSpPr>
      <p:grpSpPr>
        <a:xfrm>
          <a:off x="0" y="0"/>
          <a:ext cx="0" cy="0"/>
          <a:chOff x="0" y="0"/>
          <a:chExt cx="0" cy="0"/>
        </a:xfrm>
      </p:grpSpPr>
      <p:sp>
        <p:nvSpPr>
          <p:cNvPr id="777" name="Google Shape;777;p90"/>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2015 saw the release of ES6, which was a dramatic expansion of the baseline JS toolkit, and it was taken up rapidly by all browser vendors. </a:t>
            </a:r>
            <a:endParaRPr>
              <a:solidFill>
                <a:schemeClr val="dk1"/>
              </a:solidFill>
            </a:endParaRPr>
          </a:p>
          <a:p>
            <a:pPr marL="0" lvl="0" indent="0" algn="l" rtl="0">
              <a:lnSpc>
                <a:spcPct val="100000"/>
              </a:lnSpc>
              <a:spcBef>
                <a:spcPts val="2000"/>
              </a:spcBef>
              <a:spcAft>
                <a:spcPts val="2000"/>
              </a:spcAft>
              <a:buNone/>
            </a:pPr>
            <a:r>
              <a:rPr lang="en">
                <a:solidFill>
                  <a:schemeClr val="dk1"/>
                </a:solidFill>
              </a:rPr>
              <a:t>There is now a yearly release of JS that adds new features (called ESYYYY — so, like ES2020).</a:t>
            </a:r>
            <a:endParaRPr>
              <a:solidFill>
                <a:schemeClr val="dk1"/>
              </a:solidFill>
            </a:endParaRPr>
          </a:p>
        </p:txBody>
      </p:sp>
      <p:sp>
        <p:nvSpPr>
          <p:cNvPr id="778" name="Google Shape;778;p9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ES6+ </a:t>
            </a:r>
            <a:endParaRPr/>
          </a:p>
        </p:txBody>
      </p:sp>
      <p:sp>
        <p:nvSpPr>
          <p:cNvPr id="779" name="Google Shape;779;p9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780" name="Google Shape;780;p9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5"/>
          <p:cNvSpPr txBox="1">
            <a:spLocks noGrp="1"/>
          </p:cNvSpPr>
          <p:nvPr>
            <p:ph type="title" idx="4294967295"/>
          </p:nvPr>
        </p:nvSpPr>
        <p:spPr>
          <a:xfrm>
            <a:off x="1403050" y="1837150"/>
            <a:ext cx="6149100" cy="1282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2800">
                <a:solidFill>
                  <a:schemeClr val="dk2"/>
                </a:solidFill>
              </a:rPr>
              <a:t>Everything</a:t>
            </a:r>
            <a:r>
              <a:rPr lang="en" sz="2800" b="0">
                <a:solidFill>
                  <a:srgbClr val="000000"/>
                </a:solidFill>
              </a:rPr>
              <a:t> </a:t>
            </a:r>
            <a:r>
              <a:rPr lang="en" sz="2800">
                <a:solidFill>
                  <a:srgbClr val="000000"/>
                </a:solidFill>
              </a:rPr>
              <a:t>you see in the browser is a</a:t>
            </a:r>
            <a:endParaRPr sz="2800">
              <a:solidFill>
                <a:srgbClr val="000000"/>
              </a:solidFill>
            </a:endParaRPr>
          </a:p>
          <a:p>
            <a:pPr marL="0" lvl="0" indent="0" algn="ctr" rtl="0">
              <a:spcBef>
                <a:spcPts val="0"/>
              </a:spcBef>
              <a:spcAft>
                <a:spcPts val="0"/>
              </a:spcAft>
              <a:buClr>
                <a:schemeClr val="dk1"/>
              </a:buClr>
              <a:buSzPts val="1100"/>
              <a:buFont typeface="Arial"/>
              <a:buNone/>
            </a:pPr>
            <a:r>
              <a:rPr lang="en" sz="2800">
                <a:solidFill>
                  <a:schemeClr val="dk2"/>
                </a:solidFill>
              </a:rPr>
              <a:t>JS object</a:t>
            </a:r>
            <a:r>
              <a:rPr lang="en" sz="2800"/>
              <a:t>.</a:t>
            </a:r>
            <a:endParaRPr sz="2800" b="0"/>
          </a:p>
        </p:txBody>
      </p:sp>
      <p:sp>
        <p:nvSpPr>
          <p:cNvPr id="461" name="Google Shape;461;p5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2" name="Google Shape;462;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 | © 2020 General Assembly</a:t>
            </a:r>
            <a:endParaRPr/>
          </a:p>
        </p:txBody>
      </p:sp>
      <p:sp>
        <p:nvSpPr>
          <p:cNvPr id="463" name="Google Shape;463;p5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784"/>
        <p:cNvGrpSpPr/>
        <p:nvPr/>
      </p:nvGrpSpPr>
      <p:grpSpPr>
        <a:xfrm>
          <a:off x="0" y="0"/>
          <a:ext cx="0" cy="0"/>
          <a:chOff x="0" y="0"/>
          <a:chExt cx="0" cy="0"/>
        </a:xfrm>
      </p:grpSpPr>
      <p:sp>
        <p:nvSpPr>
          <p:cNvPr id="785" name="Google Shape;785;p9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Browser Share</a:t>
            </a:r>
            <a:endParaRPr/>
          </a:p>
        </p:txBody>
      </p:sp>
      <p:sp>
        <p:nvSpPr>
          <p:cNvPr id="786" name="Google Shape;786;p9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pic>
        <p:nvPicPr>
          <p:cNvPr id="787" name="Google Shape;787;p91"/>
          <p:cNvPicPr preferRelativeResize="0"/>
          <p:nvPr/>
        </p:nvPicPr>
        <p:blipFill>
          <a:blip r:embed="rId3">
            <a:alphaModFix/>
          </a:blip>
          <a:stretch>
            <a:fillRect/>
          </a:stretch>
        </p:blipFill>
        <p:spPr>
          <a:xfrm>
            <a:off x="1267950" y="908350"/>
            <a:ext cx="6608095" cy="3717050"/>
          </a:xfrm>
          <a:prstGeom prst="rect">
            <a:avLst/>
          </a:prstGeom>
          <a:noFill/>
          <a:ln>
            <a:noFill/>
          </a:ln>
        </p:spPr>
      </p:pic>
      <p:sp>
        <p:nvSpPr>
          <p:cNvPr id="788" name="Google Shape;788;p9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792"/>
        <p:cNvGrpSpPr/>
        <p:nvPr/>
      </p:nvGrpSpPr>
      <p:grpSpPr>
        <a:xfrm>
          <a:off x="0" y="0"/>
          <a:ext cx="0" cy="0"/>
          <a:chOff x="0" y="0"/>
          <a:chExt cx="0" cy="0"/>
        </a:xfrm>
      </p:grpSpPr>
      <p:sp>
        <p:nvSpPr>
          <p:cNvPr id="793" name="Google Shape;793;p92"/>
          <p:cNvSpPr txBox="1">
            <a:spLocks noGrp="1"/>
          </p:cNvSpPr>
          <p:nvPr>
            <p:ph type="body" idx="4294967295"/>
          </p:nvPr>
        </p:nvSpPr>
        <p:spPr>
          <a:xfrm>
            <a:off x="457200" y="914400"/>
            <a:ext cx="8219100" cy="3278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
                <a:solidFill>
                  <a:schemeClr val="dk1"/>
                </a:solidFill>
              </a:rPr>
              <a:t>It has overcome a ridiculous history.</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a:solidFill>
                  <a:schemeClr val="dk1"/>
                </a:solidFill>
              </a:rPr>
              <a:t>All programming languages require code to be compiled before viewing.</a:t>
            </a:r>
            <a:endParaRPr>
              <a:solidFill>
                <a:schemeClr val="dk1"/>
              </a:solidFill>
            </a:endParaRPr>
          </a:p>
          <a:p>
            <a:pPr marL="457200" lvl="0" indent="-342900" algn="l" rtl="0">
              <a:lnSpc>
                <a:spcPct val="100000"/>
              </a:lnSpc>
              <a:spcBef>
                <a:spcPts val="1000"/>
              </a:spcBef>
              <a:spcAft>
                <a:spcPts val="1000"/>
              </a:spcAft>
              <a:buClr>
                <a:schemeClr val="dk1"/>
              </a:buClr>
              <a:buSzPts val="1800"/>
              <a:buChar char="●"/>
            </a:pPr>
            <a:r>
              <a:rPr lang="en">
                <a:solidFill>
                  <a:schemeClr val="dk1"/>
                </a:solidFill>
              </a:rPr>
              <a:t>JavaScript is unique because its compiler is your browser, so you can see your work immediately.</a:t>
            </a:r>
            <a:endParaRPr>
              <a:solidFill>
                <a:schemeClr val="dk1"/>
              </a:solidFill>
            </a:endParaRPr>
          </a:p>
        </p:txBody>
      </p:sp>
      <p:sp>
        <p:nvSpPr>
          <p:cNvPr id="794" name="Google Shape;794;p9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Makes JS Special?</a:t>
            </a:r>
            <a:endParaRPr/>
          </a:p>
        </p:txBody>
      </p:sp>
      <p:sp>
        <p:nvSpPr>
          <p:cNvPr id="795" name="Google Shape;795;p9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796" name="Google Shape;796;p9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Three Big Objects</a:t>
            </a:r>
            <a:endParaRPr/>
          </a:p>
        </p:txBody>
      </p:sp>
      <p:sp>
        <p:nvSpPr>
          <p:cNvPr id="469" name="Google Shape;469;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 | © 2020 General Assembly</a:t>
            </a:r>
            <a:endParaRPr/>
          </a:p>
        </p:txBody>
      </p:sp>
      <p:sp>
        <p:nvSpPr>
          <p:cNvPr id="470" name="Google Shape;470;p56"/>
          <p:cNvSpPr txBox="1"/>
          <p:nvPr/>
        </p:nvSpPr>
        <p:spPr>
          <a:xfrm>
            <a:off x="3775825" y="3398325"/>
            <a:ext cx="33357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471" name="Google Shape;471;p56"/>
          <p:cNvSpPr txBox="1"/>
          <p:nvPr/>
        </p:nvSpPr>
        <p:spPr>
          <a:xfrm>
            <a:off x="676950" y="2060425"/>
            <a:ext cx="2426700" cy="185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The whole web browser; mostly used for browser-level settings.</a:t>
            </a:r>
            <a:endParaRPr sz="1600">
              <a:latin typeface="Proxima Nova"/>
              <a:ea typeface="Proxima Nova"/>
              <a:cs typeface="Proxima Nova"/>
              <a:sym typeface="Proxima Nova"/>
            </a:endParaRPr>
          </a:p>
        </p:txBody>
      </p:sp>
      <p:sp>
        <p:nvSpPr>
          <p:cNvPr id="472" name="Google Shape;472;p56"/>
          <p:cNvSpPr txBox="1"/>
          <p:nvPr/>
        </p:nvSpPr>
        <p:spPr>
          <a:xfrm>
            <a:off x="6256650" y="2060425"/>
            <a:ext cx="2210400" cy="185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A scratch pad for development-related messages; highly useful in debugging.</a:t>
            </a:r>
            <a:endParaRPr sz="1600">
              <a:latin typeface="Proxima Nova"/>
              <a:ea typeface="Proxima Nova"/>
              <a:cs typeface="Proxima Nova"/>
              <a:sym typeface="Proxima Nova"/>
            </a:endParaRPr>
          </a:p>
        </p:txBody>
      </p:sp>
      <p:sp>
        <p:nvSpPr>
          <p:cNvPr id="473" name="Google Shape;473;p56"/>
          <p:cNvSpPr txBox="1"/>
          <p:nvPr/>
        </p:nvSpPr>
        <p:spPr>
          <a:xfrm>
            <a:off x="3466800" y="2060425"/>
            <a:ext cx="2210400" cy="185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The current webpage. This object has the functionality we want to use when accessing elements on the page.</a:t>
            </a:r>
            <a:endParaRPr sz="1600">
              <a:latin typeface="Proxima Nova"/>
              <a:ea typeface="Proxima Nova"/>
              <a:cs typeface="Proxima Nova"/>
              <a:sym typeface="Proxima Nova"/>
            </a:endParaRPr>
          </a:p>
        </p:txBody>
      </p:sp>
      <p:sp>
        <p:nvSpPr>
          <p:cNvPr id="474" name="Google Shape;474;p56"/>
          <p:cNvSpPr/>
          <p:nvPr/>
        </p:nvSpPr>
        <p:spPr>
          <a:xfrm>
            <a:off x="676950" y="1299725"/>
            <a:ext cx="2210400" cy="572700"/>
          </a:xfrm>
          <a:prstGeom prst="roundRect">
            <a:avLst>
              <a:gd name="adj" fmla="val 16667"/>
            </a:avLst>
          </a:prstGeom>
          <a:solidFill>
            <a:srgbClr val="0179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Window</a:t>
            </a:r>
            <a:endParaRPr sz="1800" b="1">
              <a:solidFill>
                <a:srgbClr val="FFFFFF"/>
              </a:solidFill>
              <a:latin typeface="Proxima Nova"/>
              <a:ea typeface="Proxima Nova"/>
              <a:cs typeface="Proxima Nova"/>
              <a:sym typeface="Proxima Nova"/>
            </a:endParaRPr>
          </a:p>
        </p:txBody>
      </p:sp>
      <p:sp>
        <p:nvSpPr>
          <p:cNvPr id="475" name="Google Shape;475;p56"/>
          <p:cNvSpPr/>
          <p:nvPr/>
        </p:nvSpPr>
        <p:spPr>
          <a:xfrm>
            <a:off x="3466806" y="1299725"/>
            <a:ext cx="2210400" cy="572700"/>
          </a:xfrm>
          <a:prstGeom prst="roundRect">
            <a:avLst>
              <a:gd name="adj" fmla="val 16667"/>
            </a:avLst>
          </a:prstGeom>
          <a:solidFill>
            <a:srgbClr val="0179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Document</a:t>
            </a:r>
            <a:endParaRPr sz="1800" b="1">
              <a:solidFill>
                <a:srgbClr val="FFFFFF"/>
              </a:solidFill>
              <a:latin typeface="Proxima Nova"/>
              <a:ea typeface="Proxima Nova"/>
              <a:cs typeface="Proxima Nova"/>
              <a:sym typeface="Proxima Nova"/>
            </a:endParaRPr>
          </a:p>
        </p:txBody>
      </p:sp>
      <p:sp>
        <p:nvSpPr>
          <p:cNvPr id="476" name="Google Shape;476;p56"/>
          <p:cNvSpPr/>
          <p:nvPr/>
        </p:nvSpPr>
        <p:spPr>
          <a:xfrm>
            <a:off x="6256653" y="1299725"/>
            <a:ext cx="2210400" cy="572700"/>
          </a:xfrm>
          <a:prstGeom prst="roundRect">
            <a:avLst>
              <a:gd name="adj" fmla="val 16667"/>
            </a:avLst>
          </a:prstGeom>
          <a:solidFill>
            <a:srgbClr val="0179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Console</a:t>
            </a:r>
            <a:endParaRPr sz="1800" b="1">
              <a:solidFill>
                <a:srgbClr val="FFFFFF"/>
              </a:solidFill>
              <a:latin typeface="Proxima Nova"/>
              <a:ea typeface="Proxima Nova"/>
              <a:cs typeface="Proxima Nova"/>
              <a:sym typeface="Proxima Nova"/>
            </a:endParaRPr>
          </a:p>
        </p:txBody>
      </p:sp>
      <p:sp>
        <p:nvSpPr>
          <p:cNvPr id="477" name="Google Shape;477;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7"/>
          <p:cNvSpPr txBox="1">
            <a:spLocks noGrp="1"/>
          </p:cNvSpPr>
          <p:nvPr>
            <p:ph type="body" idx="4294967295"/>
          </p:nvPr>
        </p:nvSpPr>
        <p:spPr>
          <a:xfrm>
            <a:off x="457200" y="1111375"/>
            <a:ext cx="4639800" cy="308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Browsers read your HTML and create an object in the computer’s memory for each part. That HTML layout is called a “data model” because it describes the structure of your webpage.</a:t>
            </a:r>
            <a:endParaRPr>
              <a:solidFill>
                <a:schemeClr val="dk1"/>
              </a:solidFill>
            </a:endParaRPr>
          </a:p>
          <a:p>
            <a:pPr marL="0" lvl="0" indent="0" algn="l" rtl="0">
              <a:lnSpc>
                <a:spcPct val="115000"/>
              </a:lnSpc>
              <a:spcBef>
                <a:spcPts val="1000"/>
              </a:spcBef>
              <a:spcAft>
                <a:spcPts val="1000"/>
              </a:spcAft>
              <a:buNone/>
            </a:pPr>
            <a:r>
              <a:rPr lang="en">
                <a:solidFill>
                  <a:schemeClr val="dk1"/>
                </a:solidFill>
              </a:rPr>
              <a:t>The </a:t>
            </a:r>
            <a:r>
              <a:rPr lang="en" b="1">
                <a:solidFill>
                  <a:schemeClr val="dk1"/>
                </a:solidFill>
                <a:highlight>
                  <a:schemeClr val="accent2"/>
                </a:highlight>
              </a:rPr>
              <a:t>Document Object Model</a:t>
            </a:r>
            <a:r>
              <a:rPr lang="en">
                <a:solidFill>
                  <a:schemeClr val="dk1"/>
                </a:solidFill>
              </a:rPr>
              <a:t> (DOM) is the browser’s JavaScript representation of your HTML elements.</a:t>
            </a:r>
            <a:endParaRPr>
              <a:solidFill>
                <a:schemeClr val="dk1"/>
              </a:solidFill>
            </a:endParaRPr>
          </a:p>
        </p:txBody>
      </p:sp>
      <p:sp>
        <p:nvSpPr>
          <p:cNvPr id="483" name="Google Shape;483;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DOM</a:t>
            </a:r>
            <a:endParaRPr/>
          </a:p>
        </p:txBody>
      </p:sp>
      <p:sp>
        <p:nvSpPr>
          <p:cNvPr id="484" name="Google Shape;484;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pic>
        <p:nvPicPr>
          <p:cNvPr id="485" name="Google Shape;485;p57"/>
          <p:cNvPicPr preferRelativeResize="0"/>
          <p:nvPr/>
        </p:nvPicPr>
        <p:blipFill>
          <a:blip r:embed="rId3">
            <a:alphaModFix/>
          </a:blip>
          <a:stretch>
            <a:fillRect/>
          </a:stretch>
        </p:blipFill>
        <p:spPr>
          <a:xfrm>
            <a:off x="5358575" y="491425"/>
            <a:ext cx="3351949" cy="3351949"/>
          </a:xfrm>
          <a:prstGeom prst="rect">
            <a:avLst/>
          </a:prstGeom>
          <a:noFill/>
          <a:ln>
            <a:noFill/>
          </a:ln>
        </p:spPr>
      </p:pic>
      <p:sp>
        <p:nvSpPr>
          <p:cNvPr id="486" name="Google Shape;486;p5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body" idx="4294967295"/>
          </p:nvPr>
        </p:nvSpPr>
        <p:spPr>
          <a:xfrm>
            <a:off x="457200" y="1115250"/>
            <a:ext cx="8229600" cy="1723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main thing we’re doing with JS is getting objects from the DOM and performing actions with them (moving, hiding, etc). </a:t>
            </a:r>
            <a:endParaRPr>
              <a:solidFill>
                <a:schemeClr val="dk1"/>
              </a:solidFill>
            </a:endParaRPr>
          </a:p>
          <a:p>
            <a:pPr marL="0" lvl="0" indent="0" algn="l" rtl="0">
              <a:lnSpc>
                <a:spcPct val="115000"/>
              </a:lnSpc>
              <a:spcBef>
                <a:spcPts val="1000"/>
              </a:spcBef>
              <a:spcAft>
                <a:spcPts val="0"/>
              </a:spcAft>
              <a:buNone/>
            </a:pPr>
            <a:r>
              <a:rPr lang="en">
                <a:solidFill>
                  <a:schemeClr val="dk1"/>
                </a:solidFill>
              </a:rPr>
              <a:t>The methods that get something from a webpage are called </a:t>
            </a:r>
            <a:r>
              <a:rPr lang="en" b="1">
                <a:solidFill>
                  <a:schemeClr val="dk2"/>
                </a:solidFill>
              </a:rPr>
              <a:t>getters</a:t>
            </a:r>
            <a:r>
              <a:rPr lang="en">
                <a:solidFill>
                  <a:schemeClr val="dk1"/>
                </a:solidFill>
              </a:rPr>
              <a:t>.</a:t>
            </a:r>
            <a:endParaRPr>
              <a:solidFill>
                <a:schemeClr val="dk1"/>
              </a:solidFill>
            </a:endParaRPr>
          </a:p>
          <a:p>
            <a:pPr marL="0" lvl="0" indent="0" algn="l" rtl="0">
              <a:lnSpc>
                <a:spcPct val="115000"/>
              </a:lnSpc>
              <a:spcBef>
                <a:spcPts val="1000"/>
              </a:spcBef>
              <a:spcAft>
                <a:spcPts val="1000"/>
              </a:spcAft>
              <a:buNone/>
            </a:pPr>
            <a:r>
              <a:rPr lang="en">
                <a:solidFill>
                  <a:schemeClr val="dk1"/>
                </a:solidFill>
              </a:rPr>
              <a:t>The methods that change something on the webpage are called </a:t>
            </a:r>
            <a:r>
              <a:rPr lang="en" b="1">
                <a:solidFill>
                  <a:schemeClr val="lt2"/>
                </a:solidFill>
              </a:rPr>
              <a:t>setters</a:t>
            </a:r>
            <a:r>
              <a:rPr lang="en">
                <a:solidFill>
                  <a:schemeClr val="dk1"/>
                </a:solidFill>
              </a:rPr>
              <a:t>.</a:t>
            </a:r>
            <a:endParaRPr>
              <a:solidFill>
                <a:schemeClr val="dk1"/>
              </a:solidFill>
            </a:endParaRPr>
          </a:p>
        </p:txBody>
      </p:sp>
      <p:sp>
        <p:nvSpPr>
          <p:cNvPr id="492" name="Google Shape;492;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Getters and Setters</a:t>
            </a:r>
            <a:endParaRPr/>
          </a:p>
        </p:txBody>
      </p:sp>
      <p:sp>
        <p:nvSpPr>
          <p:cNvPr id="493" name="Google Shape;493;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
        <p:nvSpPr>
          <p:cNvPr id="494" name="Google Shape;494;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9"/>
          <p:cNvSpPr txBox="1">
            <a:spLocks noGrp="1"/>
          </p:cNvSpPr>
          <p:nvPr>
            <p:ph type="body" idx="4294967295"/>
          </p:nvPr>
        </p:nvSpPr>
        <p:spPr>
          <a:xfrm>
            <a:off x="457200" y="914400"/>
            <a:ext cx="5945400" cy="328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Getters and setters access and modify objects. They are both types of </a:t>
            </a:r>
            <a:r>
              <a:rPr lang="en" b="1">
                <a:highlight>
                  <a:schemeClr val="accent2"/>
                </a:highlight>
              </a:rPr>
              <a:t>methods</a:t>
            </a:r>
            <a:r>
              <a:rPr lang="en">
                <a:solidFill>
                  <a:schemeClr val="dk1"/>
                </a:solidFill>
              </a:rPr>
              <a:t>. Methods belong to JavaScript objects, including DOM elements.</a:t>
            </a:r>
            <a:endParaRPr>
              <a:solidFill>
                <a:schemeClr val="dk1"/>
              </a:solidFill>
            </a:endParaRPr>
          </a:p>
          <a:p>
            <a:pPr marL="0" lvl="0" indent="0" algn="l" rtl="0">
              <a:spcBef>
                <a:spcPts val="1000"/>
              </a:spcBef>
              <a:spcAft>
                <a:spcPts val="0"/>
              </a:spcAft>
              <a:buClr>
                <a:schemeClr val="dk1"/>
              </a:buClr>
              <a:buSzPts val="1100"/>
              <a:buFont typeface="Arial"/>
              <a:buNone/>
            </a:pPr>
            <a:r>
              <a:rPr lang="en">
                <a:solidFill>
                  <a:schemeClr val="dk1"/>
                </a:solidFill>
              </a:rPr>
              <a:t>Think of methods as the </a:t>
            </a:r>
            <a:r>
              <a:rPr lang="en" b="1">
                <a:solidFill>
                  <a:schemeClr val="dk1"/>
                </a:solidFill>
                <a:highlight>
                  <a:schemeClr val="accent2"/>
                </a:highlight>
              </a:rPr>
              <a:t>functions</a:t>
            </a:r>
            <a:r>
              <a:rPr lang="en">
                <a:solidFill>
                  <a:schemeClr val="dk1"/>
                </a:solidFill>
              </a:rPr>
              <a:t> that an object can use. A guitar, for example, might have the following methods:</a:t>
            </a:r>
            <a:endParaRPr>
              <a:solidFill>
                <a:schemeClr val="dk1"/>
              </a:solidFill>
            </a:endParaRPr>
          </a:p>
          <a:p>
            <a:pPr marL="457200" lvl="0" indent="-342900" algn="l" rtl="0">
              <a:lnSpc>
                <a:spcPct val="100000"/>
              </a:lnSpc>
              <a:spcBef>
                <a:spcPts val="100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guitar.playChord(chord)</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guitar.playNote(note)</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guitar.changeTempo(tempo)</a:t>
            </a:r>
            <a:endParaRPr b="1">
              <a:solidFill>
                <a:schemeClr val="dk1"/>
              </a:solidFill>
              <a:latin typeface="Inconsolata"/>
              <a:ea typeface="Inconsolata"/>
              <a:cs typeface="Inconsolata"/>
              <a:sym typeface="Inconsolata"/>
            </a:endParaRPr>
          </a:p>
          <a:p>
            <a:pPr marL="457200" lvl="0" indent="-342900" algn="l" rtl="0">
              <a:lnSpc>
                <a:spcPct val="100000"/>
              </a:lnSpc>
              <a:spcBef>
                <a:spcPts val="0"/>
              </a:spcBef>
              <a:spcAft>
                <a:spcPts val="0"/>
              </a:spcAft>
              <a:buClr>
                <a:schemeClr val="dk1"/>
              </a:buClr>
              <a:buSzPts val="1800"/>
              <a:buFont typeface="Inconsolata"/>
              <a:buChar char="●"/>
            </a:pPr>
            <a:r>
              <a:rPr lang="en" b="1">
                <a:solidFill>
                  <a:schemeClr val="dk1"/>
                </a:solidFill>
                <a:latin typeface="Inconsolata"/>
                <a:ea typeface="Inconsolata"/>
                <a:cs typeface="Inconsolata"/>
                <a:sym typeface="Inconsolata"/>
              </a:rPr>
              <a:t>guitar.changeVolume(volume)</a:t>
            </a:r>
            <a:endParaRPr b="1">
              <a:solidFill>
                <a:schemeClr val="dk1"/>
              </a:solidFill>
              <a:latin typeface="Inconsolata"/>
              <a:ea typeface="Inconsolata"/>
              <a:cs typeface="Inconsolata"/>
              <a:sym typeface="Inconsolata"/>
            </a:endParaRPr>
          </a:p>
          <a:p>
            <a:pPr marL="0" lvl="0" indent="0" algn="l" rtl="0">
              <a:lnSpc>
                <a:spcPct val="100000"/>
              </a:lnSpc>
              <a:spcBef>
                <a:spcPts val="1000"/>
              </a:spcBef>
              <a:spcAft>
                <a:spcPts val="0"/>
              </a:spcAft>
              <a:buNone/>
            </a:pPr>
            <a:endParaRPr>
              <a:solidFill>
                <a:schemeClr val="dk1"/>
              </a:solidFill>
            </a:endParaRPr>
          </a:p>
          <a:p>
            <a:pPr marL="0" lvl="0" indent="0" algn="l" rtl="0">
              <a:lnSpc>
                <a:spcPct val="100000"/>
              </a:lnSpc>
              <a:spcBef>
                <a:spcPts val="1000"/>
              </a:spcBef>
              <a:spcAft>
                <a:spcPts val="1000"/>
              </a:spcAft>
              <a:buNone/>
            </a:pPr>
            <a:endParaRPr>
              <a:solidFill>
                <a:schemeClr val="dk1"/>
              </a:solidFill>
            </a:endParaRPr>
          </a:p>
        </p:txBody>
      </p:sp>
      <p:sp>
        <p:nvSpPr>
          <p:cNvPr id="500" name="Google Shape;500;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501" name="Google Shape;501;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pic>
        <p:nvPicPr>
          <p:cNvPr id="502" name="Google Shape;502;p59"/>
          <p:cNvPicPr preferRelativeResize="0"/>
          <p:nvPr/>
        </p:nvPicPr>
        <p:blipFill>
          <a:blip r:embed="rId3">
            <a:alphaModFix/>
          </a:blip>
          <a:stretch>
            <a:fillRect/>
          </a:stretch>
        </p:blipFill>
        <p:spPr>
          <a:xfrm>
            <a:off x="5585100" y="725375"/>
            <a:ext cx="3440800" cy="3508848"/>
          </a:xfrm>
          <a:prstGeom prst="rect">
            <a:avLst/>
          </a:prstGeom>
          <a:noFill/>
          <a:ln>
            <a:noFill/>
          </a:ln>
        </p:spPr>
      </p:pic>
      <p:sp>
        <p:nvSpPr>
          <p:cNvPr id="503" name="Google Shape;503;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0"/>
          <p:cNvSpPr txBox="1">
            <a:spLocks noGrp="1"/>
          </p:cNvSpPr>
          <p:nvPr>
            <p:ph type="body" idx="4294967295"/>
          </p:nvPr>
        </p:nvSpPr>
        <p:spPr>
          <a:xfrm>
            <a:off x="462450" y="785650"/>
            <a:ext cx="8219100" cy="103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Objects often have metadata — information that describes the object (height, width, classes, etc). These pieces of information are called </a:t>
            </a:r>
            <a:r>
              <a:rPr lang="en" b="1">
                <a:solidFill>
                  <a:schemeClr val="dk1"/>
                </a:solidFill>
                <a:highlight>
                  <a:schemeClr val="accent2"/>
                </a:highlight>
              </a:rPr>
              <a:t>properties</a:t>
            </a:r>
            <a:r>
              <a:rPr lang="en">
                <a:solidFill>
                  <a:schemeClr val="dk1"/>
                </a:solidFill>
              </a:rPr>
              <a:t>. </a:t>
            </a:r>
            <a:endParaRPr>
              <a:solidFill>
                <a:schemeClr val="dk1"/>
              </a:solidFill>
            </a:endParaRPr>
          </a:p>
          <a:p>
            <a:pPr marL="0" lvl="0" indent="0" algn="l" rtl="0">
              <a:lnSpc>
                <a:spcPct val="100000"/>
              </a:lnSpc>
              <a:spcBef>
                <a:spcPts val="1000"/>
              </a:spcBef>
              <a:spcAft>
                <a:spcPts val="0"/>
              </a:spcAft>
              <a:buNone/>
            </a:pPr>
            <a:endParaRPr sz="1400">
              <a:solidFill>
                <a:schemeClr val="dk1"/>
              </a:solidFill>
            </a:endParaRPr>
          </a:p>
          <a:p>
            <a:pPr marL="0" lvl="0" indent="0" algn="l" rtl="0">
              <a:lnSpc>
                <a:spcPct val="100000"/>
              </a:lnSpc>
              <a:spcBef>
                <a:spcPts val="1000"/>
              </a:spcBef>
              <a:spcAft>
                <a:spcPts val="1000"/>
              </a:spcAft>
              <a:buNone/>
            </a:pPr>
            <a:endParaRPr>
              <a:solidFill>
                <a:schemeClr val="dk1"/>
              </a:solidFill>
            </a:endParaRPr>
          </a:p>
        </p:txBody>
      </p:sp>
      <p:sp>
        <p:nvSpPr>
          <p:cNvPr id="509" name="Google Shape;509;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510" name="Google Shape;510;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graphicFrame>
        <p:nvGraphicFramePr>
          <p:cNvPr id="511" name="Google Shape;511;p60"/>
          <p:cNvGraphicFramePr/>
          <p:nvPr/>
        </p:nvGraphicFramePr>
        <p:xfrm>
          <a:off x="605025" y="1600900"/>
          <a:ext cx="7933950" cy="2785250"/>
        </p:xfrm>
        <a:graphic>
          <a:graphicData uri="http://schemas.openxmlformats.org/drawingml/2006/table">
            <a:tbl>
              <a:tblPr>
                <a:noFill/>
                <a:tableStyleId>{554421DF-711F-47A8-9B32-2438BFCE151E}</a:tableStyleId>
              </a:tblPr>
              <a:tblGrid>
                <a:gridCol w="3563550">
                  <a:extLst>
                    <a:ext uri="{9D8B030D-6E8A-4147-A177-3AD203B41FA5}">
                      <a16:colId xmlns:a16="http://schemas.microsoft.com/office/drawing/2014/main" val="20000"/>
                    </a:ext>
                  </a:extLst>
                </a:gridCol>
                <a:gridCol w="4370400">
                  <a:extLst>
                    <a:ext uri="{9D8B030D-6E8A-4147-A177-3AD203B41FA5}">
                      <a16:colId xmlns:a16="http://schemas.microsoft.com/office/drawing/2014/main" val="20001"/>
                    </a:ext>
                  </a:extLst>
                </a:gridCol>
              </a:tblGrid>
              <a:tr h="439050">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Property</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487725">
                <a:tc>
                  <a:txBody>
                    <a:bodyPr/>
                    <a:lstStyle/>
                    <a:p>
                      <a:pPr marL="0" lvl="0" indent="0" algn="l" rtl="0">
                        <a:spcBef>
                          <a:spcPts val="0"/>
                        </a:spcBef>
                        <a:spcAft>
                          <a:spcPts val="0"/>
                        </a:spcAft>
                        <a:buNone/>
                      </a:pPr>
                      <a:r>
                        <a:rPr lang="en" sz="1600" b="1">
                          <a:latin typeface="Inconsolata"/>
                          <a:ea typeface="Inconsolata"/>
                          <a:cs typeface="Inconsolata"/>
                          <a:sym typeface="Inconsolata"/>
                        </a:rPr>
                        <a:t>someElement.classList</a:t>
                      </a:r>
                      <a:endParaRPr sz="1600" b="1">
                        <a:latin typeface="Inconsolata"/>
                        <a:ea typeface="Inconsolata"/>
                        <a:cs typeface="Inconsolata"/>
                        <a:sym typeface="Inconsolata"/>
                      </a:endParaRPr>
                    </a:p>
                  </a:txBody>
                  <a:tcPr marL="91425" marR="91425" marT="91425" marB="91425" anchor="ctr"/>
                </a:tc>
                <a:tc>
                  <a:txBody>
                    <a:bodyPr/>
                    <a:lstStyle/>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A list of the classes belonging to a DOM element.</a:t>
                      </a:r>
                      <a:endParaRPr sz="1600">
                        <a:solidFill>
                          <a:schemeClr val="dk1"/>
                        </a:solidFill>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487725">
                <a:tc>
                  <a:txBody>
                    <a:bodyPr/>
                    <a:lstStyle/>
                    <a:p>
                      <a:pPr marL="0" lvl="0" indent="0" algn="l" rtl="0">
                        <a:spcBef>
                          <a:spcPts val="0"/>
                        </a:spcBef>
                        <a:spcAft>
                          <a:spcPts val="0"/>
                        </a:spcAft>
                        <a:buNone/>
                      </a:pPr>
                      <a:r>
                        <a:rPr lang="en" sz="1600" b="1">
                          <a:latin typeface="Inconsolata"/>
                          <a:ea typeface="Inconsolata"/>
                          <a:cs typeface="Inconsolata"/>
                          <a:sym typeface="Inconsolata"/>
                        </a:rPr>
                        <a:t>someElement.id</a:t>
                      </a:r>
                      <a:endParaRPr sz="1600" b="1">
                        <a:latin typeface="Inconsolata"/>
                        <a:ea typeface="Inconsolata"/>
                        <a:cs typeface="Inconsolata"/>
                        <a:sym typeface="Inconsolata"/>
                      </a:endParaRPr>
                    </a:p>
                  </a:txBody>
                  <a:tcPr marL="91425" marR="91425" marT="91425" marB="91425" anchor="ctr"/>
                </a:tc>
                <a:tc>
                  <a:txBody>
                    <a:bodyPr/>
                    <a:lstStyle/>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The ID of an element, if it has one.</a:t>
                      </a:r>
                      <a:endParaRPr sz="1600">
                        <a:solidFill>
                          <a:schemeClr val="dk1"/>
                        </a:solidFill>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487725">
                <a:tc>
                  <a:txBody>
                    <a:bodyPr/>
                    <a:lstStyle/>
                    <a:p>
                      <a:pPr marL="0" lvl="0" indent="0" algn="l" rtl="0">
                        <a:spcBef>
                          <a:spcPts val="0"/>
                        </a:spcBef>
                        <a:spcAft>
                          <a:spcPts val="0"/>
                        </a:spcAft>
                        <a:buNone/>
                      </a:pPr>
                      <a:r>
                        <a:rPr lang="en" sz="1600" b="1">
                          <a:latin typeface="Inconsolata"/>
                          <a:ea typeface="Inconsolata"/>
                          <a:cs typeface="Inconsolata"/>
                          <a:sym typeface="Inconsolata"/>
                        </a:rPr>
                        <a:t>someElement.style.color</a:t>
                      </a:r>
                      <a:endParaRPr sz="1600" b="1">
                        <a:latin typeface="Inconsolata"/>
                        <a:ea typeface="Inconsolata"/>
                        <a:cs typeface="Inconsolata"/>
                        <a:sym typeface="Inconsolata"/>
                      </a:endParaRPr>
                    </a:p>
                  </a:txBody>
                  <a:tcPr marL="91425" marR="91425" marT="91425" marB="91425" anchor="ctr"/>
                </a:tc>
                <a:tc>
                  <a:txBody>
                    <a:bodyPr/>
                    <a:lstStyle/>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The color of an element’s text.</a:t>
                      </a:r>
                      <a:endParaRPr sz="1600">
                        <a:solidFill>
                          <a:schemeClr val="dk1"/>
                        </a:solidFill>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682100">
                <a:tc>
                  <a:txBody>
                    <a:bodyPr/>
                    <a:lstStyle/>
                    <a:p>
                      <a:pPr marL="0" lvl="0" indent="0" algn="l" rtl="0">
                        <a:spcBef>
                          <a:spcPts val="0"/>
                        </a:spcBef>
                        <a:spcAft>
                          <a:spcPts val="0"/>
                        </a:spcAft>
                        <a:buNone/>
                      </a:pPr>
                      <a:r>
                        <a:rPr lang="en" sz="1600" b="1">
                          <a:latin typeface="Inconsolata"/>
                          <a:ea typeface="Inconsolata"/>
                          <a:cs typeface="Inconsolata"/>
                          <a:sym typeface="Inconsolata"/>
                        </a:rPr>
                        <a:t>window.location.href</a:t>
                      </a:r>
                      <a:endParaRPr sz="1600" b="1">
                        <a:latin typeface="Inconsolata"/>
                        <a:ea typeface="Inconsolata"/>
                        <a:cs typeface="Inconsolata"/>
                        <a:sym typeface="Inconsolata"/>
                      </a:endParaRPr>
                    </a:p>
                  </a:txBody>
                  <a:tcPr marL="91425" marR="91425" marT="91425" marB="91425" anchor="ctr"/>
                </a:tc>
                <a:tc>
                  <a:txBody>
                    <a:bodyPr/>
                    <a:lstStyle/>
                    <a:p>
                      <a:pPr marL="0" lvl="0" indent="0" algn="l" rtl="0">
                        <a:spcBef>
                          <a:spcPts val="0"/>
                        </a:spcBef>
                        <a:spcAft>
                          <a:spcPts val="0"/>
                        </a:spcAft>
                        <a:buNone/>
                      </a:pPr>
                      <a:r>
                        <a:rPr lang="en" sz="1600">
                          <a:solidFill>
                            <a:schemeClr val="dk1"/>
                          </a:solidFill>
                          <a:latin typeface="Proxima Nova"/>
                          <a:ea typeface="Proxima Nova"/>
                          <a:cs typeface="Proxima Nova"/>
                          <a:sym typeface="Proxima Nova"/>
                        </a:rPr>
                        <a:t>The window object’s location details, including the page’s href (hypertext reference/URL).</a:t>
                      </a:r>
                      <a:endParaRPr sz="1600"/>
                    </a:p>
                  </a:txBody>
                  <a:tcPr marL="91425" marR="91425" marT="91425" marB="91425" anchor="ctr"/>
                </a:tc>
                <a:extLst>
                  <a:ext uri="{0D108BD9-81ED-4DB2-BD59-A6C34878D82A}">
                    <a16:rowId xmlns:a16="http://schemas.microsoft.com/office/drawing/2014/main" val="10004"/>
                  </a:ext>
                </a:extLst>
              </a:tr>
            </a:tbl>
          </a:graphicData>
        </a:graphic>
      </p:graphicFrame>
      <p:sp>
        <p:nvSpPr>
          <p:cNvPr id="512" name="Google Shape;512;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2430</Words>
  <Application>Microsoft Office PowerPoint</Application>
  <PresentationFormat>On-screen Show (16:9)</PresentationFormat>
  <Paragraphs>230</Paragraphs>
  <Slides>41</Slides>
  <Notes>41</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Oswald</vt:lpstr>
      <vt:lpstr>Inconsolata</vt:lpstr>
      <vt:lpstr>Courier New</vt:lpstr>
      <vt:lpstr>Arial</vt:lpstr>
      <vt:lpstr>Proxima Nova</vt:lpstr>
      <vt:lpstr>GA Curriculum Template (7.20)</vt:lpstr>
      <vt:lpstr>DOM Manipulation</vt:lpstr>
      <vt:lpstr>The What: The Webpage Object</vt:lpstr>
      <vt:lpstr>A Webpage Is One Giant JS Object</vt:lpstr>
      <vt:lpstr>Everything you see in the browser is a JS object.</vt:lpstr>
      <vt:lpstr>Three Big Objects</vt:lpstr>
      <vt:lpstr>The DOM</vt:lpstr>
      <vt:lpstr>Getters and Setters</vt:lpstr>
      <vt:lpstr>Methods</vt:lpstr>
      <vt:lpstr>Properties</vt:lpstr>
      <vt:lpstr>What Does a Real Piece of Code Look Like?</vt:lpstr>
      <vt:lpstr>Getters</vt:lpstr>
      <vt:lpstr>We’re mostly going to manipulate classes to make things happen on our pages.</vt:lpstr>
      <vt:lpstr>Manipulating an Element’s Classes</vt:lpstr>
      <vt:lpstr> DOM Reference Code  </vt:lpstr>
      <vt:lpstr>The When: Event Handling</vt:lpstr>
      <vt:lpstr>Events and Listeners</vt:lpstr>
      <vt:lpstr>Get, Then Listen</vt:lpstr>
      <vt:lpstr>Events to Listen For</vt:lpstr>
      <vt:lpstr>Event Listeners With Selectors</vt:lpstr>
      <vt:lpstr>Color Switcher</vt:lpstr>
      <vt:lpstr>Traffic Light</vt:lpstr>
      <vt:lpstr>Key Takeaways</vt:lpstr>
      <vt:lpstr>PowerPoint Presentation</vt:lpstr>
      <vt:lpstr>JavaScript Has a Weird History</vt:lpstr>
      <vt:lpstr>Mosaic: The First Browser</vt:lpstr>
      <vt:lpstr>Web = Open Platform</vt:lpstr>
      <vt:lpstr>The Birth of JavaScript</vt:lpstr>
      <vt:lpstr>The Roaring ’90s</vt:lpstr>
      <vt:lpstr>ECMA vs. JS</vt:lpstr>
      <vt:lpstr>JScript and Internet Explorer</vt:lpstr>
      <vt:lpstr>PowerPoint Presentation</vt:lpstr>
      <vt:lpstr>IE Takeover</vt:lpstr>
      <vt:lpstr>PowerPoint Presentation</vt:lpstr>
      <vt:lpstr>The Dark Ages</vt:lpstr>
      <vt:lpstr>Open Source Rises</vt:lpstr>
      <vt:lpstr>jQuery to the Rescue!</vt:lpstr>
      <vt:lpstr>JS Standardizes</vt:lpstr>
      <vt:lpstr>Finally, Real JS</vt:lpstr>
      <vt:lpstr>ES6+ </vt:lpstr>
      <vt:lpstr>Browser Share</vt:lpstr>
      <vt:lpstr>What Makes JS Special?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Manipulation</dc:title>
  <cp:lastModifiedBy>Tor Johnson</cp:lastModifiedBy>
  <cp:revision>2</cp:revision>
  <dcterms:modified xsi:type="dcterms:W3CDTF">2023-07-03T05:22:31Z</dcterms:modified>
</cp:coreProperties>
</file>